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246F7-7D1F-447A-BFF7-B3ED4A48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C070C2-1DA4-47C7-9C34-EB1771EB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AE4DE-C9FA-44B6-AB41-EBE73104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63DD3-1C1C-4AFB-AD0E-91985C39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D624A-E198-40B0-BA52-3C8EDDA3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E3A7-239E-45CF-80B4-3BEAF5E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76C565-E19C-4B2C-ACA3-CDDD5882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6992F-0216-46E1-BE59-257BAEE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363915-79C9-4CB2-BA5E-FDB89E42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A0AE96-7016-4915-A3B3-F14F09F8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CB023D-A922-4D39-A456-FF766121E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6708D-A965-446C-9287-2770DA13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6B7C6-4E4F-47EC-B9BA-58A9ED5D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0E286-9F84-4C56-8B82-1024E69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FA1D5-6722-4604-8742-19D18364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2780-92EE-43BC-8480-FCB0CC9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F71A55-63A7-4F46-B069-6532FD5D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61DE8-9789-4E52-A0C4-EDFE7AE8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99089B-2795-4101-9C5B-28A93C43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D55DC-9F81-4F19-9B9D-C474384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98D66-5AED-466F-B20F-B21029B5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58D70-A7BC-4975-BB9C-1445C31A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EC71F-866F-4464-AD72-27DCB872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1BE2C-0CEA-44DA-AB3F-33D200EA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C800D-85B5-4866-ABB8-2FABE489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911B6-F0E6-4E42-A29F-BFB08A3D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EC1B4-799A-42CE-8C2A-2288F5AE0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E45D96-4B84-44A2-BB86-8267875F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73E52-4B59-498A-96EA-921DC5BE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C08125-1045-4A59-9AB6-C47D93FA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E11371-7DDD-4D0E-80F4-E09852E2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843C9-E381-4DDF-BE83-B7C014AA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EB544-FAF6-462D-A715-850EAB79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624A3-9A92-4977-9DBB-14AF549A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49ABBD-C84F-4B13-8CC1-C747A8174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8FCBD1-A1C0-4473-8CD0-52E946C9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9A52A5-FFAE-4EAB-B252-EDC0038F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83540D-DB55-4C73-8184-9A847473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047E2F-6DEE-4950-B7B6-A85E3CC0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2A6B9-1F70-4C58-B3D7-B49F748B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C99325-C030-4497-81DB-A0855B2E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1EFB9E-3938-4EBC-8649-B43A590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EB2FB8-000C-4CD2-B72F-ACEAEA2E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4556B7-9C9D-42E7-BE52-75402D8B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87FCA9-200D-4949-BA5E-5F07C83C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5A443-FB89-4F77-B7FC-FD65A7E8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CB65A-A510-4F99-89B0-9234B8AD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F80B6-D5A3-4EE1-95A8-BD8956B4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EF64D2-9614-4187-A00F-72CB9FCC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D3704-562E-485C-ADED-305EC665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4A5019-1A18-4190-81C4-A80A144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EB4554-8C03-416D-B069-40EFA068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A122C-697C-4AE8-B664-FFF9832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2D49A0-57B3-4515-A9B7-25C47D393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A17C5F-96ED-4DCF-BFCD-F94D8436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CD0C37-E6EB-40C0-A063-B36A929E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BCC35-8C5D-4EC7-9992-B7C17B82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F4732E-8A97-4AB5-BEC0-91CE367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27C1-63A2-4477-93DA-976230B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B4D196-589F-495A-A4F3-728F451B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2C097-5F77-41DF-84BB-3A7AD24A6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DC09C-052D-4FAF-A854-04901B228B7F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78CACD-A9C1-42F7-B624-845FD72B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772653-3869-4621-AACD-4A1F6C2C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2F92-637A-44D7-8A1A-FAFE48DE4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456B4A-E670-453B-BFF3-7722C79E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rgbClr val="080808"/>
                </a:solidFill>
              </a:rPr>
              <a:t>蔡政憲、賴以立、黃彥魁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B5DED5-2649-44C4-B017-9E62E024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143" y="2353641"/>
            <a:ext cx="8064897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Environmental sound classification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B41885-1523-4A7F-8D6B-0096A527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8" y="1003729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8503A-EDE6-4650-B001-65A0DDF1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62013"/>
            <a:ext cx="6894403" cy="5842534"/>
          </a:xfrm>
        </p:spPr>
        <p:txBody>
          <a:bodyPr anchor="ctr">
            <a:normAutofit/>
          </a:bodyPr>
          <a:lstStyle/>
          <a:p>
            <a:r>
              <a:rPr lang="en-US" sz="1900" dirty="0"/>
              <a:t>Environmental sounds come from all the time and everywhere</a:t>
            </a:r>
          </a:p>
          <a:p>
            <a:r>
              <a:rPr lang="en-US" sz="1900" dirty="0"/>
              <a:t>it can be directly or indirectly implemented into a very wide area of topics</a:t>
            </a:r>
          </a:p>
          <a:p>
            <a:pPr lvl="1"/>
            <a:r>
              <a:rPr lang="en-US" sz="1900" dirty="0"/>
              <a:t>speech recognition</a:t>
            </a:r>
          </a:p>
          <a:p>
            <a:pPr lvl="1"/>
            <a:r>
              <a:rPr lang="en-US" sz="1900" dirty="0"/>
              <a:t>pattern identification</a:t>
            </a:r>
          </a:p>
          <a:p>
            <a:pPr lvl="1"/>
            <a:r>
              <a:rPr lang="en-US" sz="1900" dirty="0"/>
              <a:t>detect gunshot in the block</a:t>
            </a:r>
          </a:p>
          <a:p>
            <a:pPr lvl="1"/>
            <a:r>
              <a:rPr lang="en-US" sz="1900" dirty="0"/>
              <a:t>offer concrete potentialities for surveillance and security applications</a:t>
            </a:r>
          </a:p>
          <a:p>
            <a:r>
              <a:rPr lang="en-US" sz="1900" dirty="0"/>
              <a:t>Many different methods and algorithms are developed for identifying noise sources</a:t>
            </a:r>
          </a:p>
          <a:p>
            <a:pPr lvl="1"/>
            <a:r>
              <a:rPr lang="en-US" sz="1900" dirty="0"/>
              <a:t>Prediction Coding (LPC), Perceptual Linear Predictive (PLP) and Mel-Frequency Cepstral Coefficients (MFCCs)</a:t>
            </a:r>
          </a:p>
          <a:p>
            <a:pPr lvl="1"/>
            <a:r>
              <a:rPr lang="en-US" sz="1900" dirty="0"/>
              <a:t>Hidden Markov Models (HMMs), statistical pattern recognition systems, Artificial Neural Networks (ANNs), fuzzy logic systems</a:t>
            </a:r>
          </a:p>
        </p:txBody>
      </p:sp>
    </p:spTree>
    <p:extLst>
      <p:ext uri="{BB962C8B-B14F-4D97-AF65-F5344CB8AC3E}">
        <p14:creationId xmlns:p14="http://schemas.microsoft.com/office/powerpoint/2010/main" val="86021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124FD9-F9EA-4EC7-8855-1C66CF8E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chemeClr val="accent1"/>
                </a:solidFill>
              </a:rPr>
              <a:t>Introduction(Cont.)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C3935-2172-4581-9A81-DB2C33CE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670560"/>
            <a:ext cx="6894397" cy="586739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Deep neural network is a way to learn abstract information from input data, which have great ability to find out non-linear relation</a:t>
            </a:r>
          </a:p>
          <a:p>
            <a:r>
              <a:rPr lang="en-US" sz="1900" dirty="0"/>
              <a:t>DCNN first used in image field, and got an excellent performance</a:t>
            </a:r>
          </a:p>
          <a:p>
            <a:pPr lvl="1"/>
            <a:r>
              <a:rPr lang="en-US" sz="1900" dirty="0"/>
              <a:t>convolutional layer to capture features of image, pooling layer to de-noising and decrease feature dimensions</a:t>
            </a:r>
          </a:p>
          <a:p>
            <a:r>
              <a:rPr lang="en-US" sz="1900" dirty="0"/>
              <a:t>Spectrogram is visual representation describing how </a:t>
            </a:r>
            <a:r>
              <a:rPr lang="en-US" sz="1900" dirty="0" err="1"/>
              <a:t>spectrumchange</a:t>
            </a:r>
            <a:r>
              <a:rPr lang="en-US" sz="1900" dirty="0"/>
              <a:t> along the time, and usually shown as a heat map</a:t>
            </a:r>
          </a:p>
          <a:p>
            <a:r>
              <a:rPr lang="en-US" sz="1900" dirty="0"/>
              <a:t>Mel-Frequency </a:t>
            </a:r>
            <a:r>
              <a:rPr lang="en-US" sz="1900" dirty="0" err="1"/>
              <a:t>Cepstrum</a:t>
            </a:r>
            <a:r>
              <a:rPr lang="en-US" sz="1900" dirty="0"/>
              <a:t> (MFC) is also a representation of signal</a:t>
            </a:r>
          </a:p>
          <a:p>
            <a:pPr lvl="1"/>
            <a:r>
              <a:rPr lang="en-US" sz="1900" dirty="0"/>
              <a:t>MFC map spectrum with </a:t>
            </a:r>
            <a:r>
              <a:rPr lang="en-US" sz="1900" dirty="0" err="1"/>
              <a:t>mel</a:t>
            </a:r>
            <a:r>
              <a:rPr lang="en-US" sz="1900" dirty="0"/>
              <a:t> scale and cosine transform</a:t>
            </a:r>
          </a:p>
          <a:p>
            <a:r>
              <a:rPr lang="en-US" sz="1900" dirty="0"/>
              <a:t>test the performance of DCNN by using spectrogram only, MFC only, and combine both</a:t>
            </a:r>
          </a:p>
        </p:txBody>
      </p:sp>
    </p:spTree>
    <p:extLst>
      <p:ext uri="{BB962C8B-B14F-4D97-AF65-F5344CB8AC3E}">
        <p14:creationId xmlns:p14="http://schemas.microsoft.com/office/powerpoint/2010/main" val="245466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D5536-763C-4E55-A3D5-AF7F37CA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F2ADB-2C00-493D-B5C7-44FBDFC2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6EADAE-689F-4D58-93F8-D7B68A662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18246" r="19000" b="24351"/>
          <a:stretch/>
        </p:blipFill>
        <p:spPr>
          <a:xfrm>
            <a:off x="1212783" y="1280160"/>
            <a:ext cx="9981398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9E1A-B0B5-4C64-897D-56AFC04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Related 	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3499-9038-4B52-ABD7-2ECA48B8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528320"/>
            <a:ext cx="6377769" cy="573023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F. </a:t>
            </a:r>
            <a:r>
              <a:rPr lang="en-US" sz="2000" dirty="0" err="1"/>
              <a:t>Beritelli</a:t>
            </a:r>
            <a:r>
              <a:rPr lang="en-US" sz="2000" dirty="0"/>
              <a:t> et al.(2008.) proposed a system  based on MFCCs feature and ANNs classifier</a:t>
            </a:r>
          </a:p>
          <a:p>
            <a:r>
              <a:rPr lang="en-US" sz="2000" dirty="0"/>
              <a:t>L. Ma et al. (2003) proposed a system based on MFCCs feature and HMM classifier</a:t>
            </a:r>
          </a:p>
          <a:p>
            <a:r>
              <a:rPr lang="en-US" sz="2000" dirty="0"/>
              <a:t>L. </a:t>
            </a:r>
            <a:r>
              <a:rPr lang="en-US" sz="2000" dirty="0" err="1"/>
              <a:t>Couvreur</a:t>
            </a:r>
            <a:r>
              <a:rPr lang="en-US" sz="2000" dirty="0"/>
              <a:t> et al. (2004) presented a classification system based on ANNs coupled with HMMs and PLP feature</a:t>
            </a:r>
          </a:p>
          <a:p>
            <a:r>
              <a:rPr lang="en-US" sz="2000" dirty="0"/>
              <a:t>environmental sounds are more diverse and span a wide range of frequencies</a:t>
            </a:r>
            <a:endParaRPr lang="en-US" sz="2000" b="1" dirty="0"/>
          </a:p>
          <a:p>
            <a:r>
              <a:rPr lang="en-US" sz="2000" dirty="0"/>
              <a:t>Existing works for this task largely use conventional classifiers such as GMM and SVM, which do not have the feature abstraction capability found in deeper models</a:t>
            </a:r>
          </a:p>
        </p:txBody>
      </p:sp>
    </p:spTree>
    <p:extLst>
      <p:ext uri="{BB962C8B-B14F-4D97-AF65-F5344CB8AC3E}">
        <p14:creationId xmlns:p14="http://schemas.microsoft.com/office/powerpoint/2010/main" val="41936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739E1A-B0B5-4C64-897D-56AFC04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63877"/>
            <a:ext cx="3621193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Related 	Work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(Cont.)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A23499-9038-4B52-ABD7-2ECA48B8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IEEE challenge on Detection and Classification of Acoustic Scenes and Events (DCASE) exist a lot of deep learning method</a:t>
            </a:r>
          </a:p>
          <a:p>
            <a:pPr lvl="1"/>
            <a:r>
              <a:rPr lang="en-US" sz="2000" dirty="0"/>
              <a:t>Deep Neural Network (DNN)</a:t>
            </a:r>
          </a:p>
          <a:p>
            <a:pPr lvl="1"/>
            <a:r>
              <a:rPr lang="en-US" sz="2000" dirty="0"/>
              <a:t>Recurrent Neural Network (RNN)</a:t>
            </a:r>
          </a:p>
          <a:p>
            <a:pPr lvl="1"/>
            <a:r>
              <a:rPr lang="en-US" sz="2000" dirty="0"/>
              <a:t>Convolutional Deep Neural Network (CNN)</a:t>
            </a:r>
          </a:p>
          <a:p>
            <a:pPr lvl="1"/>
            <a:r>
              <a:rPr lang="en-US" sz="2000" dirty="0"/>
              <a:t>deep neural network models outperform traditional methods </a:t>
            </a:r>
          </a:p>
        </p:txBody>
      </p:sp>
    </p:spTree>
    <p:extLst>
      <p:ext uri="{BB962C8B-B14F-4D97-AF65-F5344CB8AC3E}">
        <p14:creationId xmlns:p14="http://schemas.microsoft.com/office/powerpoint/2010/main" val="410659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CE5BA3-3430-451B-B3FD-B8F922E0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Method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1F7DB-7566-4430-9326-FE1BD7B5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72272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Set : </a:t>
            </a:r>
            <a:r>
              <a:rPr lang="en-US" sz="2400" b="1" dirty="0"/>
              <a:t>ESC-50 </a:t>
            </a:r>
            <a:r>
              <a:rPr lang="en-US" sz="2400" dirty="0"/>
              <a:t>,</a:t>
            </a:r>
            <a:r>
              <a:rPr lang="en-US" altLang="zh-TW" sz="2400" dirty="0"/>
              <a:t> a labeled collection of 2000 environmental audio recordings</a:t>
            </a:r>
            <a:endParaRPr lang="en-US" sz="2400" dirty="0"/>
          </a:p>
          <a:p>
            <a:r>
              <a:rPr lang="en-US" sz="2400" dirty="0"/>
              <a:t>Load data with </a:t>
            </a:r>
            <a:r>
              <a:rPr lang="en-US" sz="2400" dirty="0" err="1"/>
              <a:t>Librosa</a:t>
            </a:r>
            <a:r>
              <a:rPr lang="en-US" sz="2400" dirty="0"/>
              <a:t> package</a:t>
            </a:r>
          </a:p>
          <a:p>
            <a:r>
              <a:rPr lang="en-US" sz="2400" dirty="0"/>
              <a:t>Process the data through following three methods and then calculate the individual </a:t>
            </a:r>
            <a:r>
              <a:rPr lang="en-US" altLang="zh-TW" sz="2400" b="1" dirty="0" err="1"/>
              <a:t>mel</a:t>
            </a:r>
            <a:r>
              <a:rPr lang="en-US" altLang="zh-TW" sz="2400" b="1" dirty="0"/>
              <a:t>-scaled spectrogram</a:t>
            </a:r>
            <a:r>
              <a:rPr lang="en-US" sz="2400" dirty="0"/>
              <a:t> after </a:t>
            </a:r>
            <a:r>
              <a:rPr lang="en-US" sz="2400" b="1" dirty="0"/>
              <a:t>Fourier transform</a:t>
            </a:r>
            <a:endParaRPr lang="zh-TW" altLang="en-US" sz="2000" b="1" dirty="0"/>
          </a:p>
          <a:p>
            <a:pPr lvl="1"/>
            <a:r>
              <a:rPr lang="en-US" sz="2000" dirty="0"/>
              <a:t>Stretch Sound</a:t>
            </a:r>
          </a:p>
          <a:p>
            <a:pPr lvl="1"/>
            <a:r>
              <a:rPr lang="en-US" sz="2000" dirty="0"/>
              <a:t>Sound Shift</a:t>
            </a:r>
          </a:p>
          <a:p>
            <a:pPr lvl="1"/>
            <a:r>
              <a:rPr lang="en-US" sz="2000" dirty="0"/>
              <a:t>White Noise</a:t>
            </a:r>
          </a:p>
          <a:p>
            <a:r>
              <a:rPr lang="en-US" altLang="zh-TW" dirty="0"/>
              <a:t>merge the above results</a:t>
            </a:r>
          </a:p>
          <a:p>
            <a:r>
              <a:rPr lang="en-US" altLang="zh-TW" dirty="0"/>
              <a:t>Define convolutional neural network</a:t>
            </a:r>
          </a:p>
          <a:p>
            <a:r>
              <a:rPr lang="en-US" altLang="zh-TW" dirty="0"/>
              <a:t>evaluate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294" y="3879643"/>
            <a:ext cx="2494672" cy="18671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8" y="1226524"/>
            <a:ext cx="2498523" cy="186998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0" y="3879643"/>
            <a:ext cx="2500396" cy="18713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90" y="1230809"/>
            <a:ext cx="2498524" cy="186998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51" y="3879643"/>
            <a:ext cx="2500396" cy="18713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63" y="3881543"/>
            <a:ext cx="2500394" cy="187138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42" y="1230808"/>
            <a:ext cx="2492800" cy="186570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63" y="1230809"/>
            <a:ext cx="2492800" cy="186570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317238" y="65029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50713" y="65029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Sound Shift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69598" y="650293"/>
            <a:ext cx="14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Stretch Sound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712619" y="650293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White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4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742C084-B9F5-4444-B924-6E1ACD633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3005030"/>
            <a:ext cx="3920711" cy="293440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6D6955-433E-46B9-AD6C-48F09D0D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05C7B31-7FDC-48FC-9C59-4DC01DCA4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96163"/>
              </p:ext>
            </p:extLst>
          </p:nvPr>
        </p:nvGraphicFramePr>
        <p:xfrm>
          <a:off x="4849198" y="1045818"/>
          <a:ext cx="6963890" cy="1287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6125">
                  <a:extLst>
                    <a:ext uri="{9D8B030D-6E8A-4147-A177-3AD203B41FA5}">
                      <a16:colId xmlns:a16="http://schemas.microsoft.com/office/drawing/2014/main" val="4229487444"/>
                    </a:ext>
                  </a:extLst>
                </a:gridCol>
                <a:gridCol w="1679431">
                  <a:extLst>
                    <a:ext uri="{9D8B030D-6E8A-4147-A177-3AD203B41FA5}">
                      <a16:colId xmlns:a16="http://schemas.microsoft.com/office/drawing/2014/main" val="2697140190"/>
                    </a:ext>
                  </a:extLst>
                </a:gridCol>
                <a:gridCol w="1509246">
                  <a:extLst>
                    <a:ext uri="{9D8B030D-6E8A-4147-A177-3AD203B41FA5}">
                      <a16:colId xmlns:a16="http://schemas.microsoft.com/office/drawing/2014/main" val="2611403007"/>
                    </a:ext>
                  </a:extLst>
                </a:gridCol>
                <a:gridCol w="1276310">
                  <a:extLst>
                    <a:ext uri="{9D8B030D-6E8A-4147-A177-3AD203B41FA5}">
                      <a16:colId xmlns:a16="http://schemas.microsoft.com/office/drawing/2014/main" val="631701972"/>
                    </a:ext>
                  </a:extLst>
                </a:gridCol>
                <a:gridCol w="1392778">
                  <a:extLst>
                    <a:ext uri="{9D8B030D-6E8A-4147-A177-3AD203B41FA5}">
                      <a16:colId xmlns:a16="http://schemas.microsoft.com/office/drawing/2014/main" val="3818678194"/>
                    </a:ext>
                  </a:extLst>
                </a:gridCol>
              </a:tblGrid>
              <a:tr h="643135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Our approach</a:t>
                      </a:r>
                    </a:p>
                    <a:p>
                      <a:r>
                        <a:rPr lang="en-US" altLang="zh-TW" dirty="0"/>
                        <a:t>Mel-spectrogram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 approach</a:t>
                      </a:r>
                    </a:p>
                    <a:p>
                      <a:r>
                        <a:rPr lang="en-US" altLang="zh-TW"/>
                        <a:t>MFCC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</a:t>
                      </a:r>
                    </a:p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</a:t>
                      </a:r>
                    </a:p>
                    <a:p>
                      <a:r>
                        <a:rPr lang="en-US" altLang="zh-TW" dirty="0"/>
                        <a:t>SVM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56210"/>
                  </a:ext>
                </a:extLst>
              </a:tr>
              <a:tr h="372610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8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433</Words>
  <Application>Microsoft Office PowerPoint</Application>
  <PresentationFormat>寬螢幕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Environmental sound classification</vt:lpstr>
      <vt:lpstr>Introduction</vt:lpstr>
      <vt:lpstr>Introduction(Cont.)</vt:lpstr>
      <vt:lpstr>PowerPoint 簡報</vt:lpstr>
      <vt:lpstr>Related  Work</vt:lpstr>
      <vt:lpstr>Related  Work (Cont.)</vt:lpstr>
      <vt:lpstr>Method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sound classification</dc:title>
  <dc:creator>office365</dc:creator>
  <cp:lastModifiedBy>DMLAB</cp:lastModifiedBy>
  <cp:revision>23</cp:revision>
  <dcterms:created xsi:type="dcterms:W3CDTF">2020-01-06T06:40:39Z</dcterms:created>
  <dcterms:modified xsi:type="dcterms:W3CDTF">2020-01-07T07:39:38Z</dcterms:modified>
</cp:coreProperties>
</file>