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2.xml" ContentType="application/vnd.openxmlformats-officedocument.them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heme/themeOverride2.xml" ContentType="application/vnd.openxmlformats-officedocument.themeOverride+xml"/>
  <Override PartName="/ppt/charts/chart10.xml" ContentType="application/vnd.openxmlformats-officedocument.drawingml.chart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charts/chart11.xml" ContentType="application/vnd.openxmlformats-officedocument.drawingml.chart+xml"/>
  <Override PartName="/ppt/theme/themeOverride4.xml" ContentType="application/vnd.openxmlformats-officedocument.themeOverride+xml"/>
  <Override PartName="/ppt/charts/chart12.xml" ContentType="application/vnd.openxmlformats-officedocument.drawingml.chart+xml"/>
  <Override PartName="/ppt/theme/themeOverride5.xml" ContentType="application/vnd.openxmlformats-officedocument.themeOverride+xml"/>
  <Override PartName="/ppt/drawings/drawing3.xml" ContentType="application/vnd.openxmlformats-officedocument.drawingml.chartshapes+xml"/>
  <Override PartName="/ppt/charts/chart13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91" r:id="rId2"/>
    <p:sldId id="286" r:id="rId3"/>
    <p:sldId id="290" r:id="rId4"/>
    <p:sldId id="345" r:id="rId5"/>
    <p:sldId id="352" r:id="rId6"/>
    <p:sldId id="381" r:id="rId7"/>
    <p:sldId id="297" r:id="rId8"/>
    <p:sldId id="378" r:id="rId9"/>
    <p:sldId id="379" r:id="rId10"/>
    <p:sldId id="380" r:id="rId11"/>
    <p:sldId id="298" r:id="rId12"/>
    <p:sldId id="299" r:id="rId13"/>
    <p:sldId id="300" r:id="rId14"/>
    <p:sldId id="301" r:id="rId15"/>
    <p:sldId id="302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61" r:id="rId27"/>
    <p:sldId id="365" r:id="rId28"/>
    <p:sldId id="367" r:id="rId29"/>
    <p:sldId id="371" r:id="rId30"/>
    <p:sldId id="372" r:id="rId31"/>
    <p:sldId id="366" r:id="rId32"/>
    <p:sldId id="315" r:id="rId33"/>
    <p:sldId id="316" r:id="rId34"/>
    <p:sldId id="317" r:id="rId35"/>
    <p:sldId id="318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8" r:id="rId44"/>
    <p:sldId id="329" r:id="rId45"/>
    <p:sldId id="330" r:id="rId46"/>
    <p:sldId id="331" r:id="rId47"/>
    <p:sldId id="332" r:id="rId48"/>
    <p:sldId id="333" r:id="rId49"/>
    <p:sldId id="335" r:id="rId50"/>
    <p:sldId id="338" r:id="rId51"/>
    <p:sldId id="353" r:id="rId52"/>
    <p:sldId id="354" r:id="rId53"/>
    <p:sldId id="355" r:id="rId54"/>
    <p:sldId id="356" r:id="rId55"/>
    <p:sldId id="357" r:id="rId56"/>
    <p:sldId id="358" r:id="rId57"/>
    <p:sldId id="359" r:id="rId58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9BBD40"/>
    <a:srgbClr val="E6A01E"/>
    <a:srgbClr val="DCDC1E"/>
    <a:srgbClr val="A0C873"/>
    <a:srgbClr val="DC7D32"/>
    <a:srgbClr val="F0F050"/>
    <a:srgbClr val="00643C"/>
    <a:srgbClr val="D2DCAA"/>
    <a:srgbClr val="64A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5162" autoAdjust="0"/>
    <p:restoredTop sz="94660"/>
  </p:normalViewPr>
  <p:slideViewPr>
    <p:cSldViewPr>
      <p:cViewPr>
        <p:scale>
          <a:sx n="110" d="100"/>
          <a:sy n="110" d="100"/>
        </p:scale>
        <p:origin x="48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986400\Desktop\ESTUDIO%20INDUSTRIAS\Industrias%202017.xlsx" TargetMode="External"/><Relationship Id="rId1" Type="http://schemas.openxmlformats.org/officeDocument/2006/relationships/themeOverride" Target="../theme/themeOverride3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06376\AppData\Local\Temp\notes0A895E\Cuadros%20Presentacion%20Comercial%20Retail%2005.01.18.xlsx" TargetMode="External"/><Relationship Id="rId1" Type="http://schemas.openxmlformats.org/officeDocument/2006/relationships/themeOverride" Target="../theme/themeOverride4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C:\Users\986400\Desktop\ESTUDIO%20INDUSTRIAS\Industrias%202017.xlsx" TargetMode="External"/><Relationship Id="rId1" Type="http://schemas.openxmlformats.org/officeDocument/2006/relationships/themeOverride" Target="../theme/themeOverride5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986400\Desktop\ESTUDIO%20INDUSTRIAS\Industrias%202017.xlsx" TargetMode="External"/><Relationship Id="rId1" Type="http://schemas.openxmlformats.org/officeDocument/2006/relationships/themeOverride" Target="../theme/themeOverride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\\LIML015FP01P\ArchivosComunes\9.%20PE%20Marketing\2018\ESTUDIO%20INDUSTRIAS\ESTUDIO%20INDUSTRIAS\INFO\RETAIL\RETAIL-%20CR&#201;DITOS.xlsx" TargetMode="External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986400\Desktop\PRESENTACI&#211;N%20MARCOS\Industrias%20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986400\Desktop\PRESENTACI&#211;N%20MARCOS\Industrias%202017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986400\Desktop\PRESENTACI&#211;N%20MARCOS\Industrias%20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986400\Desktop\PRESENTACI&#211;N%20MARCOS\Industrias%202017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\\LIML015FP01P\ArchivosComunes\9.%20PE%20Marketing\COMERCIAL_MARKETING\PRESENTACIONES\PRESENTACI&#211;N%20MARCOS\ESTUDIO%20INDUSTRIAS\PRESENTACI&#211;N%20MARKETING\Industrias%202017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763990267639901E-2"/>
          <c:y val="5.5E-2"/>
          <c:w val="0.95133819951338205"/>
          <c:h val="0.75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solidFill>
              <a:schemeClr val="accent1"/>
            </a:solidFill>
            <a:ln w="11126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643C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rgbClr val="64A05A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3"/>
            <c:invertIfNegative val="0"/>
            <c:bubble3D val="0"/>
            <c:spPr>
              <a:solidFill>
                <a:srgbClr val="D2DCAA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rgbClr val="A0C873"/>
              </a:solidFill>
              <a:ln w="11126">
                <a:solidFill>
                  <a:schemeClr val="tx1"/>
                </a:solidFill>
                <a:prstDash val="solid"/>
              </a:ln>
            </c:spPr>
          </c:dPt>
          <c:dLbls>
            <c:spPr>
              <a:noFill/>
              <a:ln w="22252">
                <a:noFill/>
              </a:ln>
            </c:spPr>
            <c:txPr>
              <a:bodyPr/>
              <a:lstStyle/>
              <a:p>
                <a:pPr>
                  <a:defRPr sz="788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53.2</c:v>
                </c:pt>
                <c:pt idx="4">
                  <c:v>67.8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37249792"/>
        <c:axId val="38301696"/>
      </c:barChart>
      <c:catAx>
        <c:axId val="37249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782">
            <a:solidFill>
              <a:schemeClr val="accent3"/>
            </a:solidFill>
            <a:prstDash val="solid"/>
          </a:ln>
        </c:spPr>
        <c:txPr>
          <a:bodyPr rot="0" vert="horz"/>
          <a:lstStyle/>
          <a:p>
            <a:pPr>
              <a:defRPr sz="788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s-ES"/>
          </a:p>
        </c:txPr>
        <c:crossAx val="3830169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83016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7249792"/>
        <c:crosses val="autoZero"/>
        <c:crossBetween val="between"/>
      </c:valAx>
      <c:spPr>
        <a:noFill/>
        <a:ln w="2225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788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s-E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[Industrias 2017.xlsx]Hoja2!Tabla dinámica7</c:name>
    <c:fmtId val="-1"/>
  </c:pivotSource>
  <c:chart>
    <c:autoTitleDeleted val="1"/>
    <c:pivotFmts>
      <c:pivotFmt>
        <c:idx val="0"/>
        <c:spPr>
          <a:solidFill>
            <a:srgbClr val="00915A"/>
          </a:solidFill>
        </c:spPr>
        <c:marker>
          <c:symbol val="none"/>
        </c:marker>
      </c:pivotFmt>
      <c:pivotFmt>
        <c:idx val="1"/>
        <c:spPr>
          <a:solidFill>
            <a:srgbClr val="FFD1E8"/>
          </a:solidFill>
        </c:spPr>
        <c:marker>
          <c:symbol val="none"/>
        </c:marker>
      </c:pivotFmt>
      <c:pivotFmt>
        <c:idx val="2"/>
        <c:spPr>
          <a:solidFill>
            <a:schemeClr val="accent1"/>
          </a:solidFill>
        </c:spPr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spPr>
          <a:solidFill>
            <a:schemeClr val="accent2"/>
          </a:solidFill>
        </c:spPr>
        <c:marker>
          <c:symbol val="none"/>
        </c:marker>
      </c:pivotFmt>
      <c:pivotFmt>
        <c:idx val="5"/>
        <c:spPr>
          <a:solidFill>
            <a:schemeClr val="accent1"/>
          </a:solidFill>
        </c:spPr>
        <c:marker>
          <c:symbol val="none"/>
        </c:marker>
      </c:pivotFmt>
      <c:pivotFmt>
        <c:idx val="6"/>
        <c:spPr>
          <a:solidFill>
            <a:srgbClr val="00915A"/>
          </a:solidFill>
        </c:spPr>
        <c:marker>
          <c:symbol val="none"/>
        </c:marker>
      </c:pivotFmt>
      <c:pivotFmt>
        <c:idx val="7"/>
        <c:spPr>
          <a:solidFill>
            <a:srgbClr val="FFD1E8"/>
          </a:solidFill>
        </c:spPr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spPr>
          <a:solidFill>
            <a:schemeClr val="accent2"/>
          </a:solidFill>
        </c:spPr>
        <c:marker>
          <c:symbol val="none"/>
        </c:marker>
      </c:pivotFmt>
      <c:pivotFmt>
        <c:idx val="10"/>
        <c:spPr>
          <a:solidFill>
            <a:schemeClr val="accent1"/>
          </a:solidFill>
        </c:spPr>
        <c:marker>
          <c:symbol val="none"/>
        </c:marker>
      </c:pivotFmt>
      <c:pivotFmt>
        <c:idx val="11"/>
        <c:spPr>
          <a:solidFill>
            <a:srgbClr val="00915A"/>
          </a:solidFill>
        </c:spPr>
        <c:marker>
          <c:symbol val="none"/>
        </c:marker>
      </c:pivotFmt>
      <c:pivotFmt>
        <c:idx val="12"/>
        <c:spPr>
          <a:solidFill>
            <a:srgbClr val="FFD1E8"/>
          </a:solidFill>
        </c:spPr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spPr>
          <a:solidFill>
            <a:schemeClr val="accent2"/>
          </a:solidFill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0179634841004715E-2"/>
          <c:y val="0.22621521337553829"/>
          <c:w val="0.76285644637111516"/>
          <c:h val="0.7676985984608113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Hoja2!$BO$4:$BO$5</c:f>
              <c:strCache>
                <c:ptCount val="1"/>
                <c:pt idx="0">
                  <c:v>Pacifico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Hoja2!$BN$6:$BN$13</c:f>
              <c:strCache>
                <c:ptCount val="7"/>
                <c:pt idx="0">
                  <c:v>HOME</c:v>
                </c:pt>
                <c:pt idx="1">
                  <c:v>HEALTH</c:v>
                </c:pt>
                <c:pt idx="2">
                  <c:v>SOAT</c:v>
                </c:pt>
                <c:pt idx="3">
                  <c:v>EW</c:v>
                </c:pt>
                <c:pt idx="4">
                  <c:v>IP</c:v>
                </c:pt>
                <c:pt idx="5">
                  <c:v>PIP</c:v>
                </c:pt>
                <c:pt idx="6">
                  <c:v>CPI</c:v>
                </c:pt>
              </c:strCache>
            </c:strRef>
          </c:cat>
          <c:val>
            <c:numRef>
              <c:f>Hoja2!$BO$6:$BO$13</c:f>
              <c:numCache>
                <c:formatCode>General</c:formatCode>
                <c:ptCount val="7"/>
                <c:pt idx="3" formatCode="0">
                  <c:v>0.8</c:v>
                </c:pt>
                <c:pt idx="5" formatCode="0">
                  <c:v>1.2</c:v>
                </c:pt>
                <c:pt idx="6" formatCode="0">
                  <c:v>9.73</c:v>
                </c:pt>
              </c:numCache>
            </c:numRef>
          </c:val>
        </c:ser>
        <c:ser>
          <c:idx val="1"/>
          <c:order val="1"/>
          <c:tx>
            <c:strRef>
              <c:f>Hoja2!$BP$4:$BP$5</c:f>
              <c:strCache>
                <c:ptCount val="1"/>
                <c:pt idx="0">
                  <c:v>Cardif</c:v>
                </c:pt>
              </c:strCache>
            </c:strRef>
          </c:tx>
          <c:spPr>
            <a:solidFill>
              <a:srgbClr val="00915A"/>
            </a:solidFill>
          </c:spPr>
          <c:invertIfNegative val="0"/>
          <c:cat>
            <c:strRef>
              <c:f>Hoja2!$BN$6:$BN$13</c:f>
              <c:strCache>
                <c:ptCount val="7"/>
                <c:pt idx="0">
                  <c:v>HOME</c:v>
                </c:pt>
                <c:pt idx="1">
                  <c:v>HEALTH</c:v>
                </c:pt>
                <c:pt idx="2">
                  <c:v>SOAT</c:v>
                </c:pt>
                <c:pt idx="3">
                  <c:v>EW</c:v>
                </c:pt>
                <c:pt idx="4">
                  <c:v>IP</c:v>
                </c:pt>
                <c:pt idx="5">
                  <c:v>PIP</c:v>
                </c:pt>
                <c:pt idx="6">
                  <c:v>CPI</c:v>
                </c:pt>
              </c:strCache>
            </c:strRef>
          </c:cat>
          <c:val>
            <c:numRef>
              <c:f>Hoja2!$BP$6:$BP$13</c:f>
              <c:numCache>
                <c:formatCode>0</c:formatCode>
                <c:ptCount val="7"/>
                <c:pt idx="1">
                  <c:v>0.71658832432432407</c:v>
                </c:pt>
                <c:pt idx="2">
                  <c:v>1.6754947070714548</c:v>
                </c:pt>
                <c:pt idx="6">
                  <c:v>0.46628893513513514</c:v>
                </c:pt>
              </c:numCache>
            </c:numRef>
          </c:val>
        </c:ser>
        <c:ser>
          <c:idx val="2"/>
          <c:order val="2"/>
          <c:tx>
            <c:strRef>
              <c:f>Hoja2!$BQ$4:$BQ$5</c:f>
              <c:strCache>
                <c:ptCount val="1"/>
                <c:pt idx="0">
                  <c:v>MOK</c:v>
                </c:pt>
              </c:strCache>
            </c:strRef>
          </c:tx>
          <c:spPr>
            <a:solidFill>
              <a:srgbClr val="FFD1E8"/>
            </a:solidFill>
          </c:spPr>
          <c:invertIfNegative val="0"/>
          <c:cat>
            <c:strRef>
              <c:f>Hoja2!$BN$6:$BN$13</c:f>
              <c:strCache>
                <c:ptCount val="7"/>
                <c:pt idx="0">
                  <c:v>HOME</c:v>
                </c:pt>
                <c:pt idx="1">
                  <c:v>HEALTH</c:v>
                </c:pt>
                <c:pt idx="2">
                  <c:v>SOAT</c:v>
                </c:pt>
                <c:pt idx="3">
                  <c:v>EW</c:v>
                </c:pt>
                <c:pt idx="4">
                  <c:v>IP</c:v>
                </c:pt>
                <c:pt idx="5">
                  <c:v>PIP</c:v>
                </c:pt>
                <c:pt idx="6">
                  <c:v>CPI</c:v>
                </c:pt>
              </c:strCache>
            </c:strRef>
          </c:cat>
          <c:val>
            <c:numRef>
              <c:f>Hoja2!$BQ$6:$BQ$13</c:f>
              <c:numCache>
                <c:formatCode>General</c:formatCode>
                <c:ptCount val="7"/>
                <c:pt idx="3" formatCode="0">
                  <c:v>0.2</c:v>
                </c:pt>
                <c:pt idx="4" formatCode="0">
                  <c:v>0.89999999999999991</c:v>
                </c:pt>
              </c:numCache>
            </c:numRef>
          </c:val>
        </c:ser>
        <c:ser>
          <c:idx val="3"/>
          <c:order val="3"/>
          <c:tx>
            <c:strRef>
              <c:f>Hoja2!$BR$4:$BR$5</c:f>
              <c:strCache>
                <c:ptCount val="1"/>
                <c:pt idx="0">
                  <c:v>Red Salud</c:v>
                </c:pt>
              </c:strCache>
            </c:strRef>
          </c:tx>
          <c:invertIfNegative val="0"/>
          <c:cat>
            <c:strRef>
              <c:f>Hoja2!$BN$6:$BN$13</c:f>
              <c:strCache>
                <c:ptCount val="7"/>
                <c:pt idx="0">
                  <c:v>HOME</c:v>
                </c:pt>
                <c:pt idx="1">
                  <c:v>HEALTH</c:v>
                </c:pt>
                <c:pt idx="2">
                  <c:v>SOAT</c:v>
                </c:pt>
                <c:pt idx="3">
                  <c:v>EW</c:v>
                </c:pt>
                <c:pt idx="4">
                  <c:v>IP</c:v>
                </c:pt>
                <c:pt idx="5">
                  <c:v>PIP</c:v>
                </c:pt>
                <c:pt idx="6">
                  <c:v>CPI</c:v>
                </c:pt>
              </c:strCache>
            </c:strRef>
          </c:cat>
          <c:val>
            <c:numRef>
              <c:f>Hoja2!$BR$6:$BR$13</c:f>
              <c:numCache>
                <c:formatCode>General</c:formatCode>
                <c:ptCount val="7"/>
                <c:pt idx="4" formatCode="0">
                  <c:v>0.3</c:v>
                </c:pt>
              </c:numCache>
            </c:numRef>
          </c:val>
        </c:ser>
        <c:ser>
          <c:idx val="4"/>
          <c:order val="4"/>
          <c:tx>
            <c:strRef>
              <c:f>Hoja2!$BS$4:$BS$5</c:f>
              <c:strCache>
                <c:ptCount val="1"/>
                <c:pt idx="0">
                  <c:v>Rimac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Hoja2!$BN$6:$BN$13</c:f>
              <c:strCache>
                <c:ptCount val="7"/>
                <c:pt idx="0">
                  <c:v>HOME</c:v>
                </c:pt>
                <c:pt idx="1">
                  <c:v>HEALTH</c:v>
                </c:pt>
                <c:pt idx="2">
                  <c:v>SOAT</c:v>
                </c:pt>
                <c:pt idx="3">
                  <c:v>EW</c:v>
                </c:pt>
                <c:pt idx="4">
                  <c:v>IP</c:v>
                </c:pt>
                <c:pt idx="5">
                  <c:v>PIP</c:v>
                </c:pt>
                <c:pt idx="6">
                  <c:v>CPI</c:v>
                </c:pt>
              </c:strCache>
            </c:strRef>
          </c:cat>
          <c:val>
            <c:numRef>
              <c:f>Hoja2!$BS$6:$BS$13</c:f>
              <c:numCache>
                <c:formatCode>General</c:formatCode>
                <c:ptCount val="7"/>
                <c:pt idx="0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6709248"/>
        <c:axId val="116880128"/>
      </c:barChart>
      <c:catAx>
        <c:axId val="11670924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BNPP Sans" pitchFamily="50" charset="0"/>
              </a:defRPr>
            </a:pPr>
            <a:endParaRPr lang="es-ES"/>
          </a:p>
        </c:txPr>
        <c:crossAx val="116880128"/>
        <c:crosses val="autoZero"/>
        <c:auto val="1"/>
        <c:lblAlgn val="ctr"/>
        <c:lblOffset val="100"/>
        <c:noMultiLvlLbl val="0"/>
      </c:catAx>
      <c:valAx>
        <c:axId val="116880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67092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35299961277221"/>
          <c:y val="0.31098616161292814"/>
          <c:w val="9.3441748112129935E-2"/>
          <c:h val="0.50656800845103844"/>
        </c:manualLayout>
      </c:layout>
      <c:overlay val="0"/>
      <c:txPr>
        <a:bodyPr/>
        <a:lstStyle/>
        <a:p>
          <a:pPr>
            <a:defRPr sz="900">
              <a:latin typeface="BNPP Sans" pitchFamily="50" charset="0"/>
            </a:defRPr>
          </a:pPr>
          <a:endParaRPr lang="es-ES"/>
        </a:p>
      </c:txPr>
    </c:legend>
    <c:plotVisOnly val="1"/>
    <c:dispBlanksAs val="gap"/>
    <c:showDLblsOverMax val="0"/>
  </c:chart>
  <c:externalData r:id="rId2">
    <c:autoUpdate val="0"/>
  </c:externalData>
  <c:userShapes r:id="rId3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>
                <a:latin typeface="BNPP Sans" pitchFamily="50" charset="0"/>
              </a:defRPr>
            </a:pPr>
            <a:r>
              <a:rPr lang="es-ES" sz="1600">
                <a:latin typeface="BNPP Sans" pitchFamily="50" charset="0"/>
              </a:rPr>
              <a:t>GWP</a:t>
            </a:r>
            <a:r>
              <a:rPr lang="es-ES" sz="1600" baseline="0">
                <a:latin typeface="BNPP Sans" pitchFamily="50" charset="0"/>
              </a:rPr>
              <a:t> 2017</a:t>
            </a:r>
            <a:endParaRPr lang="es-ES" sz="1600">
              <a:latin typeface="BNPP Sans" pitchFamily="50" charset="0"/>
            </a:endParaRPr>
          </a:p>
        </c:rich>
      </c:tx>
      <c:layout>
        <c:manualLayout>
          <c:xMode val="edge"/>
          <c:yMode val="edge"/>
          <c:x val="2.1421250024544952E-2"/>
          <c:y val="3.2388663967611336E-2"/>
        </c:manualLayout>
      </c:layout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</c:plotArea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[Industrias 2017.xlsx]Hoja2!Tabla dinámica8</c:name>
    <c:fmtId val="-1"/>
  </c:pivotSource>
  <c:chart>
    <c:autoTitleDeleted val="1"/>
    <c:pivotFmts>
      <c:pivotFmt>
        <c:idx val="0"/>
        <c:spPr>
          <a:solidFill>
            <a:schemeClr val="accent5"/>
          </a:solidFill>
        </c:spPr>
        <c:marker>
          <c:symbol val="none"/>
        </c:marker>
      </c:pivotFmt>
      <c:pivotFmt>
        <c:idx val="1"/>
        <c:spPr>
          <a:solidFill>
            <a:schemeClr val="accent1"/>
          </a:solidFill>
        </c:spPr>
        <c:marker>
          <c:symbol val="none"/>
        </c:marker>
      </c:pivotFmt>
      <c:pivotFmt>
        <c:idx val="2"/>
        <c:spPr>
          <a:solidFill>
            <a:srgbClr val="00915A"/>
          </a:solidFill>
        </c:spPr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spPr>
          <a:solidFill>
            <a:srgbClr val="FFD1E8"/>
          </a:solidFill>
        </c:spPr>
        <c:marker>
          <c:symbol val="none"/>
        </c:marker>
      </c:pivotFmt>
      <c:pivotFmt>
        <c:idx val="5"/>
        <c:spPr>
          <a:solidFill>
            <a:schemeClr val="accent5"/>
          </a:solidFill>
        </c:spPr>
        <c:marker>
          <c:symbol val="none"/>
        </c:marker>
      </c:pivotFmt>
      <c:pivotFmt>
        <c:idx val="6"/>
        <c:spPr>
          <a:solidFill>
            <a:schemeClr val="accent1"/>
          </a:solidFill>
        </c:spPr>
        <c:marker>
          <c:symbol val="none"/>
        </c:marker>
      </c:pivotFmt>
      <c:pivotFmt>
        <c:idx val="7"/>
        <c:spPr>
          <a:solidFill>
            <a:srgbClr val="00915A"/>
          </a:solidFill>
        </c:spPr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spPr>
          <a:solidFill>
            <a:srgbClr val="FFD1E8"/>
          </a:solidFill>
        </c:spPr>
        <c:marker>
          <c:symbol val="none"/>
        </c:marker>
      </c:pivotFmt>
      <c:pivotFmt>
        <c:idx val="10"/>
        <c:spPr>
          <a:solidFill>
            <a:schemeClr val="accent5"/>
          </a:solidFill>
        </c:spPr>
        <c:marker>
          <c:symbol val="none"/>
        </c:marker>
      </c:pivotFmt>
      <c:pivotFmt>
        <c:idx val="11"/>
        <c:spPr>
          <a:solidFill>
            <a:schemeClr val="accent1"/>
          </a:solidFill>
        </c:spPr>
        <c:marker>
          <c:symbol val="none"/>
        </c:marker>
      </c:pivotFmt>
      <c:pivotFmt>
        <c:idx val="12"/>
        <c:spPr>
          <a:solidFill>
            <a:srgbClr val="00915A"/>
          </a:solidFill>
        </c:spPr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spPr>
          <a:solidFill>
            <a:srgbClr val="FFD1E8"/>
          </a:solidFill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6111034705821217"/>
          <c:y val="0.18274380448027822"/>
          <c:w val="0.59609729743290174"/>
          <c:h val="0.7271370200489186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Hoja2!$CA$4:$CA$5</c:f>
              <c:strCache>
                <c:ptCount val="1"/>
                <c:pt idx="0">
                  <c:v>Interseguro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Hoja2!$BZ$6:$BZ$12</c:f>
              <c:strCache>
                <c:ptCount val="6"/>
                <c:pt idx="0">
                  <c:v>HEALTH</c:v>
                </c:pt>
                <c:pt idx="1">
                  <c:v>SOAT</c:v>
                </c:pt>
                <c:pt idx="2">
                  <c:v>IP</c:v>
                </c:pt>
                <c:pt idx="3">
                  <c:v>PIP</c:v>
                </c:pt>
                <c:pt idx="4">
                  <c:v>EW</c:v>
                </c:pt>
                <c:pt idx="5">
                  <c:v>CPI</c:v>
                </c:pt>
              </c:strCache>
            </c:strRef>
          </c:cat>
          <c:val>
            <c:numRef>
              <c:f>Hoja2!$CA$6:$CA$12</c:f>
              <c:numCache>
                <c:formatCode>General</c:formatCode>
                <c:ptCount val="6"/>
                <c:pt idx="1">
                  <c:v>2</c:v>
                </c:pt>
                <c:pt idx="2">
                  <c:v>0.30000000000000004</c:v>
                </c:pt>
                <c:pt idx="3">
                  <c:v>1.2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Hoja2!$CB$4:$CB$5</c:f>
              <c:strCache>
                <c:ptCount val="1"/>
                <c:pt idx="0">
                  <c:v>Pacifico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Hoja2!$BZ$6:$BZ$12</c:f>
              <c:strCache>
                <c:ptCount val="6"/>
                <c:pt idx="0">
                  <c:v>HEALTH</c:v>
                </c:pt>
                <c:pt idx="1">
                  <c:v>SOAT</c:v>
                </c:pt>
                <c:pt idx="2">
                  <c:v>IP</c:v>
                </c:pt>
                <c:pt idx="3">
                  <c:v>PIP</c:v>
                </c:pt>
                <c:pt idx="4">
                  <c:v>EW</c:v>
                </c:pt>
                <c:pt idx="5">
                  <c:v>CPI</c:v>
                </c:pt>
              </c:strCache>
            </c:strRef>
          </c:cat>
          <c:val>
            <c:numRef>
              <c:f>Hoja2!$CB$6:$CB$12</c:f>
              <c:numCache>
                <c:formatCode>General</c:formatCode>
                <c:ptCount val="6"/>
                <c:pt idx="0">
                  <c:v>0.2</c:v>
                </c:pt>
                <c:pt idx="5">
                  <c:v>8</c:v>
                </c:pt>
              </c:numCache>
            </c:numRef>
          </c:val>
        </c:ser>
        <c:ser>
          <c:idx val="2"/>
          <c:order val="2"/>
          <c:tx>
            <c:strRef>
              <c:f>Hoja2!$CC$4:$CC$5</c:f>
              <c:strCache>
                <c:ptCount val="1"/>
                <c:pt idx="0">
                  <c:v>Cardif</c:v>
                </c:pt>
              </c:strCache>
            </c:strRef>
          </c:tx>
          <c:spPr>
            <a:solidFill>
              <a:srgbClr val="00915A"/>
            </a:solidFill>
          </c:spPr>
          <c:invertIfNegative val="0"/>
          <c:cat>
            <c:strRef>
              <c:f>Hoja2!$BZ$6:$BZ$12</c:f>
              <c:strCache>
                <c:ptCount val="6"/>
                <c:pt idx="0">
                  <c:v>HEALTH</c:v>
                </c:pt>
                <c:pt idx="1">
                  <c:v>SOAT</c:v>
                </c:pt>
                <c:pt idx="2">
                  <c:v>IP</c:v>
                </c:pt>
                <c:pt idx="3">
                  <c:v>PIP</c:v>
                </c:pt>
                <c:pt idx="4">
                  <c:v>EW</c:v>
                </c:pt>
                <c:pt idx="5">
                  <c:v>CPI</c:v>
                </c:pt>
              </c:strCache>
            </c:strRef>
          </c:cat>
          <c:val>
            <c:numRef>
              <c:f>Hoja2!$CC$6:$CC$12</c:f>
              <c:numCache>
                <c:formatCode>General</c:formatCode>
                <c:ptCount val="6"/>
                <c:pt idx="4">
                  <c:v>2</c:v>
                </c:pt>
              </c:numCache>
            </c:numRef>
          </c:val>
        </c:ser>
        <c:ser>
          <c:idx val="3"/>
          <c:order val="3"/>
          <c:tx>
            <c:strRef>
              <c:f>Hoja2!$CD$4:$CD$5</c:f>
              <c:strCache>
                <c:ptCount val="1"/>
                <c:pt idx="0">
                  <c:v>MOK</c:v>
                </c:pt>
              </c:strCache>
            </c:strRef>
          </c:tx>
          <c:invertIfNegative val="0"/>
          <c:cat>
            <c:strRef>
              <c:f>Hoja2!$BZ$6:$BZ$12</c:f>
              <c:strCache>
                <c:ptCount val="6"/>
                <c:pt idx="0">
                  <c:v>HEALTH</c:v>
                </c:pt>
                <c:pt idx="1">
                  <c:v>SOAT</c:v>
                </c:pt>
                <c:pt idx="2">
                  <c:v>IP</c:v>
                </c:pt>
                <c:pt idx="3">
                  <c:v>PIP</c:v>
                </c:pt>
                <c:pt idx="4">
                  <c:v>EW</c:v>
                </c:pt>
                <c:pt idx="5">
                  <c:v>CPI</c:v>
                </c:pt>
              </c:strCache>
            </c:strRef>
          </c:cat>
          <c:val>
            <c:numRef>
              <c:f>Hoja2!$CD$6:$CD$12</c:f>
              <c:numCache>
                <c:formatCode>General</c:formatCode>
                <c:ptCount val="6"/>
                <c:pt idx="2">
                  <c:v>0.60000000000000009</c:v>
                </c:pt>
              </c:numCache>
            </c:numRef>
          </c:val>
        </c:ser>
        <c:ser>
          <c:idx val="4"/>
          <c:order val="4"/>
          <c:tx>
            <c:strRef>
              <c:f>Hoja2!$CE$4:$CE$5</c:f>
              <c:strCache>
                <c:ptCount val="1"/>
                <c:pt idx="0">
                  <c:v>Chubb</c:v>
                </c:pt>
              </c:strCache>
            </c:strRef>
          </c:tx>
          <c:spPr>
            <a:solidFill>
              <a:srgbClr val="FFD1E8"/>
            </a:solidFill>
          </c:spPr>
          <c:invertIfNegative val="0"/>
          <c:cat>
            <c:strRef>
              <c:f>Hoja2!$BZ$6:$BZ$12</c:f>
              <c:strCache>
                <c:ptCount val="6"/>
                <c:pt idx="0">
                  <c:v>HEALTH</c:v>
                </c:pt>
                <c:pt idx="1">
                  <c:v>SOAT</c:v>
                </c:pt>
                <c:pt idx="2">
                  <c:v>IP</c:v>
                </c:pt>
                <c:pt idx="3">
                  <c:v>PIP</c:v>
                </c:pt>
                <c:pt idx="4">
                  <c:v>EW</c:v>
                </c:pt>
                <c:pt idx="5">
                  <c:v>CPI</c:v>
                </c:pt>
              </c:strCache>
            </c:strRef>
          </c:cat>
          <c:val>
            <c:numRef>
              <c:f>Hoja2!$CE$6:$CE$12</c:f>
              <c:numCache>
                <c:formatCode>General</c:formatCode>
                <c:ptCount val="6"/>
                <c:pt idx="2">
                  <c:v>0.30000000000000004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4176640"/>
        <c:axId val="124182528"/>
      </c:barChart>
      <c:catAx>
        <c:axId val="12417664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BNPP Sans" pitchFamily="50" charset="0"/>
              </a:defRPr>
            </a:pPr>
            <a:endParaRPr lang="es-ES"/>
          </a:p>
        </c:txPr>
        <c:crossAx val="124182528"/>
        <c:crosses val="autoZero"/>
        <c:auto val="1"/>
        <c:lblAlgn val="ctr"/>
        <c:lblOffset val="100"/>
        <c:noMultiLvlLbl val="0"/>
      </c:catAx>
      <c:valAx>
        <c:axId val="124182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41766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402567725449845"/>
          <c:y val="0.2961117195091198"/>
          <c:w val="8.6542019524712313E-2"/>
          <c:h val="0.41281568361892768"/>
        </c:manualLayout>
      </c:layout>
      <c:overlay val="0"/>
      <c:txPr>
        <a:bodyPr/>
        <a:lstStyle/>
        <a:p>
          <a:pPr>
            <a:defRPr sz="900">
              <a:latin typeface="BNPP Sans" pitchFamily="50" charset="0"/>
            </a:defRPr>
          </a:pPr>
          <a:endParaRPr lang="es-ES"/>
        </a:p>
      </c:txPr>
    </c:legend>
    <c:plotVisOnly val="1"/>
    <c:dispBlanksAs val="gap"/>
    <c:showDLblsOverMax val="0"/>
  </c:chart>
  <c:externalData r:id="rId2">
    <c:autoUpdate val="0"/>
  </c:externalData>
  <c:userShapes r:id="rId3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[Industrias 2017.xlsx]Hoja2!Tabla dinámica9</c:name>
    <c:fmtId val="-1"/>
  </c:pivotSource>
  <c:chart>
    <c:autoTitleDeleted val="1"/>
    <c:pivotFmts>
      <c:pivotFmt>
        <c:idx val="0"/>
        <c:spPr>
          <a:solidFill>
            <a:schemeClr val="bg1">
              <a:lumMod val="75000"/>
            </a:schemeClr>
          </a:solidFill>
        </c:spPr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spPr>
          <a:solidFill>
            <a:schemeClr val="accent4"/>
          </a:solidFill>
        </c:spPr>
        <c:marker>
          <c:symbol val="none"/>
        </c:marker>
      </c:pivotFmt>
      <c:pivotFmt>
        <c:idx val="4"/>
        <c:spPr>
          <a:solidFill>
            <a:srgbClr val="FFD1E8"/>
          </a:solidFill>
        </c:spPr>
        <c:marker>
          <c:symbol val="none"/>
        </c:marker>
      </c:pivotFmt>
      <c:pivotFmt>
        <c:idx val="5"/>
        <c:spPr>
          <a:solidFill>
            <a:srgbClr val="00915A"/>
          </a:solidFill>
        </c:spPr>
        <c:marker>
          <c:symbol val="none"/>
        </c:marker>
      </c:pivotFmt>
      <c:pivotFmt>
        <c:idx val="6"/>
        <c:spPr>
          <a:solidFill>
            <a:schemeClr val="bg1">
              <a:lumMod val="75000"/>
            </a:schemeClr>
          </a:solidFill>
        </c:spPr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spPr>
          <a:solidFill>
            <a:schemeClr val="accent4"/>
          </a:solidFill>
        </c:spPr>
        <c:marker>
          <c:symbol val="none"/>
        </c:marker>
      </c:pivotFmt>
      <c:pivotFmt>
        <c:idx val="10"/>
        <c:spPr>
          <a:solidFill>
            <a:srgbClr val="FFD1E8"/>
          </a:solidFill>
        </c:spPr>
        <c:marker>
          <c:symbol val="none"/>
        </c:marker>
      </c:pivotFmt>
      <c:pivotFmt>
        <c:idx val="11"/>
        <c:spPr>
          <a:solidFill>
            <a:srgbClr val="00915A"/>
          </a:solidFill>
        </c:spPr>
        <c:marker>
          <c:symbol val="none"/>
        </c:marker>
      </c:pivotFmt>
      <c:pivotFmt>
        <c:idx val="12"/>
        <c:spPr>
          <a:solidFill>
            <a:schemeClr val="bg1">
              <a:lumMod val="75000"/>
            </a:schemeClr>
          </a:solidFill>
        </c:spPr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spPr>
          <a:solidFill>
            <a:schemeClr val="accent4"/>
          </a:solidFill>
        </c:spPr>
        <c:marker>
          <c:symbol val="none"/>
        </c:marker>
      </c:pivotFmt>
      <c:pivotFmt>
        <c:idx val="16"/>
        <c:spPr>
          <a:solidFill>
            <a:srgbClr val="FFD1E8"/>
          </a:solidFill>
        </c:spPr>
        <c:marker>
          <c:symbol val="none"/>
        </c:marker>
      </c:pivotFmt>
      <c:pivotFmt>
        <c:idx val="17"/>
        <c:spPr>
          <a:solidFill>
            <a:srgbClr val="00915A"/>
          </a:solidFill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850957799560733"/>
          <c:y val="0.21555118110236221"/>
          <c:w val="0.68957402168989768"/>
          <c:h val="0.7150043744531933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Hoja2!$CN$4:$CN$5</c:f>
              <c:strCache>
                <c:ptCount val="1"/>
                <c:pt idx="0">
                  <c:v>Mapfre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Hoja2!$CM$6:$CM$13</c:f>
              <c:strCache>
                <c:ptCount val="7"/>
                <c:pt idx="0">
                  <c:v>SOAT</c:v>
                </c:pt>
                <c:pt idx="1">
                  <c:v>HEALTH</c:v>
                </c:pt>
                <c:pt idx="2">
                  <c:v>MOTOR</c:v>
                </c:pt>
                <c:pt idx="3">
                  <c:v>PIP</c:v>
                </c:pt>
                <c:pt idx="4">
                  <c:v>EW</c:v>
                </c:pt>
                <c:pt idx="5">
                  <c:v>IP</c:v>
                </c:pt>
                <c:pt idx="6">
                  <c:v>CPI</c:v>
                </c:pt>
              </c:strCache>
            </c:strRef>
          </c:cat>
          <c:val>
            <c:numRef>
              <c:f>Hoja2!$CN$6:$CN$13</c:f>
              <c:numCache>
                <c:formatCode>General</c:formatCode>
                <c:ptCount val="7"/>
                <c:pt idx="6">
                  <c:v>22</c:v>
                </c:pt>
              </c:numCache>
            </c:numRef>
          </c:val>
        </c:ser>
        <c:ser>
          <c:idx val="1"/>
          <c:order val="1"/>
          <c:tx>
            <c:strRef>
              <c:f>Hoja2!$CO$4:$CO$5</c:f>
              <c:strCache>
                <c:ptCount val="1"/>
                <c:pt idx="0">
                  <c:v>Rimac</c:v>
                </c:pt>
              </c:strCache>
            </c:strRef>
          </c:tx>
          <c:invertIfNegative val="0"/>
          <c:cat>
            <c:strRef>
              <c:f>Hoja2!$CM$6:$CM$13</c:f>
              <c:strCache>
                <c:ptCount val="7"/>
                <c:pt idx="0">
                  <c:v>SOAT</c:v>
                </c:pt>
                <c:pt idx="1">
                  <c:v>HEALTH</c:v>
                </c:pt>
                <c:pt idx="2">
                  <c:v>MOTOR</c:v>
                </c:pt>
                <c:pt idx="3">
                  <c:v>PIP</c:v>
                </c:pt>
                <c:pt idx="4">
                  <c:v>EW</c:v>
                </c:pt>
                <c:pt idx="5">
                  <c:v>IP</c:v>
                </c:pt>
                <c:pt idx="6">
                  <c:v>CPI</c:v>
                </c:pt>
              </c:strCache>
            </c:strRef>
          </c:cat>
          <c:val>
            <c:numRef>
              <c:f>Hoja2!$CO$6:$CO$13</c:f>
              <c:numCache>
                <c:formatCode>General</c:formatCode>
                <c:ptCount val="7"/>
                <c:pt idx="1">
                  <c:v>0.3</c:v>
                </c:pt>
                <c:pt idx="2">
                  <c:v>3</c:v>
                </c:pt>
                <c:pt idx="5">
                  <c:v>1.2</c:v>
                </c:pt>
              </c:numCache>
            </c:numRef>
          </c:val>
        </c:ser>
        <c:ser>
          <c:idx val="2"/>
          <c:order val="2"/>
          <c:tx>
            <c:strRef>
              <c:f>Hoja2!$CP$4:$CP$5</c:f>
              <c:strCache>
                <c:ptCount val="1"/>
                <c:pt idx="0">
                  <c:v>GEA</c:v>
                </c:pt>
              </c:strCache>
            </c:strRef>
          </c:tx>
          <c:invertIfNegative val="0"/>
          <c:cat>
            <c:strRef>
              <c:f>Hoja2!$CM$6:$CM$13</c:f>
              <c:strCache>
                <c:ptCount val="7"/>
                <c:pt idx="0">
                  <c:v>SOAT</c:v>
                </c:pt>
                <c:pt idx="1">
                  <c:v>HEALTH</c:v>
                </c:pt>
                <c:pt idx="2">
                  <c:v>MOTOR</c:v>
                </c:pt>
                <c:pt idx="3">
                  <c:v>PIP</c:v>
                </c:pt>
                <c:pt idx="4">
                  <c:v>EW</c:v>
                </c:pt>
                <c:pt idx="5">
                  <c:v>IP</c:v>
                </c:pt>
                <c:pt idx="6">
                  <c:v>CPI</c:v>
                </c:pt>
              </c:strCache>
            </c:strRef>
          </c:cat>
          <c:val>
            <c:numRef>
              <c:f>Hoja2!$CP$6:$CP$13</c:f>
              <c:numCache>
                <c:formatCode>General</c:formatCode>
                <c:ptCount val="7"/>
                <c:pt idx="5">
                  <c:v>1.2</c:v>
                </c:pt>
              </c:numCache>
            </c:numRef>
          </c:val>
        </c:ser>
        <c:ser>
          <c:idx val="3"/>
          <c:order val="3"/>
          <c:tx>
            <c:strRef>
              <c:f>Hoja2!$CQ$4:$CQ$5</c:f>
              <c:strCache>
                <c:ptCount val="1"/>
                <c:pt idx="0">
                  <c:v>Chubb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Hoja2!$CM$6:$CM$13</c:f>
              <c:strCache>
                <c:ptCount val="7"/>
                <c:pt idx="0">
                  <c:v>SOAT</c:v>
                </c:pt>
                <c:pt idx="1">
                  <c:v>HEALTH</c:v>
                </c:pt>
                <c:pt idx="2">
                  <c:v>MOTOR</c:v>
                </c:pt>
                <c:pt idx="3">
                  <c:v>PIP</c:v>
                </c:pt>
                <c:pt idx="4">
                  <c:v>EW</c:v>
                </c:pt>
                <c:pt idx="5">
                  <c:v>IP</c:v>
                </c:pt>
                <c:pt idx="6">
                  <c:v>CPI</c:v>
                </c:pt>
              </c:strCache>
            </c:strRef>
          </c:cat>
          <c:val>
            <c:numRef>
              <c:f>Hoja2!$CQ$6:$CQ$13</c:f>
              <c:numCache>
                <c:formatCode>General</c:formatCode>
                <c:ptCount val="7"/>
                <c:pt idx="5">
                  <c:v>1.1000000000000001</c:v>
                </c:pt>
              </c:numCache>
            </c:numRef>
          </c:val>
        </c:ser>
        <c:ser>
          <c:idx val="4"/>
          <c:order val="4"/>
          <c:tx>
            <c:strRef>
              <c:f>Hoja2!$CR$4:$CR$5</c:f>
              <c:strCache>
                <c:ptCount val="1"/>
                <c:pt idx="0">
                  <c:v>MOK</c:v>
                </c:pt>
              </c:strCache>
            </c:strRef>
          </c:tx>
          <c:spPr>
            <a:solidFill>
              <a:srgbClr val="FFD1E8"/>
            </a:solidFill>
          </c:spPr>
          <c:invertIfNegative val="0"/>
          <c:cat>
            <c:strRef>
              <c:f>Hoja2!$CM$6:$CM$13</c:f>
              <c:strCache>
                <c:ptCount val="7"/>
                <c:pt idx="0">
                  <c:v>SOAT</c:v>
                </c:pt>
                <c:pt idx="1">
                  <c:v>HEALTH</c:v>
                </c:pt>
                <c:pt idx="2">
                  <c:v>MOTOR</c:v>
                </c:pt>
                <c:pt idx="3">
                  <c:v>PIP</c:v>
                </c:pt>
                <c:pt idx="4">
                  <c:v>EW</c:v>
                </c:pt>
                <c:pt idx="5">
                  <c:v>IP</c:v>
                </c:pt>
                <c:pt idx="6">
                  <c:v>CPI</c:v>
                </c:pt>
              </c:strCache>
            </c:strRef>
          </c:cat>
          <c:val>
            <c:numRef>
              <c:f>Hoja2!$CR$6:$CR$13</c:f>
              <c:numCache>
                <c:formatCode>General</c:formatCode>
                <c:ptCount val="7"/>
                <c:pt idx="4">
                  <c:v>0.8</c:v>
                </c:pt>
              </c:numCache>
            </c:numRef>
          </c:val>
        </c:ser>
        <c:ser>
          <c:idx val="5"/>
          <c:order val="5"/>
          <c:tx>
            <c:strRef>
              <c:f>Hoja2!$CS$4:$CS$5</c:f>
              <c:strCache>
                <c:ptCount val="1"/>
                <c:pt idx="0">
                  <c:v>Cardif</c:v>
                </c:pt>
              </c:strCache>
            </c:strRef>
          </c:tx>
          <c:spPr>
            <a:solidFill>
              <a:srgbClr val="00915A"/>
            </a:solidFill>
          </c:spPr>
          <c:invertIfNegative val="0"/>
          <c:cat>
            <c:strRef>
              <c:f>Hoja2!$CM$6:$CM$13</c:f>
              <c:strCache>
                <c:ptCount val="7"/>
                <c:pt idx="0">
                  <c:v>SOAT</c:v>
                </c:pt>
                <c:pt idx="1">
                  <c:v>HEALTH</c:v>
                </c:pt>
                <c:pt idx="2">
                  <c:v>MOTOR</c:v>
                </c:pt>
                <c:pt idx="3">
                  <c:v>PIP</c:v>
                </c:pt>
                <c:pt idx="4">
                  <c:v>EW</c:v>
                </c:pt>
                <c:pt idx="5">
                  <c:v>IP</c:v>
                </c:pt>
                <c:pt idx="6">
                  <c:v>CPI</c:v>
                </c:pt>
              </c:strCache>
            </c:strRef>
          </c:cat>
          <c:val>
            <c:numRef>
              <c:f>Hoja2!$CS$6:$CS$13</c:f>
              <c:numCache>
                <c:formatCode>General</c:formatCode>
                <c:ptCount val="7"/>
                <c:pt idx="0">
                  <c:v>0.12203508648648649</c:v>
                </c:pt>
                <c:pt idx="3">
                  <c:v>0.44640705405405401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8438272"/>
        <c:axId val="128440192"/>
      </c:barChart>
      <c:catAx>
        <c:axId val="128438272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BNPP Sans" pitchFamily="50" charset="0"/>
              </a:defRPr>
            </a:pPr>
            <a:endParaRPr lang="es-ES"/>
          </a:p>
        </c:txPr>
        <c:crossAx val="128440192"/>
        <c:crosses val="autoZero"/>
        <c:auto val="1"/>
        <c:lblAlgn val="ctr"/>
        <c:lblOffset val="100"/>
        <c:noMultiLvlLbl val="0"/>
      </c:catAx>
      <c:valAx>
        <c:axId val="1284401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4382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394139433225367"/>
          <c:y val="0.30712707005618906"/>
          <c:w val="7.4482242357686759E-2"/>
          <c:h val="0.47072379163257955"/>
        </c:manualLayout>
      </c:layout>
      <c:overlay val="0"/>
      <c:txPr>
        <a:bodyPr/>
        <a:lstStyle/>
        <a:p>
          <a:pPr>
            <a:defRPr sz="900">
              <a:latin typeface="BNPP Sans" pitchFamily="50" charset="0"/>
            </a:defRPr>
          </a:pPr>
          <a:endParaRPr lang="es-ES"/>
        </a:p>
      </c:txPr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265213995837899E-2"/>
          <c:y val="2.8535353535353501E-2"/>
          <c:w val="0.85512565286674502"/>
          <c:h val="0.9393939393939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2"/>
            </a:solidFill>
            <a:ln w="16892">
              <a:noFill/>
            </a:ln>
          </c:spPr>
          <c:dPt>
            <c:idx val="0"/>
            <c:bubble3D val="0"/>
            <c:spPr>
              <a:solidFill>
                <a:srgbClr val="F0F050"/>
              </a:solidFill>
              <a:ln w="16892">
                <a:noFill/>
              </a:ln>
            </c:spPr>
          </c:dPt>
          <c:dPt>
            <c:idx val="1"/>
            <c:bubble3D val="0"/>
            <c:spPr>
              <a:solidFill>
                <a:srgbClr val="DCDC1E"/>
              </a:solidFill>
              <a:ln w="16892">
                <a:noFill/>
              </a:ln>
            </c:spPr>
          </c:dPt>
          <c:dPt>
            <c:idx val="2"/>
            <c:bubble3D val="0"/>
            <c:spPr>
              <a:solidFill>
                <a:srgbClr val="E6A01E"/>
              </a:solidFill>
              <a:ln w="16892">
                <a:noFill/>
              </a:ln>
            </c:spPr>
          </c:dPt>
          <c:dPt>
            <c:idx val="3"/>
            <c:bubble3D val="0"/>
            <c:spPr>
              <a:solidFill>
                <a:srgbClr val="DC7D32"/>
              </a:solidFill>
              <a:ln w="16892">
                <a:noFill/>
              </a:ln>
            </c:spPr>
          </c:dPt>
          <c:dLbls>
            <c:dLbl>
              <c:idx val="0"/>
              <c:layout>
                <c:manualLayout>
                  <c:x val="1.13171092843633E-3"/>
                  <c:y val="-2.89393939393939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1.52133187073125E-2"/>
                  <c:y val="7.678282828282830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5.5569850534707504E-4"/>
                  <c:y val="7.3747474747475304E-3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1.6928264785151699E-4"/>
                  <c:y val="3.18853535353536E-2"/>
                </c:manualLayout>
              </c:layout>
              <c:numFmt formatCode="0%" sourceLinked="0"/>
              <c:spPr>
                <a:noFill/>
                <a:ln w="16892">
                  <a:noFill/>
                </a:ln>
              </c:spPr>
              <c:txPr>
                <a:bodyPr/>
                <a:lstStyle/>
                <a:p>
                  <a:pPr>
                    <a:defRPr sz="1463" b="1" i="0" u="none" strike="noStrike" baseline="0">
                      <a:solidFill>
                        <a:srgbClr val="FFFFFF"/>
                      </a:solidFill>
                      <a:latin typeface="Arial Narrow"/>
                      <a:ea typeface="Arial Narrow"/>
                      <a:cs typeface="Arial Narrow"/>
                    </a:defRPr>
                  </a:pPr>
                  <a:endParaRPr lang="es-E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delete val="1"/>
            </c:dLbl>
            <c:numFmt formatCode="0%" sourceLinked="0"/>
            <c:spPr>
              <a:noFill/>
              <a:ln w="16892">
                <a:noFill/>
              </a:ln>
            </c:spPr>
            <c:txPr>
              <a:bodyPr/>
              <a:lstStyle/>
              <a:p>
                <a:pPr>
                  <a:defRPr sz="1463" b="1" i="0" u="none" strike="noStrike" baseline="0">
                    <a:solidFill>
                      <a:schemeClr val="tx1"/>
                    </a:solidFill>
                    <a:latin typeface="Arial Narrow"/>
                    <a:ea typeface="Arial Narrow"/>
                    <a:cs typeface="Arial Narrow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France</c:v>
                </c:pt>
                <c:pt idx="1">
                  <c:v>Europe hors France</c:v>
                </c:pt>
                <c:pt idx="2">
                  <c:v>Amerique du Nord</c:v>
                </c:pt>
                <c:pt idx="3">
                  <c:v>Reste du Monde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26</c:v>
                </c:pt>
                <c:pt idx="2">
                  <c:v>22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16892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63" b="1" i="0" u="none" strike="noStrike" baseline="0">
          <a:solidFill>
            <a:schemeClr val="tx1"/>
          </a:solidFill>
          <a:latin typeface="Arial Narrow"/>
          <a:ea typeface="Arial Narrow"/>
          <a:cs typeface="Arial Narrow"/>
        </a:defRPr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114155251141499E-2"/>
          <c:y val="5.1401869158878503E-2"/>
          <c:w val="0.954337899543379"/>
          <c:h val="0.76635514018691597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4BC8DC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4BC8DC"/>
              </a:solidFill>
              <a:ln>
                <a:solidFill>
                  <a:srgbClr val="4BC8DC"/>
                </a:solidFill>
                <a:prstDash val="solid"/>
              </a:ln>
            </c:spPr>
          </c:marker>
          <c:dPt>
            <c:idx val="0"/>
            <c:bubble3D val="0"/>
            <c:spPr>
              <a:ln w="29609">
                <a:solidFill>
                  <a:srgbClr val="4BC8DC"/>
                </a:solidFill>
                <a:prstDash val="solid"/>
              </a:ln>
            </c:spPr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dLbls>
            <c:dLbl>
              <c:idx val="3"/>
              <c:layout>
                <c:manualLayout>
                  <c:x val="-7.3018709704647494E-2"/>
                  <c:y val="-0.1429623475884969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19739">
                <a:noFill/>
              </a:ln>
            </c:spPr>
            <c:txPr>
              <a:bodyPr/>
              <a:lstStyle/>
              <a:p>
                <a:pPr>
                  <a:defRPr sz="933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Sheet1!$B$2:$F$2</c:f>
              <c:numCache>
                <c:formatCode>0.0%</c:formatCode>
                <c:ptCount val="5"/>
                <c:pt idx="0">
                  <c:v>0.02</c:v>
                </c:pt>
                <c:pt idx="1">
                  <c:v>0.03</c:v>
                </c:pt>
                <c:pt idx="2">
                  <c:v>0.1</c:v>
                </c:pt>
                <c:pt idx="3">
                  <c:v>5.6000000000000001E-2</c:v>
                </c:pt>
                <c:pt idx="4">
                  <c:v>0.06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Est</c:v>
                </c:pt>
              </c:strCache>
            </c:strRef>
          </c:tx>
          <c:spPr>
            <a:ln w="29609">
              <a:solidFill>
                <a:srgbClr val="6473AF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6EB9"/>
              </a:solidFill>
              <a:ln>
                <a:solidFill>
                  <a:srgbClr val="006EB9"/>
                </a:solidFill>
                <a:prstDash val="solid"/>
              </a:ln>
            </c:spPr>
          </c:marker>
          <c:dPt>
            <c:idx val="3"/>
            <c:marker>
              <c:spPr>
                <a:solidFill>
                  <a:srgbClr val="6473AF"/>
                </a:solidFill>
                <a:ln>
                  <a:solidFill>
                    <a:srgbClr val="6473AF"/>
                  </a:solidFill>
                  <a:prstDash val="solid"/>
                </a:ln>
              </c:spPr>
            </c:marker>
            <c:bubble3D val="0"/>
          </c:dPt>
          <c:dLbls>
            <c:dLbl>
              <c:idx val="0"/>
              <c:layout>
                <c:manualLayout>
                  <c:x val="-7.5758484310439703E-2"/>
                  <c:y val="-0.122090098510768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delete val="1"/>
            </c:dLbl>
            <c:dLbl>
              <c:idx val="2"/>
              <c:layout>
                <c:manualLayout>
                  <c:x val="-7.3932175288030699E-2"/>
                  <c:y val="7.88444809284847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8.4434234818802606E-2"/>
                  <c:y val="5.54801829389708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3.3883037076712801E-2"/>
                  <c:y val="6.482597733149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 w="19739">
                <a:noFill/>
              </a:ln>
            </c:spPr>
            <c:txPr>
              <a:bodyPr/>
              <a:lstStyle/>
              <a:p>
                <a:pPr>
                  <a:defRPr sz="933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Sheet1!$B$1:$F$1</c:f>
              <c:numCache>
                <c:formatCode>General</c:formatCode>
                <c:ptCount val="5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</c:numCache>
            </c:numRef>
          </c:cat>
          <c:val>
            <c:numRef>
              <c:f>Sheet1!$B$3:$F$3</c:f>
              <c:numCache>
                <c:formatCode>0.00%</c:formatCode>
                <c:ptCount val="5"/>
                <c:pt idx="0">
                  <c:v>0.06</c:v>
                </c:pt>
                <c:pt idx="1">
                  <c:v>0.03</c:v>
                </c:pt>
                <c:pt idx="2">
                  <c:v>0.06</c:v>
                </c:pt>
                <c:pt idx="3">
                  <c:v>0.03</c:v>
                </c:pt>
                <c:pt idx="4">
                  <c:v>0.03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984704"/>
        <c:axId val="41880576"/>
      </c:lineChart>
      <c:catAx>
        <c:axId val="38984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467">
            <a:solidFill>
              <a:schemeClr val="accent3"/>
            </a:solidFill>
            <a:prstDash val="solid"/>
          </a:ln>
        </c:spPr>
        <c:txPr>
          <a:bodyPr rot="0" vert="horz"/>
          <a:lstStyle/>
          <a:p>
            <a:pPr>
              <a:defRPr sz="699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s-ES"/>
          </a:p>
        </c:txPr>
        <c:crossAx val="418805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188057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38984704"/>
        <c:crosses val="autoZero"/>
        <c:crossBetween val="between"/>
      </c:valAx>
      <c:spPr>
        <a:noFill/>
        <a:ln w="19739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99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s-E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2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3"/>
              </a:solidFill>
            </c:spPr>
          </c:dPt>
          <c:dPt>
            <c:idx val="5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6"/>
            <c:invertIfNegative val="0"/>
            <c:bubble3D val="0"/>
            <c:spPr>
              <a:solidFill>
                <a:srgbClr val="85B95F"/>
              </a:solidFill>
            </c:spPr>
          </c:dPt>
          <c:dLbls>
            <c:numFmt formatCode="#,##0" sourceLinked="0"/>
            <c:txPr>
              <a:bodyPr/>
              <a:lstStyle/>
              <a:p>
                <a:pPr>
                  <a:defRPr sz="800">
                    <a:latin typeface="BNPP Sans" pitchFamily="50" charset="0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'Créditos (soles)'!$A$29:$A$35</c:f>
              <c:strCache>
                <c:ptCount val="7"/>
                <c:pt idx="0">
                  <c:v>Falabella </c:v>
                </c:pt>
                <c:pt idx="1">
                  <c:v>Ripley</c:v>
                </c:pt>
                <c:pt idx="2">
                  <c:v>InRetail </c:v>
                </c:pt>
                <c:pt idx="3">
                  <c:v>Cencosud</c:v>
                </c:pt>
                <c:pt idx="4">
                  <c:v>EFE</c:v>
                </c:pt>
                <c:pt idx="5">
                  <c:v>Carsa</c:v>
                </c:pt>
                <c:pt idx="6">
                  <c:v>Electra</c:v>
                </c:pt>
              </c:strCache>
            </c:strRef>
          </c:cat>
          <c:val>
            <c:numRef>
              <c:f>'Créditos (soles)'!$B$29:$B$35</c:f>
              <c:numCache>
                <c:formatCode>General</c:formatCode>
                <c:ptCount val="7"/>
                <c:pt idx="0">
                  <c:v>3469.5941307799994</c:v>
                </c:pt>
                <c:pt idx="1">
                  <c:v>1800.4476166699999</c:v>
                </c:pt>
                <c:pt idx="2">
                  <c:v>950.93587941999999</c:v>
                </c:pt>
                <c:pt idx="3">
                  <c:v>570.13541880000002</c:v>
                </c:pt>
                <c:pt idx="4">
                  <c:v>519.72579356999995</c:v>
                </c:pt>
                <c:pt idx="5">
                  <c:v>493.79537577499997</c:v>
                </c:pt>
                <c:pt idx="6">
                  <c:v>383.96765694999999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2"/>
        <c:overlap val="8"/>
        <c:axId val="42434560"/>
        <c:axId val="42436480"/>
      </c:barChart>
      <c:catAx>
        <c:axId val="42434560"/>
        <c:scaling>
          <c:orientation val="minMax"/>
        </c:scaling>
        <c:delete val="0"/>
        <c:axPos val="b"/>
        <c:majorTickMark val="out"/>
        <c:minorTickMark val="none"/>
        <c:tickLblPos val="nextTo"/>
        <c:crossAx val="42436480"/>
        <c:crosses val="autoZero"/>
        <c:auto val="1"/>
        <c:lblAlgn val="ctr"/>
        <c:lblOffset val="100"/>
        <c:noMultiLvlLbl val="0"/>
      </c:catAx>
      <c:valAx>
        <c:axId val="42436480"/>
        <c:scaling>
          <c:orientation val="minMax"/>
          <c:max val="3500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BNPP Sans" pitchFamily="50" charset="0"/>
              </a:defRPr>
            </a:pPr>
            <a:endParaRPr lang="es-ES"/>
          </a:p>
        </c:txPr>
        <c:crossAx val="42434560"/>
        <c:crosses val="autoZero"/>
        <c:crossBetween val="between"/>
        <c:majorUnit val="500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[Industrias 2017.xlsx]Hoja2!Tabla dinámica1</c:name>
    <c:fmtId val="-1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  <c:dLbl>
          <c:idx val="0"/>
          <c:numFmt formatCode="#,##0" sourceLinked="0"/>
          <c:spPr/>
          <c:txPr>
            <a:bodyPr/>
            <a:lstStyle/>
            <a:p>
              <a:pPr>
                <a:defRPr/>
              </a:pPr>
              <a:endParaRPr lang="es-E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  <c:dLbl>
          <c:idx val="0"/>
          <c:numFmt formatCode="#,##0" sourceLinked="0"/>
          <c:spPr/>
          <c:txPr>
            <a:bodyPr/>
            <a:lstStyle/>
            <a:p>
              <a:pPr>
                <a:defRPr/>
              </a:pPr>
              <a:endParaRPr lang="es-E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marker>
          <c:symbol val="none"/>
        </c:marker>
        <c:dLbl>
          <c:idx val="0"/>
          <c:numFmt formatCode="#,##0" sourceLinked="0"/>
          <c:spPr/>
          <c:txPr>
            <a:bodyPr/>
            <a:lstStyle/>
            <a:p>
              <a:pPr>
                <a:defRPr/>
              </a:pPr>
              <a:endParaRPr lang="es-E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Hoja2!$B$3:$B$4</c:f>
              <c:strCache>
                <c:ptCount val="1"/>
                <c:pt idx="0">
                  <c:v>Grupo Falabella</c:v>
                </c:pt>
              </c:strCache>
            </c:strRef>
          </c:tx>
          <c:dPt>
            <c:idx val="0"/>
            <c:bubble3D val="0"/>
            <c:explosion val="12"/>
          </c:dPt>
          <c:dPt>
            <c:idx val="1"/>
            <c:bubble3D val="0"/>
            <c:explosion val="6"/>
          </c:dPt>
          <c:dPt>
            <c:idx val="2"/>
            <c:bubble3D val="0"/>
            <c:explosion val="13"/>
          </c:dPt>
          <c:dPt>
            <c:idx val="3"/>
            <c:bubble3D val="0"/>
            <c:explosion val="13"/>
          </c:dPt>
          <c:dPt>
            <c:idx val="4"/>
            <c:bubble3D val="0"/>
            <c:spPr>
              <a:solidFill>
                <a:srgbClr val="000099"/>
              </a:solidFill>
            </c:spPr>
          </c:dPt>
          <c:dPt>
            <c:idx val="5"/>
            <c:bubble3D val="0"/>
            <c:spPr>
              <a:solidFill>
                <a:srgbClr val="0033CC"/>
              </a:solidFill>
            </c:spPr>
          </c:dPt>
          <c:dPt>
            <c:idx val="6"/>
            <c:bubble3D val="0"/>
            <c:spPr>
              <a:solidFill>
                <a:srgbClr val="0070C0"/>
              </a:solidFill>
            </c:spPr>
          </c:dPt>
          <c:dLbls>
            <c:dLbl>
              <c:idx val="0"/>
              <c:layout>
                <c:manualLayout>
                  <c:x val="1.5607639845014398E-2"/>
                  <c:y val="4.7975061527338797E-2"/>
                </c:manualLayout>
              </c:layout>
              <c:tx>
                <c:rich>
                  <a:bodyPr/>
                  <a:lstStyle/>
                  <a:p>
                    <a:pPr>
                      <a:defRPr sz="800">
                        <a:solidFill>
                          <a:schemeClr val="tx1"/>
                        </a:solidFill>
                        <a:latin typeface="BNPP Sans" pitchFamily="50" charset="0"/>
                      </a:defRPr>
                    </a:pP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#,##0" sourceLinked="0"/>
              <c:spPr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3.1991008168783183E-2"/>
                  <c:y val="7.31799864917166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5718496587981148"/>
                  <c:y val="-1.92773827321641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4.1732413557864688E-2"/>
                  <c:y val="2.92803369866468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7948057439184494E-2"/>
                  <c:y val="1.98159971651489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4.0868658408110985E-2"/>
                  <c:y val="2.6755904370566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2.5795402662327164E-2"/>
                  <c:y val="-8.059467963272467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2.1535963445853637E-2"/>
                  <c:y val="-1.1998473014990811E-2"/>
                </c:manualLayout>
              </c:layout>
              <c:tx>
                <c:rich>
                  <a:bodyPr/>
                  <a:lstStyle/>
                  <a:p>
                    <a:r>
                      <a:rPr lang="en-US" sz="800" dirty="0" smtClean="0">
                        <a:latin typeface="BNPP Sans" pitchFamily="50" charset="0"/>
                      </a:rPr>
                      <a:t>&lt;1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/>
              <a:lstStyle/>
              <a:p>
                <a:pPr>
                  <a:defRPr sz="800">
                    <a:latin typeface="BNPP Sans" pitchFamily="50" charset="0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Hoja2!$A$5:$A$13</c:f>
              <c:strCache>
                <c:ptCount val="8"/>
                <c:pt idx="0">
                  <c:v>CPI</c:v>
                </c:pt>
                <c:pt idx="1">
                  <c:v>EW</c:v>
                </c:pt>
                <c:pt idx="2">
                  <c:v>IP</c:v>
                </c:pt>
                <c:pt idx="3">
                  <c:v>PIP</c:v>
                </c:pt>
                <c:pt idx="4">
                  <c:v>MOTOR</c:v>
                </c:pt>
                <c:pt idx="5">
                  <c:v>HEALTH</c:v>
                </c:pt>
                <c:pt idx="6">
                  <c:v>SOAT</c:v>
                </c:pt>
                <c:pt idx="7">
                  <c:v>HOME</c:v>
                </c:pt>
              </c:strCache>
            </c:strRef>
          </c:cat>
          <c:val>
            <c:numRef>
              <c:f>Hoja2!$B$5:$B$13</c:f>
              <c:numCache>
                <c:formatCode>0.0</c:formatCode>
                <c:ptCount val="8"/>
                <c:pt idx="0">
                  <c:v>61.79</c:v>
                </c:pt>
                <c:pt idx="1">
                  <c:v>18.5</c:v>
                </c:pt>
                <c:pt idx="2">
                  <c:v>58.83</c:v>
                </c:pt>
                <c:pt idx="3">
                  <c:v>21.830000000000002</c:v>
                </c:pt>
                <c:pt idx="4">
                  <c:v>44.400000000000006</c:v>
                </c:pt>
                <c:pt idx="5">
                  <c:v>11.100000000000001</c:v>
                </c:pt>
                <c:pt idx="6">
                  <c:v>7.4</c:v>
                </c:pt>
                <c:pt idx="7">
                  <c:v>1.1100000000000001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[Industrias 2017.xlsx]Hoja2!Tabla dinámica3</c:name>
    <c:fmtId val="-1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8891732790026519"/>
          <c:y val="0.15964855264514921"/>
          <c:w val="0.66943176090530343"/>
          <c:h val="0.79861548941827465"/>
        </c:manualLayout>
      </c:layout>
      <c:pieChart>
        <c:varyColors val="1"/>
        <c:ser>
          <c:idx val="0"/>
          <c:order val="0"/>
          <c:tx>
            <c:strRef>
              <c:f>Hoja2!$Q$3:$Q$4</c:f>
              <c:strCache>
                <c:ptCount val="1"/>
                <c:pt idx="0">
                  <c:v>Intercorp - Financiera Uno</c:v>
                </c:pt>
              </c:strCache>
            </c:strRef>
          </c:tx>
          <c:explosion val="5"/>
          <c:dPt>
            <c:idx val="0"/>
            <c:bubble3D val="0"/>
            <c:explosion val="18"/>
          </c:dPt>
          <c:dPt>
            <c:idx val="1"/>
            <c:bubble3D val="0"/>
            <c:explosion val="11"/>
          </c:dPt>
          <c:dPt>
            <c:idx val="2"/>
            <c:bubble3D val="0"/>
            <c:explosion val="12"/>
          </c:dPt>
          <c:dPt>
            <c:idx val="3"/>
            <c:bubble3D val="0"/>
            <c:explosion val="18"/>
          </c:dPt>
          <c:dPt>
            <c:idx val="4"/>
            <c:bubble3D val="0"/>
            <c:spPr>
              <a:solidFill>
                <a:srgbClr val="0070C0"/>
              </a:solidFill>
            </c:spPr>
          </c:dPt>
          <c:dPt>
            <c:idx val="5"/>
            <c:bubble3D val="0"/>
            <c:spPr>
              <a:solidFill>
                <a:srgbClr val="003399"/>
              </a:solidFill>
            </c:spPr>
          </c:dPt>
          <c:dLbls>
            <c:dLbl>
              <c:idx val="0"/>
              <c:layout>
                <c:manualLayout>
                  <c:x val="-2.0929699447631789E-2"/>
                  <c:y val="-0.478955208645669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1136584525538753E-2"/>
                  <c:y val="2.18376923301361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5070075519930585E-2"/>
                  <c:y val="3.5694849503928108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5.6725294947039852E-3"/>
                  <c:y val="5.5735602778965096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2.6541308286779277E-3"/>
                  <c:y val="3.35353016606166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1.0270468869230987E-2"/>
                  <c:y val="5.0247529489821302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&lt;1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>
                    <a:latin typeface="BNPP Sans" pitchFamily="50" charset="0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Hoja2!$P$5:$P$11</c:f>
              <c:strCache>
                <c:ptCount val="6"/>
                <c:pt idx="0">
                  <c:v>CPI</c:v>
                </c:pt>
                <c:pt idx="1">
                  <c:v>EW</c:v>
                </c:pt>
                <c:pt idx="2">
                  <c:v>IP</c:v>
                </c:pt>
                <c:pt idx="3">
                  <c:v>PIP</c:v>
                </c:pt>
                <c:pt idx="4">
                  <c:v>SOAT</c:v>
                </c:pt>
                <c:pt idx="5">
                  <c:v>HEALTH</c:v>
                </c:pt>
              </c:strCache>
            </c:strRef>
          </c:cat>
          <c:val>
            <c:numRef>
              <c:f>Hoja2!$Q$5:$Q$11</c:f>
              <c:numCache>
                <c:formatCode>0</c:formatCode>
                <c:ptCount val="6"/>
                <c:pt idx="0">
                  <c:v>48.1</c:v>
                </c:pt>
                <c:pt idx="1">
                  <c:v>7.4</c:v>
                </c:pt>
                <c:pt idx="2">
                  <c:v>4.4400000000000004</c:v>
                </c:pt>
                <c:pt idx="3">
                  <c:v>4.4400000000000004</c:v>
                </c:pt>
                <c:pt idx="4">
                  <c:v>7.4</c:v>
                </c:pt>
                <c:pt idx="5">
                  <c:v>0.7400000000000001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[Industrias 2017.xlsx]Hoja2!Tabla dinámica2</c:name>
    <c:fmtId val="-1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3704342335958259"/>
          <c:y val="0.12949428077245229"/>
          <c:w val="0.62920839969356945"/>
          <c:h val="0.80242798129808701"/>
        </c:manualLayout>
      </c:layout>
      <c:pieChart>
        <c:varyColors val="1"/>
        <c:ser>
          <c:idx val="0"/>
          <c:order val="0"/>
          <c:tx>
            <c:strRef>
              <c:f>Hoja2!$L$3:$L$4</c:f>
              <c:strCache>
                <c:ptCount val="1"/>
                <c:pt idx="0">
                  <c:v>Cencosud</c:v>
                </c:pt>
              </c:strCache>
            </c:strRef>
          </c:tx>
          <c:dPt>
            <c:idx val="0"/>
            <c:bubble3D val="0"/>
            <c:explosion val="11"/>
          </c:dPt>
          <c:dPt>
            <c:idx val="2"/>
            <c:bubble3D val="0"/>
            <c:explosion val="1"/>
          </c:dPt>
          <c:dPt>
            <c:idx val="4"/>
            <c:bubble3D val="0"/>
            <c:explosion val="11"/>
            <c:spPr>
              <a:solidFill>
                <a:srgbClr val="0070C0"/>
              </a:solidFill>
            </c:spPr>
          </c:dPt>
          <c:dPt>
            <c:idx val="5"/>
            <c:bubble3D val="0"/>
            <c:explosion val="12"/>
            <c:spPr>
              <a:solidFill>
                <a:srgbClr val="0000CC"/>
              </a:solidFill>
            </c:spPr>
          </c:dPt>
          <c:dPt>
            <c:idx val="6"/>
            <c:bubble3D val="0"/>
            <c:explosion val="11"/>
          </c:dPt>
          <c:dLbls>
            <c:dLbl>
              <c:idx val="0"/>
              <c:layout>
                <c:manualLayout>
                  <c:x val="-2.2853169049704355E-2"/>
                  <c:y val="-0.4725837527779290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29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6342110252967845E-2"/>
                  <c:y val="3.02979029066797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7.1986770823219387E-2"/>
                  <c:y val="1.93061206496399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3818516679061819E-2"/>
                  <c:y val="2.14694693604474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5747773320719593E-2"/>
                  <c:y val="4.00815179744085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1.3103107158670311E-2"/>
                  <c:y val="2.19935051620661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3.4734468400496758E-2"/>
                  <c:y val="2.1993505162066157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&lt;1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/>
              <a:lstStyle/>
              <a:p>
                <a:pPr>
                  <a:defRPr sz="800">
                    <a:latin typeface="BNPP Sans" pitchFamily="50" charset="0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Hoja2!$K$5:$K$12</c:f>
              <c:strCache>
                <c:ptCount val="7"/>
                <c:pt idx="0">
                  <c:v>CPI</c:v>
                </c:pt>
                <c:pt idx="1">
                  <c:v>PIP</c:v>
                </c:pt>
                <c:pt idx="2">
                  <c:v>IP</c:v>
                </c:pt>
                <c:pt idx="3">
                  <c:v>EW</c:v>
                </c:pt>
                <c:pt idx="4">
                  <c:v>SOAT</c:v>
                </c:pt>
                <c:pt idx="5">
                  <c:v>HEALTH</c:v>
                </c:pt>
                <c:pt idx="6">
                  <c:v>HOME</c:v>
                </c:pt>
              </c:strCache>
            </c:strRef>
          </c:cat>
          <c:val>
            <c:numRef>
              <c:f>Hoja2!$L$5:$L$12</c:f>
              <c:numCache>
                <c:formatCode>General</c:formatCode>
                <c:ptCount val="7"/>
                <c:pt idx="0">
                  <c:v>37.726269060000007</c:v>
                </c:pt>
                <c:pt idx="1">
                  <c:v>4.4400000000000004</c:v>
                </c:pt>
                <c:pt idx="2">
                  <c:v>4.4400000000000004</c:v>
                </c:pt>
                <c:pt idx="3">
                  <c:v>3.7</c:v>
                </c:pt>
                <c:pt idx="4">
                  <c:v>6.1993304161643827</c:v>
                </c:pt>
                <c:pt idx="5">
                  <c:v>2.6513767999999991</c:v>
                </c:pt>
                <c:pt idx="6">
                  <c:v>0.37000000000000005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[Industrias 2017.xlsx]Hoja2!Tabla dinámica4</c:name>
    <c:fmtId val="-1"/>
  </c:pivotSource>
  <c:chart>
    <c:autoTitleDeleted val="1"/>
    <c:pivotFmts>
      <c:pivotFmt>
        <c:idx val="0"/>
        <c:marker>
          <c:symbol val="none"/>
        </c:marker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delete val="1"/>
        </c:dLbl>
      </c:pivotFmt>
      <c:pivotFmt>
        <c:idx val="6"/>
        <c:marker>
          <c:symbol val="none"/>
        </c:marker>
        <c:dLbl>
          <c:idx val="0"/>
          <c:delete val="1"/>
        </c:dLbl>
      </c:pivotFmt>
    </c:pivotFmts>
    <c:plotArea>
      <c:layout>
        <c:manualLayout>
          <c:layoutTarget val="inner"/>
          <c:xMode val="edge"/>
          <c:yMode val="edge"/>
          <c:x val="0.21325221186010418"/>
          <c:y val="0.11772075786732725"/>
          <c:w val="0.49151045960438472"/>
          <c:h val="0.80400227096825494"/>
        </c:manualLayout>
      </c:layout>
      <c:pieChart>
        <c:varyColors val="1"/>
        <c:ser>
          <c:idx val="0"/>
          <c:order val="0"/>
          <c:tx>
            <c:strRef>
              <c:f>Hoja2!$Y$3:$Y$4</c:f>
              <c:strCache>
                <c:ptCount val="1"/>
                <c:pt idx="0">
                  <c:v>RIPLEY</c:v>
                </c:pt>
              </c:strCache>
            </c:strRef>
          </c:tx>
          <c:explosion val="8"/>
          <c:dPt>
            <c:idx val="4"/>
            <c:bubble3D val="0"/>
            <c:spPr>
              <a:solidFill>
                <a:srgbClr val="000099"/>
              </a:solidFill>
            </c:spPr>
          </c:dPt>
          <c:dPt>
            <c:idx val="5"/>
            <c:bubble3D val="0"/>
            <c:spPr>
              <a:solidFill>
                <a:srgbClr val="003399"/>
              </a:solidFill>
            </c:spPr>
          </c:dPt>
          <c:dPt>
            <c:idx val="6"/>
            <c:bubble3D val="0"/>
            <c:spPr>
              <a:solidFill>
                <a:srgbClr val="0070C0"/>
              </a:solidFill>
            </c:spPr>
          </c:dPt>
          <c:dLbls>
            <c:dLbl>
              <c:idx val="0"/>
              <c:layout>
                <c:manualLayout>
                  <c:x val="4.0635417786093128E-2"/>
                  <c:y val="7.70340260117797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7380460443598344E-3"/>
                  <c:y val="5.03886610604726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3.8691935230918614E-2"/>
                  <c:y val="3.3724748211985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1.9211921241489668E-2"/>
                  <c:y val="-5.074645036977773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&lt;1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3.2801679339048845E-2"/>
                  <c:y val="5.386716823427248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7.321969896905807E-2"/>
                  <c:y val="5.7699737745405578E-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2.9732093322098248E-2"/>
                  <c:y val="-1.5541473122941624E-3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&lt;1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/>
              <a:lstStyle/>
              <a:p>
                <a:pPr>
                  <a:defRPr sz="800">
                    <a:latin typeface="BNPP Sans" pitchFamily="50" charset="0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Hoja2!$X$5:$X$12</c:f>
              <c:strCache>
                <c:ptCount val="7"/>
                <c:pt idx="0">
                  <c:v>CPI</c:v>
                </c:pt>
                <c:pt idx="1">
                  <c:v>IP</c:v>
                </c:pt>
                <c:pt idx="2">
                  <c:v>EW</c:v>
                </c:pt>
                <c:pt idx="3">
                  <c:v>PIP</c:v>
                </c:pt>
                <c:pt idx="4">
                  <c:v>MOTOR</c:v>
                </c:pt>
                <c:pt idx="5">
                  <c:v>HEALTH</c:v>
                </c:pt>
                <c:pt idx="6">
                  <c:v>SOAT</c:v>
                </c:pt>
              </c:strCache>
            </c:strRef>
          </c:cat>
          <c:val>
            <c:numRef>
              <c:f>Hoja2!$Y$5:$Y$12</c:f>
              <c:numCache>
                <c:formatCode>General</c:formatCode>
                <c:ptCount val="7"/>
                <c:pt idx="0">
                  <c:v>40.700000000000003</c:v>
                </c:pt>
                <c:pt idx="1">
                  <c:v>9.25</c:v>
                </c:pt>
                <c:pt idx="2">
                  <c:v>2.9600000000000004</c:v>
                </c:pt>
                <c:pt idx="3">
                  <c:v>1.6517061</c:v>
                </c:pt>
                <c:pt idx="4">
                  <c:v>11.100000000000001</c:v>
                </c:pt>
                <c:pt idx="5">
                  <c:v>1.1100000000000001</c:v>
                </c:pt>
                <c:pt idx="6">
                  <c:v>0.45152982000000003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[Industrias 2017.xlsx]Gráficos!Tabla dinámica6</c:name>
    <c:fmtId val="-1"/>
  </c:pivotSource>
  <c:chart>
    <c:autoTitleDeleted val="0"/>
    <c:pivotFmts>
      <c:pivotFmt>
        <c:idx val="0"/>
        <c:spPr>
          <a:solidFill>
            <a:srgbClr val="00915A"/>
          </a:solidFill>
        </c:spPr>
        <c:marker>
          <c:symbol val="none"/>
        </c:marker>
      </c:pivotFmt>
      <c:pivotFmt>
        <c:idx val="1"/>
        <c:spPr>
          <a:solidFill>
            <a:srgbClr val="0070C0"/>
          </a:solidFill>
        </c:spPr>
        <c:marker>
          <c:symbol val="none"/>
        </c:marker>
      </c:pivotFmt>
      <c:pivotFmt>
        <c:idx val="2"/>
        <c:spPr>
          <a:solidFill>
            <a:schemeClr val="accent2"/>
          </a:solidFill>
        </c:spPr>
        <c:marker>
          <c:symbol val="none"/>
        </c:marker>
      </c:pivotFmt>
      <c:pivotFmt>
        <c:idx val="3"/>
        <c:spPr>
          <a:solidFill>
            <a:schemeClr val="accent6"/>
          </a:solidFill>
        </c:spPr>
        <c:marker>
          <c:symbol val="none"/>
        </c:marker>
      </c:pivotFmt>
      <c:pivotFmt>
        <c:idx val="4"/>
        <c:spPr>
          <a:solidFill>
            <a:schemeClr val="accent4"/>
          </a:solidFill>
        </c:spPr>
        <c:marker>
          <c:symbol val="none"/>
        </c:marker>
      </c:pivotFmt>
      <c:pivotFmt>
        <c:idx val="5"/>
        <c:spPr>
          <a:solidFill>
            <a:schemeClr val="bg1">
              <a:lumMod val="65000"/>
            </a:schemeClr>
          </a:solidFill>
        </c:spPr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spPr>
          <a:solidFill>
            <a:srgbClr val="00915A"/>
          </a:solidFill>
        </c:spPr>
        <c:marker>
          <c:symbol val="none"/>
        </c:marker>
      </c:pivotFmt>
      <c:pivotFmt>
        <c:idx val="8"/>
        <c:spPr>
          <a:solidFill>
            <a:srgbClr val="0070C0"/>
          </a:solidFill>
        </c:spPr>
        <c:marker>
          <c:symbol val="none"/>
        </c:marker>
      </c:pivotFmt>
      <c:pivotFmt>
        <c:idx val="9"/>
        <c:spPr>
          <a:solidFill>
            <a:schemeClr val="accent2"/>
          </a:solidFill>
        </c:spPr>
        <c:marker>
          <c:symbol val="none"/>
        </c:marker>
      </c:pivotFmt>
      <c:pivotFmt>
        <c:idx val="10"/>
        <c:spPr>
          <a:solidFill>
            <a:schemeClr val="accent6"/>
          </a:solidFill>
        </c:spPr>
        <c:marker>
          <c:symbol val="none"/>
        </c:marker>
      </c:pivotFmt>
      <c:pivotFmt>
        <c:idx val="11"/>
        <c:spPr>
          <a:solidFill>
            <a:schemeClr val="accent4"/>
          </a:solidFill>
        </c:spPr>
        <c:marker>
          <c:symbol val="none"/>
        </c:marker>
      </c:pivotFmt>
      <c:pivotFmt>
        <c:idx val="12"/>
        <c:spPr>
          <a:solidFill>
            <a:schemeClr val="bg1">
              <a:lumMod val="65000"/>
            </a:schemeClr>
          </a:solidFill>
        </c:spPr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spPr>
          <a:solidFill>
            <a:srgbClr val="00915A"/>
          </a:solidFill>
        </c:spPr>
        <c:marker>
          <c:symbol val="none"/>
        </c:marker>
      </c:pivotFmt>
      <c:pivotFmt>
        <c:idx val="15"/>
        <c:spPr>
          <a:solidFill>
            <a:srgbClr val="0070C0"/>
          </a:solidFill>
        </c:spPr>
        <c:marker>
          <c:symbol val="none"/>
        </c:marker>
      </c:pivotFmt>
      <c:pivotFmt>
        <c:idx val="16"/>
        <c:spPr>
          <a:solidFill>
            <a:schemeClr val="accent2"/>
          </a:solidFill>
        </c:spPr>
        <c:marker>
          <c:symbol val="none"/>
        </c:marker>
      </c:pivotFmt>
      <c:pivotFmt>
        <c:idx val="17"/>
        <c:spPr>
          <a:solidFill>
            <a:schemeClr val="accent6"/>
          </a:solidFill>
        </c:spPr>
        <c:marker>
          <c:symbol val="none"/>
        </c:marker>
      </c:pivotFmt>
      <c:pivotFmt>
        <c:idx val="18"/>
        <c:spPr>
          <a:solidFill>
            <a:schemeClr val="accent4"/>
          </a:solidFill>
        </c:spPr>
        <c:marker>
          <c:symbol val="none"/>
        </c:marker>
      </c:pivotFmt>
      <c:pivotFmt>
        <c:idx val="19"/>
        <c:spPr>
          <a:solidFill>
            <a:schemeClr val="bg1">
              <a:lumMod val="65000"/>
            </a:schemeClr>
          </a:solidFill>
        </c:spPr>
        <c:marker>
          <c:symbol val="none"/>
        </c:marker>
      </c:pivotFmt>
      <c:pivotFmt>
        <c:idx val="20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5101835133566238E-2"/>
          <c:y val="9.2196283016813124E-2"/>
          <c:w val="0.61649020466742877"/>
          <c:h val="0.9078037169831868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Gráficos!$BA$4:$BA$5</c:f>
              <c:strCache>
                <c:ptCount val="1"/>
                <c:pt idx="0">
                  <c:v>Cardif</c:v>
                </c:pt>
              </c:strCache>
            </c:strRef>
          </c:tx>
          <c:spPr>
            <a:solidFill>
              <a:srgbClr val="00915A"/>
            </a:solidFill>
          </c:spPr>
          <c:invertIfNegative val="0"/>
          <c:cat>
            <c:strRef>
              <c:f>Gráficos!$AZ$6:$AZ$14</c:f>
              <c:strCache>
                <c:ptCount val="8"/>
                <c:pt idx="0">
                  <c:v>HOME</c:v>
                </c:pt>
                <c:pt idx="1">
                  <c:v>HEALTH</c:v>
                </c:pt>
                <c:pt idx="2">
                  <c:v>SOAT</c:v>
                </c:pt>
                <c:pt idx="3">
                  <c:v>MOTOR</c:v>
                </c:pt>
                <c:pt idx="4">
                  <c:v>EW</c:v>
                </c:pt>
                <c:pt idx="5">
                  <c:v>PIP</c:v>
                </c:pt>
                <c:pt idx="6">
                  <c:v>IP</c:v>
                </c:pt>
                <c:pt idx="7">
                  <c:v>CPI</c:v>
                </c:pt>
              </c:strCache>
            </c:strRef>
          </c:cat>
          <c:val>
            <c:numRef>
              <c:f>Gráficos!$BA$6:$BA$14</c:f>
              <c:numCache>
                <c:formatCode>General</c:formatCode>
                <c:ptCount val="8"/>
                <c:pt idx="2" formatCode="0.0">
                  <c:v>2</c:v>
                </c:pt>
                <c:pt idx="4" formatCode="0.0">
                  <c:v>5</c:v>
                </c:pt>
                <c:pt idx="5" formatCode="0.0">
                  <c:v>4.2</c:v>
                </c:pt>
                <c:pt idx="7" formatCode="0.0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Gráficos!$BB$4:$BB$5</c:f>
              <c:strCache>
                <c:ptCount val="1"/>
                <c:pt idx="0">
                  <c:v>Pacifico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Gráficos!$AZ$6:$AZ$14</c:f>
              <c:strCache>
                <c:ptCount val="8"/>
                <c:pt idx="0">
                  <c:v>HOME</c:v>
                </c:pt>
                <c:pt idx="1">
                  <c:v>HEALTH</c:v>
                </c:pt>
                <c:pt idx="2">
                  <c:v>SOAT</c:v>
                </c:pt>
                <c:pt idx="3">
                  <c:v>MOTOR</c:v>
                </c:pt>
                <c:pt idx="4">
                  <c:v>EW</c:v>
                </c:pt>
                <c:pt idx="5">
                  <c:v>PIP</c:v>
                </c:pt>
                <c:pt idx="6">
                  <c:v>IP</c:v>
                </c:pt>
                <c:pt idx="7">
                  <c:v>CPI</c:v>
                </c:pt>
              </c:strCache>
            </c:strRef>
          </c:cat>
          <c:val>
            <c:numRef>
              <c:f>Gráficos!$BB$6:$BB$14</c:f>
              <c:numCache>
                <c:formatCode>General</c:formatCode>
                <c:ptCount val="8"/>
                <c:pt idx="1">
                  <c:v>2.9</c:v>
                </c:pt>
                <c:pt idx="3">
                  <c:v>4.8</c:v>
                </c:pt>
                <c:pt idx="6">
                  <c:v>12.7</c:v>
                </c:pt>
              </c:numCache>
            </c:numRef>
          </c:val>
        </c:ser>
        <c:ser>
          <c:idx val="2"/>
          <c:order val="2"/>
          <c:tx>
            <c:strRef>
              <c:f>Gráficos!$BC$4:$BC$5</c:f>
              <c:strCache>
                <c:ptCount val="1"/>
                <c:pt idx="0">
                  <c:v>Rimac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Gráficos!$AZ$6:$AZ$14</c:f>
              <c:strCache>
                <c:ptCount val="8"/>
                <c:pt idx="0">
                  <c:v>HOME</c:v>
                </c:pt>
                <c:pt idx="1">
                  <c:v>HEALTH</c:v>
                </c:pt>
                <c:pt idx="2">
                  <c:v>SOAT</c:v>
                </c:pt>
                <c:pt idx="3">
                  <c:v>MOTOR</c:v>
                </c:pt>
                <c:pt idx="4">
                  <c:v>EW</c:v>
                </c:pt>
                <c:pt idx="5">
                  <c:v>PIP</c:v>
                </c:pt>
                <c:pt idx="6">
                  <c:v>IP</c:v>
                </c:pt>
                <c:pt idx="7">
                  <c:v>CPI</c:v>
                </c:pt>
              </c:strCache>
            </c:strRef>
          </c:cat>
          <c:val>
            <c:numRef>
              <c:f>Gráficos!$BC$6:$BC$14</c:f>
              <c:numCache>
                <c:formatCode>General</c:formatCode>
                <c:ptCount val="8"/>
                <c:pt idx="0">
                  <c:v>0.3</c:v>
                </c:pt>
                <c:pt idx="3">
                  <c:v>4.8</c:v>
                </c:pt>
                <c:pt idx="6">
                  <c:v>2.7</c:v>
                </c:pt>
              </c:numCache>
            </c:numRef>
          </c:val>
        </c:ser>
        <c:ser>
          <c:idx val="3"/>
          <c:order val="3"/>
          <c:tx>
            <c:strRef>
              <c:f>Gráficos!$BD$4:$BD$5</c:f>
              <c:strCache>
                <c:ptCount val="1"/>
                <c:pt idx="0">
                  <c:v>La Positiva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Gráficos!$AZ$6:$AZ$14</c:f>
              <c:strCache>
                <c:ptCount val="8"/>
                <c:pt idx="0">
                  <c:v>HOME</c:v>
                </c:pt>
                <c:pt idx="1">
                  <c:v>HEALTH</c:v>
                </c:pt>
                <c:pt idx="2">
                  <c:v>SOAT</c:v>
                </c:pt>
                <c:pt idx="3">
                  <c:v>MOTOR</c:v>
                </c:pt>
                <c:pt idx="4">
                  <c:v>EW</c:v>
                </c:pt>
                <c:pt idx="5">
                  <c:v>PIP</c:v>
                </c:pt>
                <c:pt idx="6">
                  <c:v>IP</c:v>
                </c:pt>
                <c:pt idx="7">
                  <c:v>CPI</c:v>
                </c:pt>
              </c:strCache>
            </c:strRef>
          </c:cat>
          <c:val>
            <c:numRef>
              <c:f>Gráficos!$BD$6:$BD$14</c:f>
              <c:numCache>
                <c:formatCode>General</c:formatCode>
                <c:ptCount val="8"/>
                <c:pt idx="1">
                  <c:v>0.1</c:v>
                </c:pt>
                <c:pt idx="3">
                  <c:v>1.8</c:v>
                </c:pt>
              </c:numCache>
            </c:numRef>
          </c:val>
        </c:ser>
        <c:ser>
          <c:idx val="4"/>
          <c:order val="4"/>
          <c:tx>
            <c:strRef>
              <c:f>Gráficos!$BE$4:$BE$5</c:f>
              <c:strCache>
                <c:ptCount val="1"/>
                <c:pt idx="0">
                  <c:v>Chubb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Gráficos!$AZ$6:$AZ$14</c:f>
              <c:strCache>
                <c:ptCount val="8"/>
                <c:pt idx="0">
                  <c:v>HOME</c:v>
                </c:pt>
                <c:pt idx="1">
                  <c:v>HEALTH</c:v>
                </c:pt>
                <c:pt idx="2">
                  <c:v>SOAT</c:v>
                </c:pt>
                <c:pt idx="3">
                  <c:v>MOTOR</c:v>
                </c:pt>
                <c:pt idx="4">
                  <c:v>EW</c:v>
                </c:pt>
                <c:pt idx="5">
                  <c:v>PIP</c:v>
                </c:pt>
                <c:pt idx="6">
                  <c:v>IP</c:v>
                </c:pt>
                <c:pt idx="7">
                  <c:v>CPI</c:v>
                </c:pt>
              </c:strCache>
            </c:strRef>
          </c:cat>
          <c:val>
            <c:numRef>
              <c:f>Gráficos!$BE$6:$BE$14</c:f>
              <c:numCache>
                <c:formatCode>General</c:formatCode>
                <c:ptCount val="8"/>
                <c:pt idx="5">
                  <c:v>1.7000000000000002</c:v>
                </c:pt>
                <c:pt idx="6">
                  <c:v>0.2</c:v>
                </c:pt>
              </c:numCache>
            </c:numRef>
          </c:val>
        </c:ser>
        <c:ser>
          <c:idx val="5"/>
          <c:order val="5"/>
          <c:tx>
            <c:strRef>
              <c:f>Gráficos!$BF$4:$BF$5</c:f>
              <c:strCache>
                <c:ptCount val="1"/>
                <c:pt idx="0">
                  <c:v>Mapfre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Gráficos!$AZ$6:$AZ$14</c:f>
              <c:strCache>
                <c:ptCount val="8"/>
                <c:pt idx="0">
                  <c:v>HOME</c:v>
                </c:pt>
                <c:pt idx="1">
                  <c:v>HEALTH</c:v>
                </c:pt>
                <c:pt idx="2">
                  <c:v>SOAT</c:v>
                </c:pt>
                <c:pt idx="3">
                  <c:v>MOTOR</c:v>
                </c:pt>
                <c:pt idx="4">
                  <c:v>EW</c:v>
                </c:pt>
                <c:pt idx="5">
                  <c:v>PIP</c:v>
                </c:pt>
                <c:pt idx="6">
                  <c:v>IP</c:v>
                </c:pt>
                <c:pt idx="7">
                  <c:v>CPI</c:v>
                </c:pt>
              </c:strCache>
            </c:strRef>
          </c:cat>
          <c:val>
            <c:numRef>
              <c:f>Gráficos!$BF$6:$BF$14</c:f>
              <c:numCache>
                <c:formatCode>General</c:formatCode>
                <c:ptCount val="8"/>
                <c:pt idx="3">
                  <c:v>0.6</c:v>
                </c:pt>
              </c:numCache>
            </c:numRef>
          </c:val>
        </c:ser>
        <c:ser>
          <c:idx val="6"/>
          <c:order val="6"/>
          <c:tx>
            <c:strRef>
              <c:f>Gráficos!$BG$4:$BG$5</c:f>
              <c:strCache>
                <c:ptCount val="1"/>
                <c:pt idx="0">
                  <c:v>Sigma Dental</c:v>
                </c:pt>
              </c:strCache>
            </c:strRef>
          </c:tx>
          <c:invertIfNegative val="0"/>
          <c:cat>
            <c:strRef>
              <c:f>Gráficos!$AZ$6:$AZ$14</c:f>
              <c:strCache>
                <c:ptCount val="8"/>
                <c:pt idx="0">
                  <c:v>HOME</c:v>
                </c:pt>
                <c:pt idx="1">
                  <c:v>HEALTH</c:v>
                </c:pt>
                <c:pt idx="2">
                  <c:v>SOAT</c:v>
                </c:pt>
                <c:pt idx="3">
                  <c:v>MOTOR</c:v>
                </c:pt>
                <c:pt idx="4">
                  <c:v>EW</c:v>
                </c:pt>
                <c:pt idx="5">
                  <c:v>PIP</c:v>
                </c:pt>
                <c:pt idx="6">
                  <c:v>IP</c:v>
                </c:pt>
                <c:pt idx="7">
                  <c:v>CPI</c:v>
                </c:pt>
              </c:strCache>
            </c:strRef>
          </c:cat>
          <c:val>
            <c:numRef>
              <c:f>Gráficos!$BG$6:$BG$14</c:f>
              <c:numCache>
                <c:formatCode>General</c:formatCode>
                <c:ptCount val="8"/>
                <c:pt idx="6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752768"/>
        <c:axId val="101565568"/>
      </c:barChart>
      <c:catAx>
        <c:axId val="10075276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BNPP Sans" pitchFamily="50" charset="0"/>
              </a:defRPr>
            </a:pPr>
            <a:endParaRPr lang="es-ES"/>
          </a:p>
        </c:txPr>
        <c:crossAx val="101565568"/>
        <c:crosses val="autoZero"/>
        <c:auto val="1"/>
        <c:lblAlgn val="ctr"/>
        <c:lblOffset val="100"/>
        <c:noMultiLvlLbl val="0"/>
      </c:catAx>
      <c:valAx>
        <c:axId val="101565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0752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048846675712352"/>
          <c:y val="0.18003770806979918"/>
          <c:w val="0.13839891451831751"/>
          <c:h val="0.63952771192333147"/>
        </c:manualLayout>
      </c:layout>
      <c:overlay val="0"/>
      <c:txPr>
        <a:bodyPr/>
        <a:lstStyle/>
        <a:p>
          <a:pPr>
            <a:defRPr sz="800">
              <a:latin typeface="BNPP Sans" pitchFamily="50" charset="0"/>
            </a:defRPr>
          </a:pPr>
          <a:endParaRPr lang="es-ES"/>
        </a:p>
      </c:txPr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0.55961</cdr:x>
      <cdr:y>0.10161</cdr:y>
    </cdr:from>
    <cdr:to>
      <cdr:x>0.56276</cdr:x>
      <cdr:y>0.54668</cdr:y>
    </cdr:to>
    <cdr:cxnSp macro="">
      <cdr:nvCxnSpPr>
        <cdr:cNvPr id="3" name="2 Conector recto"/>
        <cdr:cNvCxnSpPr/>
      </cdr:nvCxnSpPr>
      <cdr:spPr>
        <a:xfrm xmlns:a="http://schemas.openxmlformats.org/drawingml/2006/main" flipH="1">
          <a:off x="1100842" y="156735"/>
          <a:ext cx="6197" cy="686532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>
              <a:lumMod val="50000"/>
            </a:scheme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0.23672</cdr:x>
      <cdr:y>0.2489</cdr:y>
    </cdr:from>
    <cdr:to>
      <cdr:x>0.55386</cdr:x>
      <cdr:y>0.52597</cdr:y>
    </cdr:to>
    <cdr:cxnSp macro="">
      <cdr:nvCxnSpPr>
        <cdr:cNvPr id="5" name="4 Conector recto"/>
        <cdr:cNvCxnSpPr/>
      </cdr:nvCxnSpPr>
      <cdr:spPr>
        <a:xfrm xmlns:a="http://schemas.openxmlformats.org/drawingml/2006/main">
          <a:off x="465664" y="383926"/>
          <a:ext cx="623875" cy="427394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>
              <a:lumMod val="50000"/>
            </a:scheme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0.66232</cdr:y>
    </cdr:from>
    <cdr:to>
      <cdr:x>0.69664</cdr:x>
      <cdr:y>0.66232</cdr:y>
    </cdr:to>
    <cdr:cxnSp macro="">
      <cdr:nvCxnSpPr>
        <cdr:cNvPr id="3" name="2 Conector recto"/>
        <cdr:cNvCxnSpPr/>
      </cdr:nvCxnSpPr>
      <cdr:spPr>
        <a:xfrm xmlns:a="http://schemas.openxmlformats.org/drawingml/2006/main">
          <a:off x="0" y="2813828"/>
          <a:ext cx="5166855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>
              <a:lumMod val="65000"/>
            </a:scheme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0.07579</cdr:x>
      <cdr:y>0.65594</cdr:y>
    </cdr:from>
    <cdr:to>
      <cdr:x>0.73427</cdr:x>
      <cdr:y>0.66352</cdr:y>
    </cdr:to>
    <cdr:cxnSp macro="">
      <cdr:nvCxnSpPr>
        <cdr:cNvPr id="3" name="2 Conector recto"/>
        <cdr:cNvCxnSpPr/>
      </cdr:nvCxnSpPr>
      <cdr:spPr>
        <a:xfrm xmlns:a="http://schemas.openxmlformats.org/drawingml/2006/main" flipV="1">
          <a:off x="676772" y="2975684"/>
          <a:ext cx="5879551" cy="3439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bg1">
              <a:lumMod val="65000"/>
            </a:scheme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14/08/2018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15">
              <a:defRPr/>
            </a:pPr>
            <a:r>
              <a:rPr lang="es-PE" dirty="0"/>
              <a:t>https://gestion.pe/tendencias/2-millones-peruanos-realizan-compras-online-celular-143284</a:t>
            </a:r>
          </a:p>
          <a:p>
            <a:r>
              <a:rPr lang="es-PE" dirty="0"/>
              <a:t>https://www.peru-retail.com/especialista/resultados-positivos-para-inretail-cierre-2017/</a:t>
            </a:r>
          </a:p>
          <a:p>
            <a:r>
              <a:rPr lang="es-PE" dirty="0"/>
              <a:t>https://www.peru-retail.com/conoce-mercado-tiendas-conveniencia-peru/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67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hristineB\Desktop\back-en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1" b="5869"/>
          <a:stretch/>
        </p:blipFill>
        <p:spPr bwMode="auto">
          <a:xfrm>
            <a:off x="-9686" y="0"/>
            <a:ext cx="915368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 userDrawn="1"/>
        </p:nvSpPr>
        <p:spPr>
          <a:xfrm>
            <a:off x="-9686" y="3811776"/>
            <a:ext cx="9153686" cy="133172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 dirty="0" smtClean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359119"/>
            <a:ext cx="5328592" cy="1001007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350283"/>
            <a:ext cx="5328000" cy="324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3820"/>
            <a:ext cx="3168000" cy="16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21460"/>
            <a:ext cx="3168000" cy="16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pic>
        <p:nvPicPr>
          <p:cNvPr id="11" name="Picture 2" descr="C:\Users\995472\Desktop\BNP PARIBAS CARDIF TEMPLATES NLLE CHARTE\SIGNATURE DECLINAISON CARDIF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94332"/>
            <a:ext cx="3239468" cy="6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BNPP_CARDIF_BL_Q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59678"/>
            <a:ext cx="4641866" cy="81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69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15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" y="0"/>
            <a:ext cx="9141693" cy="51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 userDrawn="1"/>
        </p:nvSpPr>
        <p:spPr>
          <a:xfrm>
            <a:off x="2743225" y="1203598"/>
            <a:ext cx="3636000" cy="2872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324000" tIns="180000" rIns="0" bIns="0" rtlCol="0">
            <a:noAutofit/>
          </a:bodyPr>
          <a:lstStyle/>
          <a:p>
            <a:pPr algn="l">
              <a:spcAft>
                <a:spcPts val="600"/>
              </a:spcAft>
            </a:pPr>
            <a:r>
              <a:rPr lang="en-GB" sz="4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THANK YOU!</a:t>
            </a:r>
          </a:p>
          <a:p>
            <a:pPr algn="l"/>
            <a:r>
              <a:rPr lang="en-GB" sz="24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BNP PARIBAS CARDIF</a:t>
            </a: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8, rue du Port</a:t>
            </a:r>
          </a:p>
          <a:p>
            <a:pPr algn="l"/>
            <a:r>
              <a:rPr lang="fr-FR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92728 Nanterre Cedex</a:t>
            </a:r>
            <a:endParaRPr lang="en-GB" sz="2000" b="0" i="0" u="none" strike="noStrike" baseline="0" noProof="0" dirty="0" smtClean="0">
              <a:solidFill>
                <a:srgbClr val="FFFFFF"/>
              </a:solidFill>
              <a:latin typeface="+mj-lt"/>
            </a:endParaRPr>
          </a:p>
          <a:p>
            <a:pPr algn="l"/>
            <a:r>
              <a:rPr lang="en-GB" sz="20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Tel.: +33 (0)1 41 42 83 00</a:t>
            </a:r>
          </a:p>
          <a:p>
            <a:pPr algn="l"/>
            <a:r>
              <a:rPr lang="en-GB" sz="3200" b="0" i="0" u="none" strike="noStrike" baseline="0" noProof="0" dirty="0" smtClean="0">
                <a:solidFill>
                  <a:srgbClr val="FFFFFF"/>
                </a:solidFill>
                <a:latin typeface="+mj-lt"/>
              </a:rPr>
              <a:t>bnpparibascardif.com</a:t>
            </a:r>
            <a:endParaRPr lang="en-GB" sz="3200" b="0" noProof="0" dirty="0" smtClean="0">
              <a:solidFill>
                <a:schemeClr val="accent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75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Colours</a:t>
            </a:r>
            <a:endParaRPr lang="en-GB" noProof="0" dirty="0"/>
          </a:p>
        </p:txBody>
      </p:sp>
      <p:cxnSp>
        <p:nvCxnSpPr>
          <p:cNvPr id="24" name="Connecteur droit 23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"/>
          <p:cNvSpPr txBox="1">
            <a:spLocks noChangeArrowheads="1"/>
          </p:cNvSpPr>
          <p:nvPr userDrawn="1"/>
        </p:nvSpPr>
        <p:spPr bwMode="auto">
          <a:xfrm>
            <a:off x="1908177" y="2715763"/>
            <a:ext cx="727075" cy="727200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110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V 115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B 175</a:t>
            </a:r>
          </a:p>
        </p:txBody>
      </p:sp>
      <p:sp>
        <p:nvSpPr>
          <p:cNvPr id="26" name="Text Box 4"/>
          <p:cNvSpPr txBox="1">
            <a:spLocks noChangeArrowheads="1"/>
          </p:cNvSpPr>
          <p:nvPr userDrawn="1"/>
        </p:nvSpPr>
        <p:spPr bwMode="auto">
          <a:xfrm>
            <a:off x="1908177" y="1059582"/>
            <a:ext cx="727075" cy="727200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1100" dirty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fr-FR" altLang="fr-FR" sz="1100" dirty="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fr-FR" altLang="fr-FR" sz="1100" dirty="0">
                <a:solidFill>
                  <a:schemeClr val="bg1"/>
                </a:solidFill>
              </a:rPr>
              <a:t>B 220</a:t>
            </a:r>
          </a:p>
        </p:txBody>
      </p:sp>
      <p:sp>
        <p:nvSpPr>
          <p:cNvPr id="27" name="Text Box 5"/>
          <p:cNvSpPr txBox="1">
            <a:spLocks noChangeArrowheads="1"/>
          </p:cNvSpPr>
          <p:nvPr userDrawn="1"/>
        </p:nvSpPr>
        <p:spPr bwMode="auto">
          <a:xfrm>
            <a:off x="3854452" y="1059582"/>
            <a:ext cx="727075" cy="727200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1100">
                <a:solidFill>
                  <a:schemeClr val="bg1"/>
                </a:solidFill>
              </a:rPr>
              <a:t>R 240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V 240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B 080</a:t>
            </a:r>
          </a:p>
        </p:txBody>
      </p:sp>
      <p:sp>
        <p:nvSpPr>
          <p:cNvPr id="28" name="Text Box 6"/>
          <p:cNvSpPr txBox="1">
            <a:spLocks noChangeArrowheads="1"/>
          </p:cNvSpPr>
          <p:nvPr userDrawn="1"/>
        </p:nvSpPr>
        <p:spPr bwMode="auto">
          <a:xfrm>
            <a:off x="3854452" y="1887673"/>
            <a:ext cx="727075" cy="727200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110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B 030</a:t>
            </a:r>
          </a:p>
        </p:txBody>
      </p:sp>
      <p:sp>
        <p:nvSpPr>
          <p:cNvPr id="29" name="Text Box 7"/>
          <p:cNvSpPr txBox="1">
            <a:spLocks noChangeArrowheads="1"/>
          </p:cNvSpPr>
          <p:nvPr userDrawn="1"/>
        </p:nvSpPr>
        <p:spPr bwMode="auto">
          <a:xfrm>
            <a:off x="3854452" y="2715763"/>
            <a:ext cx="727075" cy="727200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110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B 030</a:t>
            </a: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3854452" y="3543856"/>
            <a:ext cx="727075" cy="727200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110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V 125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B 050</a:t>
            </a:r>
          </a:p>
        </p:txBody>
      </p:sp>
      <p:sp>
        <p:nvSpPr>
          <p:cNvPr id="31" name="Text Box 9"/>
          <p:cNvSpPr txBox="1">
            <a:spLocks noChangeArrowheads="1"/>
          </p:cNvSpPr>
          <p:nvPr userDrawn="1"/>
        </p:nvSpPr>
        <p:spPr bwMode="auto">
          <a:xfrm>
            <a:off x="5726114" y="1059582"/>
            <a:ext cx="727075" cy="727200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110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V 220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B 170</a:t>
            </a:r>
          </a:p>
        </p:txBody>
      </p:sp>
      <p:sp>
        <p:nvSpPr>
          <p:cNvPr id="32" name="Text Box 10"/>
          <p:cNvSpPr txBox="1">
            <a:spLocks noChangeArrowheads="1"/>
          </p:cNvSpPr>
          <p:nvPr userDrawn="1"/>
        </p:nvSpPr>
        <p:spPr bwMode="auto">
          <a:xfrm>
            <a:off x="5726114" y="1887673"/>
            <a:ext cx="727075" cy="727200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fr-FR" altLang="fr-FR" sz="110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V 200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B 115</a:t>
            </a:r>
          </a:p>
        </p:txBody>
      </p:sp>
      <p:sp>
        <p:nvSpPr>
          <p:cNvPr id="33" name="Text Box 11"/>
          <p:cNvSpPr txBox="1">
            <a:spLocks noChangeArrowheads="1"/>
          </p:cNvSpPr>
          <p:nvPr userDrawn="1"/>
        </p:nvSpPr>
        <p:spPr bwMode="auto">
          <a:xfrm>
            <a:off x="5726114" y="2715763"/>
            <a:ext cx="727075" cy="727200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110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V 160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B 090</a:t>
            </a:r>
          </a:p>
        </p:txBody>
      </p:sp>
      <p:sp>
        <p:nvSpPr>
          <p:cNvPr id="34" name="Text Box 12"/>
          <p:cNvSpPr txBox="1">
            <a:spLocks noChangeArrowheads="1"/>
          </p:cNvSpPr>
          <p:nvPr userDrawn="1"/>
        </p:nvSpPr>
        <p:spPr bwMode="auto">
          <a:xfrm>
            <a:off x="1908177" y="3543856"/>
            <a:ext cx="727075" cy="727200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1100" dirty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fr-FR" altLang="fr-FR" sz="1100" dirty="0">
                <a:solidFill>
                  <a:schemeClr val="bg1"/>
                </a:solidFill>
              </a:rPr>
              <a:t>V 090</a:t>
            </a:r>
          </a:p>
          <a:p>
            <a:pPr algn="ctr"/>
            <a:r>
              <a:rPr lang="fr-FR" altLang="fr-FR" sz="1100" dirty="0">
                <a:solidFill>
                  <a:schemeClr val="bg1"/>
                </a:solidFill>
              </a:rPr>
              <a:t>B 155</a:t>
            </a:r>
          </a:p>
        </p:txBody>
      </p:sp>
      <p:sp>
        <p:nvSpPr>
          <p:cNvPr id="35" name="Text Box 13"/>
          <p:cNvSpPr txBox="1">
            <a:spLocks noChangeArrowheads="1"/>
          </p:cNvSpPr>
          <p:nvPr userDrawn="1"/>
        </p:nvSpPr>
        <p:spPr bwMode="auto">
          <a:xfrm>
            <a:off x="1908177" y="1887673"/>
            <a:ext cx="727075" cy="72720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110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V 165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B 195</a:t>
            </a:r>
          </a:p>
        </p:txBody>
      </p:sp>
      <p:sp>
        <p:nvSpPr>
          <p:cNvPr id="36" name="Text Box 14"/>
          <p:cNvSpPr txBox="1">
            <a:spLocks noChangeArrowheads="1"/>
          </p:cNvSpPr>
          <p:nvPr userDrawn="1"/>
        </p:nvSpPr>
        <p:spPr bwMode="auto">
          <a:xfrm>
            <a:off x="5726114" y="3543856"/>
            <a:ext cx="727075" cy="727200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1100" dirty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fr-FR" altLang="fr-FR" sz="1100" dirty="0">
                <a:solidFill>
                  <a:schemeClr val="bg1"/>
                </a:solidFill>
              </a:rPr>
              <a:t>V 145</a:t>
            </a:r>
          </a:p>
          <a:p>
            <a:pPr algn="ctr"/>
            <a:r>
              <a:rPr lang="fr-FR" altLang="fr-FR" sz="1100" dirty="0">
                <a:solidFill>
                  <a:schemeClr val="bg1"/>
                </a:solidFill>
              </a:rPr>
              <a:t>B 070</a:t>
            </a:r>
          </a:p>
        </p:txBody>
      </p:sp>
      <p:sp>
        <p:nvSpPr>
          <p:cNvPr id="37" name="Text Box 15"/>
          <p:cNvSpPr txBox="1">
            <a:spLocks noChangeArrowheads="1"/>
          </p:cNvSpPr>
          <p:nvPr userDrawn="1"/>
        </p:nvSpPr>
        <p:spPr bwMode="auto">
          <a:xfrm>
            <a:off x="7435852" y="3543856"/>
            <a:ext cx="727075" cy="727200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fr-FR" altLang="fr-FR" sz="110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V 164</a:t>
            </a:r>
          </a:p>
          <a:p>
            <a:pPr algn="ctr"/>
            <a:r>
              <a:rPr lang="fr-FR" altLang="fr-FR" sz="1100">
                <a:solidFill>
                  <a:schemeClr val="bg1"/>
                </a:solidFill>
              </a:rPr>
              <a:t>B 074</a:t>
            </a:r>
          </a:p>
        </p:txBody>
      </p:sp>
    </p:spTree>
    <p:extLst>
      <p:ext uri="{BB962C8B-B14F-4D97-AF65-F5344CB8AC3E}">
        <p14:creationId xmlns:p14="http://schemas.microsoft.com/office/powerpoint/2010/main" val="2074762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 CO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Graphs creation -Chart Tools / Design / Layout / Format</a:t>
            </a:r>
            <a:endParaRPr lang="en-GB" noProof="0" dirty="0"/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"/>
          <p:cNvSpPr txBox="1">
            <a:spLocks noChangeArrowheads="1"/>
          </p:cNvSpPr>
          <p:nvPr userDrawn="1"/>
        </p:nvSpPr>
        <p:spPr bwMode="auto">
          <a:xfrm>
            <a:off x="6306705" y="3435846"/>
            <a:ext cx="576064" cy="432000"/>
          </a:xfrm>
          <a:prstGeom prst="rect">
            <a:avLst/>
          </a:prstGeom>
          <a:solidFill>
            <a:srgbClr val="6473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115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175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 userDrawn="1"/>
        </p:nvSpPr>
        <p:spPr bwMode="auto">
          <a:xfrm>
            <a:off x="4411206" y="3438717"/>
            <a:ext cx="576064" cy="432000"/>
          </a:xfrm>
          <a:prstGeom prst="rect">
            <a:avLst/>
          </a:prstGeom>
          <a:solidFill>
            <a:srgbClr val="4B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075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220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 userDrawn="1"/>
        </p:nvSpPr>
        <p:spPr bwMode="auto">
          <a:xfrm>
            <a:off x="5043260" y="3438717"/>
            <a:ext cx="576064" cy="432000"/>
          </a:xfrm>
          <a:prstGeom prst="rect">
            <a:avLst/>
          </a:prstGeom>
          <a:solidFill>
            <a:srgbClr val="F0F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R 240</a:t>
            </a:r>
          </a:p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G 240</a:t>
            </a:r>
          </a:p>
          <a:p>
            <a:pPr algn="ctr"/>
            <a:r>
              <a:rPr lang="en-GB" altLang="fr-FR" sz="800" noProof="0" dirty="0" smtClean="0">
                <a:solidFill>
                  <a:schemeClr val="tx2"/>
                </a:solidFill>
              </a:rPr>
              <a:t>B 080</a:t>
            </a:r>
            <a:endParaRPr lang="en-GB" altLang="fr-FR" sz="800" noProof="0" dirty="0">
              <a:solidFill>
                <a:schemeClr val="tx2"/>
              </a:solidFill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 userDrawn="1"/>
        </p:nvSpPr>
        <p:spPr bwMode="auto">
          <a:xfrm>
            <a:off x="5043260" y="4008178"/>
            <a:ext cx="576064" cy="432000"/>
          </a:xfrm>
          <a:prstGeom prst="rect">
            <a:avLst/>
          </a:prstGeom>
          <a:solidFill>
            <a:srgbClr val="DCDC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030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 userDrawn="1"/>
        </p:nvSpPr>
        <p:spPr bwMode="auto">
          <a:xfrm>
            <a:off x="6938759" y="3435846"/>
            <a:ext cx="576064" cy="432000"/>
          </a:xfrm>
          <a:prstGeom prst="rect">
            <a:avLst/>
          </a:prstGeom>
          <a:solidFill>
            <a:srgbClr val="E6A0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230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030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 userDrawn="1"/>
        </p:nvSpPr>
        <p:spPr bwMode="auto">
          <a:xfrm>
            <a:off x="6938759" y="4008177"/>
            <a:ext cx="576064" cy="432000"/>
          </a:xfrm>
          <a:prstGeom prst="rect">
            <a:avLst/>
          </a:prstGeom>
          <a:solidFill>
            <a:srgbClr val="DC7D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125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050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 userDrawn="1"/>
        </p:nvSpPr>
        <p:spPr bwMode="auto">
          <a:xfrm>
            <a:off x="5682943" y="3438717"/>
            <a:ext cx="576064" cy="432000"/>
          </a:xfrm>
          <a:prstGeom prst="rect">
            <a:avLst/>
          </a:prstGeom>
          <a:solidFill>
            <a:srgbClr val="D2DC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210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220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170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 userDrawn="1"/>
        </p:nvSpPr>
        <p:spPr bwMode="auto">
          <a:xfrm>
            <a:off x="5682943" y="4008178"/>
            <a:ext cx="576064" cy="432000"/>
          </a:xfrm>
          <a:prstGeom prst="rect">
            <a:avLst/>
          </a:prstGeom>
          <a:solidFill>
            <a:srgbClr val="A0C873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200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115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 userDrawn="1"/>
        </p:nvSpPr>
        <p:spPr bwMode="auto">
          <a:xfrm>
            <a:off x="7578442" y="3435846"/>
            <a:ext cx="576064" cy="432000"/>
          </a:xfrm>
          <a:prstGeom prst="rect">
            <a:avLst/>
          </a:prstGeom>
          <a:solidFill>
            <a:srgbClr val="64A0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100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090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 userDrawn="1"/>
        </p:nvSpPr>
        <p:spPr bwMode="auto">
          <a:xfrm>
            <a:off x="6306705" y="4008177"/>
            <a:ext cx="576064" cy="432000"/>
          </a:xfrm>
          <a:prstGeom prst="rect">
            <a:avLst/>
          </a:prstGeom>
          <a:solidFill>
            <a:srgbClr val="505A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080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090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155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 userDrawn="1"/>
        </p:nvSpPr>
        <p:spPr bwMode="auto">
          <a:xfrm>
            <a:off x="4411206" y="4008178"/>
            <a:ext cx="576064" cy="432000"/>
          </a:xfrm>
          <a:prstGeom prst="rect">
            <a:avLst/>
          </a:prstGeom>
          <a:solidFill>
            <a:srgbClr val="28A5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040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195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7" name="Text Box 14"/>
          <p:cNvSpPr txBox="1">
            <a:spLocks noChangeArrowheads="1"/>
          </p:cNvSpPr>
          <p:nvPr userDrawn="1"/>
        </p:nvSpPr>
        <p:spPr bwMode="auto">
          <a:xfrm>
            <a:off x="7578442" y="4008177"/>
            <a:ext cx="576064" cy="432000"/>
          </a:xfrm>
          <a:prstGeom prst="rect">
            <a:avLst/>
          </a:prstGeom>
          <a:solidFill>
            <a:srgbClr val="3C9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060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145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070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 userDrawn="1"/>
        </p:nvSpPr>
        <p:spPr bwMode="auto">
          <a:xfrm>
            <a:off x="8226514" y="4011910"/>
            <a:ext cx="576064" cy="432000"/>
          </a:xfrm>
          <a:prstGeom prst="rect">
            <a:avLst/>
          </a:prstGeom>
          <a:solidFill>
            <a:srgbClr val="82A4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R 130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G 164</a:t>
            </a:r>
          </a:p>
          <a:p>
            <a:pPr algn="ctr"/>
            <a:r>
              <a:rPr lang="en-GB" altLang="fr-FR" sz="800" noProof="0" dirty="0" smtClean="0">
                <a:solidFill>
                  <a:schemeClr val="bg1"/>
                </a:solidFill>
              </a:rPr>
              <a:t>B 074</a:t>
            </a:r>
            <a:endParaRPr lang="en-GB" altLang="fr-FR" sz="800" noProof="0" dirty="0">
              <a:solidFill>
                <a:schemeClr val="bg1"/>
              </a:solidFill>
            </a:endParaRPr>
          </a:p>
        </p:txBody>
      </p:sp>
      <p:cxnSp>
        <p:nvCxnSpPr>
          <p:cNvPr id="39" name="Connecteur droit 38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 userDrawn="1"/>
        </p:nvSpPr>
        <p:spPr>
          <a:xfrm>
            <a:off x="348712" y="700672"/>
            <a:ext cx="4062495" cy="1083536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 smtClean="0">
                <a:solidFill>
                  <a:schemeClr val="tx1"/>
                </a:solidFill>
              </a:rPr>
              <a:t>HOW TO</a:t>
            </a:r>
            <a:r>
              <a:rPr lang="en-GB" sz="1100" b="1" u="sng" baseline="0" noProof="0" dirty="0" smtClean="0">
                <a:solidFill>
                  <a:schemeClr val="tx1"/>
                </a:solidFill>
              </a:rPr>
              <a:t> </a:t>
            </a:r>
            <a:r>
              <a:rPr lang="en-GB" sz="1100" b="1" u="sng" noProof="0" dirty="0" smtClean="0">
                <a:solidFill>
                  <a:schemeClr val="tx1"/>
                </a:solidFill>
              </a:rPr>
              <a:t>CREATE</a:t>
            </a:r>
            <a:r>
              <a:rPr lang="en-GB" sz="1100" b="1" u="sng" baseline="0" noProof="0" dirty="0" smtClean="0">
                <a:solidFill>
                  <a:schemeClr val="tx1"/>
                </a:solidFill>
              </a:rPr>
              <a:t> CHARTS WITH BNPP STYLE </a:t>
            </a:r>
            <a:endParaRPr lang="en-GB" sz="1100" b="1" u="sng" noProof="0" dirty="0" smtClean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create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your chart on this slide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176213" indent="-176213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copy/paste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on the right place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500" b="0" u="none" noProof="0" dirty="0" smtClean="0">
              <a:solidFill>
                <a:schemeClr val="tx1"/>
              </a:solidFill>
            </a:endParaRPr>
          </a:p>
          <a:p>
            <a:pPr marL="0" indent="0" algn="l">
              <a:lnSpc>
                <a:spcPct val="100000"/>
              </a:lnSpc>
              <a:buFont typeface="Courier New" panose="02070309020205020404" pitchFamily="49" charset="0"/>
              <a:buNone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ATTENTION: Microsoft’s </a:t>
            </a:r>
            <a:r>
              <a:rPr lang="en-GB" sz="1000" b="0" u="none" noProof="0" dirty="0" err="1" smtClean="0">
                <a:solidFill>
                  <a:schemeClr val="tx1"/>
                </a:solidFill>
              </a:rPr>
              <a:t>ChartStyles</a:t>
            </a:r>
            <a:r>
              <a:rPr lang="en-GB" sz="1000" b="0" u="none" noProof="0" dirty="0" smtClean="0">
                <a:solidFill>
                  <a:schemeClr val="tx1"/>
                </a:solidFill>
              </a:rPr>
              <a:t> are not in  BNPP style. Don’t use them.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sp>
        <p:nvSpPr>
          <p:cNvPr id="41" name="Espace réservé du graphique 2"/>
          <p:cNvSpPr>
            <a:spLocks noGrp="1"/>
          </p:cNvSpPr>
          <p:nvPr>
            <p:ph type="chart" sz="quarter" idx="13"/>
          </p:nvPr>
        </p:nvSpPr>
        <p:spPr>
          <a:xfrm>
            <a:off x="5220072" y="789552"/>
            <a:ext cx="3580476" cy="2221524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fr-FR" noProof="0" smtClean="0"/>
              <a:t>Cliquez sur l'icône pour ajouter un graphique</a:t>
            </a:r>
            <a:endParaRPr lang="en-GB" noProof="0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348712" y="2262166"/>
            <a:ext cx="1855430" cy="149782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100" b="1" u="sng" noProof="0" dirty="0" smtClean="0">
                <a:solidFill>
                  <a:schemeClr val="tx1"/>
                </a:solidFill>
              </a:rPr>
              <a:t>Right click on the chart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choose the part to</a:t>
            </a:r>
            <a:r>
              <a:rPr lang="en-GB" sz="1000" b="0" u="none" baseline="0" noProof="0" dirty="0" smtClean="0">
                <a:solidFill>
                  <a:schemeClr val="tx1"/>
                </a:solidFill>
              </a:rPr>
              <a:t> modify (area, axis, legend, ...)</a:t>
            </a:r>
            <a:endParaRPr lang="en-GB" sz="1000" b="0" u="none" noProof="0" dirty="0" smtClean="0">
              <a:solidFill>
                <a:schemeClr val="tx1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use :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font size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fill colour</a:t>
            </a:r>
          </a:p>
          <a:p>
            <a:pPr marL="3603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1000" b="0" u="none" noProof="0" dirty="0" smtClean="0">
                <a:solidFill>
                  <a:schemeClr val="tx1"/>
                </a:solidFill>
              </a:rPr>
              <a:t>line colour</a:t>
            </a:r>
          </a:p>
          <a:p>
            <a:pPr marL="0" indent="0" algn="l">
              <a:lnSpc>
                <a:spcPct val="150000"/>
              </a:lnSpc>
              <a:buFontTx/>
              <a:buNone/>
            </a:pPr>
            <a:r>
              <a:rPr lang="en-GB" sz="1000" b="1" u="none" noProof="0" dirty="0" smtClean="0">
                <a:solidFill>
                  <a:schemeClr val="tx1"/>
                </a:solidFill>
              </a:rPr>
              <a:t>Try on the chart beside</a:t>
            </a:r>
          </a:p>
          <a:p>
            <a:pPr marL="347663" indent="-171450" algn="l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pic>
        <p:nvPicPr>
          <p:cNvPr id="8198" name="Picture 6" descr="http://cdn.solveyourtech.com/wp-content/uploads/2012/10/SAVE-EXCEL-CHART-AS-JPG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8" t="7984" r="3683" b="69809"/>
          <a:stretch/>
        </p:blipFill>
        <p:spPr bwMode="auto">
          <a:xfrm>
            <a:off x="319963" y="1886505"/>
            <a:ext cx="1996377" cy="32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avec flèche 2"/>
          <p:cNvCxnSpPr/>
          <p:nvPr userDrawn="1"/>
        </p:nvCxnSpPr>
        <p:spPr>
          <a:xfrm flipV="1">
            <a:off x="2123728" y="1948711"/>
            <a:ext cx="0" cy="69504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3"/>
          <p:cNvSpPr txBox="1">
            <a:spLocks noChangeArrowheads="1"/>
          </p:cNvSpPr>
          <p:nvPr userDrawn="1"/>
        </p:nvSpPr>
        <p:spPr bwMode="auto">
          <a:xfrm>
            <a:off x="839788" y="915896"/>
            <a:ext cx="349726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1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 userDrawn="1"/>
        </p:nvSpPr>
        <p:spPr bwMode="auto">
          <a:xfrm>
            <a:off x="5014913" y="910181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2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 userDrawn="1"/>
        </p:nvSpPr>
        <p:spPr bwMode="auto">
          <a:xfrm>
            <a:off x="839788" y="2827563"/>
            <a:ext cx="34972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8288" algn="l">
              <a:defRPr>
                <a:solidFill>
                  <a:schemeClr val="tx1"/>
                </a:solidFill>
                <a:latin typeface="Arial" charset="0"/>
              </a:defRPr>
            </a:lvl1pPr>
            <a:lvl2pPr marL="534988" algn="l"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Blip>
                <a:blip r:embed="rId2"/>
              </a:buBlip>
            </a:pPr>
            <a:r>
              <a:rPr lang="en-GB" altLang="fr-FR" sz="1600" dirty="0" smtClean="0">
                <a:solidFill>
                  <a:schemeClr val="tx1"/>
                </a:solidFill>
                <a:latin typeface="+mn-lt"/>
              </a:rPr>
              <a:t>Graph 3</a:t>
            </a:r>
            <a:endParaRPr lang="en-GB" altLang="fr-FR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 userDrawn="1"/>
        </p:nvSpPr>
        <p:spPr bwMode="auto">
          <a:xfrm>
            <a:off x="839788" y="1184891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 userDrawn="1"/>
        </p:nvSpPr>
        <p:spPr bwMode="auto">
          <a:xfrm>
            <a:off x="5014001" y="1184891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 userDrawn="1"/>
        </p:nvSpPr>
        <p:spPr bwMode="auto">
          <a:xfrm>
            <a:off x="839788" y="3097956"/>
            <a:ext cx="3831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altLang="fr-FR" sz="1000" i="1" dirty="0" smtClean="0">
                <a:solidFill>
                  <a:schemeClr val="tx1"/>
                </a:solidFill>
              </a:rPr>
              <a:t>in €</a:t>
            </a:r>
            <a:r>
              <a:rPr lang="en-GB" altLang="fr-FR" sz="1000" i="1" dirty="0" err="1" smtClean="0">
                <a:solidFill>
                  <a:schemeClr val="tx1"/>
                </a:solidFill>
              </a:rPr>
              <a:t>mn</a:t>
            </a:r>
            <a:endParaRPr lang="en-GB" altLang="fr-FR" sz="1000" i="1" dirty="0">
              <a:solidFill>
                <a:schemeClr val="tx1"/>
              </a:solidFill>
            </a:endParaRPr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65726540"/>
              </p:ext>
            </p:extLst>
          </p:nvPr>
        </p:nvGraphicFramePr>
        <p:xfrm>
          <a:off x="5014002" y="1184891"/>
          <a:ext cx="3411537" cy="1501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Graphs</a:t>
            </a:r>
            <a:endParaRPr lang="en-GB" noProof="0" dirty="0"/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181917742"/>
              </p:ext>
            </p:extLst>
          </p:nvPr>
        </p:nvGraphicFramePr>
        <p:xfrm>
          <a:off x="1763688" y="2986728"/>
          <a:ext cx="2215230" cy="148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Object 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656504961"/>
              </p:ext>
            </p:extLst>
          </p:nvPr>
        </p:nvGraphicFramePr>
        <p:xfrm>
          <a:off x="1331640" y="1172768"/>
          <a:ext cx="3214688" cy="1416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6" name="Connecteur droit 1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5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Tab</a:t>
            </a:r>
            <a:endParaRPr lang="en-GB" noProof="0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/>
          <p:cNvSpPr>
            <a:spLocks noChangeArrowheads="1"/>
          </p:cNvSpPr>
          <p:nvPr userDrawn="1"/>
        </p:nvSpPr>
        <p:spPr bwMode="auto">
          <a:xfrm>
            <a:off x="4142652" y="1844962"/>
            <a:ext cx="1368000" cy="2290471"/>
          </a:xfrm>
          <a:prstGeom prst="rect">
            <a:avLst/>
          </a:prstGeom>
          <a:solidFill>
            <a:srgbClr val="D2DCAA"/>
          </a:solidFill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Rectangle 4"/>
          <p:cNvSpPr>
            <a:spLocks noChangeArrowheads="1"/>
          </p:cNvSpPr>
          <p:nvPr userDrawn="1"/>
        </p:nvSpPr>
        <p:spPr bwMode="auto">
          <a:xfrm>
            <a:off x="4144450" y="1072461"/>
            <a:ext cx="1368425" cy="66097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5646584" y="1072461"/>
            <a:ext cx="1368425" cy="6609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fr-FR"/>
          </a:p>
        </p:txBody>
      </p:sp>
      <p:sp>
        <p:nvSpPr>
          <p:cNvPr id="24" name="Rectangle 6"/>
          <p:cNvSpPr>
            <a:spLocks noChangeArrowheads="1"/>
          </p:cNvSpPr>
          <p:nvPr userDrawn="1"/>
        </p:nvSpPr>
        <p:spPr bwMode="auto">
          <a:xfrm>
            <a:off x="7148717" y="1072461"/>
            <a:ext cx="1368425" cy="66097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fr-FR"/>
          </a:p>
        </p:txBody>
      </p:sp>
      <p:sp>
        <p:nvSpPr>
          <p:cNvPr id="25" name="Rectangle 7"/>
          <p:cNvSpPr>
            <a:spLocks noChangeArrowheads="1"/>
          </p:cNvSpPr>
          <p:nvPr userDrawn="1"/>
        </p:nvSpPr>
        <p:spPr bwMode="auto">
          <a:xfrm>
            <a:off x="668342" y="1844963"/>
            <a:ext cx="7831337" cy="502861"/>
          </a:xfrm>
          <a:prstGeom prst="rect">
            <a:avLst/>
          </a:prstGeom>
          <a:noFill/>
          <a:ln w="28575">
            <a:solidFill>
              <a:srgbClr val="D2DC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" name="Rectangle 8"/>
          <p:cNvSpPr>
            <a:spLocks noChangeArrowheads="1"/>
          </p:cNvSpPr>
          <p:nvPr userDrawn="1"/>
        </p:nvSpPr>
        <p:spPr bwMode="auto">
          <a:xfrm>
            <a:off x="668342" y="2427954"/>
            <a:ext cx="7831337" cy="502861"/>
          </a:xfrm>
          <a:prstGeom prst="rect">
            <a:avLst/>
          </a:prstGeom>
          <a:noFill/>
          <a:ln w="28575">
            <a:solidFill>
              <a:srgbClr val="D2DC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7" name="Rectangle 9"/>
          <p:cNvSpPr>
            <a:spLocks noChangeArrowheads="1"/>
          </p:cNvSpPr>
          <p:nvPr userDrawn="1"/>
        </p:nvSpPr>
        <p:spPr bwMode="auto">
          <a:xfrm>
            <a:off x="668342" y="3023823"/>
            <a:ext cx="7831337" cy="502861"/>
          </a:xfrm>
          <a:prstGeom prst="rect">
            <a:avLst/>
          </a:prstGeom>
          <a:noFill/>
          <a:ln w="28575">
            <a:solidFill>
              <a:srgbClr val="D2DC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8" name="Rectangle 10"/>
          <p:cNvSpPr>
            <a:spLocks noChangeArrowheads="1"/>
          </p:cNvSpPr>
          <p:nvPr userDrawn="1"/>
        </p:nvSpPr>
        <p:spPr bwMode="auto">
          <a:xfrm>
            <a:off x="668342" y="3632573"/>
            <a:ext cx="7831337" cy="502861"/>
          </a:xfrm>
          <a:prstGeom prst="rect">
            <a:avLst/>
          </a:prstGeom>
          <a:noFill/>
          <a:ln w="28575">
            <a:solidFill>
              <a:srgbClr val="D2DC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195508489"/>
              </p:ext>
            </p:extLst>
          </p:nvPr>
        </p:nvGraphicFramePr>
        <p:xfrm>
          <a:off x="906463" y="915988"/>
          <a:ext cx="7700962" cy="345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Feuille de calcul" r:id="rId3" imgW="7639089" imgH="3295620" progId="Excel.Sheet.8">
                  <p:embed/>
                </p:oleObj>
              </mc:Choice>
              <mc:Fallback>
                <p:oleObj name="Feuille de calcul" r:id="rId3" imgW="7639089" imgH="3295620" progId="Excel.Sheet.8">
                  <p:embed/>
                  <p:pic>
                    <p:nvPicPr>
                      <p:cNvPr id="0" name="Obje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915988"/>
                        <a:ext cx="7700962" cy="345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5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 smtClean="0"/>
              <a:t>Presentation title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 smtClean="0"/>
              <a:t>|  00/00/0000  |</a:t>
            </a:r>
            <a:endParaRPr lang="en-GB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8711" y="249492"/>
            <a:ext cx="4655337" cy="3078342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6213" indent="0" algn="l">
              <a:lnSpc>
                <a:spcPct val="120000"/>
              </a:lnSpc>
            </a:pPr>
            <a:r>
              <a:rPr lang="en-GB" sz="1200" b="1" u="sng" noProof="0" dirty="0" smtClean="0">
                <a:solidFill>
                  <a:schemeClr val="tx1"/>
                </a:solidFill>
              </a:rPr>
              <a:t>HOW TO INSERT A PICTURE</a:t>
            </a:r>
            <a:r>
              <a:rPr lang="en-GB" sz="1200" b="1" u="sng" baseline="0" noProof="0" dirty="0" smtClean="0">
                <a:solidFill>
                  <a:schemeClr val="tx1"/>
                </a:solidFill>
              </a:rPr>
              <a:t> ON A SLIDE WITH SEVERAL SHAPES</a:t>
            </a:r>
            <a:r>
              <a:rPr lang="en-GB" sz="1200" b="1" u="sng" noProof="0" dirty="0" smtClean="0">
                <a:solidFill>
                  <a:schemeClr val="tx1"/>
                </a:solidFill>
              </a:rPr>
              <a:t>?</a:t>
            </a:r>
          </a:p>
          <a:p>
            <a:pPr marL="176213" indent="0" algn="l">
              <a:lnSpc>
                <a:spcPct val="120000"/>
              </a:lnSpc>
            </a:pPr>
            <a:endParaRPr lang="en-GB" sz="1200" u="sng" noProof="0" dirty="0" smtClean="0">
              <a:solidFill>
                <a:schemeClr val="tx1"/>
              </a:solidFill>
            </a:endParaRP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</a:rPr>
              <a:t>View </a:t>
            </a: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 Slide Master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Choose slide Title with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Insert your picture</a:t>
            </a:r>
          </a:p>
          <a:p>
            <a:pPr marL="360363" indent="-184150" algn="l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1611313" algn="l"/>
              </a:tabLst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Right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click on picture, choose Send Backward</a:t>
            </a: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360363" marR="0" indent="-1841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611313" algn="l"/>
              </a:tabLst>
              <a:defRPr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Delete the slide with text</a:t>
            </a:r>
            <a:br>
              <a:rPr lang="en-GB" sz="1200" u="none" noProof="0" dirty="0" smtClean="0">
                <a:solidFill>
                  <a:schemeClr val="tx1"/>
                </a:solidFill>
                <a:sym typeface="Wingdings 3"/>
              </a:rPr>
            </a:b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(just to show right place and size for the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picture)</a:t>
            </a: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To create many same slides with different pictures: 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copy/paste this slide and change the picture</a:t>
            </a: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</a:pPr>
            <a:endParaRPr lang="en-GB" sz="1200" u="none" noProof="0" dirty="0" smtClean="0">
              <a:solidFill>
                <a:schemeClr val="tx1"/>
              </a:solidFill>
              <a:sym typeface="Wingdings 3"/>
            </a:endParaRPr>
          </a:p>
          <a:p>
            <a:pPr marL="176213" indent="0" algn="l">
              <a:lnSpc>
                <a:spcPct val="120000"/>
              </a:lnSpc>
              <a:buFont typeface="Courier New" panose="02070309020205020404" pitchFamily="49" charset="0"/>
              <a:buNone/>
              <a:tabLst/>
            </a:pPr>
            <a:r>
              <a:rPr lang="en-GB" sz="1200" u="none" noProof="0" dirty="0" smtClean="0">
                <a:solidFill>
                  <a:schemeClr val="tx1"/>
                </a:solidFill>
                <a:sym typeface="Wingdings 3"/>
              </a:rPr>
              <a:t>ATTENTION : do</a:t>
            </a:r>
            <a:r>
              <a:rPr lang="en-GB" sz="1200" u="none" baseline="0" noProof="0" dirty="0" smtClean="0">
                <a:solidFill>
                  <a:schemeClr val="tx1"/>
                </a:solidFill>
                <a:sym typeface="Wingdings 3"/>
              </a:rPr>
              <a:t> not insert the picture with Format Background</a:t>
            </a:r>
            <a:endParaRPr lang="en-GB" sz="1200" u="none" noProof="0" dirty="0" smtClean="0">
              <a:solidFill>
                <a:schemeClr val="tx1"/>
              </a:solidFill>
            </a:endParaRPr>
          </a:p>
        </p:txBody>
      </p:sp>
      <p:pic>
        <p:nvPicPr>
          <p:cNvPr id="9220" name="Picture 4" descr="http://www.google.fr/url?source=imglanding&amp;ct=img&amp;q=http://www.mydigitallife.info/wp-content/uploads/2010/06/ppt-master-slide.jpg&amp;sa=X&amp;ei=qWJoVcaVKMzeUbS3gIgE&amp;ved=0CAkQ8wc4Ig&amp;usg=AFQjCNFRVOwtBibdUtmdbmupjDYh2rvQk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9492"/>
            <a:ext cx="2616795" cy="53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 userDrawn="1"/>
        </p:nvGrpSpPr>
        <p:grpSpPr>
          <a:xfrm>
            <a:off x="5148064" y="1421950"/>
            <a:ext cx="3624907" cy="3107084"/>
            <a:chOff x="4633595" y="1895912"/>
            <a:chExt cx="4402901" cy="3846138"/>
          </a:xfrm>
        </p:grpSpPr>
        <p:pic>
          <p:nvPicPr>
            <p:cNvPr id="9224" name="Picture 8"/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8" t="7968" r="4848"/>
            <a:stretch/>
          </p:blipFill>
          <p:spPr bwMode="auto">
            <a:xfrm>
              <a:off x="4633597" y="1895912"/>
              <a:ext cx="4402899" cy="3085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6" t="23950" r="1315"/>
            <a:stretch/>
          </p:blipFill>
          <p:spPr bwMode="auto">
            <a:xfrm>
              <a:off x="4633595" y="2675364"/>
              <a:ext cx="4402901" cy="30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6" name="Picture 10" descr="C:\Users\ChristineB\Desktop\Sans titre 6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385" y="2596050"/>
            <a:ext cx="2241298" cy="167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://www.google.fr/url?source=imglanding&amp;ct=img&amp;q=http://www.dvd-ppt-slideshow.com/blog/wp-content/uploads/2012/08/texture-powerpoint-theme-2.png&amp;sa=X&amp;ei=Gm1oVc2wJcu3Ub-DgMgF&amp;ved=0CAkQ8wc&amp;usg=AFQjCNFmMM-KW7TpX3rDpuxzu9nx4s4UTw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131" y="3588316"/>
            <a:ext cx="1584176" cy="93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348711" y="3465304"/>
            <a:ext cx="1775017" cy="310090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b="1" noProof="0" dirty="0" smtClean="0">
                <a:solidFill>
                  <a:schemeClr val="accent6"/>
                </a:solidFill>
                <a:sym typeface="Wingdings 3"/>
              </a:rPr>
              <a:t></a:t>
            </a:r>
            <a:r>
              <a:rPr lang="en-GB" sz="1400" noProof="0" dirty="0" smtClean="0">
                <a:solidFill>
                  <a:schemeClr val="bg1"/>
                </a:solidFill>
                <a:sym typeface="Wingdings 3"/>
              </a:rPr>
              <a:t>   </a:t>
            </a:r>
            <a:r>
              <a:rPr lang="en-GB" sz="1400" noProof="0" dirty="0" smtClean="0">
                <a:solidFill>
                  <a:schemeClr val="bg1"/>
                </a:solidFill>
              </a:rPr>
              <a:t>NOT TO DO</a:t>
            </a:r>
            <a:r>
              <a:rPr lang="en-GB" sz="1800" b="1" noProof="0" dirty="0" smtClean="0">
                <a:solidFill>
                  <a:schemeClr val="accent6"/>
                </a:solidFill>
                <a:sym typeface="Wingdings 3"/>
              </a:rPr>
              <a:t></a:t>
            </a:r>
            <a:endParaRPr lang="en-GB" sz="1800" noProof="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ChristineB\Seenk-D\BNPP\2015-05\fond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38" y="1"/>
            <a:ext cx="9144001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3811776"/>
            <a:ext cx="9147738" cy="133172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 dirty="0" smtClean="0">
              <a:solidFill>
                <a:schemeClr val="accent5"/>
              </a:solidFill>
            </a:endParaRPr>
          </a:p>
        </p:txBody>
      </p:sp>
      <p:sp>
        <p:nvSpPr>
          <p:cNvPr id="15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359119"/>
            <a:ext cx="5328592" cy="1001007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presentation title </a:t>
            </a:r>
            <a:br>
              <a:rPr lang="en-GB" noProof="0" dirty="0" smtClean="0"/>
            </a:br>
            <a:r>
              <a:rPr lang="en-GB" noProof="0" dirty="0" smtClean="0"/>
              <a:t>on multi-lines</a:t>
            </a:r>
            <a:endParaRPr lang="en-GB" noProof="0" dirty="0"/>
          </a:p>
        </p:txBody>
      </p:sp>
      <p:sp>
        <p:nvSpPr>
          <p:cNvPr id="1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0203" y="1350283"/>
            <a:ext cx="5328000" cy="324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3820"/>
            <a:ext cx="3168000" cy="16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author’s name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21460"/>
            <a:ext cx="3168000" cy="16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GB" noProof="0" dirty="0" smtClean="0"/>
              <a:t>Location, 00/00/2015</a:t>
            </a:r>
          </a:p>
        </p:txBody>
      </p:sp>
      <p:pic>
        <p:nvPicPr>
          <p:cNvPr id="12" name="Picture 3" descr="BNPP_CARDIF_BL_Q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59678"/>
            <a:ext cx="4641866" cy="81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 descr="C:\Users\995472\Desktop\BNP PARIBAS CARDIF TEMPLATES NLLE CHARTE\SIGNATURE DECLINAISON CARDIF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94332"/>
            <a:ext cx="3239468" cy="6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42578" y="852985"/>
            <a:ext cx="8460000" cy="3554970"/>
          </a:xfrm>
        </p:spPr>
        <p:txBody>
          <a:bodyPr/>
          <a:lstStyle>
            <a:lvl1pPr>
              <a:defRPr/>
            </a:lvl1pPr>
            <a:lvl2pPr marL="358775" indent="-179388">
              <a:defRPr/>
            </a:lvl2pPr>
            <a:lvl3pPr marL="538163" indent="-182563">
              <a:defRPr/>
            </a:lvl3pPr>
            <a:lvl4pPr marL="719138" indent="-173038">
              <a:defRPr/>
            </a:lvl4pPr>
            <a:lvl5pPr marL="3175" indent="4763">
              <a:defRPr/>
            </a:lvl5pPr>
          </a:lstStyle>
          <a:p>
            <a:pPr lvl="0"/>
            <a:r>
              <a:rPr lang="en-GB" noProof="0" dirty="0" smtClean="0"/>
              <a:t>Level 1</a:t>
            </a:r>
          </a:p>
          <a:p>
            <a:pPr lvl="1"/>
            <a:r>
              <a:rPr lang="en-GB" noProof="0" dirty="0" smtClean="0"/>
              <a:t>Level 2</a:t>
            </a:r>
          </a:p>
          <a:p>
            <a:pPr lvl="2"/>
            <a:r>
              <a:rPr lang="en-GB" noProof="0" dirty="0" smtClean="0"/>
              <a:t>Level 3</a:t>
            </a:r>
          </a:p>
          <a:p>
            <a:pPr lvl="3"/>
            <a:r>
              <a:rPr lang="en-GB" noProof="0" dirty="0" smtClean="0"/>
              <a:t>Level 4</a:t>
            </a:r>
          </a:p>
          <a:p>
            <a:pPr lvl="4"/>
            <a:r>
              <a:rPr lang="en-GB" noProof="0" dirty="0" smtClean="0"/>
              <a:t>Level 5</a:t>
            </a:r>
            <a:endParaRPr lang="en-GB" noProof="0" dirty="0"/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342578" y="87144"/>
            <a:ext cx="8460000" cy="55924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35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061245" y="1621073"/>
            <a:ext cx="6183163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Part Title</a:t>
            </a:r>
            <a:endParaRPr lang="en-GB" noProof="0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432223" y="1132529"/>
            <a:ext cx="504000" cy="504000"/>
          </a:xfrm>
          <a:solidFill>
            <a:schemeClr val="accent1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0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7734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519522"/>
            <a:ext cx="7382152" cy="559248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 smtClean="0"/>
              <a:t>Slide contents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47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420426" y="519522"/>
            <a:ext cx="7382152" cy="559248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en-GB" noProof="0" dirty="0" smtClean="0"/>
              <a:t>Slide contents</a:t>
            </a:r>
            <a:endParaRPr lang="en-GB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403648" y="1244170"/>
            <a:ext cx="7416352" cy="3001766"/>
          </a:xfrm>
        </p:spPr>
        <p:txBody>
          <a:bodyPr lIns="0" anchor="t">
            <a:normAutofit/>
          </a:bodyPr>
          <a:lstStyle>
            <a:lvl1pPr marL="720725" indent="-720725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  <a:tabLst>
                <a:tab pos="2690813" algn="l"/>
              </a:tabLst>
              <a:defRPr sz="3000" b="1" cap="all" baseline="0">
                <a:solidFill>
                  <a:schemeClr val="tx1"/>
                </a:solidFill>
              </a:defRPr>
            </a:lvl1pPr>
            <a:lvl2pPr marL="1073150" indent="-352425">
              <a:buFont typeface="+mj-lt"/>
              <a:buAutoNum type="alphaUcPeriod"/>
              <a:tabLst/>
              <a:defRPr sz="2000" b="1" baseline="0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Part Title</a:t>
            </a:r>
          </a:p>
          <a:p>
            <a:pPr lvl="1"/>
            <a:r>
              <a:rPr lang="en-GB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028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Slide title</a:t>
            </a:r>
            <a:endParaRPr lang="en-GB" noProof="0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4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‹Nº›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09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74265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err="1" smtClean="0"/>
              <a:t>Modifiez</a:t>
            </a:r>
            <a:r>
              <a:rPr lang="en-GB" noProof="0" dirty="0" smtClean="0"/>
              <a:t> le style du titre</a:t>
            </a:r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578" y="1059582"/>
            <a:ext cx="8460000" cy="334837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GB" noProof="0" dirty="0" err="1" smtClean="0"/>
              <a:t>Modifiez</a:t>
            </a:r>
            <a:r>
              <a:rPr lang="en-GB" noProof="0" dirty="0" smtClean="0"/>
              <a:t> les styles du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du masque</a:t>
            </a:r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Troisième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Quatrième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Cinquième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GB" smtClean="0"/>
              <a:t>Presentation title</a:t>
            </a:r>
            <a:endParaRPr lang="en-GB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5" y="4796670"/>
            <a:ext cx="708555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|  00/00/0000  |</a:t>
            </a:r>
            <a:endParaRPr lang="en-GB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en-GB" smtClean="0"/>
              <a:pPr>
                <a:defRPr/>
              </a:pPr>
              <a:t>‹Nº›</a:t>
            </a:fld>
            <a:endParaRPr lang="en-GB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995472\Desktop\BNP PARIBAS CARDIF TEMPLATES NLLE CHARTE\SIGNATURE DECLINAISON CARDIF\SIGNATURE DECLINAISON CARDIF\CARDIF_Sign_EN\CARDIF_Sign_EN_1l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4687363"/>
            <a:ext cx="1944059" cy="37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BNPP_CARDIF_BL_Q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19891"/>
            <a:ext cx="27622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96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85" r:id="rId2"/>
    <p:sldLayoutId id="2147483677" r:id="rId3"/>
    <p:sldLayoutId id="2147483663" r:id="rId4"/>
    <p:sldLayoutId id="2147483679" r:id="rId5"/>
    <p:sldLayoutId id="2147483686" r:id="rId6"/>
    <p:sldLayoutId id="2147483687" r:id="rId7"/>
    <p:sldLayoutId id="2147483666" r:id="rId8"/>
    <p:sldLayoutId id="2147483680" r:id="rId9"/>
    <p:sldLayoutId id="2147483681" r:id="rId10"/>
    <p:sldLayoutId id="2147483678" r:id="rId11"/>
    <p:sldLayoutId id="2147483682" r:id="rId12"/>
    <p:sldLayoutId id="2147483688" r:id="rId13"/>
    <p:sldLayoutId id="2147483683" r:id="rId14"/>
    <p:sldLayoutId id="2147483684" r:id="rId1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ts val="200"/>
        </a:spcBef>
        <a:buClr>
          <a:schemeClr val="accent4"/>
        </a:buClr>
        <a:buSzPct val="100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79388" algn="l" defTabSz="914400" rtl="0" eaLnBrk="1" latinLnBrk="0" hangingPunct="1">
        <a:spcBef>
          <a:spcPts val="200"/>
        </a:spcBef>
        <a:buClr>
          <a:schemeClr val="accent1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76213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58875" indent="-168275" algn="l" defTabSz="914400" rtl="0" eaLnBrk="1" latinLnBrk="0" hangingPunct="1">
        <a:spcBef>
          <a:spcPts val="200"/>
        </a:spcBef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200"/>
        </a:spcBef>
        <a:buFontTx/>
        <a:buNone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.pe/url?sa=i&amp;rct=j&amp;q=&amp;esrc=s&amp;source=images&amp;cd=&amp;cad=rja&amp;uact=8&amp;ved=0ahUKEwi71p-Y-t3QAhXF6CYKHXO_D48QjRwIBw&amp;url=http://simpleicon.com/umbrella.html&amp;bvm=bv.139782543,d.eWE&amp;psig=AFQjCNERmegZUq3y5hHUJWUU_JLRW7HIrQ&amp;ust=1481058271084398" TargetMode="External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hyperlink" Target="https://www.google.com.pe/url?sa=i&amp;rct=j&amp;q=&amp;esrc=s&amp;source=images&amp;cd=&amp;ved=0ahUKEwi89OXAp93QAhWETSYKHVa7CdYQjRwIBw&amp;url=https://thenounproject.com/term/credit-card/668443&amp;psig=AFQjCNEw98Z7D_AIqP4krrqroJlLFs5leA&amp;ust=1481036064307094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clipartkid.com/graph-icon-black-and-white-black-bar-chart-3-icon-wTLYvh-clipart/" TargetMode="External"/><Relationship Id="rId5" Type="http://schemas.openxmlformats.org/officeDocument/2006/relationships/image" Target="../media/image65.png"/><Relationship Id="rId10" Type="http://schemas.openxmlformats.org/officeDocument/2006/relationships/chart" Target="../charts/chart9.xml"/><Relationship Id="rId4" Type="http://schemas.openxmlformats.org/officeDocument/2006/relationships/hyperlink" Target="https://www.google.com.pe/url?sa=i&amp;rct=j&amp;q=&amp;esrc=s&amp;source=images&amp;cd=&amp;cad=rja&amp;uact=8&amp;ved=0ahUKEwjh8urqvd3QAhWDSCYKHRvPCV4QjRwIBw&amp;url=https://www.iconfinder.com/icons/240509/bar_chart_grow_up_icon&amp;bvm=bv.139782543,d.eWE&amp;psig=AFQjCNEFSTgqo_B_N7A0mmDxlHZYLrZp3g&amp;ust=1481042056478516" TargetMode="External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s://www.google.com.pe/url?sa=i&amp;rct=j&amp;q=&amp;esrc=s&amp;source=images&amp;cd=&amp;cad=rja&amp;uact=8&amp;ved=2ahUKEwj4rrPEgaHaAhUE0lMKHeLsC4cQjRx6BAgAEAU&amp;url=https://pixabay.com/es/bot%C3%B3n-quitar-eliminar-s%C3%ADmbolo-304223/&amp;psig=AOvVaw2WWhRTiS_BFVrpbWfLNcyG&amp;ust=1522944758101099" TargetMode="External"/><Relationship Id="rId3" Type="http://schemas.openxmlformats.org/officeDocument/2006/relationships/chart" Target="../charts/chart5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chart" Target="../charts/chart7.xml"/><Relationship Id="rId15" Type="http://schemas.openxmlformats.org/officeDocument/2006/relationships/chart" Target="../charts/chart8.xml"/><Relationship Id="rId10" Type="http://schemas.openxmlformats.org/officeDocument/2006/relationships/image" Target="../media/image21.png"/><Relationship Id="rId4" Type="http://schemas.openxmlformats.org/officeDocument/2006/relationships/chart" Target="../charts/chart6.xml"/><Relationship Id="rId9" Type="http://schemas.openxmlformats.org/officeDocument/2006/relationships/image" Target="../media/image20.png"/><Relationship Id="rId14" Type="http://schemas.openxmlformats.org/officeDocument/2006/relationships/image" Target="../media/image2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.pe/url?sa=i&amp;rct=j&amp;q=&amp;esrc=s&amp;source=images&amp;cd=&amp;cad=rja&amp;uact=8&amp;ved=0ahUKEwi71p-Y-t3QAhXF6CYKHXO_D48QjRwIBw&amp;url=http://simpleicon.com/umbrella.html&amp;bvm=bv.139782543,d.eWE&amp;psig=AFQjCNERmegZUq3y5hHUJWUU_JLRW7HIrQ&amp;ust=1481058271084398" TargetMode="External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hyperlink" Target="https://www.google.com.pe/url?sa=i&amp;rct=j&amp;q=&amp;esrc=s&amp;source=images&amp;cd=&amp;ved=0ahUKEwi89OXAp93QAhWETSYKHVa7CdYQjRwIBw&amp;url=https://thenounproject.com/term/credit-card/668443&amp;psig=AFQjCNEw98Z7D_AIqP4krrqroJlLFs5leA&amp;ust=1481036064307094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clipartkid.com/graph-icon-black-and-white-black-bar-chart-3-icon-wTLYvh-clipart/" TargetMode="External"/><Relationship Id="rId5" Type="http://schemas.openxmlformats.org/officeDocument/2006/relationships/image" Target="../media/image65.png"/><Relationship Id="rId10" Type="http://schemas.openxmlformats.org/officeDocument/2006/relationships/chart" Target="../charts/chart10.xml"/><Relationship Id="rId4" Type="http://schemas.openxmlformats.org/officeDocument/2006/relationships/hyperlink" Target="https://www.google.com.pe/url?sa=i&amp;rct=j&amp;q=&amp;esrc=s&amp;source=images&amp;cd=&amp;cad=rja&amp;uact=8&amp;ved=0ahUKEwjh8urqvd3QAhWDSCYKHRvPCV4QjRwIBw&amp;url=https://www.iconfinder.com/icons/240509/bar_chart_grow_up_icon&amp;bvm=bv.139782543,d.eWE&amp;psig=AFQjCNEFSTgqo_B_N7A0mmDxlHZYLrZp3g&amp;ust=1481042056478516" TargetMode="External"/><Relationship Id="rId9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97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gif"/><Relationship Id="rId26" Type="http://schemas.openxmlformats.org/officeDocument/2006/relationships/image" Target="../media/image49.jpe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jpeg"/><Relationship Id="rId25" Type="http://schemas.openxmlformats.org/officeDocument/2006/relationships/image" Target="../media/image48.jpe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jpeg"/><Relationship Id="rId19" Type="http://schemas.openxmlformats.org/officeDocument/2006/relationships/image" Target="../media/image42.jpe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.pe/url?sa=i&amp;rct=j&amp;q=&amp;esrc=s&amp;source=images&amp;cd=&amp;cad=rja&amp;uact=8&amp;ved=0ahUKEwi71p-Y-t3QAhXF6CYKHXO_D48QjRwIBw&amp;url=http://simpleicon.com/umbrella.html&amp;bvm=bv.139782543,d.eWE&amp;psig=AFQjCNERmegZUq3y5hHUJWUU_JLRW7HIrQ&amp;ust=1481058271084398" TargetMode="External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hyperlink" Target="https://www.google.com.pe/url?sa=i&amp;rct=j&amp;q=&amp;esrc=s&amp;source=images&amp;cd=&amp;ved=0ahUKEwi89OXAp93QAhWETSYKHVa7CdYQjRwIBw&amp;url=https://thenounproject.com/term/credit-card/668443&amp;psig=AFQjCNEw98Z7D_AIqP4krrqroJlLFs5leA&amp;ust=1481036064307094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clipartkid.com/graph-icon-black-and-white-black-bar-chart-3-icon-wTLYvh-clipart/" TargetMode="External"/><Relationship Id="rId5" Type="http://schemas.openxmlformats.org/officeDocument/2006/relationships/image" Target="../media/image65.png"/><Relationship Id="rId10" Type="http://schemas.openxmlformats.org/officeDocument/2006/relationships/chart" Target="../charts/chart12.xml"/><Relationship Id="rId4" Type="http://schemas.openxmlformats.org/officeDocument/2006/relationships/hyperlink" Target="https://www.google.com.pe/url?sa=i&amp;rct=j&amp;q=&amp;esrc=s&amp;source=images&amp;cd=&amp;cad=rja&amp;uact=8&amp;ved=0ahUKEwjh8urqvd3QAhWDSCYKHRvPCV4QjRwIBw&amp;url=https://www.iconfinder.com/icons/240509/bar_chart_grow_up_icon&amp;bvm=bv.139782543,d.eWE&amp;psig=AFQjCNEFSTgqo_B_N7A0mmDxlHZYLrZp3g&amp;ust=1481042056478516" TargetMode="External"/><Relationship Id="rId9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s://www.google.com.pe/url?sa=i&amp;rct=j&amp;q=&amp;esrc=s&amp;source=images&amp;cd=&amp;ved=0ahUKEwi89OXAp93QAhWETSYKHVa7CdYQjRwIBw&amp;url=https://thenounproject.com/term/credit-card/668443&amp;psig=AFQjCNEw98Z7D_AIqP4krrqroJlLFs5leA&amp;ust=1481036064307094" TargetMode="External"/><Relationship Id="rId7" Type="http://schemas.openxmlformats.org/officeDocument/2006/relationships/hyperlink" Target="http://www.clipartkid.com/graph-icon-black-and-white-black-bar-chart-3-icon-wTLYvh-clipart/" TargetMode="Externa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hyperlink" Target="https://www.google.com.pe/url?sa=i&amp;rct=j&amp;q=&amp;esrc=s&amp;source=images&amp;cd=&amp;cad=rja&amp;uact=8&amp;ved=0ahUKEwjh8urqvd3QAhWDSCYKHRvPCV4QjRwIBw&amp;url=https://www.iconfinder.com/icons/240509/bar_chart_grow_up_icon&amp;bvm=bv.139782543,d.eWE&amp;psig=AFQjCNEFSTgqo_B_N7A0mmDxlHZYLrZp3g&amp;ust=1481042056478516" TargetMode="External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hyperlink" Target="http://www.google.com.pe/url?sa=i&amp;rct=j&amp;q=&amp;esrc=s&amp;source=images&amp;cd=&amp;cad=rja&amp;uact=8&amp;ved=0ahUKEwi71p-Y-t3QAhXF6CYKHXO_D48QjRwIBw&amp;url=http://simpleicon.com/umbrella.html&amp;bvm=bv.139782543,d.eWE&amp;psig=AFQjCNERmegZUq3y5hHUJWUU_JLRW7HIrQ&amp;ust=1481058271084398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gif"/><Relationship Id="rId26" Type="http://schemas.openxmlformats.org/officeDocument/2006/relationships/image" Target="../media/image49.jpe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jpeg"/><Relationship Id="rId25" Type="http://schemas.openxmlformats.org/officeDocument/2006/relationships/image" Target="../media/image48.jpe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jpeg"/><Relationship Id="rId19" Type="http://schemas.openxmlformats.org/officeDocument/2006/relationships/image" Target="../media/image42.jpe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" y="1"/>
            <a:ext cx="9135964" cy="455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6" name="9 CuadroTexto"/>
          <p:cNvSpPr txBox="1">
            <a:spLocks noChangeArrowheads="1"/>
          </p:cNvSpPr>
          <p:nvPr/>
        </p:nvSpPr>
        <p:spPr bwMode="auto">
          <a:xfrm>
            <a:off x="136618" y="256176"/>
            <a:ext cx="8905589" cy="115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3500" dirty="0">
                <a:solidFill>
                  <a:schemeClr val="tx1"/>
                </a:solidFill>
                <a:latin typeface="BNPP Sans Light" pitchFamily="50" charset="0"/>
              </a:rPr>
              <a:t>Gerencia Comercial </a:t>
            </a:r>
          </a:p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3500" dirty="0">
                <a:solidFill>
                  <a:schemeClr val="bg2"/>
                </a:solidFill>
                <a:latin typeface="BNPP Sans Light" pitchFamily="50" charset="0"/>
              </a:rPr>
              <a:t>RETAIL</a:t>
            </a:r>
          </a:p>
        </p:txBody>
      </p:sp>
    </p:spTree>
    <p:extLst>
      <p:ext uri="{BB962C8B-B14F-4D97-AF65-F5344CB8AC3E}">
        <p14:creationId xmlns:p14="http://schemas.microsoft.com/office/powerpoint/2010/main" val="24975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Garantía Extendida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10</a:t>
            </a:fld>
            <a:endParaRPr lang="en-GB" noProof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14299"/>
            <a:ext cx="3240360" cy="186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733445"/>
            <a:ext cx="3488962" cy="1838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97" y="2626770"/>
            <a:ext cx="3231901" cy="190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94806"/>
            <a:ext cx="3356670" cy="193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4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47 Conector recto"/>
          <p:cNvCxnSpPr/>
          <p:nvPr/>
        </p:nvCxnSpPr>
        <p:spPr>
          <a:xfrm flipH="1">
            <a:off x="2267584" y="1435997"/>
            <a:ext cx="16073" cy="7509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3384633" y="836685"/>
            <a:ext cx="2125608" cy="3243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4" tIns="40817" rIns="81634" bIns="40817" anchor="ctr"/>
          <a:lstStyle/>
          <a:p>
            <a:pPr algn="ctr">
              <a:defRPr/>
            </a:pPr>
            <a:r>
              <a:rPr lang="es-ES_tradnl" sz="700" dirty="0">
                <a:solidFill>
                  <a:schemeClr val="bg1"/>
                </a:solidFill>
                <a:latin typeface="Calibri" panose="020F0502020204030204" pitchFamily="34" charset="0"/>
              </a:rPr>
              <a:t>Apoderado General</a:t>
            </a:r>
          </a:p>
          <a:p>
            <a:pPr algn="ctr">
              <a:defRPr/>
            </a:pPr>
            <a:r>
              <a:rPr lang="es-ES_tradnl" sz="7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Karla </a:t>
            </a:r>
            <a:r>
              <a:rPr lang="es-ES_tradnl" sz="7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Bermudez</a:t>
            </a:r>
            <a:endParaRPr lang="es-PE" sz="7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6770605" y="1652219"/>
            <a:ext cx="1185358" cy="34548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4" tIns="40817" rIns="81634" bIns="40817" anchor="ctr"/>
          <a:lstStyle/>
          <a:p>
            <a:pPr algn="ctr">
              <a:defRPr/>
            </a:pPr>
            <a:r>
              <a:rPr lang="es-ES" sz="700" dirty="0">
                <a:solidFill>
                  <a:schemeClr val="bg1"/>
                </a:solidFill>
                <a:latin typeface="Calibri" panose="020F0502020204030204" pitchFamily="34" charset="0"/>
              </a:rPr>
              <a:t>Gerente de </a:t>
            </a:r>
          </a:p>
          <a:p>
            <a:pPr algn="ctr">
              <a:defRPr/>
            </a:pPr>
            <a:r>
              <a:rPr lang="es-ES" sz="700" dirty="0">
                <a:solidFill>
                  <a:schemeClr val="bg1"/>
                </a:solidFill>
                <a:latin typeface="Calibri" panose="020F0502020204030204" pitchFamily="34" charset="0"/>
              </a:rPr>
              <a:t>Gestión Humana</a:t>
            </a:r>
          </a:p>
          <a:p>
            <a:pPr algn="ctr">
              <a:defRPr/>
            </a:pPr>
            <a:r>
              <a:rPr lang="es-ES" sz="700" b="1" dirty="0">
                <a:solidFill>
                  <a:schemeClr val="bg1"/>
                </a:solidFill>
                <a:latin typeface="Calibri" panose="020F0502020204030204" pitchFamily="34" charset="0"/>
              </a:rPr>
              <a:t>Michelle </a:t>
            </a:r>
            <a:r>
              <a:rPr lang="es-ES" sz="7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Tesolini</a:t>
            </a:r>
            <a:endParaRPr lang="es-PE" sz="7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1655484" y="1646344"/>
            <a:ext cx="1332691" cy="35136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4" tIns="40817" rIns="81634" bIns="40817" anchor="ctr"/>
          <a:lstStyle/>
          <a:p>
            <a:pPr algn="ctr">
              <a:defRPr/>
            </a:pPr>
            <a:r>
              <a:rPr lang="es-ES" sz="700" dirty="0">
                <a:solidFill>
                  <a:schemeClr val="bg1"/>
                </a:solidFill>
                <a:latin typeface="Calibri" panose="020F0502020204030204" pitchFamily="34" charset="0"/>
              </a:rPr>
              <a:t>Gerente Comercial</a:t>
            </a:r>
          </a:p>
          <a:p>
            <a:pPr algn="ctr">
              <a:defRPr/>
            </a:pPr>
            <a:r>
              <a:rPr lang="es-ES_tradnl" sz="700" b="1" dirty="0">
                <a:solidFill>
                  <a:schemeClr val="bg1"/>
                </a:solidFill>
                <a:latin typeface="Calibri" panose="020F0502020204030204" pitchFamily="34" charset="0"/>
              </a:rPr>
              <a:t>Ana Sofía Gonzalez</a:t>
            </a:r>
            <a:endParaRPr lang="es-PE" sz="7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26 Rectángulo redondeado"/>
          <p:cNvSpPr/>
          <p:nvPr/>
        </p:nvSpPr>
        <p:spPr>
          <a:xfrm>
            <a:off x="36164" y="1646344"/>
            <a:ext cx="1331351" cy="35136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4" tIns="40817" rIns="81634" bIns="40817" anchor="ctr"/>
          <a:lstStyle/>
          <a:p>
            <a:pPr algn="ctr">
              <a:defRPr/>
            </a:pPr>
            <a:r>
              <a:rPr lang="es-ES_tradnl" sz="700" dirty="0">
                <a:solidFill>
                  <a:schemeClr val="bg1"/>
                </a:solidFill>
                <a:latin typeface="Calibri" panose="020F0502020204030204" pitchFamily="34" charset="0"/>
              </a:rPr>
              <a:t>Sub Gerente Legal</a:t>
            </a:r>
          </a:p>
          <a:p>
            <a:pPr algn="ctr">
              <a:defRPr/>
            </a:pPr>
            <a:r>
              <a:rPr lang="es-ES_tradnl" sz="700" b="1" dirty="0">
                <a:solidFill>
                  <a:schemeClr val="bg1"/>
                </a:solidFill>
                <a:latin typeface="Calibri" panose="020F0502020204030204" pitchFamily="34" charset="0"/>
              </a:rPr>
              <a:t>Karla Castañeda</a:t>
            </a:r>
            <a:endParaRPr lang="es-PE" sz="7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27 Rectángulo redondeado"/>
          <p:cNvSpPr/>
          <p:nvPr/>
        </p:nvSpPr>
        <p:spPr>
          <a:xfrm>
            <a:off x="5507562" y="1646344"/>
            <a:ext cx="1185359" cy="35136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4" tIns="40817" rIns="81634" bIns="40817" anchor="ctr"/>
          <a:lstStyle/>
          <a:p>
            <a:pPr algn="ctr">
              <a:defRPr/>
            </a:pPr>
            <a:r>
              <a:rPr lang="es-ES_tradnl" sz="700" dirty="0">
                <a:solidFill>
                  <a:schemeClr val="bg1"/>
                </a:solidFill>
                <a:latin typeface="Calibri" panose="020F0502020204030204" pitchFamily="34" charset="0"/>
              </a:rPr>
              <a:t>Gerente  de </a:t>
            </a:r>
            <a:r>
              <a:rPr lang="es-ES_tradnl" sz="700" dirty="0" err="1">
                <a:solidFill>
                  <a:schemeClr val="bg1"/>
                </a:solidFill>
                <a:latin typeface="Calibri" panose="020F0502020204030204" pitchFamily="34" charset="0"/>
              </a:rPr>
              <a:t>Adm</a:t>
            </a:r>
            <a:r>
              <a:rPr lang="es-ES_tradnl" sz="700" dirty="0">
                <a:solidFill>
                  <a:schemeClr val="bg1"/>
                </a:solidFill>
                <a:latin typeface="Calibri" panose="020F0502020204030204" pitchFamily="34" charset="0"/>
              </a:rPr>
              <a:t> y Finanzas</a:t>
            </a:r>
          </a:p>
          <a:p>
            <a:pPr algn="ctr">
              <a:defRPr/>
            </a:pPr>
            <a:r>
              <a:rPr lang="es-ES_tradnl" sz="700" b="1" dirty="0">
                <a:solidFill>
                  <a:schemeClr val="bg1"/>
                </a:solidFill>
                <a:latin typeface="Calibri" panose="020F0502020204030204" pitchFamily="34" charset="0"/>
              </a:rPr>
              <a:t>Sebastián Ponce</a:t>
            </a:r>
            <a:endParaRPr lang="es-PE" sz="7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28 Rectángulo redondeado"/>
          <p:cNvSpPr/>
          <p:nvPr/>
        </p:nvSpPr>
        <p:spPr>
          <a:xfrm>
            <a:off x="5523635" y="2132843"/>
            <a:ext cx="1208128" cy="43361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4" tIns="40817" rIns="81634" bIns="40817" anchor="ctr"/>
          <a:lstStyle/>
          <a:p>
            <a:pPr algn="ctr">
              <a:defRPr/>
            </a:pPr>
            <a:r>
              <a:rPr lang="es-ES_tradnl" sz="700" dirty="0">
                <a:solidFill>
                  <a:schemeClr val="bg1"/>
                </a:solidFill>
                <a:latin typeface="Calibri" panose="020F0502020204030204" pitchFamily="34" charset="0"/>
              </a:rPr>
              <a:t>Jefe de Contabilidad y Tesorería</a:t>
            </a:r>
          </a:p>
          <a:p>
            <a:pPr algn="ctr">
              <a:defRPr/>
            </a:pPr>
            <a:r>
              <a:rPr lang="es-ES_tradnl" sz="700" b="1" dirty="0">
                <a:solidFill>
                  <a:schemeClr val="bg1"/>
                </a:solidFill>
                <a:latin typeface="Calibri" panose="020F0502020204030204" pitchFamily="34" charset="0"/>
              </a:rPr>
              <a:t>Esther Navarro</a:t>
            </a:r>
            <a:endParaRPr lang="es-PE" sz="7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7994805" y="1652219"/>
            <a:ext cx="1113031" cy="35253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4" tIns="40817" rIns="81634" bIns="40817" anchor="ctr"/>
          <a:lstStyle/>
          <a:p>
            <a:pPr algn="ctr">
              <a:defRPr/>
            </a:pPr>
            <a:r>
              <a:rPr lang="es-ES" sz="700" dirty="0">
                <a:solidFill>
                  <a:schemeClr val="bg1"/>
                </a:solidFill>
                <a:latin typeface="Calibri" panose="020F0502020204030204" pitchFamily="34" charset="0"/>
              </a:rPr>
              <a:t>Sub Gerente de Operaciones</a:t>
            </a:r>
          </a:p>
          <a:p>
            <a:pPr algn="ctr">
              <a:defRPr/>
            </a:pPr>
            <a:r>
              <a:rPr lang="es-ES" sz="700" b="1" dirty="0">
                <a:solidFill>
                  <a:schemeClr val="bg1"/>
                </a:solidFill>
                <a:latin typeface="Calibri" panose="020F0502020204030204" pitchFamily="34" charset="0"/>
              </a:rPr>
              <a:t>Víctor Izaguirre</a:t>
            </a:r>
            <a:endParaRPr lang="es-PE" sz="7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900069" y="2378443"/>
            <a:ext cx="1259024" cy="40189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4" tIns="40817" rIns="81634" bIns="40817" anchor="ctr"/>
          <a:lstStyle/>
          <a:p>
            <a:pPr algn="ctr">
              <a:defRPr/>
            </a:pPr>
            <a:r>
              <a:rPr lang="es-ES" sz="700" dirty="0">
                <a:solidFill>
                  <a:schemeClr val="bg1"/>
                </a:solidFill>
                <a:latin typeface="Calibri" panose="020F0502020204030204" pitchFamily="34" charset="0"/>
              </a:rPr>
              <a:t>Jefe Canal Banco</a:t>
            </a:r>
          </a:p>
          <a:p>
            <a:pPr algn="ctr">
              <a:defRPr/>
            </a:pPr>
            <a:r>
              <a:rPr lang="es-PE" sz="7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Angella</a:t>
            </a:r>
            <a:r>
              <a:rPr lang="es-PE" sz="700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s-PE" sz="7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Rodriguez</a:t>
            </a:r>
            <a:endParaRPr lang="es-PE" sz="7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2303747" y="2378443"/>
            <a:ext cx="1260364" cy="39366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4" tIns="40817" rIns="81634" bIns="40817" anchor="ctr"/>
          <a:lstStyle/>
          <a:p>
            <a:pPr algn="ctr">
              <a:defRPr/>
            </a:pPr>
            <a:endParaRPr lang="es-ES" sz="7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>
              <a:defRPr/>
            </a:pPr>
            <a:r>
              <a:rPr lang="es-ES" sz="700" dirty="0">
                <a:solidFill>
                  <a:schemeClr val="bg1"/>
                </a:solidFill>
                <a:latin typeface="Calibri" panose="020F0502020204030204" pitchFamily="34" charset="0"/>
              </a:rPr>
              <a:t>Jefe Canal Retail </a:t>
            </a:r>
          </a:p>
          <a:p>
            <a:pPr algn="ctr">
              <a:defRPr/>
            </a:pPr>
            <a:r>
              <a:rPr lang="es-PE" sz="700" b="1" dirty="0">
                <a:solidFill>
                  <a:schemeClr val="bg1"/>
                </a:solidFill>
                <a:latin typeface="Calibri" panose="020F0502020204030204" pitchFamily="34" charset="0"/>
              </a:rPr>
              <a:t>Alonso Cornejo</a:t>
            </a:r>
          </a:p>
          <a:p>
            <a:pPr algn="ctr">
              <a:defRPr/>
            </a:pPr>
            <a:endParaRPr lang="es-ES" sz="7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36165" y="3765085"/>
            <a:ext cx="1186697" cy="32668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4" tIns="40817" rIns="81634" bIns="40817" anchor="ctr"/>
          <a:lstStyle/>
          <a:p>
            <a:pPr algn="ctr">
              <a:defRPr/>
            </a:pPr>
            <a:r>
              <a:rPr lang="es-ES_tradnl" sz="700" dirty="0">
                <a:solidFill>
                  <a:schemeClr val="bg1"/>
                </a:solidFill>
                <a:latin typeface="Calibri" panose="020F0502020204030204" pitchFamily="34" charset="0"/>
              </a:rPr>
              <a:t>Analista Legal</a:t>
            </a:r>
          </a:p>
          <a:p>
            <a:pPr algn="ctr">
              <a:defRPr/>
            </a:pPr>
            <a:r>
              <a:rPr lang="es-ES_tradnl" sz="700" dirty="0" smtClean="0">
                <a:solidFill>
                  <a:schemeClr val="bg1"/>
                </a:solidFill>
                <a:latin typeface="Calibri" panose="020F0502020204030204" pitchFamily="34" charset="0"/>
              </a:rPr>
              <a:t>Ivonne Flores</a:t>
            </a:r>
            <a:endParaRPr lang="es-PE" sz="7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39 Rectángulo redondeado"/>
          <p:cNvSpPr/>
          <p:nvPr/>
        </p:nvSpPr>
        <p:spPr>
          <a:xfrm>
            <a:off x="3866813" y="4082384"/>
            <a:ext cx="1166607" cy="39366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4" tIns="40817" rIns="81634" bIns="40817" anchor="ctr"/>
          <a:lstStyle/>
          <a:p>
            <a:pPr algn="ctr">
              <a:defRPr/>
            </a:pPr>
            <a:r>
              <a:rPr lang="es-ES" sz="700" dirty="0">
                <a:solidFill>
                  <a:schemeClr val="bg1"/>
                </a:solidFill>
                <a:latin typeface="Calibri" panose="020F0502020204030204" pitchFamily="34" charset="0"/>
              </a:rPr>
              <a:t>Analista de Producto</a:t>
            </a:r>
          </a:p>
          <a:p>
            <a:pPr algn="ctr">
              <a:defRPr/>
            </a:pPr>
            <a:r>
              <a:rPr lang="es-PE" sz="7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Cynthia Dávila</a:t>
            </a:r>
            <a:endParaRPr lang="es-PE" sz="7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22" name="21 Conector recto"/>
          <p:cNvCxnSpPr>
            <a:stCxn id="14" idx="2"/>
          </p:cNvCxnSpPr>
          <p:nvPr/>
        </p:nvCxnSpPr>
        <p:spPr>
          <a:xfrm>
            <a:off x="4448107" y="1161018"/>
            <a:ext cx="24109" cy="290019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629512" y="1435996"/>
            <a:ext cx="785015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612101" y="1410144"/>
            <a:ext cx="0" cy="26910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1691647" y="2186899"/>
            <a:ext cx="1151873" cy="587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>
            <a:off x="1691647" y="2192774"/>
            <a:ext cx="0" cy="1856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2843520" y="2186899"/>
            <a:ext cx="0" cy="1856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6086178" y="1961276"/>
            <a:ext cx="0" cy="1856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"/>
          <p:cNvCxnSpPr>
            <a:endCxn id="33" idx="0"/>
          </p:cNvCxnSpPr>
          <p:nvPr/>
        </p:nvCxnSpPr>
        <p:spPr>
          <a:xfrm>
            <a:off x="612101" y="1961275"/>
            <a:ext cx="17412" cy="180380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>
            <a:off x="6100911" y="1435996"/>
            <a:ext cx="0" cy="21622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7363953" y="1443047"/>
            <a:ext cx="0" cy="2479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"/>
          <p:cNvCxnSpPr/>
          <p:nvPr/>
        </p:nvCxnSpPr>
        <p:spPr>
          <a:xfrm>
            <a:off x="8474306" y="1443047"/>
            <a:ext cx="0" cy="2479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3852759" y="3558263"/>
            <a:ext cx="1166607" cy="39366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4" tIns="40817" rIns="81634" bIns="40817" anchor="ctr"/>
          <a:lstStyle/>
          <a:p>
            <a:pPr algn="ctr">
              <a:defRPr/>
            </a:pPr>
            <a:r>
              <a:rPr lang="es-ES" sz="700" dirty="0">
                <a:solidFill>
                  <a:schemeClr val="bg1"/>
                </a:solidFill>
                <a:latin typeface="Calibri" panose="020F0502020204030204" pitchFamily="34" charset="0"/>
              </a:rPr>
              <a:t>Jefe de Producto</a:t>
            </a:r>
          </a:p>
          <a:p>
            <a:pPr algn="ctr">
              <a:defRPr/>
            </a:pPr>
            <a:r>
              <a:rPr lang="es-PE" sz="7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Andrés Siles</a:t>
            </a:r>
            <a:endParaRPr lang="es-PE" sz="7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3852080" y="1646344"/>
            <a:ext cx="1224200" cy="35136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4" tIns="40817" rIns="81634" bIns="40817" anchor="ctr"/>
          <a:lstStyle/>
          <a:p>
            <a:pPr algn="ctr">
              <a:defRPr/>
            </a:pPr>
            <a:r>
              <a:rPr lang="es-ES" sz="700" dirty="0">
                <a:solidFill>
                  <a:schemeClr val="bg1"/>
                </a:solidFill>
                <a:latin typeface="Calibri" panose="020F0502020204030204" pitchFamily="34" charset="0"/>
              </a:rPr>
              <a:t>Gerente de Negocios</a:t>
            </a:r>
          </a:p>
          <a:p>
            <a:pPr algn="ctr">
              <a:defRPr/>
            </a:pPr>
            <a:r>
              <a:rPr lang="es-ES" sz="7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Vacante</a:t>
            </a:r>
            <a:endParaRPr lang="es-PE" sz="7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38 Rectángulo redondeado"/>
          <p:cNvSpPr/>
          <p:nvPr/>
        </p:nvSpPr>
        <p:spPr>
          <a:xfrm>
            <a:off x="3944497" y="2411346"/>
            <a:ext cx="1059455" cy="39249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4" tIns="40817" rIns="81634" bIns="40817" anchor="ctr"/>
          <a:lstStyle/>
          <a:p>
            <a:pPr algn="ctr">
              <a:defRPr/>
            </a:pPr>
            <a:r>
              <a:rPr lang="es-ES" sz="700" dirty="0">
                <a:solidFill>
                  <a:schemeClr val="bg1"/>
                </a:solidFill>
                <a:latin typeface="Calibri" panose="020F0502020204030204" pitchFamily="34" charset="0"/>
              </a:rPr>
              <a:t>Sub Gerente de Negocios</a:t>
            </a:r>
          </a:p>
          <a:p>
            <a:pPr algn="ctr">
              <a:defRPr/>
            </a:pPr>
            <a:r>
              <a:rPr lang="es-PE" sz="700" b="1" dirty="0">
                <a:solidFill>
                  <a:schemeClr val="bg1"/>
                </a:solidFill>
                <a:latin typeface="Calibri" panose="020F0502020204030204" pitchFamily="34" charset="0"/>
              </a:rPr>
              <a:t>Roberto Arce</a:t>
            </a:r>
          </a:p>
        </p:txBody>
      </p:sp>
      <p:cxnSp>
        <p:nvCxnSpPr>
          <p:cNvPr id="45" name="44 Conector recto"/>
          <p:cNvCxnSpPr/>
          <p:nvPr/>
        </p:nvCxnSpPr>
        <p:spPr>
          <a:xfrm>
            <a:off x="2846199" y="2772108"/>
            <a:ext cx="0" cy="1856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 redondeado"/>
          <p:cNvSpPr/>
          <p:nvPr/>
        </p:nvSpPr>
        <p:spPr>
          <a:xfrm>
            <a:off x="2267584" y="2887270"/>
            <a:ext cx="1296527" cy="39366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4" tIns="40817" rIns="81634" bIns="40817" anchor="ctr"/>
          <a:lstStyle/>
          <a:p>
            <a:pPr algn="ctr">
              <a:defRPr/>
            </a:pPr>
            <a:r>
              <a:rPr lang="es-ES" sz="700" dirty="0">
                <a:solidFill>
                  <a:schemeClr val="bg1"/>
                </a:solidFill>
                <a:latin typeface="Calibri" panose="020F0502020204030204" pitchFamily="34" charset="0"/>
              </a:rPr>
              <a:t>Asistente de Producto</a:t>
            </a:r>
          </a:p>
          <a:p>
            <a:pPr algn="ctr">
              <a:defRPr/>
            </a:pPr>
            <a:r>
              <a:rPr lang="es-PE" sz="700" b="1" dirty="0">
                <a:solidFill>
                  <a:schemeClr val="bg1"/>
                </a:solidFill>
                <a:latin typeface="Calibri" panose="020F0502020204030204" pitchFamily="34" charset="0"/>
              </a:rPr>
              <a:t>Álvaro Fronda</a:t>
            </a:r>
          </a:p>
        </p:txBody>
      </p:sp>
      <p:pic>
        <p:nvPicPr>
          <p:cNvPr id="20176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01" y="759128"/>
            <a:ext cx="1927378" cy="35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66" name="2 Título"/>
          <p:cNvSpPr>
            <a:spLocks noGrp="1"/>
          </p:cNvSpPr>
          <p:nvPr>
            <p:ph type="title"/>
          </p:nvPr>
        </p:nvSpPr>
        <p:spPr>
          <a:xfrm>
            <a:off x="411192" y="236784"/>
            <a:ext cx="3083088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Organigrama y Contactos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4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0DED15D5-638F-4F59-9621-7F325F83C036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12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120480" y="4738083"/>
            <a:ext cx="441998" cy="27027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endParaRPr lang="es-PE" altLang="es-ES" sz="11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02756" name="2 Título"/>
          <p:cNvSpPr>
            <a:spLocks noGrp="1"/>
          </p:cNvSpPr>
          <p:nvPr>
            <p:ph type="title"/>
          </p:nvPr>
        </p:nvSpPr>
        <p:spPr>
          <a:xfrm>
            <a:off x="411192" y="236784"/>
            <a:ext cx="3083088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Organigrama y Contactos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pic>
        <p:nvPicPr>
          <p:cNvPr id="2027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93" b="23482"/>
          <a:stretch>
            <a:fillRect/>
          </a:stretch>
        </p:blipFill>
        <p:spPr bwMode="auto">
          <a:xfrm>
            <a:off x="1109013" y="997677"/>
            <a:ext cx="1336709" cy="56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2758" name="48 Grupo"/>
          <p:cNvGrpSpPr>
            <a:grpSpLocks/>
          </p:cNvGrpSpPr>
          <p:nvPr/>
        </p:nvGrpSpPr>
        <p:grpSpPr bwMode="auto">
          <a:xfrm>
            <a:off x="2161772" y="1071710"/>
            <a:ext cx="4413283" cy="2734504"/>
            <a:chOff x="1953712" y="1837546"/>
            <a:chExt cx="5230495" cy="3694025"/>
          </a:xfrm>
        </p:grpSpPr>
        <p:sp>
          <p:nvSpPr>
            <p:cNvPr id="202760" name="49 Rectángulo redondeado"/>
            <p:cNvSpPr>
              <a:spLocks noChangeArrowheads="1"/>
            </p:cNvSpPr>
            <p:nvPr/>
          </p:nvSpPr>
          <p:spPr bwMode="auto">
            <a:xfrm>
              <a:off x="3425236" y="1837546"/>
              <a:ext cx="2123946" cy="908028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 w="25400" algn="ctr">
              <a:solidFill>
                <a:srgbClr val="9BBB59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ts val="200"/>
                </a:spcBef>
                <a:buClr>
                  <a:srgbClr val="8064A2"/>
                </a:buClr>
                <a:buSzPct val="100000"/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ts val="200"/>
                </a:spcBef>
                <a:defRPr sz="1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s-ES_tradnl" altLang="es-ES" sz="1000" dirty="0">
                  <a:solidFill>
                    <a:srgbClr val="FFFFFF"/>
                  </a:solidFill>
                  <a:latin typeface="Calibri" pitchFamily="34" charset="0"/>
                </a:rPr>
                <a:t>Gerente General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s-ES_tradnl" altLang="es-ES" sz="1000" b="1" dirty="0" smtClean="0">
                  <a:solidFill>
                    <a:srgbClr val="FFFFFF"/>
                  </a:solidFill>
                  <a:latin typeface="Calibri" pitchFamily="34" charset="0"/>
                </a:rPr>
                <a:t>Maximiliano </a:t>
              </a:r>
              <a:r>
                <a:rPr lang="es-ES_tradnl" altLang="es-ES" sz="1000" b="1" dirty="0" err="1" smtClean="0">
                  <a:solidFill>
                    <a:srgbClr val="FFFFFF"/>
                  </a:solidFill>
                  <a:latin typeface="Calibri" pitchFamily="34" charset="0"/>
                </a:rPr>
                <a:t>Vilotta</a:t>
              </a:r>
              <a:endParaRPr lang="es-PE" altLang="es-ES" sz="1000" b="1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50 Rectángulo redondeado"/>
            <p:cNvSpPr/>
            <p:nvPr/>
          </p:nvSpPr>
          <p:spPr>
            <a:xfrm>
              <a:off x="5404727" y="4664817"/>
              <a:ext cx="1676298" cy="866754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s-ES" sz="1000" kern="0" dirty="0">
                  <a:solidFill>
                    <a:prstClr val="white"/>
                  </a:solidFill>
                  <a:latin typeface="Calibri"/>
                </a:rPr>
                <a:t>Gerente de Negocios Tarjeta de Crédito</a:t>
              </a:r>
            </a:p>
            <a:p>
              <a:pPr algn="ctr">
                <a:defRPr/>
              </a:pPr>
              <a:r>
                <a:rPr lang="es-PE" sz="1000" b="1" kern="0" dirty="0">
                  <a:solidFill>
                    <a:prstClr val="white"/>
                  </a:solidFill>
                  <a:latin typeface="Calibri"/>
                </a:rPr>
                <a:t>Claudia </a:t>
              </a:r>
              <a:r>
                <a:rPr lang="es-PE" sz="1000" b="1" kern="0" dirty="0" err="1">
                  <a:solidFill>
                    <a:prstClr val="white"/>
                  </a:solidFill>
                  <a:latin typeface="Calibri"/>
                </a:rPr>
                <a:t>Calanna</a:t>
              </a:r>
              <a:endParaRPr lang="es-PE" sz="1000" b="1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2762" name="51 Rectángulo redondeado"/>
            <p:cNvSpPr>
              <a:spLocks noChangeArrowheads="1"/>
            </p:cNvSpPr>
            <p:nvPr/>
          </p:nvSpPr>
          <p:spPr bwMode="auto">
            <a:xfrm>
              <a:off x="5350755" y="3283725"/>
              <a:ext cx="1833452" cy="936603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 w="25400" algn="ctr">
              <a:solidFill>
                <a:srgbClr val="9BBB59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ts val="200"/>
                </a:spcBef>
                <a:buClr>
                  <a:srgbClr val="8064A2"/>
                </a:buClr>
                <a:buSzPct val="100000"/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ts val="200"/>
                </a:spcBef>
                <a:defRPr sz="1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s-ES" altLang="es-ES" sz="1000">
                  <a:solidFill>
                    <a:srgbClr val="FFFFFF"/>
                  </a:solidFill>
                  <a:latin typeface="Calibri" pitchFamily="34" charset="0"/>
                </a:rPr>
                <a:t>Gerente de Productos Financieros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s-ES" altLang="es-ES" sz="1000" b="1">
                  <a:solidFill>
                    <a:srgbClr val="FFFFFF"/>
                  </a:solidFill>
                  <a:latin typeface="Calibri" pitchFamily="34" charset="0"/>
                </a:rPr>
                <a:t>Marlon Ramos</a:t>
              </a:r>
              <a:endParaRPr lang="es-PE" altLang="es-ES" sz="1000" b="1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2763" name="52 Rectángulo redondeado"/>
            <p:cNvSpPr>
              <a:spLocks noChangeArrowheads="1"/>
            </p:cNvSpPr>
            <p:nvPr/>
          </p:nvSpPr>
          <p:spPr bwMode="auto">
            <a:xfrm>
              <a:off x="1953712" y="3267850"/>
              <a:ext cx="1676298" cy="938190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 w="25400" algn="ctr">
              <a:solidFill>
                <a:srgbClr val="9BBB59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ts val="200"/>
                </a:spcBef>
                <a:buClr>
                  <a:srgbClr val="8064A2"/>
                </a:buClr>
                <a:buSzPct val="100000"/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ts val="200"/>
                </a:spcBef>
                <a:defRPr sz="1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s-ES" altLang="es-ES" sz="1000" dirty="0">
                  <a:solidFill>
                    <a:srgbClr val="FFFFFF"/>
                  </a:solidFill>
                  <a:latin typeface="Calibri" pitchFamily="34" charset="0"/>
                </a:rPr>
                <a:t>Gerente de Canales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s-ES_tradnl" altLang="es-ES" sz="1000" b="1" dirty="0">
                  <a:solidFill>
                    <a:srgbClr val="FFFFFF"/>
                  </a:solidFill>
                  <a:latin typeface="Calibri" pitchFamily="34" charset="0"/>
                </a:rPr>
                <a:t>Fernando Marcos</a:t>
              </a:r>
              <a:endParaRPr lang="es-PE" altLang="es-ES" sz="1000" b="1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202764" name="53 Conector recto"/>
            <p:cNvCxnSpPr>
              <a:cxnSpLocks noChangeShapeType="1"/>
            </p:cNvCxnSpPr>
            <p:nvPr/>
          </p:nvCxnSpPr>
          <p:spPr bwMode="auto">
            <a:xfrm>
              <a:off x="6287822" y="4221088"/>
              <a:ext cx="0" cy="443547"/>
            </a:xfrm>
            <a:prstGeom prst="line">
              <a:avLst/>
            </a:prstGeom>
            <a:noFill/>
            <a:ln w="9525" algn="ctr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765" name="54 Conector recto"/>
            <p:cNvCxnSpPr>
              <a:cxnSpLocks noChangeShapeType="1"/>
            </p:cNvCxnSpPr>
            <p:nvPr/>
          </p:nvCxnSpPr>
          <p:spPr bwMode="auto">
            <a:xfrm>
              <a:off x="2791905" y="2967707"/>
              <a:ext cx="0" cy="522124"/>
            </a:xfrm>
            <a:prstGeom prst="line">
              <a:avLst/>
            </a:prstGeom>
            <a:noFill/>
            <a:ln w="9525" algn="ctr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766" name="55 Conector recto"/>
            <p:cNvCxnSpPr>
              <a:cxnSpLocks noChangeShapeType="1"/>
            </p:cNvCxnSpPr>
            <p:nvPr/>
          </p:nvCxnSpPr>
          <p:spPr bwMode="auto">
            <a:xfrm>
              <a:off x="4487226" y="2745934"/>
              <a:ext cx="0" cy="221773"/>
            </a:xfrm>
            <a:prstGeom prst="line">
              <a:avLst/>
            </a:prstGeom>
            <a:noFill/>
            <a:ln w="9525" algn="ctr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2767" name="56 Conector recto"/>
            <p:cNvCxnSpPr>
              <a:cxnSpLocks noChangeShapeType="1"/>
            </p:cNvCxnSpPr>
            <p:nvPr/>
          </p:nvCxnSpPr>
          <p:spPr bwMode="auto">
            <a:xfrm>
              <a:off x="2791905" y="2967707"/>
              <a:ext cx="3475609" cy="0"/>
            </a:xfrm>
            <a:prstGeom prst="line">
              <a:avLst/>
            </a:prstGeom>
            <a:noFill/>
            <a:ln w="9525" algn="ctr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02759" name="54 Conector recto"/>
          <p:cNvCxnSpPr>
            <a:cxnSpLocks noChangeShapeType="1"/>
          </p:cNvCxnSpPr>
          <p:nvPr/>
        </p:nvCxnSpPr>
        <p:spPr bwMode="auto">
          <a:xfrm>
            <a:off x="5818300" y="1908395"/>
            <a:ext cx="0" cy="386615"/>
          </a:xfrm>
          <a:prstGeom prst="line">
            <a:avLst/>
          </a:prstGeom>
          <a:noFill/>
          <a:ln w="9525" algn="ctr">
            <a:solidFill>
              <a:srgbClr val="9BBB5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781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C359C0B4-8B08-453A-8ED1-B4CAFFD03588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13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120480" y="4738083"/>
            <a:ext cx="441998" cy="27027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endParaRPr lang="es-PE" altLang="es-ES" sz="11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03780" name="2 Título"/>
          <p:cNvSpPr>
            <a:spLocks noGrp="1"/>
          </p:cNvSpPr>
          <p:nvPr>
            <p:ph type="title"/>
          </p:nvPr>
        </p:nvSpPr>
        <p:spPr>
          <a:xfrm>
            <a:off x="411192" y="236784"/>
            <a:ext cx="3083088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Organigrama y Contactos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grpSp>
        <p:nvGrpSpPr>
          <p:cNvPr id="203781" name="14 Grupo"/>
          <p:cNvGrpSpPr>
            <a:grpSpLocks/>
          </p:cNvGrpSpPr>
          <p:nvPr/>
        </p:nvGrpSpPr>
        <p:grpSpPr bwMode="auto">
          <a:xfrm>
            <a:off x="3454280" y="1450098"/>
            <a:ext cx="1981815" cy="2503005"/>
            <a:chOff x="3031915" y="1989853"/>
            <a:chExt cx="2125240" cy="3381435"/>
          </a:xfrm>
        </p:grpSpPr>
        <p:sp>
          <p:nvSpPr>
            <p:cNvPr id="203783" name="15 Rectángulo redondeado"/>
            <p:cNvSpPr>
              <a:spLocks noChangeArrowheads="1"/>
            </p:cNvSpPr>
            <p:nvPr/>
          </p:nvSpPr>
          <p:spPr bwMode="auto">
            <a:xfrm>
              <a:off x="3031915" y="1989853"/>
              <a:ext cx="2125240" cy="908066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 w="25400" algn="ctr">
              <a:solidFill>
                <a:srgbClr val="9BBB59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ts val="200"/>
                </a:spcBef>
                <a:buClr>
                  <a:srgbClr val="8064A2"/>
                </a:buClr>
                <a:buSzPct val="100000"/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ts val="200"/>
                </a:spcBef>
                <a:defRPr sz="1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s-ES_tradnl" altLang="es-ES" sz="1000" dirty="0">
                  <a:solidFill>
                    <a:srgbClr val="FFFFFF"/>
                  </a:solidFill>
                  <a:latin typeface="Calibri" pitchFamily="34" charset="0"/>
                </a:rPr>
                <a:t>Gerente General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s-ES_tradnl" altLang="es-ES" sz="1000" b="1" dirty="0">
                  <a:solidFill>
                    <a:srgbClr val="FFFFFF"/>
                  </a:solidFill>
                  <a:latin typeface="Calibri" pitchFamily="34" charset="0"/>
                </a:rPr>
                <a:t>Alex </a:t>
              </a:r>
              <a:r>
                <a:rPr lang="es-ES_tradnl" altLang="es-ES" sz="1000" b="1" dirty="0" smtClean="0">
                  <a:solidFill>
                    <a:srgbClr val="FFFFFF"/>
                  </a:solidFill>
                  <a:latin typeface="Calibri" pitchFamily="34" charset="0"/>
                </a:rPr>
                <a:t>Zimmerman</a:t>
              </a:r>
              <a:endParaRPr lang="es-PE" altLang="es-ES" sz="1000" b="1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3784" name="16 Rectángulo redondeado"/>
            <p:cNvSpPr>
              <a:spLocks noChangeArrowheads="1"/>
            </p:cNvSpPr>
            <p:nvPr/>
          </p:nvSpPr>
          <p:spPr bwMode="auto">
            <a:xfrm>
              <a:off x="3222377" y="4433059"/>
              <a:ext cx="1833198" cy="938229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 w="25400" algn="ctr">
              <a:solidFill>
                <a:srgbClr val="9BBB59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ts val="200"/>
                </a:spcBef>
                <a:buClr>
                  <a:srgbClr val="8064A2"/>
                </a:buClr>
                <a:buSzPct val="100000"/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ts val="200"/>
                </a:spcBef>
                <a:defRPr sz="1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s-ES" altLang="es-ES" sz="1000" dirty="0">
                  <a:solidFill>
                    <a:srgbClr val="FFFFFF"/>
                  </a:solidFill>
                  <a:latin typeface="Calibri" pitchFamily="34" charset="0"/>
                </a:rPr>
                <a:t>Product Manager – Intangibles (GEX)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s-ES" altLang="es-ES" sz="1000" b="1" dirty="0" smtClean="0">
                  <a:solidFill>
                    <a:srgbClr val="FFFFFF"/>
                  </a:solidFill>
                  <a:latin typeface="Calibri" pitchFamily="34" charset="0"/>
                </a:rPr>
                <a:t>José Antonio Vargas Prada</a:t>
              </a:r>
              <a:endParaRPr lang="es-PE" altLang="es-ES" sz="1000" b="1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03785" name="17 Rectángulo redondeado"/>
            <p:cNvSpPr>
              <a:spLocks noChangeArrowheads="1"/>
            </p:cNvSpPr>
            <p:nvPr/>
          </p:nvSpPr>
          <p:spPr bwMode="auto">
            <a:xfrm>
              <a:off x="3255708" y="3180499"/>
              <a:ext cx="1676067" cy="938230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 w="25400" algn="ctr">
              <a:solidFill>
                <a:srgbClr val="9BBB59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ts val="200"/>
                </a:spcBef>
                <a:buClr>
                  <a:srgbClr val="8064A2"/>
                </a:buClr>
                <a:buSzPct val="100000"/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ts val="200"/>
                </a:spcBef>
                <a:defRPr sz="1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s-ES" altLang="es-ES" sz="1000" dirty="0">
                  <a:solidFill>
                    <a:srgbClr val="FFFFFF"/>
                  </a:solidFill>
                  <a:latin typeface="Calibri" pitchFamily="34" charset="0"/>
                </a:rPr>
                <a:t>Gerente </a:t>
              </a:r>
              <a:r>
                <a:rPr lang="es-ES" altLang="es-ES" sz="1000" dirty="0" smtClean="0">
                  <a:solidFill>
                    <a:srgbClr val="FFFFFF"/>
                  </a:solidFill>
                  <a:latin typeface="Calibri" pitchFamily="34" charset="0"/>
                </a:rPr>
                <a:t>Comercial/Operaciones</a:t>
              </a:r>
              <a:endParaRPr lang="es-ES" altLang="es-ES" sz="1000" dirty="0">
                <a:solidFill>
                  <a:srgbClr val="FFFFFF"/>
                </a:solidFill>
                <a:latin typeface="Calibri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s-ES_tradnl" altLang="es-ES" sz="1000" b="1" dirty="0">
                  <a:solidFill>
                    <a:srgbClr val="FFFFFF"/>
                  </a:solidFill>
                  <a:latin typeface="Calibri" pitchFamily="34" charset="0"/>
                </a:rPr>
                <a:t>Edmundo Muñoz</a:t>
              </a:r>
              <a:endParaRPr lang="es-PE" altLang="es-ES" sz="1000" b="1" dirty="0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cxnSp>
          <p:nvCxnSpPr>
            <p:cNvPr id="203786" name="18 Conector recto"/>
            <p:cNvCxnSpPr>
              <a:cxnSpLocks noChangeShapeType="1"/>
              <a:stCxn id="203783" idx="2"/>
            </p:cNvCxnSpPr>
            <p:nvPr/>
          </p:nvCxnSpPr>
          <p:spPr bwMode="auto">
            <a:xfrm>
              <a:off x="4094535" y="2898241"/>
              <a:ext cx="0" cy="282174"/>
            </a:xfrm>
            <a:prstGeom prst="line">
              <a:avLst/>
            </a:prstGeom>
            <a:noFill/>
            <a:ln w="9525" algn="ctr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87" name="19 Conector recto"/>
            <p:cNvCxnSpPr>
              <a:cxnSpLocks noChangeShapeType="1"/>
            </p:cNvCxnSpPr>
            <p:nvPr/>
          </p:nvCxnSpPr>
          <p:spPr bwMode="auto">
            <a:xfrm>
              <a:off x="4112025" y="4144911"/>
              <a:ext cx="0" cy="282174"/>
            </a:xfrm>
            <a:prstGeom prst="line">
              <a:avLst/>
            </a:prstGeom>
            <a:noFill/>
            <a:ln w="9525" algn="ctr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0378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63" y="1350213"/>
            <a:ext cx="843814" cy="74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65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367026BB-2C28-452E-93FC-2BE1FB32FA9C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14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120480" y="4738083"/>
            <a:ext cx="441998" cy="27027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endParaRPr lang="es-PE" altLang="es-ES" sz="11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04804" name="2 Título"/>
          <p:cNvSpPr>
            <a:spLocks noGrp="1"/>
          </p:cNvSpPr>
          <p:nvPr>
            <p:ph type="title"/>
          </p:nvPr>
        </p:nvSpPr>
        <p:spPr>
          <a:xfrm>
            <a:off x="411192" y="236784"/>
            <a:ext cx="3083088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Organigrama y Contactos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3469351" y="1239183"/>
            <a:ext cx="1793084" cy="2503050"/>
            <a:chOff x="3031915" y="1989853"/>
            <a:chExt cx="2125240" cy="3381435"/>
          </a:xfrm>
          <a:solidFill>
            <a:schemeClr val="accent3"/>
          </a:solidFill>
        </p:grpSpPr>
        <p:sp>
          <p:nvSpPr>
            <p:cNvPr id="13" name="12 Rectángulo redondeado"/>
            <p:cNvSpPr/>
            <p:nvPr/>
          </p:nvSpPr>
          <p:spPr>
            <a:xfrm>
              <a:off x="3031915" y="1989853"/>
              <a:ext cx="2125240" cy="908388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_tradnl" sz="1000" dirty="0">
                  <a:solidFill>
                    <a:schemeClr val="bg1"/>
                  </a:solidFill>
                </a:rPr>
                <a:t>Gerente General</a:t>
              </a:r>
            </a:p>
            <a:p>
              <a:pPr algn="ctr">
                <a:defRPr/>
              </a:pPr>
              <a:r>
                <a:rPr lang="es-ES_tradnl" sz="1000" b="1" dirty="0">
                  <a:solidFill>
                    <a:schemeClr val="bg1"/>
                  </a:solidFill>
                </a:rPr>
                <a:t>Johan Ramberg</a:t>
              </a:r>
              <a:endParaRPr lang="es-PE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3221887" y="4433248"/>
              <a:ext cx="1833386" cy="93804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sz="1000" dirty="0">
                  <a:solidFill>
                    <a:schemeClr val="bg1"/>
                  </a:solidFill>
                </a:rPr>
                <a:t>Jefe de Línea de Electro</a:t>
              </a:r>
            </a:p>
            <a:p>
              <a:pPr algn="ctr">
                <a:defRPr/>
              </a:pPr>
              <a:r>
                <a:rPr lang="es-ES" sz="1000" b="1" dirty="0" err="1">
                  <a:solidFill>
                    <a:schemeClr val="bg1"/>
                  </a:solidFill>
                </a:rPr>
                <a:t>Marissa</a:t>
              </a:r>
              <a:r>
                <a:rPr lang="es-ES" sz="1000" b="1" dirty="0">
                  <a:solidFill>
                    <a:schemeClr val="bg1"/>
                  </a:solidFill>
                </a:rPr>
                <a:t> Delgado</a:t>
              </a:r>
              <a:endParaRPr lang="es-PE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3256130" y="3180415"/>
              <a:ext cx="1676387" cy="93804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ES" sz="1000" dirty="0">
                  <a:solidFill>
                    <a:schemeClr val="bg1"/>
                  </a:solidFill>
                </a:rPr>
                <a:t>Gerente Comercial</a:t>
              </a:r>
            </a:p>
            <a:p>
              <a:pPr algn="ctr">
                <a:defRPr/>
              </a:pPr>
              <a:r>
                <a:rPr lang="es-ES_tradnl" sz="1000" b="1" dirty="0">
                  <a:solidFill>
                    <a:schemeClr val="bg1"/>
                  </a:solidFill>
                </a:rPr>
                <a:t>Jorge Bustamante</a:t>
              </a:r>
              <a:endParaRPr lang="es-PE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23 Conector recto"/>
            <p:cNvCxnSpPr>
              <a:stCxn id="13" idx="2"/>
            </p:cNvCxnSpPr>
            <p:nvPr/>
          </p:nvCxnSpPr>
          <p:spPr>
            <a:xfrm>
              <a:off x="4094535" y="2898241"/>
              <a:ext cx="0" cy="282174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4112025" y="4144911"/>
              <a:ext cx="0" cy="282174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480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51" y="1373716"/>
            <a:ext cx="1221522" cy="24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32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8D112F72-B7AA-4694-8303-1F59E82F3344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15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05828" name="2 Título"/>
          <p:cNvSpPr>
            <a:spLocks noGrp="1"/>
          </p:cNvSpPr>
          <p:nvPr>
            <p:ph type="title"/>
          </p:nvPr>
        </p:nvSpPr>
        <p:spPr>
          <a:xfrm>
            <a:off x="369671" y="266162"/>
            <a:ext cx="2577629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Resumen del negocio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sp>
        <p:nvSpPr>
          <p:cNvPr id="205829" name="84 Rectángulo redondeado"/>
          <p:cNvSpPr>
            <a:spLocks noChangeArrowheads="1"/>
          </p:cNvSpPr>
          <p:nvPr/>
        </p:nvSpPr>
        <p:spPr bwMode="auto">
          <a:xfrm>
            <a:off x="6717030" y="833160"/>
            <a:ext cx="1462611" cy="454771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</a:pPr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830" name="85 Elipse"/>
          <p:cNvSpPr>
            <a:spLocks noChangeArrowheads="1"/>
          </p:cNvSpPr>
          <p:nvPr/>
        </p:nvSpPr>
        <p:spPr bwMode="auto">
          <a:xfrm>
            <a:off x="6258959" y="768529"/>
            <a:ext cx="677730" cy="576984"/>
          </a:xfrm>
          <a:prstGeom prst="ellipse">
            <a:avLst/>
          </a:prstGeom>
          <a:solidFill>
            <a:srgbClr val="D7E4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</a:pPr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831" name="86 CuadroTexto"/>
          <p:cNvSpPr txBox="1">
            <a:spLocks noChangeArrowheads="1"/>
          </p:cNvSpPr>
          <p:nvPr/>
        </p:nvSpPr>
        <p:spPr bwMode="auto">
          <a:xfrm>
            <a:off x="2838163" y="833161"/>
            <a:ext cx="1331351" cy="47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N° de Tarjetas de crédito</a:t>
            </a:r>
            <a:endParaRPr lang="es-PE" altLang="es-ES" sz="300" b="1" i="1">
              <a:solidFill>
                <a:srgbClr val="0000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s-PE" altLang="es-ES" b="1" i="1">
                <a:solidFill>
                  <a:srgbClr val="000000"/>
                </a:solidFill>
                <a:latin typeface="Calibri" pitchFamily="34" charset="0"/>
              </a:rPr>
              <a:t>1.4 M</a:t>
            </a:r>
          </a:p>
        </p:txBody>
      </p:sp>
      <p:sp>
        <p:nvSpPr>
          <p:cNvPr id="205832" name="87 CuadroTexto"/>
          <p:cNvSpPr txBox="1">
            <a:spLocks noChangeArrowheads="1"/>
          </p:cNvSpPr>
          <p:nvPr/>
        </p:nvSpPr>
        <p:spPr bwMode="auto">
          <a:xfrm>
            <a:off x="4595440" y="779105"/>
            <a:ext cx="1883179" cy="72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Prima Neta de </a:t>
            </a:r>
          </a:p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Seguros (M EUR)</a:t>
            </a:r>
          </a:p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s-PE" altLang="es-ES" b="1" i="1">
                <a:solidFill>
                  <a:srgbClr val="000000"/>
                </a:solidFill>
                <a:latin typeface="Calibri" pitchFamily="34" charset="0"/>
              </a:rPr>
              <a:t>61</a:t>
            </a:r>
          </a:p>
          <a:p>
            <a:pPr algn="ctr" eaLnBrk="1" hangingPunct="1">
              <a:spcBef>
                <a:spcPct val="0"/>
              </a:spcBef>
              <a:buClrTx/>
              <a:buSzTx/>
            </a:pPr>
            <a:endParaRPr lang="es-PE" altLang="es-ES" sz="800" b="1" i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833" name="88 CuadroTexto"/>
          <p:cNvSpPr txBox="1">
            <a:spLocks noChangeArrowheads="1"/>
          </p:cNvSpPr>
          <p:nvPr/>
        </p:nvSpPr>
        <p:spPr bwMode="auto">
          <a:xfrm>
            <a:off x="6691581" y="807308"/>
            <a:ext cx="1731829" cy="84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Prima Neta de </a:t>
            </a:r>
          </a:p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Seguros CCB (M EUR)</a:t>
            </a:r>
            <a:endParaRPr lang="es-PE" altLang="es-ES" sz="600" b="1" i="1">
              <a:solidFill>
                <a:srgbClr val="0000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s-PE" altLang="es-ES" b="1" i="1">
                <a:solidFill>
                  <a:srgbClr val="000000"/>
                </a:solidFill>
                <a:latin typeface="Calibri" pitchFamily="34" charset="0"/>
              </a:rPr>
              <a:t>45</a:t>
            </a:r>
          </a:p>
          <a:p>
            <a:pPr algn="ctr" eaLnBrk="1" hangingPunct="1">
              <a:spcBef>
                <a:spcPct val="0"/>
              </a:spcBef>
              <a:buClrTx/>
              <a:buSzTx/>
            </a:pPr>
            <a:endParaRPr lang="es-PE" altLang="es-ES" sz="800" b="1" i="1">
              <a:solidFill>
                <a:srgbClr val="000000"/>
              </a:solidFill>
              <a:latin typeface="Calibri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</a:pPr>
            <a:endParaRPr lang="es-PE" altLang="es-ES" sz="800" b="1" i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834" name="89 Rectángulo redondeado"/>
          <p:cNvSpPr>
            <a:spLocks noChangeArrowheads="1"/>
          </p:cNvSpPr>
          <p:nvPr/>
        </p:nvSpPr>
        <p:spPr bwMode="auto">
          <a:xfrm>
            <a:off x="2681454" y="826109"/>
            <a:ext cx="1463951" cy="455947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</a:pPr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835" name="90 Elipse"/>
          <p:cNvSpPr>
            <a:spLocks noChangeArrowheads="1"/>
          </p:cNvSpPr>
          <p:nvPr/>
        </p:nvSpPr>
        <p:spPr bwMode="auto">
          <a:xfrm>
            <a:off x="2226063" y="792031"/>
            <a:ext cx="677730" cy="576984"/>
          </a:xfrm>
          <a:prstGeom prst="ellipse">
            <a:avLst/>
          </a:prstGeom>
          <a:solidFill>
            <a:srgbClr val="D7E4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</a:pPr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05836" name="Picture 2" descr="Resultado de imagen para credit card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87" y="853137"/>
            <a:ext cx="519682" cy="45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7" name="92 Rectángulo redondeado"/>
          <p:cNvSpPr>
            <a:spLocks noChangeArrowheads="1"/>
          </p:cNvSpPr>
          <p:nvPr/>
        </p:nvSpPr>
        <p:spPr bwMode="auto">
          <a:xfrm>
            <a:off x="4698572" y="826109"/>
            <a:ext cx="1463951" cy="455947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</a:pPr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05838" name="Picture 8" descr="Imagen relacionad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01" y="909543"/>
            <a:ext cx="334847" cy="29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39" name="94 Elipse"/>
          <p:cNvSpPr>
            <a:spLocks noChangeArrowheads="1"/>
          </p:cNvSpPr>
          <p:nvPr/>
        </p:nvSpPr>
        <p:spPr bwMode="auto">
          <a:xfrm>
            <a:off x="4276666" y="750902"/>
            <a:ext cx="677730" cy="576983"/>
          </a:xfrm>
          <a:prstGeom prst="ellipse">
            <a:avLst/>
          </a:prstGeom>
          <a:solidFill>
            <a:srgbClr val="D7E4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</a:pPr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05840" name="Picture 10" descr="Resultado de imagen para graph bars ico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840" y="904842"/>
            <a:ext cx="306720" cy="26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1" name="96 Rectángulo redondeado"/>
          <p:cNvSpPr>
            <a:spLocks noChangeArrowheads="1"/>
          </p:cNvSpPr>
          <p:nvPr/>
        </p:nvSpPr>
        <p:spPr bwMode="auto">
          <a:xfrm>
            <a:off x="875960" y="846086"/>
            <a:ext cx="1252328" cy="455947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</a:pPr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05842" name="97 Grupo"/>
          <p:cNvGrpSpPr>
            <a:grpSpLocks/>
          </p:cNvGrpSpPr>
          <p:nvPr/>
        </p:nvGrpSpPr>
        <p:grpSpPr bwMode="auto">
          <a:xfrm>
            <a:off x="500931" y="779105"/>
            <a:ext cx="1640750" cy="709900"/>
            <a:chOff x="7921" y="1052736"/>
            <a:chExt cx="1944083" cy="958989"/>
          </a:xfrm>
        </p:grpSpPr>
        <p:sp>
          <p:nvSpPr>
            <p:cNvPr id="205877" name="98 CuadroTexto"/>
            <p:cNvSpPr txBox="1">
              <a:spLocks noChangeArrowheads="1"/>
            </p:cNvSpPr>
            <p:nvPr/>
          </p:nvSpPr>
          <p:spPr bwMode="auto">
            <a:xfrm>
              <a:off x="755402" y="1117821"/>
              <a:ext cx="1196602" cy="893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ts val="200"/>
                </a:spcBef>
                <a:buClr>
                  <a:srgbClr val="8064A2"/>
                </a:buClr>
                <a:buSzPct val="100000"/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ts val="200"/>
                </a:spcBef>
                <a:defRPr sz="1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800" b="1" i="1">
                  <a:solidFill>
                    <a:srgbClr val="000000"/>
                  </a:solidFill>
                  <a:latin typeface="Calibri" pitchFamily="34" charset="0"/>
                </a:rPr>
                <a:t>Nr. de Aseguradoras:</a:t>
              </a:r>
              <a:endParaRPr lang="es-PE" altLang="es-ES" sz="600" i="1">
                <a:solidFill>
                  <a:srgbClr val="000000"/>
                </a:solidFill>
                <a:latin typeface="Calibri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</a:pPr>
              <a:r>
                <a:rPr lang="es-PE" altLang="es-ES" b="1">
                  <a:solidFill>
                    <a:srgbClr val="000000"/>
                  </a:solidFill>
                  <a:latin typeface="Calibri" pitchFamily="34" charset="0"/>
                </a:rPr>
                <a:t>6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</a:pPr>
              <a:endParaRPr lang="es-PE" altLang="es-ES" sz="3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05878" name="99 Elipse"/>
            <p:cNvSpPr>
              <a:spLocks noChangeArrowheads="1"/>
            </p:cNvSpPr>
            <p:nvPr/>
          </p:nvSpPr>
          <p:spPr bwMode="auto">
            <a:xfrm>
              <a:off x="7921" y="1052736"/>
              <a:ext cx="803025" cy="779435"/>
            </a:xfrm>
            <a:prstGeom prst="ellipse">
              <a:avLst/>
            </a:prstGeom>
            <a:solidFill>
              <a:srgbClr val="D7E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90000" bIns="90000" anchor="ctr"/>
            <a:lstStyle>
              <a:lvl1pPr eaLnBrk="0" hangingPunct="0">
                <a:spcBef>
                  <a:spcPts val="200"/>
                </a:spcBef>
                <a:buClr>
                  <a:srgbClr val="8064A2"/>
                </a:buClr>
                <a:buSzPct val="100000"/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ts val="200"/>
                </a:spcBef>
                <a:defRPr sz="1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</a:pPr>
              <a:endParaRPr lang="es-ES" altLang="es-ES" sz="110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pic>
          <p:nvPicPr>
            <p:cNvPr id="205879" name="Picture 2" descr="Resultado de imagen para umbrella icon vector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46" y="1188718"/>
              <a:ext cx="463847" cy="463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843" name="101 Rectángulo redondeado"/>
          <p:cNvSpPr>
            <a:spLocks noChangeArrowheads="1"/>
          </p:cNvSpPr>
          <p:nvPr/>
        </p:nvSpPr>
        <p:spPr bwMode="auto">
          <a:xfrm rot="-5400000">
            <a:off x="585257" y="2142818"/>
            <a:ext cx="851962" cy="364313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36722" rIns="73445" bIns="36722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s-PE" altLang="es-ES" sz="1600" b="1">
                <a:solidFill>
                  <a:srgbClr val="FFFFFF"/>
                </a:solidFill>
                <a:latin typeface="Calibri" pitchFamily="34" charset="0"/>
              </a:rPr>
              <a:t>CCB</a:t>
            </a:r>
            <a:endParaRPr lang="es-ES" altLang="es-E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5844" name="102 Rectángulo redondeado"/>
          <p:cNvSpPr>
            <a:spLocks noChangeArrowheads="1"/>
          </p:cNvSpPr>
          <p:nvPr/>
        </p:nvSpPr>
        <p:spPr bwMode="auto">
          <a:xfrm rot="-5400000">
            <a:off x="585257" y="3475404"/>
            <a:ext cx="851962" cy="364313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36722" rIns="73445" bIns="36722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s-PE" altLang="es-ES" b="1">
                <a:solidFill>
                  <a:srgbClr val="FFFFFF"/>
                </a:solidFill>
                <a:latin typeface="Calibri" pitchFamily="34" charset="0"/>
              </a:rPr>
              <a:t>Non-CCB</a:t>
            </a:r>
            <a:endParaRPr lang="es-ES" altLang="es-ES" b="1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104" name="11 Gráfico"/>
          <p:cNvGraphicFramePr>
            <a:graphicFrameLocks/>
          </p:cNvGraphicFramePr>
          <p:nvPr/>
        </p:nvGraphicFramePr>
        <p:xfrm>
          <a:off x="1390864" y="1522955"/>
          <a:ext cx="5922772" cy="2827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05846" name="104 Grupo"/>
          <p:cNvGrpSpPr>
            <a:grpSpLocks/>
          </p:cNvGrpSpPr>
          <p:nvPr/>
        </p:nvGrpSpPr>
        <p:grpSpPr bwMode="auto">
          <a:xfrm>
            <a:off x="6356734" y="1685122"/>
            <a:ext cx="1580477" cy="2451921"/>
            <a:chOff x="7452320" y="1988840"/>
            <a:chExt cx="1872208" cy="3312465"/>
          </a:xfrm>
        </p:grpSpPr>
        <p:grpSp>
          <p:nvGrpSpPr>
            <p:cNvPr id="205855" name="105 Grupo"/>
            <p:cNvGrpSpPr>
              <a:grpSpLocks/>
            </p:cNvGrpSpPr>
            <p:nvPr/>
          </p:nvGrpSpPr>
          <p:grpSpPr bwMode="auto">
            <a:xfrm>
              <a:off x="7452320" y="1988840"/>
              <a:ext cx="936104" cy="2909937"/>
              <a:chOff x="7596336" y="2031231"/>
              <a:chExt cx="936104" cy="2909937"/>
            </a:xfrm>
          </p:grpSpPr>
          <p:sp>
            <p:nvSpPr>
              <p:cNvPr id="119" name="118 CuadroTexto"/>
              <p:cNvSpPr txBox="1"/>
              <p:nvPr/>
            </p:nvSpPr>
            <p:spPr>
              <a:xfrm>
                <a:off x="7924766" y="2493208"/>
                <a:ext cx="504544" cy="3326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28</a:t>
                </a:r>
              </a:p>
            </p:txBody>
          </p:sp>
          <p:sp>
            <p:nvSpPr>
              <p:cNvPr id="120" name="119 CuadroTexto"/>
              <p:cNvSpPr txBox="1"/>
              <p:nvPr/>
            </p:nvSpPr>
            <p:spPr>
              <a:xfrm>
                <a:off x="7924766" y="2801192"/>
                <a:ext cx="504544" cy="3326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20</a:t>
                </a:r>
              </a:p>
            </p:txBody>
          </p:sp>
          <p:sp>
            <p:nvSpPr>
              <p:cNvPr id="121" name="120 CuadroTexto"/>
              <p:cNvSpPr txBox="1"/>
              <p:nvPr/>
            </p:nvSpPr>
            <p:spPr>
              <a:xfrm>
                <a:off x="7956499" y="3152041"/>
                <a:ext cx="504544" cy="3326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8</a:t>
                </a:r>
              </a:p>
            </p:txBody>
          </p:sp>
          <p:sp>
            <p:nvSpPr>
              <p:cNvPr id="122" name="121 CuadroTexto"/>
              <p:cNvSpPr txBox="1"/>
              <p:nvPr/>
            </p:nvSpPr>
            <p:spPr>
              <a:xfrm>
                <a:off x="7956499" y="3512414"/>
                <a:ext cx="504544" cy="3326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2</a:t>
                </a:r>
              </a:p>
            </p:txBody>
          </p:sp>
          <p:sp>
            <p:nvSpPr>
              <p:cNvPr id="123" name="122 CuadroTexto"/>
              <p:cNvSpPr txBox="1"/>
              <p:nvPr/>
            </p:nvSpPr>
            <p:spPr>
              <a:xfrm>
                <a:off x="7956499" y="3872787"/>
                <a:ext cx="504544" cy="3326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>
                    <a:solidFill>
                      <a:prstClr val="black"/>
                    </a:solidFill>
                    <a:latin typeface="BNPP Sans" pitchFamily="50" charset="0"/>
                  </a:rPr>
                  <a:t>2</a:t>
                </a:r>
                <a:endParaRPr lang="es-PE" sz="1000" kern="0" dirty="0">
                  <a:solidFill>
                    <a:prstClr val="black"/>
                  </a:solidFill>
                  <a:latin typeface="BNPP Sans" pitchFamily="50" charset="0"/>
                </a:endParaRPr>
              </a:p>
            </p:txBody>
          </p:sp>
          <p:sp>
            <p:nvSpPr>
              <p:cNvPr id="124" name="123 CuadroTexto"/>
              <p:cNvSpPr txBox="1"/>
              <p:nvPr/>
            </p:nvSpPr>
            <p:spPr>
              <a:xfrm>
                <a:off x="7956499" y="4231573"/>
                <a:ext cx="504544" cy="3326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&lt;1</a:t>
                </a:r>
              </a:p>
            </p:txBody>
          </p:sp>
          <p:sp>
            <p:nvSpPr>
              <p:cNvPr id="125" name="124 CuadroTexto"/>
              <p:cNvSpPr txBox="1"/>
              <p:nvPr/>
            </p:nvSpPr>
            <p:spPr>
              <a:xfrm>
                <a:off x="7956499" y="4591946"/>
                <a:ext cx="504544" cy="3326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&lt;1</a:t>
                </a:r>
              </a:p>
            </p:txBody>
          </p:sp>
          <p:cxnSp>
            <p:nvCxnSpPr>
              <p:cNvPr id="205875" name="125 Conector recto"/>
              <p:cNvCxnSpPr>
                <a:cxnSpLocks noChangeShapeType="1"/>
              </p:cNvCxnSpPr>
              <p:nvPr/>
            </p:nvCxnSpPr>
            <p:spPr bwMode="auto">
              <a:xfrm>
                <a:off x="7956376" y="4941168"/>
                <a:ext cx="472885" cy="0"/>
              </a:xfrm>
              <a:prstGeom prst="line">
                <a:avLst/>
              </a:prstGeom>
              <a:noFill/>
              <a:ln w="9525" algn="ctr">
                <a:solidFill>
                  <a:srgbClr val="A6A6A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7" name="126 CuadroTexto"/>
              <p:cNvSpPr txBox="1"/>
              <p:nvPr/>
            </p:nvSpPr>
            <p:spPr>
              <a:xfrm>
                <a:off x="7596336" y="2031231"/>
                <a:ext cx="936104" cy="54053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GWP</a:t>
                </a:r>
              </a:p>
              <a:p>
                <a:pPr algn="ctr"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(M EUR)</a:t>
                </a:r>
              </a:p>
            </p:txBody>
          </p:sp>
        </p:grpSp>
        <p:grpSp>
          <p:nvGrpSpPr>
            <p:cNvPr id="205856" name="106 Grupo"/>
            <p:cNvGrpSpPr>
              <a:grpSpLocks/>
            </p:cNvGrpSpPr>
            <p:nvPr/>
          </p:nvGrpSpPr>
          <p:grpSpPr bwMode="auto">
            <a:xfrm>
              <a:off x="8099659" y="1988840"/>
              <a:ext cx="1224869" cy="2909937"/>
              <a:chOff x="7595603" y="2031231"/>
              <a:chExt cx="1224869" cy="2909937"/>
            </a:xfrm>
          </p:grpSpPr>
          <p:sp>
            <p:nvSpPr>
              <p:cNvPr id="110" name="109 CuadroTexto"/>
              <p:cNvSpPr txBox="1"/>
              <p:nvPr/>
            </p:nvSpPr>
            <p:spPr>
              <a:xfrm>
                <a:off x="7924035" y="2493208"/>
                <a:ext cx="504544" cy="3326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46%</a:t>
                </a:r>
              </a:p>
            </p:txBody>
          </p:sp>
          <p:sp>
            <p:nvSpPr>
              <p:cNvPr id="111" name="110 CuadroTexto"/>
              <p:cNvSpPr txBox="1"/>
              <p:nvPr/>
            </p:nvSpPr>
            <p:spPr>
              <a:xfrm>
                <a:off x="7924034" y="2801192"/>
                <a:ext cx="504544" cy="3326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34%</a:t>
                </a:r>
              </a:p>
            </p:txBody>
          </p:sp>
          <p:sp>
            <p:nvSpPr>
              <p:cNvPr id="112" name="111 CuadroTexto"/>
              <p:cNvSpPr txBox="1"/>
              <p:nvPr/>
            </p:nvSpPr>
            <p:spPr>
              <a:xfrm>
                <a:off x="7955766" y="3152041"/>
                <a:ext cx="504544" cy="3326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13%</a:t>
                </a:r>
              </a:p>
            </p:txBody>
          </p:sp>
          <p:sp>
            <p:nvSpPr>
              <p:cNvPr id="113" name="112 CuadroTexto"/>
              <p:cNvSpPr txBox="1"/>
              <p:nvPr/>
            </p:nvSpPr>
            <p:spPr>
              <a:xfrm>
                <a:off x="7955766" y="3512414"/>
                <a:ext cx="504544" cy="3326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3%</a:t>
                </a:r>
              </a:p>
            </p:txBody>
          </p:sp>
          <p:sp>
            <p:nvSpPr>
              <p:cNvPr id="114" name="113 CuadroTexto"/>
              <p:cNvSpPr txBox="1"/>
              <p:nvPr/>
            </p:nvSpPr>
            <p:spPr>
              <a:xfrm>
                <a:off x="7955766" y="3872787"/>
                <a:ext cx="504544" cy="3326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3%</a:t>
                </a:r>
              </a:p>
            </p:txBody>
          </p:sp>
          <p:sp>
            <p:nvSpPr>
              <p:cNvPr id="115" name="114 CuadroTexto"/>
              <p:cNvSpPr txBox="1"/>
              <p:nvPr/>
            </p:nvSpPr>
            <p:spPr>
              <a:xfrm>
                <a:off x="7955766" y="4231573"/>
                <a:ext cx="504544" cy="3326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1%</a:t>
                </a:r>
              </a:p>
            </p:txBody>
          </p:sp>
          <p:sp>
            <p:nvSpPr>
              <p:cNvPr id="116" name="115 CuadroTexto"/>
              <p:cNvSpPr txBox="1"/>
              <p:nvPr/>
            </p:nvSpPr>
            <p:spPr>
              <a:xfrm>
                <a:off x="7955766" y="4591946"/>
                <a:ext cx="504544" cy="3326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&lt;1%</a:t>
                </a:r>
              </a:p>
            </p:txBody>
          </p:sp>
          <p:cxnSp>
            <p:nvCxnSpPr>
              <p:cNvPr id="205866" name="116 Conector recto"/>
              <p:cNvCxnSpPr>
                <a:cxnSpLocks noChangeShapeType="1"/>
              </p:cNvCxnSpPr>
              <p:nvPr/>
            </p:nvCxnSpPr>
            <p:spPr bwMode="auto">
              <a:xfrm>
                <a:off x="7956376" y="4941168"/>
                <a:ext cx="472885" cy="0"/>
              </a:xfrm>
              <a:prstGeom prst="line">
                <a:avLst/>
              </a:prstGeom>
              <a:noFill/>
              <a:ln w="9525" algn="ctr">
                <a:solidFill>
                  <a:srgbClr val="A6A6A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8" name="117 CuadroTexto"/>
              <p:cNvSpPr txBox="1"/>
              <p:nvPr/>
            </p:nvSpPr>
            <p:spPr>
              <a:xfrm>
                <a:off x="7595603" y="2031231"/>
                <a:ext cx="1224869" cy="33263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s-PE" sz="1000" kern="0" dirty="0" err="1">
                    <a:solidFill>
                      <a:prstClr val="black"/>
                    </a:solidFill>
                    <a:latin typeface="BNPP Sans" pitchFamily="50" charset="0"/>
                  </a:rPr>
                  <a:t>M.Share</a:t>
                </a: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 %</a:t>
                </a:r>
              </a:p>
            </p:txBody>
          </p:sp>
        </p:grpSp>
        <p:sp>
          <p:nvSpPr>
            <p:cNvPr id="108" name="107 CuadroTexto"/>
            <p:cNvSpPr txBox="1"/>
            <p:nvPr/>
          </p:nvSpPr>
          <p:spPr>
            <a:xfrm>
              <a:off x="8459822" y="4967081"/>
              <a:ext cx="864706" cy="3326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b="1" kern="0" dirty="0">
                  <a:solidFill>
                    <a:prstClr val="black"/>
                  </a:solidFill>
                  <a:latin typeface="BNPP Sans" pitchFamily="50" charset="0"/>
                </a:rPr>
                <a:t>100%</a:t>
              </a:r>
            </a:p>
          </p:txBody>
        </p:sp>
        <p:sp>
          <p:nvSpPr>
            <p:cNvPr id="109" name="108 CuadroTexto"/>
            <p:cNvSpPr txBox="1"/>
            <p:nvPr/>
          </p:nvSpPr>
          <p:spPr>
            <a:xfrm>
              <a:off x="7774404" y="4968669"/>
              <a:ext cx="864706" cy="33263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b="1" kern="0" dirty="0">
                  <a:solidFill>
                    <a:prstClr val="black"/>
                  </a:solidFill>
                  <a:latin typeface="BNPP Sans" pitchFamily="50" charset="0"/>
                </a:rPr>
                <a:t>61</a:t>
              </a:r>
            </a:p>
          </p:txBody>
        </p:sp>
      </p:grpSp>
      <p:sp>
        <p:nvSpPr>
          <p:cNvPr id="205847" name="1 CuadroTexto"/>
          <p:cNvSpPr txBox="1">
            <a:spLocks noChangeArrowheads="1"/>
          </p:cNvSpPr>
          <p:nvPr/>
        </p:nvSpPr>
        <p:spPr bwMode="auto">
          <a:xfrm>
            <a:off x="4837868" y="1844938"/>
            <a:ext cx="364313" cy="2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17</a:t>
            </a:r>
          </a:p>
        </p:txBody>
      </p:sp>
      <p:sp>
        <p:nvSpPr>
          <p:cNvPr id="205848" name="1 CuadroTexto"/>
          <p:cNvSpPr txBox="1">
            <a:spLocks noChangeArrowheads="1"/>
          </p:cNvSpPr>
          <p:nvPr/>
        </p:nvSpPr>
        <p:spPr bwMode="auto">
          <a:xfrm>
            <a:off x="4777596" y="2164571"/>
            <a:ext cx="364313" cy="2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16</a:t>
            </a:r>
          </a:p>
        </p:txBody>
      </p:sp>
      <p:sp>
        <p:nvSpPr>
          <p:cNvPr id="205849" name="1 CuadroTexto"/>
          <p:cNvSpPr txBox="1">
            <a:spLocks noChangeArrowheads="1"/>
          </p:cNvSpPr>
          <p:nvPr/>
        </p:nvSpPr>
        <p:spPr bwMode="auto">
          <a:xfrm>
            <a:off x="2897097" y="2485379"/>
            <a:ext cx="365652" cy="26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05850" name="1 CuadroTexto"/>
          <p:cNvSpPr txBox="1">
            <a:spLocks noChangeArrowheads="1"/>
          </p:cNvSpPr>
          <p:nvPr/>
        </p:nvSpPr>
        <p:spPr bwMode="auto">
          <a:xfrm>
            <a:off x="2712261" y="2805011"/>
            <a:ext cx="364313" cy="2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05851" name="1 CuadroTexto"/>
          <p:cNvSpPr txBox="1">
            <a:spLocks noChangeArrowheads="1"/>
          </p:cNvSpPr>
          <p:nvPr/>
        </p:nvSpPr>
        <p:spPr bwMode="auto">
          <a:xfrm>
            <a:off x="3987358" y="3124644"/>
            <a:ext cx="364313" cy="2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205852" name="1 CuadroTexto"/>
          <p:cNvSpPr txBox="1">
            <a:spLocks noChangeArrowheads="1"/>
          </p:cNvSpPr>
          <p:nvPr/>
        </p:nvSpPr>
        <p:spPr bwMode="auto">
          <a:xfrm>
            <a:off x="2141682" y="3444277"/>
            <a:ext cx="364313" cy="2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05853" name="1 CuadroTexto"/>
          <p:cNvSpPr txBox="1">
            <a:spLocks noChangeArrowheads="1"/>
          </p:cNvSpPr>
          <p:nvPr/>
        </p:nvSpPr>
        <p:spPr bwMode="auto">
          <a:xfrm>
            <a:off x="2347947" y="3763909"/>
            <a:ext cx="364313" cy="2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05854" name="1 CuadroTexto"/>
          <p:cNvSpPr txBox="1">
            <a:spLocks noChangeArrowheads="1"/>
          </p:cNvSpPr>
          <p:nvPr/>
        </p:nvSpPr>
        <p:spPr bwMode="auto">
          <a:xfrm>
            <a:off x="1861749" y="4083542"/>
            <a:ext cx="364313" cy="2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&lt;1</a:t>
            </a:r>
          </a:p>
        </p:txBody>
      </p:sp>
    </p:spTree>
    <p:extLst>
      <p:ext uri="{BB962C8B-B14F-4D97-AF65-F5344CB8AC3E}">
        <p14:creationId xmlns:p14="http://schemas.microsoft.com/office/powerpoint/2010/main" val="13775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10A6474C-9894-4BB6-874C-1BD3CBD1D3B9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16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120480" y="4738083"/>
            <a:ext cx="441998" cy="27027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endParaRPr lang="es-PE" altLang="es-ES" sz="11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08900" name="2 Título"/>
          <p:cNvSpPr txBox="1">
            <a:spLocks/>
          </p:cNvSpPr>
          <p:nvPr/>
        </p:nvSpPr>
        <p:spPr bwMode="auto">
          <a:xfrm>
            <a:off x="316096" y="280263"/>
            <a:ext cx="72929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446088" indent="-179388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804863" indent="-176213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158875" indent="-1682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ES_tradnl" altLang="es-ES" sz="2100" b="1">
                <a:solidFill>
                  <a:schemeClr val="accent1"/>
                </a:solidFill>
                <a:latin typeface="BNPP Sans Light" pitchFamily="50" charset="0"/>
              </a:rPr>
              <a:t>Desgravamen Tarjeta de Crédito</a:t>
            </a:r>
            <a:endParaRPr lang="es-ES" altLang="es-ES" sz="2100" b="1">
              <a:solidFill>
                <a:schemeClr val="accent1"/>
              </a:solidFill>
              <a:latin typeface="BNPP Sans Light" pitchFamily="50" charset="0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70661"/>
              </p:ext>
            </p:extLst>
          </p:nvPr>
        </p:nvGraphicFramePr>
        <p:xfrm>
          <a:off x="1146516" y="1228001"/>
          <a:ext cx="5733918" cy="15727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64958"/>
                <a:gridCol w="1275255"/>
                <a:gridCol w="1506887"/>
                <a:gridCol w="1186818"/>
              </a:tblGrid>
              <a:tr h="3384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b="1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Cobertura</a:t>
                      </a:r>
                      <a:endParaRPr lang="es-ES" sz="900" b="1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b="1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Suma</a:t>
                      </a:r>
                      <a:r>
                        <a:rPr lang="es-ES_tradnl" sz="900" b="1" baseline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Asegurada</a:t>
                      </a:r>
                      <a:endParaRPr lang="es-ES" sz="900" b="1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b="1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Beneficiarios</a:t>
                      </a:r>
                      <a:endParaRPr lang="es-ES" sz="900" b="1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b="1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Condiciones del Seguro</a:t>
                      </a:r>
                      <a:endParaRPr lang="es-ES" sz="900" b="1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</a:tr>
              <a:tr h="3384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Fallecimiento</a:t>
                      </a:r>
                      <a:endParaRPr lang="es-ES" sz="9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Saldo deudor del Crédito</a:t>
                      </a:r>
                      <a:endParaRPr lang="es-ES" sz="9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Banco Falabella Perú S.A.</a:t>
                      </a:r>
                      <a:endParaRPr lang="es-ES" sz="9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s-ES_tradnl" sz="900" b="0" dirty="0" smtClean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  <a:p>
                      <a:pPr algn="ctr"/>
                      <a:r>
                        <a:rPr lang="es-ES_tradnl" sz="9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Periodo de Carencia: No Aplica</a:t>
                      </a:r>
                    </a:p>
                    <a:p>
                      <a:pPr algn="ctr"/>
                      <a:endParaRPr lang="es-ES_tradnl" sz="900" b="0" dirty="0" smtClean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  <a:p>
                      <a:pPr algn="ctr"/>
                      <a:endParaRPr lang="es-ES_tradnl" sz="900" b="0" dirty="0" smtClean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  <a:p>
                      <a:pPr algn="ctr"/>
                      <a:r>
                        <a:rPr lang="es-ES_tradnl" sz="9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Deducible: No</a:t>
                      </a:r>
                      <a:r>
                        <a:rPr lang="es-ES_tradnl" sz="900" b="0" baseline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Aplica</a:t>
                      </a:r>
                      <a:endParaRPr lang="es-ES" sz="9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</a:tr>
              <a:tr h="4738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Invalidez Total y Permanente por Enfermedad o Accidente</a:t>
                      </a:r>
                      <a:endParaRPr lang="es-ES" sz="9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Saldo deudor del Crédito</a:t>
                      </a:r>
                      <a:endParaRPr lang="es-ES" sz="900" b="0" dirty="0" smtClean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  <a:p>
                      <a:pPr algn="ctr"/>
                      <a:endParaRPr lang="es-ES" sz="9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Banco Falabella Perú S.A.</a:t>
                      </a:r>
                      <a:endParaRPr lang="es-ES" sz="900" b="0" dirty="0" smtClean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  <a:p>
                      <a:pPr algn="ctr"/>
                      <a:endParaRPr lang="es-ES" sz="9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  <a:tc vMerge="1"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030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Muerte Accidental</a:t>
                      </a:r>
                      <a:endParaRPr lang="es-ES" sz="9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S/.1,000</a:t>
                      </a:r>
                      <a:endParaRPr lang="es-ES" sz="9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Herederos legales</a:t>
                      </a:r>
                      <a:endParaRPr lang="es-ES" sz="900" b="0" dirty="0" smtClean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  <a:tc vMerge="1"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030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Desamparo</a:t>
                      </a:r>
                      <a:r>
                        <a:rPr lang="es-ES_tradnl" sz="900" b="0" baseline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Súbito Familiar</a:t>
                      </a:r>
                      <a:endParaRPr lang="es-ES" sz="9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S/.10,000</a:t>
                      </a:r>
                      <a:endParaRPr lang="es-ES" sz="9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Herederos legales</a:t>
                      </a:r>
                      <a:endParaRPr lang="es-ES" sz="900" b="0" dirty="0" smtClean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35" marR="77135" marT="33834" marB="33834"/>
                </a:tc>
                <a:tc vMerge="1"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8930" name="3 CuadroTexto"/>
          <p:cNvSpPr txBox="1">
            <a:spLocks noChangeArrowheads="1"/>
          </p:cNvSpPr>
          <p:nvPr/>
        </p:nvSpPr>
        <p:spPr bwMode="auto">
          <a:xfrm>
            <a:off x="600046" y="3745108"/>
            <a:ext cx="1701022" cy="14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5750" indent="-285750"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ES_tradnl" altLang="es-ES" sz="1100">
                <a:latin typeface="BNPP Sans" pitchFamily="50" charset="0"/>
              </a:rPr>
              <a:t>Gastos mensuales: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75202"/>
              </p:ext>
            </p:extLst>
          </p:nvPr>
        </p:nvGraphicFramePr>
        <p:xfrm>
          <a:off x="1422430" y="3957804"/>
          <a:ext cx="5397732" cy="37251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33189"/>
                <a:gridCol w="1617813"/>
                <a:gridCol w="866685"/>
                <a:gridCol w="693349"/>
                <a:gridCol w="1386696"/>
              </a:tblGrid>
              <a:tr h="188762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CANTIDAD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CONCEPTO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C.U (Block)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MONEDA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MONTO SIN IGV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837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30.000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Impresión Certificados </a:t>
                      </a:r>
                      <a:r>
                        <a:rPr lang="es-E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TC*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0,29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Soles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8.775,00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208951" name="1 Rectángulo"/>
          <p:cNvSpPr>
            <a:spLocks noChangeArrowheads="1"/>
          </p:cNvSpPr>
          <p:nvPr/>
        </p:nvSpPr>
        <p:spPr bwMode="auto">
          <a:xfrm>
            <a:off x="1413055" y="4338543"/>
            <a:ext cx="3377936" cy="22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1000"/>
              <a:t>*0.45% de la prima neta según CT y presupuesto.</a:t>
            </a:r>
            <a:endParaRPr lang="es-ES" altLang="es-ES" sz="1000"/>
          </a:p>
        </p:txBody>
      </p:sp>
      <p:sp>
        <p:nvSpPr>
          <p:cNvPr id="208952" name="1 Rectángulo"/>
          <p:cNvSpPr>
            <a:spLocks noChangeArrowheads="1"/>
          </p:cNvSpPr>
          <p:nvPr/>
        </p:nvSpPr>
        <p:spPr bwMode="auto">
          <a:xfrm>
            <a:off x="380387" y="706248"/>
            <a:ext cx="8201071" cy="50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es-ES" altLang="es-ES" sz="1100" b="1">
                <a:latin typeface="BNPP Sans" pitchFamily="50" charset="0"/>
              </a:rPr>
              <a:t>Desgravamen TC: Contrato por 2 años (01/01/2018 – 31/12/2019). Pendiente de Firmas</a:t>
            </a:r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es-ES" altLang="es-ES" sz="600" b="1">
              <a:latin typeface="BNPP Sans" pitchFamily="50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ES" altLang="es-ES" sz="1100">
                <a:latin typeface="BNPP Sans" pitchFamily="50" charset="0"/>
              </a:rPr>
              <a:t> Comisión acordada: 84.5% incluido IGV (desde abril 2018).</a:t>
            </a:r>
            <a:endParaRPr lang="es-ES_tradnl" altLang="es-ES" sz="1100" b="1">
              <a:latin typeface="BNPP Sans" pitchFamily="50" charset="0"/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39856"/>
              </p:ext>
            </p:extLst>
          </p:nvPr>
        </p:nvGraphicFramePr>
        <p:xfrm>
          <a:off x="1450557" y="3111717"/>
          <a:ext cx="3486426" cy="57685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81287"/>
                <a:gridCol w="972189"/>
                <a:gridCol w="1032950"/>
              </a:tblGrid>
              <a:tr h="14248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Comisión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 favor de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%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4" marB="0" anchor="b"/>
                </a:tc>
              </a:tr>
              <a:tr h="142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Back Office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CSF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2,19%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4" marB="0" anchor="b"/>
                </a:tc>
              </a:tr>
              <a:tr h="142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Recaudación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BF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82,31%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4" marB="0" anchor="b"/>
                </a:tc>
              </a:tr>
              <a:tr h="142484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Total incluido IGV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84,50%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4" marB="0" anchor="b"/>
                </a:tc>
              </a:tr>
            </a:tbl>
          </a:graphicData>
        </a:graphic>
      </p:graphicFrame>
      <p:sp>
        <p:nvSpPr>
          <p:cNvPr id="208975" name="3 CuadroTexto"/>
          <p:cNvSpPr txBox="1">
            <a:spLocks noChangeArrowheads="1"/>
          </p:cNvSpPr>
          <p:nvPr/>
        </p:nvSpPr>
        <p:spPr bwMode="auto">
          <a:xfrm>
            <a:off x="600046" y="2891971"/>
            <a:ext cx="1701022" cy="14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5750" indent="-285750"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ES_tradnl" altLang="es-ES" sz="1100">
                <a:latin typeface="BNPP Sans" pitchFamily="50" charset="0"/>
              </a:rPr>
              <a:t>Comisiones:</a:t>
            </a:r>
          </a:p>
        </p:txBody>
      </p:sp>
    </p:spTree>
    <p:extLst>
      <p:ext uri="{BB962C8B-B14F-4D97-AF65-F5344CB8AC3E}">
        <p14:creationId xmlns:p14="http://schemas.microsoft.com/office/powerpoint/2010/main" val="300085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AC590D26-AD90-416E-8048-3F1DFB8C8EB2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17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120480" y="4738083"/>
            <a:ext cx="441998" cy="27027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endParaRPr lang="es-PE" altLang="es-ES" sz="11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09924" name="2 Título"/>
          <p:cNvSpPr txBox="1">
            <a:spLocks/>
          </p:cNvSpPr>
          <p:nvPr/>
        </p:nvSpPr>
        <p:spPr bwMode="auto">
          <a:xfrm>
            <a:off x="316096" y="280263"/>
            <a:ext cx="72929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446088" indent="-179388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804863" indent="-176213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158875" indent="-1682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ES_tradnl" altLang="es-ES" sz="2100" b="1">
                <a:solidFill>
                  <a:schemeClr val="accent1"/>
                </a:solidFill>
                <a:latin typeface="BNPP Sans Light" pitchFamily="50" charset="0"/>
              </a:rPr>
              <a:t>Desgravamen Super Cash</a:t>
            </a:r>
            <a:endParaRPr lang="es-ES" altLang="es-ES" sz="2100" b="1">
              <a:solidFill>
                <a:schemeClr val="accent1"/>
              </a:solidFill>
              <a:latin typeface="BNPP Sans Light" pitchFamily="50" charset="0"/>
            </a:endParaRPr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1707"/>
              </p:ext>
            </p:extLst>
          </p:nvPr>
        </p:nvGraphicFramePr>
        <p:xfrm>
          <a:off x="1252329" y="1185696"/>
          <a:ext cx="6015190" cy="10364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44454"/>
                <a:gridCol w="1073320"/>
                <a:gridCol w="1571252"/>
                <a:gridCol w="1726164"/>
              </a:tblGrid>
              <a:tr h="338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Cobertura</a:t>
                      </a:r>
                      <a:endParaRPr lang="es-ES" sz="9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52" marR="77152" marT="33838" marB="3383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Suma</a:t>
                      </a:r>
                      <a:r>
                        <a:rPr lang="es-ES_tradnl" sz="900" baseline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Asegurada</a:t>
                      </a:r>
                      <a:endParaRPr lang="es-ES" sz="9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52" marR="77152" marT="33838" marB="3383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Beneficiarios</a:t>
                      </a:r>
                      <a:endParaRPr lang="es-ES" sz="9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52" marR="77152" marT="33838" marB="33838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Condiciones del Seguro</a:t>
                      </a:r>
                    </a:p>
                    <a:p>
                      <a:pPr algn="ctr"/>
                      <a:endParaRPr lang="es-ES" sz="9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52" marR="77152" marT="33838" marB="33838"/>
                </a:tc>
              </a:tr>
              <a:tr h="220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Fallecimiento</a:t>
                      </a:r>
                      <a:endParaRPr lang="es-ES" sz="9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52" marR="77152" marT="33838" marB="33838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Saldo deudor del Crédito*</a:t>
                      </a:r>
                      <a:endParaRPr lang="es-ES" sz="9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52" marR="77152" marT="33838" marB="33838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Banco Falabella Perú S.A.</a:t>
                      </a:r>
                      <a:endParaRPr lang="es-ES" sz="9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52" marR="77152" marT="33838" marB="33838"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Periodo de Carencia: No Aplica</a:t>
                      </a:r>
                    </a:p>
                    <a:p>
                      <a:pPr algn="ctr"/>
                      <a:endParaRPr lang="es-ES_tradnl" sz="900" dirty="0" smtClean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  <a:p>
                      <a:pPr algn="ctr"/>
                      <a:r>
                        <a:rPr lang="es-ES_tradnl" sz="9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Deducible: No</a:t>
                      </a:r>
                      <a:r>
                        <a:rPr lang="es-ES_tradnl" sz="900" baseline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Aplica</a:t>
                      </a:r>
                      <a:endParaRPr lang="es-ES" sz="9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52" marR="77152" marT="33838" marB="33838"/>
                </a:tc>
              </a:tr>
              <a:tr h="4738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9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Invalidez Total y Permanente por Enfermedad o Accidente</a:t>
                      </a:r>
                      <a:endParaRPr lang="es-ES" sz="9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152" marR="77152" marT="33838" marB="33838"/>
                </a:tc>
                <a:tc vMerge="1"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9944" name="1 Rectángulo"/>
          <p:cNvSpPr>
            <a:spLocks noChangeArrowheads="1"/>
          </p:cNvSpPr>
          <p:nvPr/>
        </p:nvSpPr>
        <p:spPr bwMode="auto">
          <a:xfrm>
            <a:off x="1284474" y="2251530"/>
            <a:ext cx="6082159" cy="22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1000"/>
              <a:t>*Hasta un monto máximo de US$ 25,000 Dólares Americanos o su equivalente en Moneda Nacional.</a:t>
            </a:r>
            <a:endParaRPr lang="es-ES" altLang="es-ES" sz="100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76266"/>
              </p:ext>
            </p:extLst>
          </p:nvPr>
        </p:nvGraphicFramePr>
        <p:xfrm>
          <a:off x="1284474" y="3904924"/>
          <a:ext cx="5960275" cy="37251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20023"/>
                <a:gridCol w="1786418"/>
                <a:gridCol w="957010"/>
                <a:gridCol w="765608"/>
                <a:gridCol w="1531216"/>
              </a:tblGrid>
              <a:tr h="188761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CANTIDAD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CONCEPTO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C.U (Block)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MONEDA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MONTO SIN IGV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83752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30.000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Impresión Certificados </a:t>
                      </a: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SC*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0,29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Soles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8.775,00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209965" name="16 CuadroTexto"/>
          <p:cNvSpPr txBox="1">
            <a:spLocks noChangeArrowheads="1"/>
          </p:cNvSpPr>
          <p:nvPr/>
        </p:nvSpPr>
        <p:spPr bwMode="auto">
          <a:xfrm>
            <a:off x="684428" y="3585291"/>
            <a:ext cx="1701022" cy="14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5750" indent="-285750"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ES_tradnl" altLang="es-ES" sz="1100">
                <a:latin typeface="BNPP Sans" pitchFamily="50" charset="0"/>
              </a:rPr>
              <a:t>Gastos mensuales:</a:t>
            </a:r>
          </a:p>
        </p:txBody>
      </p:sp>
      <p:sp>
        <p:nvSpPr>
          <p:cNvPr id="209966" name="1 Rectángulo"/>
          <p:cNvSpPr>
            <a:spLocks noChangeArrowheads="1"/>
          </p:cNvSpPr>
          <p:nvPr/>
        </p:nvSpPr>
        <p:spPr bwMode="auto">
          <a:xfrm>
            <a:off x="1275097" y="4338543"/>
            <a:ext cx="5658913" cy="22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1000"/>
              <a:t>*2.22% de la prima neta.</a:t>
            </a:r>
            <a:endParaRPr lang="es-ES" altLang="es-ES" sz="1000"/>
          </a:p>
        </p:txBody>
      </p:sp>
      <p:sp>
        <p:nvSpPr>
          <p:cNvPr id="2" name="1 Rectángulo"/>
          <p:cNvSpPr/>
          <p:nvPr/>
        </p:nvSpPr>
        <p:spPr>
          <a:xfrm>
            <a:off x="500932" y="782630"/>
            <a:ext cx="6743817" cy="412715"/>
          </a:xfrm>
          <a:prstGeom prst="rect">
            <a:avLst/>
          </a:prstGeom>
        </p:spPr>
        <p:txBody>
          <a:bodyPr lIns="73445" tIns="36722" rIns="73445" bIns="36722">
            <a:spAutoFit/>
          </a:bodyPr>
          <a:lstStyle/>
          <a:p>
            <a:pPr algn="just">
              <a:defRPr/>
            </a:pPr>
            <a:r>
              <a:rPr lang="es-ES_tradnl" altLang="es-ES" sz="1100" b="1" dirty="0">
                <a:solidFill>
                  <a:schemeClr val="bg1"/>
                </a:solidFill>
                <a:latin typeface="BNPP Sans" pitchFamily="50" charset="0"/>
              </a:rPr>
              <a:t>Desgravamen SC: </a:t>
            </a:r>
            <a:r>
              <a:rPr lang="es-ES" altLang="es-ES" sz="1100" b="1" dirty="0">
                <a:solidFill>
                  <a:schemeClr val="bg1"/>
                </a:solidFill>
                <a:latin typeface="BNPP Sans" pitchFamily="50" charset="0"/>
              </a:rPr>
              <a:t>Contrato por 2 años (01/01/2018 – 31/12/2019). Pendiente de Firmas</a:t>
            </a:r>
            <a:endParaRPr lang="es-ES_tradnl" altLang="es-ES" sz="700" b="1" dirty="0">
              <a:solidFill>
                <a:schemeClr val="bg1"/>
              </a:solidFill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" sz="1100" dirty="0">
                <a:solidFill>
                  <a:schemeClr val="bg1"/>
                </a:solidFill>
                <a:latin typeface="BNPP Sans" pitchFamily="50" charset="0"/>
              </a:rPr>
              <a:t>Comisión acordada: 80% incluido IGV para la venta nueva y 80.6% para el Stock</a:t>
            </a:r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821071"/>
              </p:ext>
            </p:extLst>
          </p:nvPr>
        </p:nvGraphicFramePr>
        <p:xfrm>
          <a:off x="1450557" y="2801486"/>
          <a:ext cx="3486426" cy="72105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81287"/>
                <a:gridCol w="972189"/>
                <a:gridCol w="1032950"/>
              </a:tblGrid>
              <a:tr h="14242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Comisión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 favor de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%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1" marB="0" anchor="b"/>
                </a:tc>
              </a:tr>
              <a:tr h="1424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Back Office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CSF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11,33%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1" marB="0" anchor="b"/>
                </a:tc>
              </a:tr>
              <a:tr h="142425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Otras</a:t>
                      </a:r>
                      <a:r>
                        <a:rPr lang="es-ES_tradnl" sz="9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Prestaciones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CSF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3,54%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1" marB="0" anchor="b"/>
                </a:tc>
              </a:tr>
              <a:tr h="14242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Recaudación</a:t>
                      </a:r>
                      <a:endParaRPr lang="es-ES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BF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65,13%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1" marB="0" anchor="b"/>
                </a:tc>
              </a:tr>
              <a:tr h="142425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Total incluido IGV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80,00</a:t>
                      </a:r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%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7" marR="8037" marT="7051" marB="0" anchor="b"/>
                </a:tc>
              </a:tr>
            </a:tbl>
          </a:graphicData>
        </a:graphic>
      </p:graphicFrame>
      <p:sp>
        <p:nvSpPr>
          <p:cNvPr id="209994" name="3 CuadroTexto"/>
          <p:cNvSpPr txBox="1">
            <a:spLocks noChangeArrowheads="1"/>
          </p:cNvSpPr>
          <p:nvPr/>
        </p:nvSpPr>
        <p:spPr bwMode="auto">
          <a:xfrm>
            <a:off x="600046" y="2581739"/>
            <a:ext cx="1701022" cy="14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5750" indent="-285750"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ES_tradnl" altLang="es-ES" sz="1100">
                <a:latin typeface="BNPP Sans" pitchFamily="50" charset="0"/>
              </a:rPr>
              <a:t>Comisiones:</a:t>
            </a:r>
          </a:p>
        </p:txBody>
      </p:sp>
    </p:spTree>
    <p:extLst>
      <p:ext uri="{BB962C8B-B14F-4D97-AF65-F5344CB8AC3E}">
        <p14:creationId xmlns:p14="http://schemas.microsoft.com/office/powerpoint/2010/main" val="8615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1B621955-4EC3-4DB8-849F-8C930ABB8A8F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18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120480" y="4738083"/>
            <a:ext cx="441998" cy="27027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endParaRPr lang="es-PE" altLang="es-ES" sz="11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10948" name="2 Título"/>
          <p:cNvSpPr txBox="1">
            <a:spLocks/>
          </p:cNvSpPr>
          <p:nvPr/>
        </p:nvSpPr>
        <p:spPr bwMode="auto">
          <a:xfrm>
            <a:off x="316096" y="280263"/>
            <a:ext cx="72929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446088" indent="-179388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804863" indent="-176213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158875" indent="-1682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ES_tradnl" altLang="es-ES" sz="2100" b="1">
                <a:solidFill>
                  <a:schemeClr val="accent1"/>
                </a:solidFill>
                <a:latin typeface="BNPP Sans Light" pitchFamily="50" charset="0"/>
              </a:rPr>
              <a:t>Desgravamen PIF – Hipotecario - Vehicular</a:t>
            </a:r>
            <a:endParaRPr lang="es-ES" altLang="es-ES" sz="2100" b="1">
              <a:solidFill>
                <a:schemeClr val="accent1"/>
              </a:solidFill>
              <a:latin typeface="BNPP Sans Light" pitchFamily="50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00931" y="782630"/>
            <a:ext cx="8202410" cy="520437"/>
          </a:xfrm>
          <a:prstGeom prst="rect">
            <a:avLst/>
          </a:prstGeom>
        </p:spPr>
        <p:txBody>
          <a:bodyPr lIns="73445" tIns="36722" rIns="73445" bIns="36722">
            <a:spAutoFit/>
          </a:bodyPr>
          <a:lstStyle/>
          <a:p>
            <a:pPr algn="just">
              <a:defRPr/>
            </a:pPr>
            <a:r>
              <a:rPr lang="es-ES_tradnl" altLang="es-ES" sz="1100" b="1" dirty="0">
                <a:solidFill>
                  <a:schemeClr val="bg1"/>
                </a:solidFill>
                <a:latin typeface="BNPP Sans" pitchFamily="50" charset="0"/>
              </a:rPr>
              <a:t>Desgravamen PIF – Hipotecario - Vehicular: </a:t>
            </a:r>
            <a:r>
              <a:rPr lang="es-ES" altLang="es-ES" sz="1100" b="1" dirty="0">
                <a:solidFill>
                  <a:schemeClr val="bg1"/>
                </a:solidFill>
                <a:latin typeface="BNPP Sans" pitchFamily="50" charset="0"/>
              </a:rPr>
              <a:t>Contrato por 2 años (01/01/2018 – 31/12/2019). Pendiente de Firmas</a:t>
            </a:r>
          </a:p>
          <a:p>
            <a:pPr algn="just">
              <a:defRPr/>
            </a:pPr>
            <a:endParaRPr lang="es-ES_tradnl" altLang="es-ES" sz="700" b="1" dirty="0">
              <a:solidFill>
                <a:schemeClr val="bg1"/>
              </a:solidFill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" sz="1100" dirty="0">
                <a:solidFill>
                  <a:schemeClr val="bg1"/>
                </a:solidFill>
                <a:latin typeface="BNPP Sans" pitchFamily="50" charset="0"/>
              </a:rPr>
              <a:t>Detalle de Comisiones: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37808"/>
              </p:ext>
            </p:extLst>
          </p:nvPr>
        </p:nvGraphicFramePr>
        <p:xfrm>
          <a:off x="866584" y="1505329"/>
          <a:ext cx="7290288" cy="96947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96934"/>
                <a:gridCol w="905262"/>
                <a:gridCol w="831348"/>
                <a:gridCol w="959249"/>
                <a:gridCol w="1138058"/>
                <a:gridCol w="908339"/>
                <a:gridCol w="1151098"/>
              </a:tblGrid>
              <a:tr h="31606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Concepto</a:t>
                      </a:r>
                      <a:endParaRPr lang="es-ES" sz="10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 favor de</a:t>
                      </a:r>
                      <a:endParaRPr lang="es-ES" sz="10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PIF</a:t>
                      </a:r>
                      <a:endParaRPr lang="es-ES" sz="10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Hipotecario</a:t>
                      </a:r>
                      <a:endParaRPr lang="es-ES" sz="10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Hipotecario </a:t>
                      </a:r>
                      <a:b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</a:br>
                      <a: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Mancomunado</a:t>
                      </a:r>
                      <a:endParaRPr lang="es-ES" sz="10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Vehicular</a:t>
                      </a:r>
                      <a:endParaRPr lang="es-ES" sz="10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Vehicular </a:t>
                      </a:r>
                      <a:b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</a:br>
                      <a: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Mancomunado</a:t>
                      </a:r>
                      <a:endParaRPr lang="es-ES" sz="10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  <a:tr h="16508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Back Office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CSF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9,44%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26,11%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26,18%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53,90%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53,18%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5" marB="0" anchor="ctr"/>
                </a:tc>
              </a:tr>
              <a:tr h="16508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Otras Prestaciones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CSF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3,54%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3,54%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3,54%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3,54%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3,54%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5" marB="0" anchor="ctr"/>
                </a:tc>
              </a:tr>
              <a:tr h="16508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Recaudación 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BF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68,62%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40,86%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44,06%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12,11%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20,75%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5" marB="0" anchor="ctr"/>
                </a:tc>
              </a:tr>
              <a:tr h="158149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TOTAL INCLUIDO IGV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81,60%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70,51%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73,78%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69,55%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77,47%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211000" name="3 CuadroTexto"/>
          <p:cNvSpPr txBox="1">
            <a:spLocks noChangeArrowheads="1"/>
          </p:cNvSpPr>
          <p:nvPr/>
        </p:nvSpPr>
        <p:spPr bwMode="auto">
          <a:xfrm>
            <a:off x="622816" y="3371419"/>
            <a:ext cx="7472443" cy="42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5750" indent="-285750"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ES_tradnl" altLang="es-ES" sz="1100">
                <a:latin typeface="BNPP Sans" pitchFamily="50" charset="0"/>
              </a:rPr>
              <a:t>Desgravamen PIF Y Vehicular: Venta nueva.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ES_tradnl" altLang="es-ES" sz="1100">
                <a:latin typeface="BNPP Sans" pitchFamily="50" charset="0"/>
              </a:rPr>
              <a:t>Desgravamen Hipotecario: Solo Stock.</a:t>
            </a:r>
            <a:endParaRPr lang="es-ES" altLang="es-ES" sz="1100">
              <a:latin typeface="BNPP Sans" pitchFamily="50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96902"/>
              </p:ext>
            </p:extLst>
          </p:nvPr>
        </p:nvGraphicFramePr>
        <p:xfrm>
          <a:off x="866585" y="2678099"/>
          <a:ext cx="2702884" cy="47380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79501"/>
                <a:gridCol w="1123383"/>
              </a:tblGrid>
              <a:tr h="157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Back Office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Aplica IGV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57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Otras Prestaciones 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Aplica IGV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57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b="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Recaudación 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No Aplica IGV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22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922E059B-316E-4E2D-9A81-B2856B62EE7F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19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120480" y="4738083"/>
            <a:ext cx="441998" cy="27027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endParaRPr lang="es-PE" altLang="es-ES" sz="11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11972" name="2 Título"/>
          <p:cNvSpPr txBox="1">
            <a:spLocks/>
          </p:cNvSpPr>
          <p:nvPr/>
        </p:nvSpPr>
        <p:spPr bwMode="auto">
          <a:xfrm>
            <a:off x="316096" y="280263"/>
            <a:ext cx="72929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446088" indent="-179388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804863" indent="-176213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158875" indent="-1682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ES_tradnl" altLang="es-ES" sz="2100" b="1">
                <a:solidFill>
                  <a:schemeClr val="accent1"/>
                </a:solidFill>
                <a:latin typeface="BNPP Sans Light" pitchFamily="50" charset="0"/>
              </a:rPr>
              <a:t>Desgravamen – Altas y vigentes mensuales 2017</a:t>
            </a:r>
            <a:endParaRPr lang="es-ES" altLang="es-ES" sz="2100" b="1">
              <a:solidFill>
                <a:schemeClr val="accent1"/>
              </a:solidFill>
              <a:latin typeface="BNPP Sans Light" pitchFamily="50" charset="0"/>
            </a:endParaRPr>
          </a:p>
        </p:txBody>
      </p:sp>
      <p:sp>
        <p:nvSpPr>
          <p:cNvPr id="211973" name="1 Rectángulo"/>
          <p:cNvSpPr>
            <a:spLocks noChangeArrowheads="1"/>
          </p:cNvSpPr>
          <p:nvPr/>
        </p:nvSpPr>
        <p:spPr bwMode="auto">
          <a:xfrm>
            <a:off x="318774" y="759128"/>
            <a:ext cx="7291626" cy="2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marL="285750" indent="-285750"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ES" altLang="es-ES" sz="1100">
                <a:latin typeface="BNPP Sans" pitchFamily="50" charset="0"/>
              </a:rPr>
              <a:t>Altas: Supercash, PIF y Vehicular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61503"/>
              </p:ext>
            </p:extLst>
          </p:nvPr>
        </p:nvGraphicFramePr>
        <p:xfrm>
          <a:off x="258502" y="987101"/>
          <a:ext cx="8566728" cy="73209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77720"/>
                <a:gridCol w="1890820"/>
                <a:gridCol w="499849"/>
                <a:gridCol w="499849"/>
                <a:gridCol w="499849"/>
                <a:gridCol w="499849"/>
                <a:gridCol w="499849"/>
                <a:gridCol w="499849"/>
                <a:gridCol w="499849"/>
                <a:gridCol w="499849"/>
                <a:gridCol w="499849"/>
                <a:gridCol w="499849"/>
                <a:gridCol w="499849"/>
                <a:gridCol w="499849"/>
              </a:tblGrid>
              <a:tr h="15221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SOCIO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PRODUCTO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ENE-17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FEB-17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MAR-17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ABR-17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MAY-17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JUN-17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JUL-17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AGO-17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SEP-17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OCT-17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NOV-17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DIC-17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4497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Banco </a:t>
                      </a: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Falabella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Desgravamen </a:t>
                      </a:r>
                      <a:r>
                        <a:rPr lang="es-ES" sz="900" u="none" strike="noStrike" dirty="0" err="1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Supercash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11.470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9.767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10.286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11.911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10.795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11.125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9.270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9.947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9.941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9.155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9.643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13.229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  <a:tr h="144970">
                <a:tc vMerge="1">
                  <a:txBody>
                    <a:bodyPr/>
                    <a:lstStyle/>
                    <a:p>
                      <a:pPr algn="l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Desgravamen PIF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-  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4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-  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-  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  <a:tr h="144970">
                <a:tc vMerge="1">
                  <a:txBody>
                    <a:bodyPr/>
                    <a:lstStyle/>
                    <a:p>
                      <a:pPr algn="l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Desgravamen Vehicular Soles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86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97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87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72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68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50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51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50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59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42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81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  <a:tr h="144970">
                <a:tc vMerge="1">
                  <a:txBody>
                    <a:bodyPr/>
                    <a:lstStyle/>
                    <a:p>
                      <a:pPr algn="l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Desgravamen Vehicular </a:t>
                      </a:r>
                      <a:r>
                        <a:rPr lang="es-ES" sz="900" u="none" strike="noStrike" dirty="0" err="1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Dolares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3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4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-  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3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01855"/>
              </p:ext>
            </p:extLst>
          </p:nvPr>
        </p:nvGraphicFramePr>
        <p:xfrm>
          <a:off x="258502" y="2139702"/>
          <a:ext cx="8566723" cy="12650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72611"/>
                <a:gridCol w="1938188"/>
                <a:gridCol w="496327"/>
                <a:gridCol w="496327"/>
                <a:gridCol w="496327"/>
                <a:gridCol w="496327"/>
                <a:gridCol w="496327"/>
                <a:gridCol w="496327"/>
                <a:gridCol w="496327"/>
                <a:gridCol w="496327"/>
                <a:gridCol w="496327"/>
                <a:gridCol w="496327"/>
                <a:gridCol w="496327"/>
                <a:gridCol w="496327"/>
              </a:tblGrid>
              <a:tr h="105623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SOCIO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PRODUCTO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ENE-17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FEB-17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MAR-17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ABR-17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MAY-17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JUN-17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JUL-17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AGO-17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SEP-17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OCT-17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NOV-17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DIC-17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  <a:tr h="14098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Banco </a:t>
                      </a: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Falabella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Desgravamen </a:t>
                      </a: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TC </a:t>
                      </a:r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regulares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921.811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921.990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922.981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911.233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826.316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18.088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873.220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870.394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861.201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841.619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848.079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845.057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  <a:tr h="140985">
                <a:tc vMerge="1">
                  <a:txBody>
                    <a:bodyPr/>
                    <a:lstStyle/>
                    <a:p>
                      <a:pPr algn="l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Desgravamen </a:t>
                      </a: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TC </a:t>
                      </a:r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empleados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17.707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18.090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18.060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18.394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18.571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 -  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8.281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19.095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19.144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19.260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19.164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19.195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  <a:tr h="140985">
                <a:tc vMerge="1">
                  <a:txBody>
                    <a:bodyPr/>
                    <a:lstStyle/>
                    <a:p>
                      <a:pPr algn="l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Desgravamen Supercash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277.331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277.982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276.535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277.323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278.169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284.703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285.651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280.482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277.253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277.253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274.140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274.752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  <a:tr h="140985">
                <a:tc vMerge="1">
                  <a:txBody>
                    <a:bodyPr/>
                    <a:lstStyle/>
                    <a:p>
                      <a:pPr algn="l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Desgravamen PIF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2.562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2.537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2.558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2.560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2.571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2.556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2.546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2.539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2.547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2.529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2.538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2.532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  <a:tr h="140985">
                <a:tc vMerge="1">
                  <a:txBody>
                    <a:bodyPr/>
                    <a:lstStyle/>
                    <a:p>
                      <a:pPr algn="l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Desgravamen Hipotecario Soles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  3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  2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  3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  3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  3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  3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  3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  3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  3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  3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  3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  3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  <a:tr h="140985">
                <a:tc vMerge="1">
                  <a:txBody>
                    <a:bodyPr/>
                    <a:lstStyle/>
                    <a:p>
                      <a:pPr algn="l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Desgravamen Hipotecario </a:t>
                      </a: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Dólares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28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33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26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24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24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22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22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22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21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21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21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    21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  <a:tr h="140985">
                <a:tc vMerge="1">
                  <a:txBody>
                    <a:bodyPr/>
                    <a:lstStyle/>
                    <a:p>
                      <a:pPr algn="l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Desgravamen Vehicular Soles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3.981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4.009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4.026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4.059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4.048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4.053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4.033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4.023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3.994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3.948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3.921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3.931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  <a:tr h="140985">
                <a:tc vMerge="1">
                  <a:txBody>
                    <a:bodyPr/>
                    <a:lstStyle/>
                    <a:p>
                      <a:pPr algn="l" fontAlgn="ctr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Desgravamen Vehicular </a:t>
                      </a: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Dólares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4.734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2.270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2.176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2.094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2.015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1.923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1.844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1.769 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1.683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1.564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1.493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    1.416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12208" name="10 Rectángulo"/>
          <p:cNvSpPr>
            <a:spLocks noChangeArrowheads="1"/>
          </p:cNvSpPr>
          <p:nvPr/>
        </p:nvSpPr>
        <p:spPr bwMode="auto">
          <a:xfrm>
            <a:off x="377708" y="1879018"/>
            <a:ext cx="7290287" cy="2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marL="285750" indent="-285750"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ES" altLang="es-ES" sz="1100">
                <a:latin typeface="BNPP Sans" pitchFamily="50" charset="0"/>
              </a:rPr>
              <a:t>Vigentes: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58481" y="3495519"/>
            <a:ext cx="8444776" cy="1182157"/>
          </a:xfrm>
          <a:prstGeom prst="rect">
            <a:avLst/>
          </a:prstGeom>
        </p:spPr>
        <p:txBody>
          <a:bodyPr lIns="73445" tIns="36722" rIns="73445" bIns="36722">
            <a:spAutoFit/>
          </a:bodyPr>
          <a:lstStyle/>
          <a:p>
            <a:pPr marL="137709" indent="-137709">
              <a:buFont typeface="Arial" panose="020B0604020202020204" pitchFamily="34" charset="0"/>
              <a:buChar char="•"/>
              <a:defRPr/>
            </a:pPr>
            <a:r>
              <a:rPr lang="es-ES" sz="1000" dirty="0">
                <a:latin typeface="BNPP Sans" pitchFamily="50" charset="0"/>
              </a:rPr>
              <a:t>Desgravamen TC Junio 2017: Por Regulares solo ingresó base Refinanciado, Socio no declaró bases de </a:t>
            </a:r>
            <a:r>
              <a:rPr lang="es-ES" sz="1000" dirty="0" err="1">
                <a:latin typeface="BNPP Sans" pitchFamily="50" charset="0"/>
              </a:rPr>
              <a:t>Hcréditos</a:t>
            </a:r>
            <a:r>
              <a:rPr lang="es-ES" sz="1000" dirty="0">
                <a:latin typeface="BNPP Sans" pitchFamily="50" charset="0"/>
              </a:rPr>
              <a:t> y SAT.</a:t>
            </a:r>
          </a:p>
          <a:p>
            <a:pPr>
              <a:defRPr/>
            </a:pPr>
            <a:r>
              <a:rPr lang="es-ES" sz="1000" dirty="0">
                <a:latin typeface="BNPP Sans" pitchFamily="50" charset="0"/>
              </a:rPr>
              <a:t>		      </a:t>
            </a:r>
            <a:r>
              <a:rPr lang="es-ES_tradnl" sz="1000" dirty="0">
                <a:latin typeface="BNPP Sans" pitchFamily="50" charset="0"/>
              </a:rPr>
              <a:t>Por Empleados Socio no reportó Base.</a:t>
            </a:r>
          </a:p>
          <a:p>
            <a:pPr lvl="5">
              <a:defRPr/>
            </a:pPr>
            <a:endParaRPr lang="es-ES_tradnl" sz="600" dirty="0">
              <a:latin typeface="BNPP Sans" pitchFamily="50" charset="0"/>
            </a:endParaRPr>
          </a:p>
          <a:p>
            <a:pPr marL="137709" indent="-137709">
              <a:buFont typeface="Arial" panose="020B0604020202020204" pitchFamily="34" charset="0"/>
              <a:buChar char="•"/>
              <a:defRPr/>
            </a:pPr>
            <a:r>
              <a:rPr lang="es-ES_tradnl" sz="1000" dirty="0">
                <a:latin typeface="BNPP Sans" pitchFamily="50" charset="0"/>
              </a:rPr>
              <a:t>Desgravamen TC Julio 2017: Por Regulares </a:t>
            </a:r>
            <a:r>
              <a:rPr lang="es-ES" sz="1000" dirty="0">
                <a:latin typeface="BNPP Sans" pitchFamily="50" charset="0"/>
              </a:rPr>
              <a:t>ingresó base Refinanciado de Junio y base </a:t>
            </a:r>
            <a:r>
              <a:rPr lang="es-ES" sz="1000" dirty="0" err="1">
                <a:latin typeface="BNPP Sans" pitchFamily="50" charset="0"/>
              </a:rPr>
              <a:t>Hcréditos</a:t>
            </a:r>
            <a:r>
              <a:rPr lang="es-ES" sz="1000" dirty="0">
                <a:latin typeface="BNPP Sans" pitchFamily="50" charset="0"/>
              </a:rPr>
              <a:t> y SAT de Mayo.</a:t>
            </a:r>
          </a:p>
          <a:p>
            <a:pPr>
              <a:defRPr/>
            </a:pPr>
            <a:r>
              <a:rPr lang="es-ES" sz="1000" dirty="0">
                <a:latin typeface="BNPP Sans" pitchFamily="50" charset="0"/>
              </a:rPr>
              <a:t>		      </a:t>
            </a:r>
            <a:r>
              <a:rPr lang="es-ES_tradnl" sz="1000" dirty="0">
                <a:latin typeface="BNPP Sans" pitchFamily="50" charset="0"/>
              </a:rPr>
              <a:t>Por Empleados ingresó base SAT y </a:t>
            </a:r>
            <a:r>
              <a:rPr lang="es-ES_tradnl" sz="1000" dirty="0" err="1">
                <a:latin typeface="BNPP Sans" pitchFamily="50" charset="0"/>
              </a:rPr>
              <a:t>Hcréditos</a:t>
            </a:r>
            <a:r>
              <a:rPr lang="es-ES_tradnl" sz="1000" dirty="0">
                <a:latin typeface="BNPP Sans" pitchFamily="50" charset="0"/>
              </a:rPr>
              <a:t> de Junio.</a:t>
            </a:r>
          </a:p>
          <a:p>
            <a:pPr lvl="5">
              <a:defRPr/>
            </a:pPr>
            <a:endParaRPr lang="es-ES_tradnl" sz="600" dirty="0">
              <a:latin typeface="BNPP Sans" pitchFamily="50" charset="0"/>
            </a:endParaRPr>
          </a:p>
          <a:p>
            <a:pPr marL="137709" indent="-137709">
              <a:buFont typeface="Arial" panose="020B0604020202020204" pitchFamily="34" charset="0"/>
              <a:buChar char="•"/>
              <a:defRPr/>
            </a:pPr>
            <a:r>
              <a:rPr lang="es-ES_tradnl" sz="1000" dirty="0">
                <a:latin typeface="BNPP Sans" pitchFamily="50" charset="0"/>
              </a:rPr>
              <a:t>Desgravamen TC Agosto 2017: Por Regulares ingresó base Refinanciado, SAT y </a:t>
            </a:r>
            <a:r>
              <a:rPr lang="es-ES_tradnl" sz="1000" dirty="0" err="1">
                <a:latin typeface="BNPP Sans" pitchFamily="50" charset="0"/>
              </a:rPr>
              <a:t>Hcréditos</a:t>
            </a:r>
            <a:r>
              <a:rPr lang="es-ES_tradnl" sz="1000" dirty="0">
                <a:latin typeface="BNPP Sans" pitchFamily="50" charset="0"/>
              </a:rPr>
              <a:t> de Julio.</a:t>
            </a:r>
          </a:p>
          <a:p>
            <a:pPr>
              <a:defRPr/>
            </a:pPr>
            <a:r>
              <a:rPr lang="es-ES_tradnl" sz="1000" dirty="0">
                <a:latin typeface="BNPP Sans" pitchFamily="50" charset="0"/>
              </a:rPr>
              <a:t>		         Por Empleados ingresó SAT y </a:t>
            </a:r>
            <a:r>
              <a:rPr lang="es-ES_tradnl" sz="1000" dirty="0" err="1">
                <a:latin typeface="BNPP Sans" pitchFamily="50" charset="0"/>
              </a:rPr>
              <a:t>Hcréditos</a:t>
            </a:r>
            <a:r>
              <a:rPr lang="es-ES_tradnl" sz="1000" dirty="0">
                <a:latin typeface="BNPP Sans" pitchFamily="50" charset="0"/>
              </a:rPr>
              <a:t> Julio.</a:t>
            </a:r>
            <a:endParaRPr lang="es-ES" sz="1000" dirty="0"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7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2</a:t>
            </a:fld>
            <a:endParaRPr lang="en-GB" noProof="0" dirty="0"/>
          </a:p>
        </p:txBody>
      </p:sp>
      <p:sp>
        <p:nvSpPr>
          <p:cNvPr id="7" name="6 Rectángulo"/>
          <p:cNvSpPr/>
          <p:nvPr/>
        </p:nvSpPr>
        <p:spPr>
          <a:xfrm>
            <a:off x="104775" y="3853985"/>
            <a:ext cx="1260000" cy="609600"/>
          </a:xfrm>
          <a:prstGeom prst="rect">
            <a:avLst/>
          </a:prstGeom>
          <a:solidFill>
            <a:srgbClr val="00915A"/>
          </a:solidFill>
          <a:ln w="3175" cap="flat" cmpd="sng" algn="ctr">
            <a:noFill/>
            <a:prstDash val="solid"/>
          </a:ln>
          <a:effectLst/>
        </p:spPr>
        <p:txBody>
          <a:bodyPr tIns="90000" bIns="90000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s-ES" altLang="es-ES" sz="1100" b="1" kern="0" dirty="0">
              <a:solidFill>
                <a:prstClr val="white"/>
              </a:solidFill>
              <a:latin typeface="BNPP Sans" pitchFamily="50" charset="0"/>
              <a:cs typeface="Arial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475661" y="3815884"/>
            <a:ext cx="6336705" cy="6477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tIns="90000" bIns="90000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s-ES" altLang="es-ES" sz="1050" kern="0">
              <a:solidFill>
                <a:prstClr val="white"/>
              </a:solidFill>
              <a:latin typeface="BNPP Sans" pitchFamily="50" charset="0"/>
              <a:cs typeface="Arial" charset="0"/>
            </a:endParaRPr>
          </a:p>
        </p:txBody>
      </p:sp>
      <p:sp>
        <p:nvSpPr>
          <p:cNvPr id="9" name="64 CuadroTexto"/>
          <p:cNvSpPr txBox="1">
            <a:spLocks noChangeArrowheads="1"/>
          </p:cNvSpPr>
          <p:nvPr/>
        </p:nvSpPr>
        <p:spPr bwMode="auto">
          <a:xfrm>
            <a:off x="2483768" y="3886880"/>
            <a:ext cx="7350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Mapfre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 err="1">
                <a:solidFill>
                  <a:prstClr val="black"/>
                </a:solidFill>
                <a:latin typeface="BNPP Sans" pitchFamily="50" charset="0"/>
                <a:cs typeface="Arial" charset="0"/>
              </a:rPr>
              <a:t>Rimac</a:t>
            </a:r>
            <a:endParaRPr lang="es-PE" altLang="es-ES" sz="900" dirty="0">
              <a:solidFill>
                <a:prstClr val="black"/>
              </a:solidFill>
              <a:latin typeface="BNPP Sans" pitchFamily="50" charset="0"/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 err="1">
                <a:solidFill>
                  <a:prstClr val="black"/>
                </a:solidFill>
                <a:latin typeface="BNPP Sans" pitchFamily="50" charset="0"/>
                <a:cs typeface="Arial" charset="0"/>
              </a:rPr>
              <a:t>Chubb</a:t>
            </a:r>
            <a:endParaRPr lang="es-PE" altLang="es-ES" sz="900" dirty="0">
              <a:solidFill>
                <a:prstClr val="black"/>
              </a:solidFill>
              <a:latin typeface="BNPP Sans" pitchFamily="50" charset="0"/>
              <a:cs typeface="Arial" charset="0"/>
            </a:endParaRPr>
          </a:p>
        </p:txBody>
      </p:sp>
      <p:sp>
        <p:nvSpPr>
          <p:cNvPr id="10" name="67 CuadroTexto"/>
          <p:cNvSpPr txBox="1">
            <a:spLocks noChangeArrowheads="1"/>
          </p:cNvSpPr>
          <p:nvPr/>
        </p:nvSpPr>
        <p:spPr bwMode="auto">
          <a:xfrm>
            <a:off x="3347864" y="3867894"/>
            <a:ext cx="91598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 err="1">
                <a:solidFill>
                  <a:prstClr val="black"/>
                </a:solidFill>
                <a:latin typeface="BNPP Sans" pitchFamily="50" charset="0"/>
                <a:cs typeface="Arial" charset="0"/>
              </a:rPr>
              <a:t>Chubb</a:t>
            </a:r>
            <a:r>
              <a:rPr lang="es-PE" altLang="es-ES" sz="900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 err="1" smtClean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Interseguro</a:t>
            </a:r>
            <a:endParaRPr lang="es-PE" altLang="es-ES" sz="900" dirty="0" smtClean="0">
              <a:solidFill>
                <a:prstClr val="black"/>
              </a:solidFill>
              <a:latin typeface="BNPP Sans" pitchFamily="50" charset="0"/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 smtClean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Pacifico</a:t>
            </a:r>
            <a:endParaRPr lang="es-PE" altLang="es-ES" sz="900" dirty="0">
              <a:solidFill>
                <a:prstClr val="black"/>
              </a:solidFill>
              <a:latin typeface="BNPP Sans" pitchFamily="50" charset="0"/>
              <a:cs typeface="Arial" charset="0"/>
            </a:endParaRPr>
          </a:p>
        </p:txBody>
      </p:sp>
      <p:sp>
        <p:nvSpPr>
          <p:cNvPr id="11" name="68 CuadroTexto"/>
          <p:cNvSpPr txBox="1">
            <a:spLocks noChangeArrowheads="1"/>
          </p:cNvSpPr>
          <p:nvPr/>
        </p:nvSpPr>
        <p:spPr bwMode="auto">
          <a:xfrm>
            <a:off x="1639144" y="3818690"/>
            <a:ext cx="782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 err="1">
                <a:solidFill>
                  <a:prstClr val="black"/>
                </a:solidFill>
                <a:latin typeface="BNPP Sans" pitchFamily="50" charset="0"/>
                <a:cs typeface="Arial" charset="0"/>
              </a:rPr>
              <a:t>Rimac</a:t>
            </a:r>
            <a:endParaRPr lang="es-PE" altLang="es-ES" sz="900" dirty="0">
              <a:solidFill>
                <a:prstClr val="black"/>
              </a:solidFill>
              <a:latin typeface="BNPP Sans" pitchFamily="50" charset="0"/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La Positiva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 err="1">
                <a:solidFill>
                  <a:prstClr val="black"/>
                </a:solidFill>
                <a:latin typeface="BNPP Sans" pitchFamily="50" charset="0"/>
                <a:cs typeface="Arial" charset="0"/>
              </a:rPr>
              <a:t>Chubb</a:t>
            </a:r>
            <a:endParaRPr lang="es-PE" altLang="es-ES" sz="900" dirty="0">
              <a:solidFill>
                <a:prstClr val="black"/>
              </a:solidFill>
              <a:latin typeface="BNPP Sans" pitchFamily="50" charset="0"/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Pacifico</a:t>
            </a:r>
          </a:p>
        </p:txBody>
      </p:sp>
      <p:sp>
        <p:nvSpPr>
          <p:cNvPr id="12" name="69 CuadroTexto"/>
          <p:cNvSpPr txBox="1">
            <a:spLocks noChangeArrowheads="1"/>
          </p:cNvSpPr>
          <p:nvPr/>
        </p:nvSpPr>
        <p:spPr bwMode="auto">
          <a:xfrm>
            <a:off x="4407148" y="3957187"/>
            <a:ext cx="596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 err="1">
                <a:solidFill>
                  <a:prstClr val="black"/>
                </a:solidFill>
                <a:latin typeface="BNPP Sans" pitchFamily="50" charset="0"/>
                <a:cs typeface="Arial" charset="0"/>
              </a:rPr>
              <a:t>Rimac</a:t>
            </a:r>
            <a:endParaRPr lang="es-PE" altLang="es-ES" sz="900" dirty="0">
              <a:solidFill>
                <a:prstClr val="black"/>
              </a:solidFill>
              <a:latin typeface="BNPP Sans" pitchFamily="50" charset="0"/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Pacifico 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7906593" y="2833750"/>
            <a:ext cx="1152000" cy="425451"/>
          </a:xfrm>
          <a:prstGeom prst="rect">
            <a:avLst/>
          </a:prstGeom>
          <a:solidFill>
            <a:srgbClr val="00915A"/>
          </a:solidFill>
          <a:ln w="3175" cap="flat" cmpd="sng" algn="ctr">
            <a:noFill/>
            <a:prstDash val="solid"/>
          </a:ln>
          <a:effectLst/>
        </p:spPr>
        <p:txBody>
          <a:bodyPr tIns="90000" bIns="90000" anchor="ctr"/>
          <a:lstStyle/>
          <a:p>
            <a:pPr algn="ctr" fontAlgn="ctr">
              <a:spcBef>
                <a:spcPct val="0"/>
              </a:spcBef>
              <a:spcAft>
                <a:spcPct val="0"/>
              </a:spcAft>
              <a:defRPr/>
            </a:pPr>
            <a:r>
              <a:rPr lang="es-ES" sz="1000" b="1" kern="0" dirty="0">
                <a:solidFill>
                  <a:srgbClr val="FFFFFF"/>
                </a:solidFill>
                <a:latin typeface="BNPP Sans" pitchFamily="50" charset="0"/>
              </a:rPr>
              <a:t>TOTAL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547665" y="3303656"/>
            <a:ext cx="6264696" cy="40428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tIns="90000" bIns="90000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s-ES" altLang="es-ES" sz="800" kern="0">
              <a:solidFill>
                <a:prstClr val="white"/>
              </a:solidFill>
              <a:latin typeface="BNPP Sans" pitchFamily="50" charset="0"/>
              <a:cs typeface="Arial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104775" y="3307886"/>
            <a:ext cx="1260000" cy="425451"/>
          </a:xfrm>
          <a:prstGeom prst="rect">
            <a:avLst/>
          </a:prstGeom>
          <a:solidFill>
            <a:srgbClr val="00915A"/>
          </a:solidFill>
          <a:ln w="3175" cap="flat" cmpd="sng" algn="ctr">
            <a:noFill/>
            <a:prstDash val="solid"/>
          </a:ln>
          <a:effectLst/>
        </p:spPr>
        <p:txBody>
          <a:bodyPr tIns="90000" bIns="90000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fontAlgn="ctr" hangingPunct="1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s-ES" altLang="es-ES" sz="1050" b="1" kern="0" dirty="0">
              <a:solidFill>
                <a:srgbClr val="FFFFFF"/>
              </a:solidFill>
              <a:latin typeface="BNPP Sans" pitchFamily="50" charset="0"/>
              <a:cs typeface="Arial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7884367" y="3299420"/>
            <a:ext cx="1174225" cy="41486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tIns="90000" bIns="90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prstClr val="black"/>
                </a:solidFill>
                <a:latin typeface="BNPP Sans" pitchFamily="50" charset="0"/>
              </a:rPr>
              <a:t>4.1M</a:t>
            </a:r>
          </a:p>
        </p:txBody>
      </p:sp>
      <p:sp>
        <p:nvSpPr>
          <p:cNvPr id="17" name="88 CuadroTexto"/>
          <p:cNvSpPr txBox="1">
            <a:spLocks noChangeArrowheads="1"/>
          </p:cNvSpPr>
          <p:nvPr/>
        </p:nvSpPr>
        <p:spPr bwMode="auto">
          <a:xfrm>
            <a:off x="1725291" y="3345990"/>
            <a:ext cx="5164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1200" b="1">
                <a:solidFill>
                  <a:prstClr val="black"/>
                </a:solidFill>
                <a:latin typeface="BNPP Sans" pitchFamily="50" charset="0"/>
                <a:cs typeface="Arial" charset="0"/>
              </a:rPr>
              <a:t>1.4M</a:t>
            </a:r>
          </a:p>
        </p:txBody>
      </p:sp>
      <p:sp>
        <p:nvSpPr>
          <p:cNvPr id="18" name="89 CuadroTexto"/>
          <p:cNvSpPr txBox="1">
            <a:spLocks noChangeArrowheads="1"/>
          </p:cNvSpPr>
          <p:nvPr/>
        </p:nvSpPr>
        <p:spPr bwMode="auto">
          <a:xfrm>
            <a:off x="3551456" y="3345990"/>
            <a:ext cx="5164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1200" b="1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0.8M</a:t>
            </a:r>
          </a:p>
        </p:txBody>
      </p:sp>
      <p:sp>
        <p:nvSpPr>
          <p:cNvPr id="19" name="90 CuadroTexto"/>
          <p:cNvSpPr txBox="1">
            <a:spLocks noChangeArrowheads="1"/>
          </p:cNvSpPr>
          <p:nvPr/>
        </p:nvSpPr>
        <p:spPr bwMode="auto">
          <a:xfrm>
            <a:off x="2627784" y="3345990"/>
            <a:ext cx="5164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1200" b="1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1.2M</a:t>
            </a:r>
          </a:p>
        </p:txBody>
      </p:sp>
      <p:sp>
        <p:nvSpPr>
          <p:cNvPr id="20" name="91 CuadroTexto"/>
          <p:cNvSpPr txBox="1">
            <a:spLocks noChangeArrowheads="1"/>
          </p:cNvSpPr>
          <p:nvPr/>
        </p:nvSpPr>
        <p:spPr bwMode="auto">
          <a:xfrm>
            <a:off x="4415552" y="3345990"/>
            <a:ext cx="5164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1200" b="1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0.6M</a:t>
            </a:r>
          </a:p>
        </p:txBody>
      </p:sp>
      <p:sp>
        <p:nvSpPr>
          <p:cNvPr id="21" name="97 CuadroTexto"/>
          <p:cNvSpPr txBox="1">
            <a:spLocks noChangeArrowheads="1"/>
          </p:cNvSpPr>
          <p:nvPr/>
        </p:nvSpPr>
        <p:spPr bwMode="auto">
          <a:xfrm>
            <a:off x="2915816" y="892407"/>
            <a:ext cx="3305175" cy="23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_tradnl" altLang="es-ES" sz="1400" b="1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Total créditos vigentes </a:t>
            </a:r>
            <a:r>
              <a:rPr lang="en-US" altLang="es-ES" sz="1400" b="1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2017 </a:t>
            </a:r>
            <a:r>
              <a:rPr lang="es-ES_tradnl" altLang="es-ES" sz="1400" b="1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: </a:t>
            </a:r>
            <a:r>
              <a:rPr lang="es-ES_tradnl" altLang="es-ES" sz="1400" b="1" dirty="0" smtClean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8.189 </a:t>
            </a:r>
            <a:r>
              <a:rPr lang="es-ES_tradnl" altLang="es-ES" sz="1400" b="1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M </a:t>
            </a:r>
            <a:r>
              <a:rPr lang="es-ES_tradnl" altLang="es-ES" sz="1400" b="1" dirty="0" smtClean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Soles</a:t>
            </a:r>
            <a:endParaRPr lang="es-ES" altLang="es-ES" sz="1400" b="1" dirty="0">
              <a:solidFill>
                <a:prstClr val="black"/>
              </a:solidFill>
              <a:latin typeface="BNPP Sans" pitchFamily="50" charset="0"/>
              <a:cs typeface="Arial" charset="0"/>
            </a:endParaRPr>
          </a:p>
        </p:txBody>
      </p:sp>
      <p:sp>
        <p:nvSpPr>
          <p:cNvPr id="22" name="98 CuadroTexto"/>
          <p:cNvSpPr txBox="1">
            <a:spLocks noChangeArrowheads="1"/>
          </p:cNvSpPr>
          <p:nvPr/>
        </p:nvSpPr>
        <p:spPr bwMode="auto">
          <a:xfrm rot="10800000">
            <a:off x="944166" y="1275606"/>
            <a:ext cx="17144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_tradnl" altLang="es-ES" sz="1100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M EUR</a:t>
            </a:r>
            <a:endParaRPr lang="es-ES" altLang="es-ES" sz="1100" dirty="0">
              <a:solidFill>
                <a:prstClr val="black"/>
              </a:solidFill>
              <a:latin typeface="BNPP Sans" pitchFamily="50" charset="0"/>
              <a:cs typeface="Arial" charset="0"/>
            </a:endParaRPr>
          </a:p>
        </p:txBody>
      </p:sp>
      <p:grpSp>
        <p:nvGrpSpPr>
          <p:cNvPr id="23" name="1 Grupo"/>
          <p:cNvGrpSpPr>
            <a:grpSpLocks/>
          </p:cNvGrpSpPr>
          <p:nvPr/>
        </p:nvGrpSpPr>
        <p:grpSpPr bwMode="auto">
          <a:xfrm>
            <a:off x="8028387" y="3954701"/>
            <a:ext cx="1368149" cy="296335"/>
            <a:chOff x="9390063" y="4931731"/>
            <a:chExt cx="1368149" cy="219075"/>
          </a:xfrm>
        </p:grpSpPr>
        <p:sp>
          <p:nvSpPr>
            <p:cNvPr id="24" name="23 Rectángulo"/>
            <p:cNvSpPr/>
            <p:nvPr/>
          </p:nvSpPr>
          <p:spPr>
            <a:xfrm>
              <a:off x="9390063" y="4947514"/>
              <a:ext cx="192087" cy="115797"/>
            </a:xfrm>
            <a:prstGeom prst="rect">
              <a:avLst/>
            </a:prstGeom>
            <a:solidFill>
              <a:srgbClr val="0070C0"/>
            </a:solidFill>
            <a:ln w="3175" cap="flat" cmpd="sng" algn="ctr">
              <a:noFill/>
              <a:prstDash val="solid"/>
            </a:ln>
            <a:effectLst/>
          </p:spPr>
          <p:txBody>
            <a:bodyPr tIns="90000" bIns="90000" anchor="ctr"/>
            <a:lstStyle>
              <a:lvl1pPr eaLnBrk="0" hangingPunct="0">
                <a:spcBef>
                  <a:spcPts val="200"/>
                </a:spcBef>
                <a:buClr>
                  <a:srgbClr val="8064A2"/>
                </a:buClr>
                <a:buSzPct val="100000"/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ts val="200"/>
                </a:spcBef>
                <a:defRPr sz="1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defRPr/>
              </a:pPr>
              <a:endParaRPr lang="es-ES" altLang="es-ES" sz="1400" kern="0">
                <a:solidFill>
                  <a:prstClr val="white"/>
                </a:solidFill>
                <a:latin typeface="BNPP Sans" pitchFamily="50" charset="0"/>
                <a:cs typeface="Arial" charset="0"/>
              </a:endParaRPr>
            </a:p>
          </p:txBody>
        </p:sp>
        <p:sp>
          <p:nvSpPr>
            <p:cNvPr id="25" name="66 CuadroTexto"/>
            <p:cNvSpPr txBox="1">
              <a:spLocks noChangeArrowheads="1"/>
            </p:cNvSpPr>
            <p:nvPr/>
          </p:nvSpPr>
          <p:spPr bwMode="auto">
            <a:xfrm>
              <a:off x="9672362" y="4931731"/>
              <a:ext cx="1085850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spcBef>
                  <a:spcPts val="200"/>
                </a:spcBef>
                <a:buClr>
                  <a:srgbClr val="8064A2"/>
                </a:buClr>
                <a:buSzPct val="100000"/>
                <a:defRPr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bg2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ts val="200"/>
                </a:spcBef>
                <a:defRPr sz="1000">
                  <a:solidFill>
                    <a:schemeClr val="bg2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bg2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defRPr/>
              </a:pPr>
              <a:r>
                <a:rPr lang="en-US" altLang="es-ES" sz="1200" kern="0" dirty="0" err="1">
                  <a:solidFill>
                    <a:prstClr val="black"/>
                  </a:solidFill>
                  <a:latin typeface="BNPP Sans" pitchFamily="50" charset="0"/>
                  <a:cs typeface="Arial" charset="0"/>
                </a:rPr>
                <a:t>Captivas</a:t>
              </a:r>
              <a:endParaRPr lang="en-US" altLang="es-ES" sz="1200" kern="0" dirty="0">
                <a:solidFill>
                  <a:prstClr val="black"/>
                </a:solidFill>
                <a:latin typeface="BNPP Sans" pitchFamily="50" charset="0"/>
                <a:cs typeface="Arial" charset="0"/>
              </a:endParaRPr>
            </a:p>
          </p:txBody>
        </p:sp>
      </p:grpSp>
      <p:sp>
        <p:nvSpPr>
          <p:cNvPr id="26" name="80 CuadroTexto"/>
          <p:cNvSpPr txBox="1">
            <a:spLocks noChangeArrowheads="1"/>
          </p:cNvSpPr>
          <p:nvPr/>
        </p:nvSpPr>
        <p:spPr bwMode="auto">
          <a:xfrm>
            <a:off x="7073037" y="3939902"/>
            <a:ext cx="595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 err="1">
                <a:solidFill>
                  <a:prstClr val="black"/>
                </a:solidFill>
                <a:latin typeface="BNPP Sans" pitchFamily="50" charset="0"/>
                <a:cs typeface="Arial" charset="0"/>
              </a:rPr>
              <a:t>Rimac</a:t>
            </a:r>
            <a:endParaRPr lang="es-PE" altLang="es-ES" sz="900" dirty="0">
              <a:solidFill>
                <a:prstClr val="black"/>
              </a:solidFill>
              <a:latin typeface="BNPP Sans" pitchFamily="50" charset="0"/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Pacifico </a:t>
            </a:r>
          </a:p>
        </p:txBody>
      </p:sp>
      <p:sp>
        <p:nvSpPr>
          <p:cNvPr id="27" name="81 CuadroTexto"/>
          <p:cNvSpPr txBox="1">
            <a:spLocks noChangeArrowheads="1"/>
          </p:cNvSpPr>
          <p:nvPr/>
        </p:nvSpPr>
        <p:spPr bwMode="auto">
          <a:xfrm>
            <a:off x="6169630" y="3932846"/>
            <a:ext cx="596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 err="1" smtClean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Rimac</a:t>
            </a:r>
            <a:endParaRPr lang="es-PE" altLang="es-ES" sz="900" dirty="0" smtClean="0">
              <a:solidFill>
                <a:prstClr val="black"/>
              </a:solidFill>
              <a:latin typeface="BNPP Sans" pitchFamily="50" charset="0"/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 smtClean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Crecer</a:t>
            </a:r>
            <a:endParaRPr lang="es-PE" altLang="es-ES" sz="900" dirty="0">
              <a:solidFill>
                <a:prstClr val="black"/>
              </a:solidFill>
              <a:latin typeface="BNPP Sans" pitchFamily="50" charset="0"/>
              <a:cs typeface="Arial" charset="0"/>
            </a:endParaRPr>
          </a:p>
        </p:txBody>
      </p:sp>
      <p:sp>
        <p:nvSpPr>
          <p:cNvPr id="28" name="99 CuadroTexto"/>
          <p:cNvSpPr txBox="1">
            <a:spLocks noChangeArrowheads="1"/>
          </p:cNvSpPr>
          <p:nvPr/>
        </p:nvSpPr>
        <p:spPr bwMode="auto">
          <a:xfrm>
            <a:off x="5436096" y="3345990"/>
            <a:ext cx="247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1200" b="1">
                <a:solidFill>
                  <a:prstClr val="black"/>
                </a:solidFill>
                <a:latin typeface="BNPP Sans" pitchFamily="50" charset="0"/>
                <a:cs typeface="Arial" charset="0"/>
              </a:rPr>
              <a:t>-</a:t>
            </a:r>
          </a:p>
        </p:txBody>
      </p:sp>
      <p:sp>
        <p:nvSpPr>
          <p:cNvPr id="29" name="100 CuadroTexto"/>
          <p:cNvSpPr txBox="1">
            <a:spLocks noChangeArrowheads="1"/>
          </p:cNvSpPr>
          <p:nvPr/>
        </p:nvSpPr>
        <p:spPr bwMode="auto">
          <a:xfrm>
            <a:off x="7277144" y="3374871"/>
            <a:ext cx="247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1200" b="1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-</a:t>
            </a:r>
          </a:p>
        </p:txBody>
      </p:sp>
      <p:sp>
        <p:nvSpPr>
          <p:cNvPr id="30" name="101 CuadroTexto"/>
          <p:cNvSpPr txBox="1">
            <a:spLocks noChangeArrowheads="1"/>
          </p:cNvSpPr>
          <p:nvPr/>
        </p:nvSpPr>
        <p:spPr bwMode="auto">
          <a:xfrm>
            <a:off x="6263804" y="3374871"/>
            <a:ext cx="5164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1200" b="1" dirty="0">
                <a:solidFill>
                  <a:prstClr val="black"/>
                </a:solidFill>
                <a:latin typeface="BNPP Sans" pitchFamily="50" charset="0"/>
                <a:cs typeface="Arial" charset="0"/>
              </a:rPr>
              <a:t>0.1M</a:t>
            </a:r>
          </a:p>
        </p:txBody>
      </p:sp>
      <p:sp>
        <p:nvSpPr>
          <p:cNvPr id="31" name="74 CuadroTexto"/>
          <p:cNvSpPr txBox="1">
            <a:spLocks noChangeArrowheads="1"/>
          </p:cNvSpPr>
          <p:nvPr/>
        </p:nvSpPr>
        <p:spPr bwMode="auto">
          <a:xfrm>
            <a:off x="5271244" y="3999980"/>
            <a:ext cx="5969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900" dirty="0" err="1">
                <a:solidFill>
                  <a:prstClr val="black"/>
                </a:solidFill>
                <a:latin typeface="BNPP Sans" pitchFamily="50" charset="0"/>
                <a:cs typeface="Arial" charset="0"/>
              </a:rPr>
              <a:t>Rimac</a:t>
            </a:r>
            <a:endParaRPr lang="es-PE" altLang="es-ES" sz="900" dirty="0">
              <a:solidFill>
                <a:prstClr val="black"/>
              </a:solidFill>
              <a:latin typeface="BNPP Sans" pitchFamily="50" charset="0"/>
              <a:cs typeface="Arial" charset="0"/>
            </a:endParaRPr>
          </a:p>
        </p:txBody>
      </p:sp>
      <p:pic>
        <p:nvPicPr>
          <p:cNvPr id="32" name="Picture 2" descr="Resultado de imagen para Cardif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13"/>
          <a:stretch>
            <a:fillRect/>
          </a:stretch>
        </p:blipFill>
        <p:spPr bwMode="auto">
          <a:xfrm>
            <a:off x="1871720" y="2862401"/>
            <a:ext cx="252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35 Pentágono"/>
          <p:cNvSpPr/>
          <p:nvPr/>
        </p:nvSpPr>
        <p:spPr>
          <a:xfrm>
            <a:off x="109539" y="2842217"/>
            <a:ext cx="1291237" cy="359835"/>
          </a:xfrm>
          <a:prstGeom prst="homePlate">
            <a:avLst/>
          </a:prstGeom>
          <a:noFill/>
          <a:ln w="3175" cap="flat" cmpd="sng" algn="ctr">
            <a:solidFill>
              <a:srgbClr val="00915A"/>
            </a:solidFill>
            <a:prstDash val="solid"/>
          </a:ln>
          <a:effectLst/>
        </p:spPr>
        <p:txBody>
          <a:bodyPr tIns="90000" bIns="90000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s-PE" altLang="es-ES" sz="14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7" name="105 CuadroTexto"/>
          <p:cNvSpPr txBox="1">
            <a:spLocks noChangeArrowheads="1"/>
          </p:cNvSpPr>
          <p:nvPr/>
        </p:nvSpPr>
        <p:spPr bwMode="auto">
          <a:xfrm>
            <a:off x="179512" y="2952286"/>
            <a:ext cx="1501775" cy="146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PE" altLang="es-ES" sz="1000" b="1" i="1" dirty="0">
                <a:solidFill>
                  <a:srgbClr val="000000"/>
                </a:solidFill>
                <a:cs typeface="Arial" charset="0"/>
              </a:rPr>
              <a:t>Presencia Cardif</a:t>
            </a:r>
          </a:p>
        </p:txBody>
      </p:sp>
      <p:graphicFrame>
        <p:nvGraphicFramePr>
          <p:cNvPr id="38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055970"/>
              </p:ext>
            </p:extLst>
          </p:nvPr>
        </p:nvGraphicFramePr>
        <p:xfrm>
          <a:off x="1170487" y="1077188"/>
          <a:ext cx="6736106" cy="1661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9" name="Picture 2" descr="Resultado de imagen para Cardif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13"/>
          <a:stretch>
            <a:fillRect/>
          </a:stretch>
        </p:blipFill>
        <p:spPr bwMode="auto">
          <a:xfrm>
            <a:off x="2725274" y="2862401"/>
            <a:ext cx="252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 descr="Resultado de imagen para Cardif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13"/>
          <a:stretch>
            <a:fillRect/>
          </a:stretch>
        </p:blipFill>
        <p:spPr bwMode="auto">
          <a:xfrm>
            <a:off x="3644677" y="2862401"/>
            <a:ext cx="252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 descr="Resultado de imagen para Cardif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13"/>
          <a:stretch>
            <a:fillRect/>
          </a:stretch>
        </p:blipFill>
        <p:spPr bwMode="auto">
          <a:xfrm>
            <a:off x="4569820" y="2862401"/>
            <a:ext cx="252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41 CuadroTexto"/>
          <p:cNvSpPr txBox="1"/>
          <p:nvPr/>
        </p:nvSpPr>
        <p:spPr>
          <a:xfrm>
            <a:off x="232842" y="3373132"/>
            <a:ext cx="978162" cy="3207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PE" sz="1050" dirty="0" smtClean="0">
                <a:solidFill>
                  <a:schemeClr val="bg1"/>
                </a:solidFill>
                <a:latin typeface="BNPP Sans" pitchFamily="50" charset="0"/>
              </a:rPr>
              <a:t>Número de tarjetas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245694" y="4081363"/>
            <a:ext cx="978162" cy="2185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PE" sz="1050" dirty="0" smtClean="0">
                <a:solidFill>
                  <a:schemeClr val="bg1"/>
                </a:solidFill>
                <a:latin typeface="BNPP Sans" pitchFamily="50" charset="0"/>
              </a:rPr>
              <a:t>Aseguradoras</a:t>
            </a:r>
          </a:p>
        </p:txBody>
      </p:sp>
      <p:sp>
        <p:nvSpPr>
          <p:cNvPr id="44" name="2 Título"/>
          <p:cNvSpPr>
            <a:spLocks noGrp="1"/>
          </p:cNvSpPr>
          <p:nvPr>
            <p:ph type="title"/>
          </p:nvPr>
        </p:nvSpPr>
        <p:spPr>
          <a:xfrm>
            <a:off x="271792" y="267494"/>
            <a:ext cx="8476672" cy="307777"/>
          </a:xfrm>
        </p:spPr>
        <p:txBody>
          <a:bodyPr wrap="square">
            <a:spAutoFit/>
          </a:bodyPr>
          <a:lstStyle/>
          <a:p>
            <a:r>
              <a:rPr lang="en-US" altLang="es-ES" sz="2000" dirty="0">
                <a:solidFill>
                  <a:srgbClr val="00915A"/>
                </a:solidFill>
                <a:latin typeface="BNPP Sans" pitchFamily="50" charset="0"/>
                <a:ea typeface="+mn-ea"/>
                <a:cs typeface="+mn-cs"/>
              </a:rPr>
              <a:t>Banca </a:t>
            </a:r>
            <a:r>
              <a:rPr lang="en-US" altLang="es-ES" sz="2000" dirty="0" smtClean="0">
                <a:solidFill>
                  <a:srgbClr val="00915A"/>
                </a:solidFill>
                <a:latin typeface="BNPP Sans" pitchFamily="50" charset="0"/>
                <a:ea typeface="+mn-ea"/>
                <a:cs typeface="+mn-cs"/>
              </a:rPr>
              <a:t>Retail</a:t>
            </a:r>
            <a:r>
              <a:rPr lang="en-US" altLang="es-ES" sz="2000" dirty="0">
                <a:solidFill>
                  <a:srgbClr val="00915A"/>
                </a:solidFill>
                <a:latin typeface="BNPP Sans" pitchFamily="50" charset="0"/>
                <a:ea typeface="+mn-ea"/>
                <a:cs typeface="+mn-cs"/>
              </a:rPr>
              <a:t>: Cardif </a:t>
            </a:r>
            <a:r>
              <a:rPr lang="en-US" altLang="es-ES" sz="2000" dirty="0" err="1">
                <a:solidFill>
                  <a:srgbClr val="00915A"/>
                </a:solidFill>
                <a:latin typeface="BNPP Sans" pitchFamily="50" charset="0"/>
                <a:ea typeface="+mn-ea"/>
                <a:cs typeface="+mn-cs"/>
              </a:rPr>
              <a:t>mantiene</a:t>
            </a:r>
            <a:r>
              <a:rPr lang="en-US" altLang="es-ES" sz="2000" dirty="0">
                <a:solidFill>
                  <a:srgbClr val="00915A"/>
                </a:solidFill>
                <a:latin typeface="BNPP Sans" pitchFamily="50" charset="0"/>
                <a:ea typeface="+mn-ea"/>
                <a:cs typeface="+mn-cs"/>
              </a:rPr>
              <a:t> un </a:t>
            </a:r>
            <a:r>
              <a:rPr lang="en-US" altLang="es-ES" sz="2000" dirty="0" err="1">
                <a:solidFill>
                  <a:srgbClr val="00915A"/>
                </a:solidFill>
                <a:latin typeface="BNPP Sans" pitchFamily="50" charset="0"/>
                <a:ea typeface="+mn-ea"/>
                <a:cs typeface="+mn-cs"/>
              </a:rPr>
              <a:t>fuerte</a:t>
            </a:r>
            <a:r>
              <a:rPr lang="en-US" altLang="es-ES" sz="2000" dirty="0">
                <a:solidFill>
                  <a:srgbClr val="00915A"/>
                </a:solidFill>
                <a:latin typeface="BNPP Sans" pitchFamily="50" charset="0"/>
                <a:ea typeface="+mn-ea"/>
                <a:cs typeface="+mn-cs"/>
              </a:rPr>
              <a:t> </a:t>
            </a:r>
            <a:r>
              <a:rPr lang="en-US" altLang="es-ES" sz="2000" dirty="0" err="1" smtClean="0">
                <a:solidFill>
                  <a:srgbClr val="00915A"/>
                </a:solidFill>
                <a:latin typeface="BNPP Sans" pitchFamily="50" charset="0"/>
                <a:ea typeface="+mn-ea"/>
                <a:cs typeface="+mn-cs"/>
              </a:rPr>
              <a:t>posicionamiento</a:t>
            </a:r>
            <a:r>
              <a:rPr lang="en-US" altLang="es-ES" sz="2000" dirty="0" smtClean="0">
                <a:solidFill>
                  <a:srgbClr val="00915A"/>
                </a:solidFill>
                <a:latin typeface="BNPP Sans" pitchFamily="50" charset="0"/>
                <a:ea typeface="+mn-ea"/>
                <a:cs typeface="+mn-cs"/>
              </a:rPr>
              <a:t> </a:t>
            </a:r>
            <a:r>
              <a:rPr lang="en-US" altLang="es-ES" sz="2000" dirty="0" err="1" smtClean="0">
                <a:solidFill>
                  <a:srgbClr val="00915A"/>
                </a:solidFill>
                <a:latin typeface="BNPP Sans" pitchFamily="50" charset="0"/>
                <a:ea typeface="+mn-ea"/>
                <a:cs typeface="+mn-cs"/>
              </a:rPr>
              <a:t>en</a:t>
            </a:r>
            <a:r>
              <a:rPr lang="en-US" altLang="es-ES" sz="2000" dirty="0" smtClean="0">
                <a:solidFill>
                  <a:srgbClr val="00915A"/>
                </a:solidFill>
                <a:latin typeface="BNPP Sans" pitchFamily="50" charset="0"/>
                <a:ea typeface="+mn-ea"/>
                <a:cs typeface="+mn-cs"/>
              </a:rPr>
              <a:t> </a:t>
            </a:r>
            <a:r>
              <a:rPr lang="en-US" altLang="es-ES" sz="2000" dirty="0">
                <a:solidFill>
                  <a:srgbClr val="00915A"/>
                </a:solidFill>
                <a:latin typeface="BNPP Sans" pitchFamily="50" charset="0"/>
                <a:ea typeface="+mn-ea"/>
                <a:cs typeface="+mn-cs"/>
              </a:rPr>
              <a:t>la </a:t>
            </a:r>
            <a:r>
              <a:rPr lang="en-US" altLang="es-ES" sz="2000" dirty="0" err="1">
                <a:solidFill>
                  <a:srgbClr val="00915A"/>
                </a:solidFill>
                <a:latin typeface="BNPP Sans" pitchFamily="50" charset="0"/>
                <a:ea typeface="+mn-ea"/>
                <a:cs typeface="+mn-cs"/>
              </a:rPr>
              <a:t>industria</a:t>
            </a:r>
            <a:endParaRPr lang="en-US" altLang="es-ES" sz="2000" dirty="0">
              <a:solidFill>
                <a:srgbClr val="00915A"/>
              </a:solidFill>
              <a:latin typeface="BNPP Sans" pitchFamily="50" charset="0"/>
              <a:ea typeface="+mn-ea"/>
              <a:cs typeface="+mn-cs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7400736" y="4587974"/>
            <a:ext cx="1224133" cy="1440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700" dirty="0" smtClean="0">
                <a:latin typeface="BNPP Sans" pitchFamily="50" charset="0"/>
              </a:rPr>
              <a:t>Fuente; </a:t>
            </a:r>
            <a:r>
              <a:rPr lang="es-PE" sz="700" dirty="0" err="1" smtClean="0">
                <a:latin typeface="BNPP Sans" pitchFamily="50" charset="0"/>
              </a:rPr>
              <a:t>Sbs,diciembre</a:t>
            </a:r>
            <a:r>
              <a:rPr lang="es-PE" sz="700" dirty="0" smtClean="0">
                <a:latin typeface="BNPP Sans" pitchFamily="50" charset="0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375003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C7C7D2E6-3D94-46CE-B3E3-31038EA991F4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20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120480" y="4738083"/>
            <a:ext cx="441998" cy="27027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endParaRPr lang="es-PE" altLang="es-ES" sz="11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12996" name="2 Título"/>
          <p:cNvSpPr txBox="1">
            <a:spLocks/>
          </p:cNvSpPr>
          <p:nvPr/>
        </p:nvSpPr>
        <p:spPr bwMode="auto">
          <a:xfrm>
            <a:off x="316096" y="280263"/>
            <a:ext cx="72929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446088" indent="-179388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804863" indent="-176213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158875" indent="-1682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ES_tradnl" altLang="es-ES" sz="2100" b="1">
                <a:solidFill>
                  <a:schemeClr val="accent1"/>
                </a:solidFill>
                <a:latin typeface="BNPP Sans Light" pitchFamily="50" charset="0"/>
              </a:rPr>
              <a:t>Tarjeta Protegida</a:t>
            </a:r>
            <a:endParaRPr lang="es-ES" altLang="es-ES" sz="2100" b="1">
              <a:solidFill>
                <a:schemeClr val="accent1"/>
              </a:solidFill>
              <a:latin typeface="BNPP Sans Light" pitchFamily="50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98864"/>
              </p:ext>
            </p:extLst>
          </p:nvPr>
        </p:nvGraphicFramePr>
        <p:xfrm>
          <a:off x="427265" y="1078760"/>
          <a:ext cx="8397961" cy="191297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859043"/>
                <a:gridCol w="2538918"/>
              </a:tblGrid>
              <a:tr h="2030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Cobertura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Suma Asegurada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</a:tr>
              <a:tr h="203081"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r>
                        <a:rPr lang="es-ES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Uso Indebido de la(s) Tarjeta(s) por Robo (Asalto o Secuestro), Hurto, Extravío (incluyendo cambiazo)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S/.30,000</a:t>
                      </a:r>
                      <a:r>
                        <a:rPr lang="es-ES_tradnl" sz="900" kern="1200" baseline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</a:t>
                      </a:r>
                      <a:r>
                        <a:rPr lang="es-ES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Límite Agregado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</a:tr>
              <a:tr h="203081"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r>
                        <a:rPr lang="es-ES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Protección para Compras por Internet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S/.30,000</a:t>
                      </a:r>
                      <a:r>
                        <a:rPr lang="es-ES_tradnl" sz="900" kern="1200" baseline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</a:t>
                      </a:r>
                      <a:r>
                        <a:rPr lang="es-ES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Límite Agregado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</a:tr>
              <a:tr h="203081"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r>
                        <a:rPr lang="es-ES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Robo de Dinero Extraído del Cajero Automático y Robo de Dinero Extraído de Ventanillas 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S/.30,000</a:t>
                      </a:r>
                      <a:r>
                        <a:rPr lang="es-ES_tradnl" sz="900" kern="1200" baseline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</a:t>
                      </a:r>
                      <a:r>
                        <a:rPr lang="es-ES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Límite Agregado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</a:tr>
              <a:tr h="203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Muerte Accidental del Asegurado por Robo, Asalto y/o Secuestro 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S/.35,000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</a:tr>
              <a:tr h="338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Reembolso de Gastos por Hospitalización por Lesión a consecuencia de Robo, Asalto y/o Secuestro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Hasta S/. 300 por día de hospitalización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Límite Agregado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</a:tr>
              <a:tr h="338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Reembolso por Trámite de documentos debido a Robo, Extravío o Hurto. Documentos cubiertos: DNI, CE, Pasaporte, Brevete.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Hasta S/.800</a:t>
                      </a:r>
                      <a:r>
                        <a:rPr lang="es-ES_tradnl" sz="900" kern="1200" baseline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</a:t>
                      </a:r>
                      <a:r>
                        <a:rPr lang="es-ES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Límite Agregado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</a:tr>
              <a:tr h="203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Robo del Bien Nuevo adquirido con la(s) Tarjeta(s)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_tradnl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Hasta S/.3,000</a:t>
                      </a:r>
                      <a:r>
                        <a:rPr lang="es-ES_tradnl" sz="900" kern="1200" baseline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</a:t>
                      </a:r>
                      <a:r>
                        <a:rPr lang="es-ES" sz="9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Límite Agregado</a:t>
                      </a:r>
                      <a:endParaRPr lang="es-ES" sz="900" kern="1200" dirty="0">
                        <a:solidFill>
                          <a:schemeClr val="tx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77166" marR="77166" marT="33836" marB="33836" anchor="ctr"/>
                </a:tc>
              </a:tr>
            </a:tbl>
          </a:graphicData>
        </a:graphic>
      </p:graphicFrame>
      <p:sp>
        <p:nvSpPr>
          <p:cNvPr id="213026" name="6 CuadroTexto"/>
          <p:cNvSpPr txBox="1">
            <a:spLocks noChangeArrowheads="1"/>
          </p:cNvSpPr>
          <p:nvPr/>
        </p:nvSpPr>
        <p:spPr bwMode="auto">
          <a:xfrm>
            <a:off x="622816" y="3264483"/>
            <a:ext cx="1701022" cy="29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5750" indent="-285750"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ES_tradnl" altLang="es-ES" sz="1100">
                <a:latin typeface="BNPP Sans" pitchFamily="50" charset="0"/>
              </a:rPr>
              <a:t>Gastos mensuales: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72818"/>
              </p:ext>
            </p:extLst>
          </p:nvPr>
        </p:nvGraphicFramePr>
        <p:xfrm>
          <a:off x="1107674" y="3500683"/>
          <a:ext cx="6008491" cy="43009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683083"/>
                <a:gridCol w="2533454"/>
                <a:gridCol w="706188"/>
                <a:gridCol w="1085766"/>
              </a:tblGrid>
              <a:tr h="1480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CANTIDAD</a:t>
                      </a:r>
                      <a:endParaRPr lang="es-ES" sz="8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CONCEPTO</a:t>
                      </a:r>
                      <a:endParaRPr lang="es-ES" sz="8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C.U (Block)</a:t>
                      </a:r>
                      <a:endParaRPr lang="es-ES" sz="8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MONTO SIN IGV</a:t>
                      </a:r>
                      <a:endParaRPr lang="es-ES" sz="8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41014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730</a:t>
                      </a:r>
                      <a:r>
                        <a:rPr lang="es-ES" sz="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</a:t>
                      </a:r>
                      <a:r>
                        <a:rPr lang="es-E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Blocks</a:t>
                      </a:r>
                      <a:endParaRPr lang="es-ES" sz="8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Impresión Certificados </a:t>
                      </a:r>
                      <a:r>
                        <a:rPr lang="es-E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PT*</a:t>
                      </a:r>
                      <a:endParaRPr lang="es-ES" sz="8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11,70</a:t>
                      </a:r>
                      <a:endParaRPr lang="es-ES" sz="8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S/. 8.541,00</a:t>
                      </a:r>
                      <a:endParaRPr lang="es-ES" sz="8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  <a:tr h="141014"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11,73</a:t>
                      </a:r>
                      <a:r>
                        <a:rPr lang="es-ES" sz="8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</a:t>
                      </a:r>
                      <a:r>
                        <a:rPr lang="es-E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Millares</a:t>
                      </a:r>
                      <a:endParaRPr lang="es-ES" sz="8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Dípticos PT</a:t>
                      </a:r>
                      <a:endParaRPr lang="es-ES" sz="8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173,99</a:t>
                      </a:r>
                      <a:endParaRPr lang="es-ES" sz="8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8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S/. 2.040,90</a:t>
                      </a:r>
                      <a:endParaRPr lang="es-ES" sz="8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13049" name="1 Rectángulo"/>
          <p:cNvSpPr>
            <a:spLocks noChangeArrowheads="1"/>
          </p:cNvSpPr>
          <p:nvPr/>
        </p:nvSpPr>
        <p:spPr bwMode="auto">
          <a:xfrm>
            <a:off x="1048741" y="3964855"/>
            <a:ext cx="6082159" cy="22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1000"/>
              <a:t>*1.7% de la prima neta, para la venta nueva.</a:t>
            </a:r>
            <a:endParaRPr lang="es-ES" altLang="es-ES" sz="1000"/>
          </a:p>
        </p:txBody>
      </p:sp>
      <p:sp>
        <p:nvSpPr>
          <p:cNvPr id="213050" name="1 Rectángulo"/>
          <p:cNvSpPr>
            <a:spLocks noChangeArrowheads="1"/>
          </p:cNvSpPr>
          <p:nvPr/>
        </p:nvSpPr>
        <p:spPr bwMode="auto">
          <a:xfrm>
            <a:off x="427266" y="759128"/>
            <a:ext cx="6635326" cy="2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es-ES_tradnl" altLang="es-ES" sz="1100" b="1">
                <a:latin typeface="BNPP Sans" pitchFamily="50" charset="0"/>
              </a:rPr>
              <a:t>Tarjeta Protegida: </a:t>
            </a:r>
            <a:r>
              <a:rPr lang="es-ES" altLang="es-ES" sz="1100" b="1">
                <a:latin typeface="BNPP Sans" pitchFamily="50" charset="0"/>
              </a:rPr>
              <a:t>Contrato por 2 años (2018 - 2020). Pendiente de Firmas</a:t>
            </a:r>
          </a:p>
        </p:txBody>
      </p:sp>
    </p:spTree>
    <p:extLst>
      <p:ext uri="{BB962C8B-B14F-4D97-AF65-F5344CB8AC3E}">
        <p14:creationId xmlns:p14="http://schemas.microsoft.com/office/powerpoint/2010/main" val="14049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7609D52A-7643-4083-B8FE-B26E3870274A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21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120480" y="4738083"/>
            <a:ext cx="441998" cy="27027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endParaRPr lang="es-PE" altLang="es-ES" sz="11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14020" name="2 Título"/>
          <p:cNvSpPr txBox="1">
            <a:spLocks/>
          </p:cNvSpPr>
          <p:nvPr/>
        </p:nvSpPr>
        <p:spPr bwMode="auto">
          <a:xfrm>
            <a:off x="316096" y="280263"/>
            <a:ext cx="72929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446088" indent="-179388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804863" indent="-176213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158875" indent="-1682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ES_tradnl" altLang="es-ES" sz="2100" b="1">
                <a:solidFill>
                  <a:schemeClr val="accent1"/>
                </a:solidFill>
                <a:latin typeface="BNPP Sans Light" pitchFamily="50" charset="0"/>
              </a:rPr>
              <a:t>Tarjeta Protegida – Comisiones y Ventas 2017</a:t>
            </a:r>
            <a:endParaRPr lang="es-ES" altLang="es-ES" sz="2100" b="1">
              <a:solidFill>
                <a:schemeClr val="accent1"/>
              </a:solidFill>
              <a:latin typeface="BNPP Sans Light" pitchFamily="50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27265" y="802607"/>
            <a:ext cx="4569991" cy="520437"/>
          </a:xfrm>
          <a:prstGeom prst="rect">
            <a:avLst/>
          </a:prstGeom>
        </p:spPr>
        <p:txBody>
          <a:bodyPr lIns="73445" tIns="36722" rIns="73445" bIns="36722">
            <a:spAutoFit/>
          </a:bodyPr>
          <a:lstStyle/>
          <a:p>
            <a:pPr algn="just">
              <a:defRPr/>
            </a:pPr>
            <a:r>
              <a:rPr lang="es-ES_tradnl" altLang="es-ES" sz="1100" b="1" dirty="0">
                <a:solidFill>
                  <a:schemeClr val="bg1"/>
                </a:solidFill>
                <a:latin typeface="BNPP Sans" pitchFamily="50" charset="0"/>
              </a:rPr>
              <a:t>Tarjeta Protegida: </a:t>
            </a:r>
            <a:r>
              <a:rPr lang="es-ES" altLang="es-ES" sz="1100" b="1" dirty="0">
                <a:solidFill>
                  <a:schemeClr val="bg1"/>
                </a:solidFill>
                <a:latin typeface="BNPP Sans" pitchFamily="50" charset="0"/>
              </a:rPr>
              <a:t>Contrato por 2 años (2018 - 2020)</a:t>
            </a:r>
          </a:p>
          <a:p>
            <a:pPr algn="just">
              <a:defRPr/>
            </a:pPr>
            <a:endParaRPr lang="es-ES_tradnl" altLang="es-ES" sz="700" b="1" dirty="0">
              <a:solidFill>
                <a:schemeClr val="bg1"/>
              </a:solidFill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altLang="es-ES" sz="1100" dirty="0">
                <a:solidFill>
                  <a:schemeClr val="bg1"/>
                </a:solidFill>
                <a:latin typeface="BNPP Sans" pitchFamily="50" charset="0"/>
                <a:cs typeface="Arial" panose="020B0604020202020204" pitchFamily="34" charset="0"/>
              </a:rPr>
              <a:t>Comisión: 93.37%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30643"/>
              </p:ext>
            </p:extLst>
          </p:nvPr>
        </p:nvGraphicFramePr>
        <p:xfrm>
          <a:off x="804972" y="1353738"/>
          <a:ext cx="6986247" cy="12634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95480"/>
                <a:gridCol w="1177519"/>
                <a:gridCol w="1700999"/>
                <a:gridCol w="1215000"/>
                <a:gridCol w="1397249"/>
              </a:tblGrid>
              <a:tr h="31587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Concepto</a:t>
                      </a:r>
                      <a:endParaRPr lang="es-ES" sz="10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 favor de</a:t>
                      </a:r>
                      <a:endParaRPr lang="es-ES" sz="10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Migración </a:t>
                      </a:r>
                      <a:b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</a:br>
                      <a: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(Rímac &amp; La Positiva)</a:t>
                      </a:r>
                      <a:endParaRPr lang="es-ES" sz="10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Venta Nueva</a:t>
                      </a:r>
                      <a:endParaRPr lang="es-ES" sz="10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b="1" u="none" strike="noStrike" dirty="0" err="1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Telemarketing</a:t>
                      </a:r>
                      <a:r>
                        <a:rPr lang="es-ES" sz="1000" b="1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CSF</a:t>
                      </a:r>
                      <a:endParaRPr lang="es-ES" sz="10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  <a:tr h="157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Subproducto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 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OCATP 2-6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OCATP 1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OCATP 7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57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Agenciamiento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CSF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52%</a:t>
                      </a:r>
                      <a:endParaRPr lang="es-ES" sz="1000" b="1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NA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52%</a:t>
                      </a:r>
                      <a:endParaRPr lang="es-ES" sz="1000" b="1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57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Back Office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CSF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28%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28%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28%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57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Otras Prestaciones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CSF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11,6%</a:t>
                      </a:r>
                      <a:endParaRPr lang="es-ES" sz="1000" b="1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11,60%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11,6%</a:t>
                      </a:r>
                      <a:endParaRPr lang="es-ES" sz="1000" b="1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57936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Recaudación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BF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1,77%</a:t>
                      </a:r>
                      <a:endParaRPr lang="es-ES" sz="10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53,77%</a:t>
                      </a:r>
                      <a:endParaRPr lang="es-ES" sz="1000" b="1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1,77%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57936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TOTAL INCLUIDO IGV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93,37%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93,37%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93,37%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33353"/>
              </p:ext>
            </p:extLst>
          </p:nvPr>
        </p:nvGraphicFramePr>
        <p:xfrm>
          <a:off x="830421" y="2739205"/>
          <a:ext cx="3558753" cy="63221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40126"/>
                <a:gridCol w="1618627"/>
              </a:tblGrid>
              <a:tr h="15805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 err="1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Agenciamiento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Aplica IGV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5805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Back Office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Aplica IGV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5805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Otras Prestaciones 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Aplica IGV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58054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Comisión por Recaudación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No Aplica IGV</a:t>
                      </a:r>
                      <a:endParaRPr lang="es-ES" sz="10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214089" name="8 Rectángulo"/>
          <p:cNvSpPr>
            <a:spLocks noChangeArrowheads="1"/>
          </p:cNvSpPr>
          <p:nvPr/>
        </p:nvSpPr>
        <p:spPr bwMode="auto">
          <a:xfrm>
            <a:off x="427265" y="3622895"/>
            <a:ext cx="4569991" cy="2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marL="285750" indent="-285750"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ES_tradnl" altLang="es-ES" sz="1100">
                <a:latin typeface="BNPP Sans" pitchFamily="50" charset="0"/>
              </a:rPr>
              <a:t>Ventas 2017:</a:t>
            </a:r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53929"/>
              </p:ext>
            </p:extLst>
          </p:nvPr>
        </p:nvGraphicFramePr>
        <p:xfrm>
          <a:off x="318775" y="3903749"/>
          <a:ext cx="8444844" cy="30458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93575"/>
                <a:gridCol w="607543"/>
                <a:gridCol w="607543"/>
                <a:gridCol w="607543"/>
                <a:gridCol w="607543"/>
                <a:gridCol w="607543"/>
                <a:gridCol w="607543"/>
                <a:gridCol w="607543"/>
                <a:gridCol w="625646"/>
                <a:gridCol w="589439"/>
                <a:gridCol w="607543"/>
                <a:gridCol w="668297"/>
                <a:gridCol w="607543"/>
              </a:tblGrid>
              <a:tr h="160357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SOCIO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ENE-17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FEB-17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MAR-17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ABR-17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MAY-17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JUN-17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JUL-17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AGO-17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SEP-17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OCT-17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NOV-17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DIC-17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 anchor="ctr"/>
                </a:tc>
              </a:tr>
              <a:tr h="142824">
                <a:tc>
                  <a:txBody>
                    <a:bodyPr/>
                    <a:lstStyle/>
                    <a:p>
                      <a:pPr algn="l" fontAlgn="t"/>
                      <a:r>
                        <a:rPr lang="es-ES_tradnl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BANCO</a:t>
                      </a:r>
                      <a:r>
                        <a:rPr lang="es-ES_tradnl" sz="9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FALABELLA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8.509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7.400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7.047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7.652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6.107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9.352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10.898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9.928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9.782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10.081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8.612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12.891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71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65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CDC4CA65-C1E7-4318-B8DF-3F530FA8C8A7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22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120480" y="4738083"/>
            <a:ext cx="441998" cy="27027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endParaRPr lang="es-PE" altLang="es-ES" sz="11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15044" name="2 Título"/>
          <p:cNvSpPr txBox="1">
            <a:spLocks/>
          </p:cNvSpPr>
          <p:nvPr/>
        </p:nvSpPr>
        <p:spPr bwMode="auto">
          <a:xfrm>
            <a:off x="316096" y="280263"/>
            <a:ext cx="72929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446088" indent="-179388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804863" indent="-176213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158875" indent="-1682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ES_tradnl" altLang="es-ES" sz="2100" b="1">
                <a:solidFill>
                  <a:schemeClr val="accent1"/>
                </a:solidFill>
                <a:latin typeface="BNPP Sans Light" pitchFamily="50" charset="0"/>
              </a:rPr>
              <a:t>Garantía Extendida – Gastos y Comisiones</a:t>
            </a:r>
            <a:endParaRPr lang="es-ES" altLang="es-ES" sz="2100" b="1">
              <a:solidFill>
                <a:schemeClr val="accent1"/>
              </a:solidFill>
              <a:latin typeface="BNPP Sans Light" pitchFamily="50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92352"/>
              </p:ext>
            </p:extLst>
          </p:nvPr>
        </p:nvGraphicFramePr>
        <p:xfrm>
          <a:off x="1717095" y="2978929"/>
          <a:ext cx="4859298" cy="151299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097810"/>
                <a:gridCol w="1761488"/>
              </a:tblGrid>
              <a:tr h="13537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CONCEPTO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MONTO </a:t>
                      </a: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MÁXIMO</a:t>
                      </a:r>
                      <a:r>
                        <a:rPr lang="es-ES" sz="9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</a:t>
                      </a: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SIN </a:t>
                      </a:r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IGV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ctr"/>
                </a:tc>
              </a:tr>
              <a:tr h="17197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Impresión</a:t>
                      </a:r>
                      <a:r>
                        <a:rPr lang="es-ES" sz="9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de </a:t>
                      </a: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Cartillas GEX - mensual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S/.</a:t>
                      </a:r>
                      <a:r>
                        <a:rPr lang="es-ES" sz="9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</a:t>
                      </a: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14.000,00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7197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Material </a:t>
                      </a: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POP – mensual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S/. 8.000,00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7197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Gastos Plataforma </a:t>
                      </a: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TMKT - mensual 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S/. 12.000,00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71979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Encuesta de </a:t>
                      </a: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Satisfacción – mensual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S/. 5.200,00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71979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Digitación de Cartillas</a:t>
                      </a:r>
                      <a:r>
                        <a:rPr lang="es-ES_tradnl" sz="9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GEX – mensual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S/. 13.000,00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71979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Custodia de certificados</a:t>
                      </a:r>
                      <a:r>
                        <a:rPr lang="es-ES_tradnl" sz="9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– mensual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S/. 3</a:t>
                      </a:r>
                      <a:r>
                        <a:rPr lang="es-ES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00,00</a:t>
                      </a:r>
                      <a:endParaRPr lang="es-ES_tradnl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71979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Capacitaciones provincias</a:t>
                      </a:r>
                      <a:r>
                        <a:rPr lang="es-ES_tradnl" sz="9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– </a:t>
                      </a:r>
                      <a:r>
                        <a:rPr lang="es-ES_tradnl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anual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S/. 56.000,00</a:t>
                      </a:r>
                      <a:endParaRPr lang="es-ES_tradnl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  <a:tr h="171979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Productos</a:t>
                      </a:r>
                      <a:r>
                        <a:rPr lang="es-ES_tradnl" sz="90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para préstamos – pago único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900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S/. 35.000,00</a:t>
                      </a:r>
                      <a:endParaRPr lang="es-ES_tradnl" sz="900" b="0" i="0" u="none" strike="noStrike" dirty="0" smtClean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2" name="1 Rectángulo"/>
          <p:cNvSpPr/>
          <p:nvPr/>
        </p:nvSpPr>
        <p:spPr>
          <a:xfrm>
            <a:off x="384405" y="705072"/>
            <a:ext cx="8379209" cy="2613318"/>
          </a:xfrm>
          <a:prstGeom prst="rect">
            <a:avLst/>
          </a:prstGeom>
        </p:spPr>
        <p:txBody>
          <a:bodyPr lIns="73445" tIns="36722" rIns="73445" bIns="36722">
            <a:spAutoFit/>
          </a:bodyPr>
          <a:lstStyle/>
          <a:p>
            <a:pPr algn="just">
              <a:defRPr/>
            </a:pPr>
            <a:r>
              <a:rPr lang="es-ES_tradnl" altLang="es-ES" sz="1100" b="1" dirty="0">
                <a:latin typeface="BNPP Sans" pitchFamily="50" charset="0"/>
              </a:rPr>
              <a:t>Garantía Extendida: </a:t>
            </a:r>
            <a:r>
              <a:rPr lang="es-ES" altLang="es-ES" sz="1100" b="1" dirty="0">
                <a:latin typeface="BNPP Sans" pitchFamily="50" charset="0"/>
              </a:rPr>
              <a:t>Contrato por 3 años (01/11/2017 – 31/10/2020). Pendiente de Firmas</a:t>
            </a:r>
          </a:p>
          <a:p>
            <a:pPr algn="just">
              <a:defRPr/>
            </a:pPr>
            <a:endParaRPr lang="es-ES_tradnl" altLang="es-ES" sz="600" b="1" dirty="0"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altLang="es-ES" sz="1000" dirty="0">
                <a:latin typeface="BNPP Sans" pitchFamily="50" charset="0"/>
              </a:rPr>
              <a:t>Gestión Comercial y Marketing: </a:t>
            </a:r>
            <a:r>
              <a:rPr lang="es-ES" sz="1000" b="1" dirty="0">
                <a:latin typeface="BNPP Sans" pitchFamily="50" charset="0"/>
              </a:rPr>
              <a:t>14% + IGV del Costo Técnico </a:t>
            </a:r>
            <a:r>
              <a:rPr lang="es-ES" sz="1000" dirty="0">
                <a:latin typeface="BNPP Sans" pitchFamily="50" charset="0"/>
              </a:rPr>
              <a:t>(En caso de aumentar el costo técnico de 5% en año 3 la comisión del año 3 aumentará a 16% + IGV del costo técnico).</a:t>
            </a:r>
          </a:p>
          <a:p>
            <a:pPr algn="just">
              <a:defRPr/>
            </a:pPr>
            <a:endParaRPr lang="es-ES" sz="600" dirty="0"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" sz="1000" dirty="0">
                <a:latin typeface="BNPP Sans" pitchFamily="50" charset="0"/>
              </a:rPr>
              <a:t>Incentivos: </a:t>
            </a:r>
            <a:r>
              <a:rPr lang="es-ES" sz="1000" b="1" dirty="0">
                <a:latin typeface="BNPP Sans" pitchFamily="50" charset="0"/>
              </a:rPr>
              <a:t>15% + IGV del costo técnico </a:t>
            </a:r>
            <a:r>
              <a:rPr lang="es-ES" sz="1000" dirty="0">
                <a:latin typeface="BNPP Sans" pitchFamily="50" charset="0"/>
              </a:rPr>
              <a:t>con un tope para cada periodo de 12 meses de </a:t>
            </a:r>
            <a:r>
              <a:rPr lang="es-ES" sz="1000" b="1" dirty="0">
                <a:latin typeface="BNPP Sans" pitchFamily="50" charset="0"/>
              </a:rPr>
              <a:t>1,000,000 PEN + IGV </a:t>
            </a:r>
            <a:r>
              <a:rPr lang="es-ES" sz="1000" dirty="0">
                <a:latin typeface="BNPP Sans" pitchFamily="50" charset="0"/>
              </a:rPr>
              <a:t>Aplica siempre que FSG cumpla con un importe mínimo mensual de costo técnico de </a:t>
            </a:r>
            <a:r>
              <a:rPr lang="es-ES" sz="1000" b="1" dirty="0">
                <a:latin typeface="BNPP Sans" pitchFamily="50" charset="0"/>
              </a:rPr>
              <a:t>500,000 PEN. </a:t>
            </a: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endParaRPr lang="es-ES" sz="600" dirty="0"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" sz="1000" dirty="0">
                <a:latin typeface="BNPP Sans" pitchFamily="50" charset="0"/>
              </a:rPr>
              <a:t>Adelanto de Incentivos: </a:t>
            </a:r>
          </a:p>
          <a:p>
            <a:pPr marL="826252" lvl="1" algn="just">
              <a:buFont typeface="Wingdings" pitchFamily="2" charset="2"/>
              <a:buChar char="Ø"/>
              <a:defRPr/>
            </a:pPr>
            <a:r>
              <a:rPr lang="es-ES" sz="1000" dirty="0">
                <a:latin typeface="BNPP Sans" pitchFamily="50" charset="0"/>
              </a:rPr>
              <a:t>Noviembre 2017: 170,000 PEN + IGV </a:t>
            </a:r>
          </a:p>
          <a:p>
            <a:pPr marL="826252" lvl="1" algn="just">
              <a:buFont typeface="Wingdings" pitchFamily="2" charset="2"/>
              <a:buChar char="Ø"/>
              <a:defRPr/>
            </a:pPr>
            <a:r>
              <a:rPr lang="es-ES" sz="1000" dirty="0">
                <a:latin typeface="BNPP Sans" pitchFamily="50" charset="0"/>
              </a:rPr>
              <a:t>Enero 2018: 1,000,000 PEN + IGV </a:t>
            </a:r>
          </a:p>
          <a:p>
            <a:pPr marL="826252" lvl="1" algn="just">
              <a:buFont typeface="Wingdings" pitchFamily="2" charset="2"/>
              <a:buChar char="Ø"/>
              <a:defRPr/>
            </a:pPr>
            <a:r>
              <a:rPr lang="es-ES" sz="1000" dirty="0">
                <a:latin typeface="BNPP Sans" pitchFamily="50" charset="0"/>
              </a:rPr>
              <a:t>Enero 2019: 1,000,000 PEN + IGV </a:t>
            </a:r>
          </a:p>
          <a:p>
            <a:pPr marL="826252" lvl="1" algn="just">
              <a:buFont typeface="Wingdings" pitchFamily="2" charset="2"/>
              <a:buChar char="Ø"/>
              <a:defRPr/>
            </a:pPr>
            <a:r>
              <a:rPr lang="es-ES" sz="1000" dirty="0">
                <a:latin typeface="BNPP Sans" pitchFamily="50" charset="0"/>
              </a:rPr>
              <a:t>Enero 2020: 830,000 PEN + IGV </a:t>
            </a:r>
            <a:r>
              <a:rPr lang="es-ES" sz="1000" dirty="0"/>
              <a:t>	</a:t>
            </a:r>
          </a:p>
          <a:p>
            <a:pPr algn="just">
              <a:defRPr/>
            </a:pPr>
            <a:endParaRPr lang="es-ES" sz="600" dirty="0"/>
          </a:p>
          <a:p>
            <a:pPr marL="137709" indent="-137709">
              <a:buFont typeface="Wingdings" panose="05000000000000000000" pitchFamily="2" charset="2"/>
              <a:buChar char="Ø"/>
              <a:defRPr/>
            </a:pPr>
            <a:r>
              <a:rPr lang="es-ES" sz="1000" dirty="0">
                <a:latin typeface="BNPP Sans" pitchFamily="50" charset="0"/>
              </a:rPr>
              <a:t>Aporte Adicional: </a:t>
            </a:r>
            <a:r>
              <a:rPr lang="es-PE" sz="1000" b="1" dirty="0">
                <a:latin typeface="BNPP Sans" pitchFamily="50" charset="0"/>
              </a:rPr>
              <a:t>En reemplazo de la DEF del stock (</a:t>
            </a:r>
            <a:r>
              <a:rPr lang="es-PE" sz="1000" dirty="0">
                <a:latin typeface="BNPP Sans" pitchFamily="50" charset="0"/>
              </a:rPr>
              <a:t>ventas del 01 de noviembre 2014 al 31 de octubre 2017)</a:t>
            </a:r>
            <a:r>
              <a:rPr lang="es-PE" sz="1000" b="1" dirty="0">
                <a:latin typeface="BNPP Sans" pitchFamily="50" charset="0"/>
              </a:rPr>
              <a:t> S/. 270,000 + IGV durante 14 meses</a:t>
            </a:r>
            <a:r>
              <a:rPr lang="es-PE" sz="1000" dirty="0">
                <a:latin typeface="BNPP Sans" pitchFamily="50" charset="0"/>
              </a:rPr>
              <a:t>, contados desde Noviembre 2017 hasta Diciembre 2018. No aplica la DEF para la venta del 01 de noviembre 2017 al 31 de octubre 2020.</a:t>
            </a:r>
          </a:p>
          <a:p>
            <a:pPr>
              <a:defRPr/>
            </a:pPr>
            <a:endParaRPr lang="es-ES" sz="1000" dirty="0">
              <a:latin typeface="BNPP Sans" pitchFamily="50" charset="0"/>
            </a:endParaRPr>
          </a:p>
          <a:p>
            <a:pPr marL="137709" indent="-137709" algn="just">
              <a:buFont typeface="Wingdings" panose="05000000000000000000" pitchFamily="2" charset="2"/>
              <a:buChar char="Ø"/>
              <a:defRPr/>
            </a:pPr>
            <a:r>
              <a:rPr lang="es-ES_tradnl" sz="1000" dirty="0">
                <a:latin typeface="BNPP Sans" pitchFamily="50" charset="0"/>
              </a:rPr>
              <a:t>Gastos:</a:t>
            </a:r>
            <a:endParaRPr lang="es-ES_tradnl" sz="1000" dirty="0"/>
          </a:p>
        </p:txBody>
      </p:sp>
    </p:spTree>
    <p:extLst>
      <p:ext uri="{BB962C8B-B14F-4D97-AF65-F5344CB8AC3E}">
        <p14:creationId xmlns:p14="http://schemas.microsoft.com/office/powerpoint/2010/main" val="35459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9F81A853-86B8-4C42-98D7-ECCAE707C254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23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120480" y="4738083"/>
            <a:ext cx="441998" cy="27027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endParaRPr lang="es-PE" altLang="es-ES" sz="11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16068" name="2 Título"/>
          <p:cNvSpPr txBox="1">
            <a:spLocks/>
          </p:cNvSpPr>
          <p:nvPr/>
        </p:nvSpPr>
        <p:spPr bwMode="auto">
          <a:xfrm>
            <a:off x="316096" y="280263"/>
            <a:ext cx="8629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446088" indent="-179388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804863" indent="-176213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158875" indent="-1682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ES_tradnl" altLang="es-ES" sz="2100" b="1">
                <a:solidFill>
                  <a:schemeClr val="accent1"/>
                </a:solidFill>
                <a:latin typeface="BNPP Sans Light" pitchFamily="50" charset="0"/>
              </a:rPr>
              <a:t>Garantía Extendida</a:t>
            </a:r>
            <a:r>
              <a:rPr lang="es-ES" altLang="es-ES" sz="2100" b="1">
                <a:solidFill>
                  <a:schemeClr val="accent1"/>
                </a:solidFill>
                <a:latin typeface="BNPP Sans Light" pitchFamily="50" charset="0"/>
              </a:rPr>
              <a:t> Saga Falabella - </a:t>
            </a:r>
            <a:r>
              <a:rPr lang="es-ES_tradnl" altLang="es-ES" sz="2100" b="1">
                <a:solidFill>
                  <a:schemeClr val="accent1"/>
                </a:solidFill>
                <a:latin typeface="BNPP Sans Light" pitchFamily="50" charset="0"/>
              </a:rPr>
              <a:t>Ventas Licitación 2014 - 2017 </a:t>
            </a:r>
            <a:endParaRPr lang="es-ES" altLang="es-ES" sz="2100" b="1">
              <a:solidFill>
                <a:schemeClr val="accent1"/>
              </a:solidFill>
              <a:latin typeface="BNPP Sans Light" pitchFamily="50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62543" y="3104667"/>
            <a:ext cx="7290287" cy="1135990"/>
          </a:xfrm>
          <a:prstGeom prst="rect">
            <a:avLst/>
          </a:prstGeom>
        </p:spPr>
        <p:txBody>
          <a:bodyPr lIns="73445" tIns="36722" rIns="73445" bIns="36722">
            <a:spAutoFit/>
          </a:bodyPr>
          <a:lstStyle/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" sz="1100" b="1" dirty="0">
                <a:solidFill>
                  <a:schemeClr val="bg1"/>
                </a:solidFill>
                <a:latin typeface="BNPP Sans" pitchFamily="50" charset="0"/>
              </a:rPr>
              <a:t>Mayo, Julio y Diciembre </a:t>
            </a:r>
            <a:r>
              <a:rPr lang="es-ES" sz="1100" dirty="0">
                <a:solidFill>
                  <a:schemeClr val="bg1"/>
                </a:solidFill>
                <a:latin typeface="BNPP Sans" pitchFamily="50" charset="0"/>
              </a:rPr>
              <a:t>son meses pico por campañas.</a:t>
            </a:r>
          </a:p>
          <a:p>
            <a:pPr algn="just">
              <a:defRPr/>
            </a:pPr>
            <a:endParaRPr lang="es-ES" sz="1100" dirty="0">
              <a:solidFill>
                <a:schemeClr val="bg1"/>
              </a:solidFill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sz="1100" dirty="0">
                <a:solidFill>
                  <a:schemeClr val="bg1"/>
                </a:solidFill>
                <a:latin typeface="BNPP Sans" pitchFamily="50" charset="0"/>
              </a:rPr>
              <a:t>Promedio de ventas por </a:t>
            </a:r>
            <a:r>
              <a:rPr lang="es-ES_tradnl" sz="1100" b="1" dirty="0">
                <a:solidFill>
                  <a:schemeClr val="bg1"/>
                </a:solidFill>
                <a:latin typeface="BNPP Sans" pitchFamily="50" charset="0"/>
              </a:rPr>
              <a:t>meses regulares</a:t>
            </a:r>
            <a:r>
              <a:rPr lang="es-ES_tradnl" sz="1100" dirty="0">
                <a:solidFill>
                  <a:schemeClr val="bg1"/>
                </a:solidFill>
                <a:latin typeface="BNPP Sans" pitchFamily="50" charset="0"/>
              </a:rPr>
              <a:t>:</a:t>
            </a:r>
          </a:p>
          <a:p>
            <a:pPr algn="just">
              <a:defRPr/>
            </a:pPr>
            <a:endParaRPr lang="es-ES_tradnl" sz="600" dirty="0">
              <a:solidFill>
                <a:schemeClr val="bg1"/>
              </a:solidFill>
              <a:latin typeface="BNPP Sans" pitchFamily="50" charset="0"/>
            </a:endParaRPr>
          </a:p>
          <a:p>
            <a:pPr marL="137709" indent="-137709" fontAlgn="b">
              <a:buFont typeface="Arial" panose="020B0604020202020204" pitchFamily="34" charset="0"/>
              <a:buChar char="•"/>
              <a:defRPr/>
            </a:pP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Promedio </a:t>
            </a:r>
            <a:r>
              <a:rPr lang="es-ES" sz="1000" b="1" dirty="0">
                <a:solidFill>
                  <a:schemeClr val="bg1"/>
                </a:solidFill>
                <a:latin typeface="BNPP Sans" pitchFamily="50" charset="0"/>
              </a:rPr>
              <a:t>año 1 </a:t>
            </a: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(nov 2014 - oct 2015): </a:t>
            </a:r>
            <a:r>
              <a:rPr lang="es-ES" sz="1000" b="1" dirty="0">
                <a:solidFill>
                  <a:schemeClr val="bg1"/>
                </a:solidFill>
                <a:latin typeface="BNPP Sans" pitchFamily="50" charset="0"/>
              </a:rPr>
              <a:t>17k/mes</a:t>
            </a: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 - considerando meses pico son 18k/mes.</a:t>
            </a:r>
          </a:p>
          <a:p>
            <a:pPr marL="137709" indent="-137709" fontAlgn="b">
              <a:buFont typeface="Arial" panose="020B0604020202020204" pitchFamily="34" charset="0"/>
              <a:buChar char="•"/>
              <a:defRPr/>
            </a:pP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Promedio </a:t>
            </a:r>
            <a:r>
              <a:rPr lang="es-ES" sz="1000" b="1" dirty="0">
                <a:solidFill>
                  <a:schemeClr val="bg1"/>
                </a:solidFill>
                <a:latin typeface="BNPP Sans" pitchFamily="50" charset="0"/>
              </a:rPr>
              <a:t>año 2 </a:t>
            </a: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(nov 2015 - oct 2016):</a:t>
            </a:r>
            <a:r>
              <a:rPr lang="es-ES" sz="1000" b="1" dirty="0">
                <a:solidFill>
                  <a:schemeClr val="bg1"/>
                </a:solidFill>
                <a:latin typeface="BNPP Sans" pitchFamily="50" charset="0"/>
              </a:rPr>
              <a:t> 18k/mes </a:t>
            </a: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- considerando meses pico 19k/mes.</a:t>
            </a:r>
          </a:p>
          <a:p>
            <a:pPr marL="137709" indent="-137709" fontAlgn="b">
              <a:buFont typeface="Arial" panose="020B0604020202020204" pitchFamily="34" charset="0"/>
              <a:buChar char="•"/>
              <a:defRPr/>
            </a:pP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Promedio </a:t>
            </a:r>
            <a:r>
              <a:rPr lang="es-ES" sz="1000" b="1" dirty="0">
                <a:solidFill>
                  <a:schemeClr val="bg1"/>
                </a:solidFill>
                <a:latin typeface="BNPP Sans" pitchFamily="50" charset="0"/>
              </a:rPr>
              <a:t>año 3 </a:t>
            </a: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(nov 2016 - oct 2017): </a:t>
            </a:r>
            <a:r>
              <a:rPr lang="es-ES" sz="1000" b="1" dirty="0">
                <a:solidFill>
                  <a:schemeClr val="bg1"/>
                </a:solidFill>
                <a:latin typeface="BNPP Sans" pitchFamily="50" charset="0"/>
              </a:rPr>
              <a:t>15k/mes</a:t>
            </a: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 - considerando meses pico 16k/mes.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75045"/>
              </p:ext>
            </p:extLst>
          </p:nvPr>
        </p:nvGraphicFramePr>
        <p:xfrm>
          <a:off x="448695" y="1070535"/>
          <a:ext cx="8197053" cy="18955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25063"/>
                <a:gridCol w="621476"/>
                <a:gridCol w="825063"/>
                <a:gridCol w="621476"/>
                <a:gridCol w="825063"/>
                <a:gridCol w="621476"/>
                <a:gridCol w="642906"/>
                <a:gridCol w="642906"/>
                <a:gridCol w="642906"/>
                <a:gridCol w="642906"/>
                <a:gridCol w="642906"/>
                <a:gridCol w="642906"/>
              </a:tblGrid>
              <a:tr h="165008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s-ES_tradnl" sz="1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SAGA FALABELLA</a:t>
                      </a:r>
                      <a:r>
                        <a:rPr lang="es-ES_tradnl" sz="10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: PERIODO NOVIEMBRE 2014 – OCTUBRE 2017</a:t>
                      </a:r>
                      <a:endParaRPr lang="es-ES" sz="10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2442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s-ES_tradnl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PERIODO</a:t>
                      </a:r>
                      <a:r>
                        <a:rPr lang="es-ES_tradnl" sz="9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NOVIEMBRE 2014 – DICIEMBRE 2014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</a:tr>
              <a:tr h="142442">
                <a:tc rowSpan="2" gridSpan="10"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 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NOV-14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DIC-14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</a:tr>
              <a:tr h="142442">
                <a:tc gridSpan="10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16.978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25.884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</a:tr>
              <a:tr h="142442">
                <a:tc gridSpan="1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PERIODO</a:t>
                      </a:r>
                      <a:r>
                        <a:rPr lang="es-ES_tradnl" sz="9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ENERO 2015 – DICIEMBRE 2015</a:t>
                      </a:r>
                      <a:endParaRPr lang="es-E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</a:tr>
              <a:tr h="142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ENE-15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FEB-15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MAR-15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ABR-15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MAY-15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JUN-15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JUL-15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AGO-15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SEP-15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OCT-15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NOV-15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DIC-15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</a:tr>
              <a:tr h="142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14.817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14.539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17.179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15.645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19.312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16.055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20.094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19.849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19.901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17.538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18.603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31.974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</a:tr>
              <a:tr h="142442">
                <a:tc gridSpan="1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PERIODO</a:t>
                      </a:r>
                      <a:r>
                        <a:rPr lang="es-ES_tradnl" sz="9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ENERO 2016 – DICIEMBRE 2016</a:t>
                      </a:r>
                      <a:endParaRPr lang="es-E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</a:tr>
              <a:tr h="142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ENE-16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FEB-16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MAR-16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ABR-16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MAY-16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JUN-16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JUL-16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AGO-16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SEP-16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OCT-16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NOV-16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DIC-16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</a:tr>
              <a:tr h="142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17.774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16.407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18.834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18.458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20.103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19.033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22.596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18.918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16.822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15.868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14.412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</a:rPr>
                        <a:t>23.760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</a:tr>
              <a:tr h="142442">
                <a:tc gridSpan="1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PERIODO</a:t>
                      </a:r>
                      <a:r>
                        <a:rPr lang="es-ES_tradnl" sz="9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ENERO 2017 – DICIEMBRE 2017</a:t>
                      </a:r>
                      <a:endParaRPr lang="es-E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</a:tr>
              <a:tr h="142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ENE-17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FEB-17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MAR-17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ABR-17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MAY-17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JUN-17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JUL-17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AGO-17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SEP-17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OCT-17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rowSpan="2" gridSpan="2">
                  <a:txBody>
                    <a:bodyPr/>
                    <a:lstStyle/>
                    <a:p>
                      <a:pPr algn="ctr" fontAlgn="b"/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rowSpan="2" hMerge="1">
                  <a:txBody>
                    <a:bodyPr/>
                    <a:lstStyle/>
                    <a:p>
                      <a:pPr algn="r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</a:tr>
              <a:tr h="142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17.189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15.237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16.947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16.392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18.777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14.454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17.606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12.803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12.574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11.745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67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BB17BB16-D65F-4E51-8F85-2E94951C4306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24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17092" name="2 Título"/>
          <p:cNvSpPr txBox="1">
            <a:spLocks/>
          </p:cNvSpPr>
          <p:nvPr/>
        </p:nvSpPr>
        <p:spPr bwMode="auto">
          <a:xfrm>
            <a:off x="316096" y="280263"/>
            <a:ext cx="86296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446088" indent="-179388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804863" indent="-176213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158875" indent="-1682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ES_tradnl" altLang="es-ES" sz="2100" b="1">
                <a:solidFill>
                  <a:schemeClr val="accent1"/>
                </a:solidFill>
                <a:latin typeface="BNPP Sans Light" pitchFamily="50" charset="0"/>
              </a:rPr>
              <a:t>Garantía Extendida</a:t>
            </a:r>
            <a:r>
              <a:rPr lang="es-ES" altLang="es-ES" sz="2100" b="1">
                <a:solidFill>
                  <a:schemeClr val="accent1"/>
                </a:solidFill>
                <a:latin typeface="BNPP Sans Light" pitchFamily="50" charset="0"/>
              </a:rPr>
              <a:t> Tottus - </a:t>
            </a:r>
            <a:r>
              <a:rPr lang="es-ES_tradnl" altLang="es-ES" sz="2100" b="1">
                <a:solidFill>
                  <a:schemeClr val="accent1"/>
                </a:solidFill>
                <a:latin typeface="BNPP Sans Light" pitchFamily="50" charset="0"/>
              </a:rPr>
              <a:t>Ventas Licitación 2014 - 2017 </a:t>
            </a:r>
            <a:endParaRPr lang="es-ES" altLang="es-ES" sz="2100" b="1">
              <a:solidFill>
                <a:schemeClr val="accent1"/>
              </a:solidFill>
              <a:latin typeface="BNPP Sans Light" pitchFamily="50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62543" y="3157547"/>
            <a:ext cx="7290287" cy="1135990"/>
          </a:xfrm>
          <a:prstGeom prst="rect">
            <a:avLst/>
          </a:prstGeom>
        </p:spPr>
        <p:txBody>
          <a:bodyPr lIns="73445" tIns="36722" rIns="73445" bIns="36722">
            <a:spAutoFit/>
          </a:bodyPr>
          <a:lstStyle/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" sz="1100" b="1" dirty="0">
                <a:solidFill>
                  <a:schemeClr val="bg1"/>
                </a:solidFill>
                <a:latin typeface="BNPP Sans" pitchFamily="50" charset="0"/>
              </a:rPr>
              <a:t>Mayo, Julio y Diciembre </a:t>
            </a:r>
            <a:r>
              <a:rPr lang="es-ES" sz="1100" dirty="0">
                <a:solidFill>
                  <a:schemeClr val="bg1"/>
                </a:solidFill>
                <a:latin typeface="BNPP Sans" pitchFamily="50" charset="0"/>
              </a:rPr>
              <a:t>son meses pico por campañas.</a:t>
            </a:r>
          </a:p>
          <a:p>
            <a:pPr algn="just">
              <a:defRPr/>
            </a:pPr>
            <a:endParaRPr lang="es-ES" sz="1100" dirty="0">
              <a:solidFill>
                <a:schemeClr val="bg1"/>
              </a:solidFill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sz="1100" dirty="0">
                <a:solidFill>
                  <a:schemeClr val="bg1"/>
                </a:solidFill>
                <a:latin typeface="BNPP Sans" pitchFamily="50" charset="0"/>
              </a:rPr>
              <a:t>Promedio de ventas por </a:t>
            </a:r>
            <a:r>
              <a:rPr lang="es-ES_tradnl" sz="1100" b="1" dirty="0">
                <a:solidFill>
                  <a:schemeClr val="bg1"/>
                </a:solidFill>
                <a:latin typeface="BNPP Sans" pitchFamily="50" charset="0"/>
              </a:rPr>
              <a:t>meses regulares</a:t>
            </a:r>
            <a:r>
              <a:rPr lang="es-ES_tradnl" sz="1100" dirty="0">
                <a:solidFill>
                  <a:schemeClr val="bg1"/>
                </a:solidFill>
                <a:latin typeface="BNPP Sans" pitchFamily="50" charset="0"/>
              </a:rPr>
              <a:t>:</a:t>
            </a:r>
          </a:p>
          <a:p>
            <a:pPr algn="just">
              <a:defRPr/>
            </a:pPr>
            <a:endParaRPr lang="es-ES_tradnl" sz="600" dirty="0">
              <a:solidFill>
                <a:schemeClr val="bg1"/>
              </a:solidFill>
              <a:latin typeface="BNPP Sans" pitchFamily="50" charset="0"/>
            </a:endParaRPr>
          </a:p>
          <a:p>
            <a:pPr marL="137709" indent="-137709" fontAlgn="b">
              <a:buFont typeface="Arial" panose="020B0604020202020204" pitchFamily="34" charset="0"/>
              <a:buChar char="•"/>
              <a:defRPr/>
            </a:pP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Promedio </a:t>
            </a:r>
            <a:r>
              <a:rPr lang="es-ES" sz="1000" b="1" dirty="0">
                <a:solidFill>
                  <a:schemeClr val="bg1"/>
                </a:solidFill>
                <a:latin typeface="BNPP Sans" pitchFamily="50" charset="0"/>
              </a:rPr>
              <a:t>año 1</a:t>
            </a: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 (nov 2014 - oct 2015): </a:t>
            </a:r>
            <a:r>
              <a:rPr lang="es-ES" sz="1000" b="1" dirty="0">
                <a:solidFill>
                  <a:schemeClr val="bg1"/>
                </a:solidFill>
                <a:latin typeface="BNPP Sans" pitchFamily="50" charset="0"/>
              </a:rPr>
              <a:t>16k/mes</a:t>
            </a: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 - considerando meses pico son 17k/mes.</a:t>
            </a:r>
          </a:p>
          <a:p>
            <a:pPr marL="137709" indent="-137709" fontAlgn="b">
              <a:buFont typeface="Arial" panose="020B0604020202020204" pitchFamily="34" charset="0"/>
              <a:buChar char="•"/>
              <a:defRPr/>
            </a:pP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Promedio </a:t>
            </a:r>
            <a:r>
              <a:rPr lang="es-ES" sz="1000" b="1" dirty="0">
                <a:solidFill>
                  <a:schemeClr val="bg1"/>
                </a:solidFill>
                <a:latin typeface="BNPP Sans" pitchFamily="50" charset="0"/>
              </a:rPr>
              <a:t>año 2 </a:t>
            </a: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(nov 2015 - oct 2016): </a:t>
            </a:r>
            <a:r>
              <a:rPr lang="es-ES" sz="1000" b="1" dirty="0">
                <a:solidFill>
                  <a:schemeClr val="bg1"/>
                </a:solidFill>
                <a:latin typeface="BNPP Sans" pitchFamily="50" charset="0"/>
              </a:rPr>
              <a:t>14k/mes</a:t>
            </a: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 - considerando meses pico 15k/mes.</a:t>
            </a:r>
          </a:p>
          <a:p>
            <a:pPr marL="137709" indent="-137709" fontAlgn="b">
              <a:buFont typeface="Arial" panose="020B0604020202020204" pitchFamily="34" charset="0"/>
              <a:buChar char="•"/>
              <a:defRPr/>
            </a:pP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Promedio </a:t>
            </a:r>
            <a:r>
              <a:rPr lang="es-ES" sz="1000" b="1" dirty="0">
                <a:solidFill>
                  <a:schemeClr val="bg1"/>
                </a:solidFill>
                <a:latin typeface="BNPP Sans" pitchFamily="50" charset="0"/>
              </a:rPr>
              <a:t>año 3 </a:t>
            </a: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(nov 2016 - oct 2017): </a:t>
            </a:r>
            <a:r>
              <a:rPr lang="es-ES" sz="1000" b="1" dirty="0">
                <a:solidFill>
                  <a:schemeClr val="bg1"/>
                </a:solidFill>
                <a:latin typeface="BNPP Sans" pitchFamily="50" charset="0"/>
              </a:rPr>
              <a:t>10k/mes</a:t>
            </a:r>
            <a:r>
              <a:rPr lang="es-ES" sz="1000" dirty="0">
                <a:solidFill>
                  <a:schemeClr val="bg1"/>
                </a:solidFill>
                <a:latin typeface="BNPP Sans" pitchFamily="50" charset="0"/>
              </a:rPr>
              <a:t> - considerando meses </a:t>
            </a:r>
            <a:r>
              <a:rPr lang="es-ES" sz="1000">
                <a:solidFill>
                  <a:schemeClr val="bg1"/>
                </a:solidFill>
                <a:latin typeface="BNPP Sans" pitchFamily="50" charset="0"/>
              </a:rPr>
              <a:t>pico 11k/mes.</a:t>
            </a:r>
            <a:endParaRPr lang="es-ES" sz="1000" dirty="0">
              <a:solidFill>
                <a:schemeClr val="bg1"/>
              </a:solidFill>
              <a:latin typeface="BNPP Sans" pitchFamily="50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07864"/>
              </p:ext>
            </p:extLst>
          </p:nvPr>
        </p:nvGraphicFramePr>
        <p:xfrm>
          <a:off x="448695" y="1070535"/>
          <a:ext cx="8197053" cy="18955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25063"/>
                <a:gridCol w="621476"/>
                <a:gridCol w="825063"/>
                <a:gridCol w="621476"/>
                <a:gridCol w="825063"/>
                <a:gridCol w="621476"/>
                <a:gridCol w="642906"/>
                <a:gridCol w="642906"/>
                <a:gridCol w="642906"/>
                <a:gridCol w="642906"/>
                <a:gridCol w="642906"/>
                <a:gridCol w="642906"/>
              </a:tblGrid>
              <a:tr h="165008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s-ES_tradnl" sz="10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TOTTUS</a:t>
                      </a:r>
                      <a:r>
                        <a:rPr lang="es-ES_tradnl" sz="10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: PERIODO NOVIEMBRE 2014 – OCTUBRE 2017</a:t>
                      </a:r>
                      <a:endParaRPr lang="es-ES" sz="10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42442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s-ES_tradnl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PERIODO</a:t>
                      </a:r>
                      <a:r>
                        <a:rPr lang="es-ES_tradnl" sz="9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NOVIEMBRE 2014 – DICIEMBRE 2014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</a:tr>
              <a:tr h="142442">
                <a:tc rowSpan="2" gridSpan="10"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 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NOV-14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DIC-14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</a:tr>
              <a:tr h="142442">
                <a:tc gridSpan="10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15.317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26.866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</a:tr>
              <a:tr h="142442">
                <a:tc gridSpan="1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PERIODO</a:t>
                      </a:r>
                      <a:r>
                        <a:rPr lang="es-ES_tradnl" sz="9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ENERO 2015 – DICIEMBRE 2015</a:t>
                      </a:r>
                      <a:endParaRPr lang="es-E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</a:tr>
              <a:tr h="142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ENE-15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FEB-15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MAR-15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ABR-15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MAY-15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JUN-15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JUL-15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AGO-15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SEP-15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OCT-15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NOV-15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DIC-15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</a:tr>
              <a:tr h="142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14.626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14.454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16.868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15.711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20.336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15.099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18.957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16.989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14.641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14.450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14.702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29.303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</a:tr>
              <a:tr h="142442">
                <a:tc gridSpan="1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PERIODO</a:t>
                      </a:r>
                      <a:r>
                        <a:rPr lang="es-ES_tradnl" sz="9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ENERO 2016 – DICIEMBRE 2016</a:t>
                      </a:r>
                      <a:endParaRPr lang="es-E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</a:tr>
              <a:tr h="142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ENE-16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FEB-16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MAR-16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ABR-16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MAY-16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JUN-16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JUL-16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AGO-16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SEP-16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OCT-16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NOV-16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DIC-16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</a:tr>
              <a:tr h="142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14.684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12.097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13.681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13.027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16.137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13.853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18.869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12.542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12.017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14.429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10.922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23.658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</a:tr>
              <a:tr h="142442">
                <a:tc gridSpan="12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PERIODO</a:t>
                      </a:r>
                      <a:r>
                        <a:rPr lang="es-ES_tradnl" sz="9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 ENERO 2017 – DICIEMBRE 2017</a:t>
                      </a:r>
                      <a:endParaRPr lang="es-ES" sz="900" b="1" i="0" u="none" strike="noStrike" dirty="0" smtClean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</a:tr>
              <a:tr h="142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ENE-17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FEB-17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MAR-17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ABR-17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MAY-17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JUN-17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JUL-17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AGO-17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SEP-17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OCT-17</a:t>
                      </a:r>
                      <a:endParaRPr lang="es-ES" sz="900" b="1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rowSpan="2" gridSpan="2">
                  <a:txBody>
                    <a:bodyPr/>
                    <a:lstStyle/>
                    <a:p>
                      <a:pPr algn="ctr" fontAlgn="b"/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rowSpan="2" hMerge="1">
                  <a:txBody>
                    <a:bodyPr/>
                    <a:lstStyle/>
                    <a:p>
                      <a:pPr algn="r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</a:tr>
              <a:tr h="142442"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11.080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9.083</a:t>
                      </a:r>
                      <a:endParaRPr lang="es-ES" sz="900" b="0" i="0" u="none" strike="noStrike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9.687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11.304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11.530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9.493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12.035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8.410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8.641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 dirty="0">
                          <a:solidFill>
                            <a:schemeClr val="tx1"/>
                          </a:solidFill>
                          <a:effectLst/>
                          <a:latin typeface="BNPP Sans" pitchFamily="50" charset="0"/>
                        </a:rPr>
                        <a:t>8.473</a:t>
                      </a:r>
                      <a:endParaRPr lang="es-ES" sz="900" b="0" i="0" u="none" strike="noStrike" dirty="0">
                        <a:solidFill>
                          <a:schemeClr val="tx1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8036" marR="8036" marT="7051" marB="0" anchor="b"/>
                </a:tc>
                <a:tc gridSpan="2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BNPP Sans" pitchFamily="50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7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7" name="Picture 2" descr="C:\Users\986400\AppData\Local\Temp\notes0A895E\presentacion22x17-2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82" b="40164"/>
          <a:stretch>
            <a:fillRect/>
          </a:stretch>
        </p:blipFill>
        <p:spPr bwMode="auto">
          <a:xfrm>
            <a:off x="1230898" y="2857892"/>
            <a:ext cx="6421024" cy="21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08" name="Picture 2" descr="C:\Users\986400\AppData\Local\Temp\notes0A895E\presentacion22x17-2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7" b="58855"/>
          <a:stretch>
            <a:fillRect/>
          </a:stretch>
        </p:blipFill>
        <p:spPr bwMode="auto">
          <a:xfrm>
            <a:off x="1316619" y="1665145"/>
            <a:ext cx="6421024" cy="26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10" name="AutoShape 4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131260" y="-682745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endParaRPr lang="es-PE" altLang="es-ES">
              <a:solidFill>
                <a:schemeClr val="tx1"/>
              </a:solidFill>
            </a:endParaRPr>
          </a:p>
        </p:txBody>
      </p:sp>
      <p:sp>
        <p:nvSpPr>
          <p:cNvPr id="200711" name="AutoShape 6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259841" y="-569934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endParaRPr lang="es-PE" altLang="es-ES">
              <a:solidFill>
                <a:schemeClr val="tx1"/>
              </a:solidFill>
            </a:endParaRPr>
          </a:p>
        </p:txBody>
      </p:sp>
      <p:pic>
        <p:nvPicPr>
          <p:cNvPr id="7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57" y="1855029"/>
            <a:ext cx="2651147" cy="100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15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0" name="AutoShape 4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131260" y="-682745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endParaRPr lang="es-PE" altLang="es-ES">
              <a:solidFill>
                <a:schemeClr val="tx1"/>
              </a:solidFill>
            </a:endParaRPr>
          </a:p>
        </p:txBody>
      </p:sp>
      <p:sp>
        <p:nvSpPr>
          <p:cNvPr id="200711" name="AutoShape 6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259841" y="-569934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endParaRPr lang="es-PE" altLang="es-ES">
              <a:solidFill>
                <a:schemeClr val="tx1"/>
              </a:solidFill>
            </a:endParaRPr>
          </a:p>
        </p:txBody>
      </p:sp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323528" y="244478"/>
            <a:ext cx="4513415" cy="307777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000" dirty="0" smtClean="0">
                <a:latin typeface="BNPP Sans Light" pitchFamily="50" charset="0"/>
                <a:cs typeface="Arial" charset="0"/>
              </a:rPr>
              <a:t>Vida Tranquila </a:t>
            </a:r>
            <a:r>
              <a:rPr lang="es-ES_tradnl" altLang="es-ES" sz="2000" dirty="0" smtClean="0">
                <a:latin typeface="BNPP Sans Light" pitchFamily="50" charset="0"/>
                <a:cs typeface="Arial" charset="0"/>
              </a:rPr>
              <a:t>(Desempleo + Eventos) </a:t>
            </a:r>
            <a:endParaRPr lang="es-ES" altLang="es-ES" sz="2000" dirty="0">
              <a:latin typeface="BNPP Sans Light" pitchFamily="50" charset="0"/>
              <a:cs typeface="Arial" charset="0"/>
            </a:endParaRPr>
          </a:p>
        </p:txBody>
      </p:sp>
      <p:sp>
        <p:nvSpPr>
          <p:cNvPr id="12" name="2 Título"/>
          <p:cNvSpPr txBox="1">
            <a:spLocks/>
          </p:cNvSpPr>
          <p:nvPr/>
        </p:nvSpPr>
        <p:spPr>
          <a:xfrm>
            <a:off x="611560" y="2780804"/>
            <a:ext cx="7848872" cy="123110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Se vende en Metro, Wong y Paris (Banco </a:t>
            </a:r>
            <a:r>
              <a:rPr lang="es-ES_tradnl" altLang="es-ES" sz="1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Cencosud</a:t>
            </a: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); asociado a la Tarjeta de Crédito. El socio tiene una meta flat de 1,600 unidades mes. </a:t>
            </a:r>
            <a:endParaRPr lang="es-ES_tradnl" altLang="es-ES" sz="1000" b="0" dirty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El primer trimestre se tuvo una meta de 10,000 – 15,000 colocaciones (no activas). Meta a partir de Julio: 20,000 tarjetas mensuales.</a:t>
            </a:r>
            <a:endParaRPr lang="es-ES_tradnl" altLang="es-ES" sz="1000" b="0" dirty="0" smtClean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cs typeface="Arial" charset="0"/>
            </a:endParaRPr>
          </a:p>
          <a:p>
            <a:endParaRPr lang="es-ES_tradnl" altLang="es-E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cs typeface="Arial" charset="0"/>
            </a:endParaRPr>
          </a:p>
          <a:p>
            <a:r>
              <a:rPr lang="es-ES_tradnl" altLang="es-E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Acciones Comerciales: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_tradnl" altLang="es-E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Se tuvo una campaña “Karaoke” multiproducto; con la intención de llevar la meta a 120% desde Julio hasta quincena de </a:t>
            </a: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Agosto.</a:t>
            </a:r>
            <a:endParaRPr lang="es-ES_tradnl" altLang="es-ES" sz="1000" b="0" dirty="0" smtClean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Hay cambios en la red: por los incrementos de prima del SOAT y Oncológico; motivo por el cual no se ha cambiado la meta en lo que va del año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Pendientes: Revisar producción Junio; ya que el cierre comercial esta en 1800 y en trama tenemos 1664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9788"/>
            <a:ext cx="3491421" cy="160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810365"/>
            <a:ext cx="3676650" cy="164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96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5" name="Picture 2" descr="C:\Users\986400\AppData\Local\Temp\notes0A895E\presentacion22x17-2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82" b="40164"/>
          <a:stretch>
            <a:fillRect/>
          </a:stretch>
        </p:blipFill>
        <p:spPr bwMode="auto">
          <a:xfrm>
            <a:off x="1230898" y="2857892"/>
            <a:ext cx="6421024" cy="21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356" name="Picture 2" descr="C:\Users\986400\AppData\Local\Temp\notes0A895E\presentacion22x17-2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7" b="58855"/>
          <a:stretch>
            <a:fillRect/>
          </a:stretch>
        </p:blipFill>
        <p:spPr bwMode="auto">
          <a:xfrm>
            <a:off x="1316619" y="1665145"/>
            <a:ext cx="6421024" cy="26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358" name="AutoShape 4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131260" y="-682745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/>
          <a:p>
            <a:endParaRPr lang="es-PE" altLang="es-ES"/>
          </a:p>
        </p:txBody>
      </p:sp>
      <p:sp>
        <p:nvSpPr>
          <p:cNvPr id="228359" name="AutoShape 6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259841" y="-569934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/>
          <a:p>
            <a:endParaRPr lang="es-PE" altLang="es-ES"/>
          </a:p>
        </p:txBody>
      </p:sp>
      <p:pic>
        <p:nvPicPr>
          <p:cNvPr id="2283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51" y="2070561"/>
            <a:ext cx="3147561" cy="59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91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0" name="AutoShape 4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131260" y="-682745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endParaRPr lang="es-PE" altLang="es-ES">
              <a:solidFill>
                <a:schemeClr val="tx1"/>
              </a:solidFill>
            </a:endParaRPr>
          </a:p>
        </p:txBody>
      </p:sp>
      <p:sp>
        <p:nvSpPr>
          <p:cNvPr id="200711" name="AutoShape 6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259841" y="-569934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endParaRPr lang="es-PE" altLang="es-ES">
              <a:solidFill>
                <a:schemeClr val="tx1"/>
              </a:solidFill>
            </a:endParaRPr>
          </a:p>
        </p:txBody>
      </p:sp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323528" y="236784"/>
            <a:ext cx="4724050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 dirty="0" smtClean="0">
                <a:latin typeface="BNPP Sans Light" pitchFamily="50" charset="0"/>
                <a:cs typeface="Arial" charset="0"/>
              </a:rPr>
              <a:t>Optativos: PT + AP + Sepelio + Eventos</a:t>
            </a:r>
            <a:endParaRPr lang="es-ES" altLang="es-ES" sz="2100" dirty="0">
              <a:latin typeface="BNPP Sans Light" pitchFamily="50" charset="0"/>
              <a:cs typeface="Arial" charset="0"/>
            </a:endParaRPr>
          </a:p>
        </p:txBody>
      </p:sp>
      <p:sp>
        <p:nvSpPr>
          <p:cNvPr id="12" name="2 Título"/>
          <p:cNvSpPr txBox="1">
            <a:spLocks/>
          </p:cNvSpPr>
          <p:nvPr/>
        </p:nvSpPr>
        <p:spPr>
          <a:xfrm>
            <a:off x="4584338" y="2617916"/>
            <a:ext cx="4380150" cy="184665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s-ES_tradnl" altLang="es-ES" sz="1000" b="0" dirty="0" smtClean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Contrato (PT): Por 3 años; desde Marzo 2016. Amarrado a recaudo.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Contrato (AP): Por 5 años desde Enero 2018.</a:t>
            </a:r>
            <a:endParaRPr lang="es-ES_tradnl" altLang="es-ES" sz="1000" b="0" dirty="0" smtClean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Las </a:t>
            </a: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ventas reales superaron lo proyectado por 23%+ </a:t>
            </a:r>
            <a:r>
              <a:rPr lang="es-ES_tradnl" altLang="es-E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Budget</a:t>
            </a: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 y 14%+ </a:t>
            </a:r>
            <a:r>
              <a:rPr lang="es-ES_tradnl" altLang="es-ES" sz="1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Update</a:t>
            </a: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. </a:t>
            </a:r>
            <a:endParaRPr lang="es-ES_tradnl" altLang="es-ES" sz="1000" b="0" dirty="0" smtClean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Colocación mensual de tarjetas: 13,000 y se activan el 70%</a:t>
            </a:r>
            <a:endParaRPr lang="es-ES_tradnl" altLang="es-E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cs typeface="Arial" charset="0"/>
            </a:endParaRPr>
          </a:p>
          <a:p>
            <a:pPr algn="just"/>
            <a:r>
              <a:rPr lang="es-ES_tradnl" altLang="es-E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Acciones </a:t>
            </a:r>
            <a:r>
              <a:rPr lang="es-ES_tradnl" altLang="es-E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Comerciales</a:t>
            </a:r>
            <a:r>
              <a:rPr lang="es-ES_tradnl" altLang="es-E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:</a:t>
            </a:r>
            <a:endParaRPr lang="es-ES_tradnl" altLang="es-ES" sz="1000" b="0" dirty="0" smtClean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Par el mes de Agosto se esta lanzando una campaña de incentivos a FFVV </a:t>
            </a: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 multiproducto; para los optativos mensuales: Incentivo de 3PEN para los PT y </a:t>
            </a: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5 </a:t>
            </a: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PEN</a:t>
            </a:r>
            <a:r>
              <a:rPr lang="es-ES_tradnl" altLang="es-E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 </a:t>
            </a: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para los </a:t>
            </a:r>
            <a:r>
              <a:rPr lang="es-ES_tradnl" altLang="es-ES" sz="10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ap</a:t>
            </a: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, eventos y sepelio. El 95% de las ventas corresponden al AP </a:t>
            </a:r>
            <a:endParaRPr lang="es-ES_tradnl" altLang="es-ES" sz="1000" b="0" dirty="0" smtClean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cs typeface="Arial" charset="0"/>
            </a:endParaRPr>
          </a:p>
          <a:p>
            <a:pPr algn="just"/>
            <a:r>
              <a:rPr lang="es-ES_tradnl" altLang="es-E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 </a:t>
            </a:r>
            <a:r>
              <a:rPr lang="es-ES_tradnl" altLang="es-E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cs typeface="Arial" charset="0"/>
              </a:rPr>
              <a:t>       *Salen del fondo de lanzamiento. </a:t>
            </a:r>
            <a:endParaRPr lang="es-ES_tradnl" altLang="es-ES" sz="1000" b="0" dirty="0" smtClean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cs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5" y="851962"/>
            <a:ext cx="3859512" cy="164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866070"/>
            <a:ext cx="3756743" cy="164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3" y="2780953"/>
            <a:ext cx="3588969" cy="152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13 Llamada rectangular redondeada"/>
          <p:cNvSpPr/>
          <p:nvPr/>
        </p:nvSpPr>
        <p:spPr>
          <a:xfrm>
            <a:off x="827584" y="2431069"/>
            <a:ext cx="864096" cy="180020"/>
          </a:xfrm>
          <a:prstGeom prst="wedgeRoundRectCallout">
            <a:avLst>
              <a:gd name="adj1" fmla="val 249262"/>
              <a:gd name="adj2" fmla="val 426112"/>
              <a:gd name="adj3" fmla="val 16667"/>
            </a:avLst>
          </a:pr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_tradnl" sz="700" b="1" dirty="0" smtClean="0">
                <a:solidFill>
                  <a:schemeClr val="bg1"/>
                </a:solidFill>
              </a:rPr>
              <a:t>Inició 02 Julio</a:t>
            </a:r>
            <a:endParaRPr lang="es-ES" sz="7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1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7" name="Picture 2" descr="C:\Users\986400\AppData\Local\Temp\notes0A895E\presentacion22x17-2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82" b="40164"/>
          <a:stretch>
            <a:fillRect/>
          </a:stretch>
        </p:blipFill>
        <p:spPr bwMode="auto">
          <a:xfrm>
            <a:off x="1230898" y="2857892"/>
            <a:ext cx="6421024" cy="21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08" name="Picture 2" descr="C:\Users\986400\AppData\Local\Temp\notes0A895E\presentacion22x17-2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7" b="58855"/>
          <a:stretch>
            <a:fillRect/>
          </a:stretch>
        </p:blipFill>
        <p:spPr bwMode="auto">
          <a:xfrm>
            <a:off x="1316619" y="1665145"/>
            <a:ext cx="6421024" cy="26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10" name="AutoShape 4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131260" y="-682745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endParaRPr lang="es-PE" altLang="es-ES">
              <a:solidFill>
                <a:schemeClr val="tx1"/>
              </a:solidFill>
            </a:endParaRPr>
          </a:p>
        </p:txBody>
      </p:sp>
      <p:sp>
        <p:nvSpPr>
          <p:cNvPr id="200711" name="AutoShape 6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259841" y="-569934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endParaRPr lang="es-PE" altLang="es-ES">
              <a:solidFill>
                <a:schemeClr val="tx1"/>
              </a:solidFill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918" y="1928372"/>
            <a:ext cx="2868425" cy="84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72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850742" y="3129752"/>
            <a:ext cx="479015" cy="2833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 err="1">
                <a:latin typeface="BNPP Sans" pitchFamily="50" charset="0"/>
              </a:rPr>
              <a:t>Asoc.Créd</a:t>
            </a:r>
            <a:endParaRPr lang="es-PE" sz="600" dirty="0">
              <a:latin typeface="BNPP Sans" pitchFamily="50" charset="0"/>
            </a:endParaRPr>
          </a:p>
          <a:p>
            <a:r>
              <a:rPr lang="es-PE" sz="600" dirty="0">
                <a:latin typeface="BNPP Sans" pitchFamily="50" charset="0"/>
              </a:rPr>
              <a:t>           </a:t>
            </a:r>
          </a:p>
        </p:txBody>
      </p:sp>
      <p:graphicFrame>
        <p:nvGraphicFramePr>
          <p:cNvPr id="112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39962"/>
              </p:ext>
            </p:extLst>
          </p:nvPr>
        </p:nvGraphicFramePr>
        <p:xfrm>
          <a:off x="1284529" y="2980681"/>
          <a:ext cx="2382607" cy="131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9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94360"/>
              </p:ext>
            </p:extLst>
          </p:nvPr>
        </p:nvGraphicFramePr>
        <p:xfrm>
          <a:off x="5391721" y="3020436"/>
          <a:ext cx="1592235" cy="1253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9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752395"/>
              </p:ext>
            </p:extLst>
          </p:nvPr>
        </p:nvGraphicFramePr>
        <p:xfrm>
          <a:off x="3497668" y="3047635"/>
          <a:ext cx="1665327" cy="115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/>
          </p:nvPr>
        </p:nvGraphicFramePr>
        <p:xfrm>
          <a:off x="487736" y="1218154"/>
          <a:ext cx="1402061" cy="1452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8840">
                <a:tc>
                  <a:txBody>
                    <a:bodyPr/>
                    <a:lstStyle/>
                    <a:p>
                      <a:endParaRPr lang="es-PE" sz="800" dirty="0"/>
                    </a:p>
                  </a:txBody>
                  <a:tcPr marL="77410" marR="77410" marT="34378" marB="343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Tiendas</a:t>
                      </a:r>
                      <a:r>
                        <a:rPr lang="es-PE" sz="800" baseline="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por departamento</a:t>
                      </a:r>
                      <a:endParaRPr lang="es-PE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865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Supermercados</a:t>
                      </a:r>
                    </a:p>
                  </a:txBody>
                  <a:tcPr marL="77410" marR="77410" marT="34378" marB="3437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Mejoramiento del Hogar</a:t>
                      </a:r>
                    </a:p>
                  </a:txBody>
                  <a:tcPr marL="77410" marR="77410" marT="34378" marB="3437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Centros Comerciales</a:t>
                      </a:r>
                    </a:p>
                  </a:txBody>
                  <a:tcPr marL="77410" marR="77410" marT="34378" marB="3437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0001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Tiendas</a:t>
                      </a:r>
                      <a:r>
                        <a:rPr lang="es-PE" sz="800" baseline="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de conveniencia</a:t>
                      </a:r>
                      <a:endParaRPr lang="es-PE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Farmacias</a:t>
                      </a:r>
                    </a:p>
                  </a:txBody>
                  <a:tcPr marL="77410" marR="77410" marT="34378" marB="3437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1" name="1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65" y="773162"/>
            <a:ext cx="843885" cy="233106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83" y="729164"/>
            <a:ext cx="824628" cy="277104"/>
          </a:xfrm>
          <a:prstGeom prst="rect">
            <a:avLst/>
          </a:prstGeom>
        </p:spPr>
      </p:pic>
      <p:sp>
        <p:nvSpPr>
          <p:cNvPr id="13" name="AutoShape 2" descr="Resultado de imagen para inretail"/>
          <p:cNvSpPr>
            <a:spLocks noChangeAspect="1" noChangeArrowheads="1"/>
          </p:cNvSpPr>
          <p:nvPr/>
        </p:nvSpPr>
        <p:spPr bwMode="auto">
          <a:xfrm>
            <a:off x="53757" y="-102655"/>
            <a:ext cx="3967238" cy="121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048" tIns="37024" rIns="74048" bIns="37024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1" t="50000" r="53591" b="31250"/>
          <a:stretch/>
        </p:blipFill>
        <p:spPr bwMode="auto">
          <a:xfrm>
            <a:off x="5659153" y="722510"/>
            <a:ext cx="990977" cy="29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5" descr="Resultado de imagen para ripley"/>
          <p:cNvSpPr>
            <a:spLocks noChangeAspect="1" noChangeArrowheads="1"/>
          </p:cNvSpPr>
          <p:nvPr/>
        </p:nvSpPr>
        <p:spPr bwMode="auto">
          <a:xfrm>
            <a:off x="53757" y="-102655"/>
            <a:ext cx="6851280" cy="22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048" tIns="37024" rIns="74048" bIns="37024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" t="39656" r="41344" b="21982"/>
          <a:stretch/>
        </p:blipFill>
        <p:spPr bwMode="auto">
          <a:xfrm>
            <a:off x="7619958" y="720489"/>
            <a:ext cx="890088" cy="30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5" t="34915" r="55534" b="16162"/>
          <a:stretch/>
        </p:blipFill>
        <p:spPr bwMode="auto">
          <a:xfrm>
            <a:off x="2908230" y="1131590"/>
            <a:ext cx="215062" cy="18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0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33837" r="55534" b="16594"/>
          <a:stretch/>
        </p:blipFill>
        <p:spPr bwMode="auto">
          <a:xfrm>
            <a:off x="2259178" y="1059582"/>
            <a:ext cx="301170" cy="26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57001"/>
              </p:ext>
            </p:extLst>
          </p:nvPr>
        </p:nvGraphicFramePr>
        <p:xfrm>
          <a:off x="2152317" y="1523295"/>
          <a:ext cx="515990" cy="114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31</a:t>
                      </a:r>
                      <a:endParaRPr lang="es-PE" sz="8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865">
                <a:tc>
                  <a:txBody>
                    <a:bodyPr/>
                    <a:lstStyle/>
                    <a:p>
                      <a:pPr algn="ctr"/>
                      <a:r>
                        <a:rPr lang="es-PE" sz="800" b="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65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b="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25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b="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14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b="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2" name="21 Tabla"/>
          <p:cNvGraphicFramePr>
            <a:graphicFrameLocks noGrp="1"/>
          </p:cNvGraphicFramePr>
          <p:nvPr>
            <p:extLst/>
          </p:nvPr>
        </p:nvGraphicFramePr>
        <p:xfrm>
          <a:off x="2757538" y="1514693"/>
          <a:ext cx="515990" cy="114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lang="es-PE" sz="800" dirty="0">
                        <a:solidFill>
                          <a:schemeClr val="accent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b="1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lang="es-PE" sz="800" b="1" dirty="0">
                        <a:solidFill>
                          <a:schemeClr val="accent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b="1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lang="es-PE" sz="800" b="1" dirty="0">
                        <a:solidFill>
                          <a:schemeClr val="accent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3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42807"/>
              </p:ext>
            </p:extLst>
          </p:nvPr>
        </p:nvGraphicFramePr>
        <p:xfrm>
          <a:off x="3833221" y="1244455"/>
          <a:ext cx="515990" cy="142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8840">
                <a:tc>
                  <a:txBody>
                    <a:bodyPr/>
                    <a:lstStyle/>
                    <a:p>
                      <a:endParaRPr lang="es-PE" sz="800" dirty="0"/>
                    </a:p>
                  </a:txBody>
                  <a:tcPr marL="77410" marR="77410" marT="34378" marB="343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11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865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90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4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  <a:endParaRPr lang="es-PE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4" name="23 Tabla"/>
          <p:cNvGraphicFramePr>
            <a:graphicFrameLocks noGrp="1"/>
          </p:cNvGraphicFramePr>
          <p:nvPr>
            <p:extLst/>
          </p:nvPr>
        </p:nvGraphicFramePr>
        <p:xfrm>
          <a:off x="4438442" y="1235853"/>
          <a:ext cx="515990" cy="1422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8840">
                <a:tc>
                  <a:txBody>
                    <a:bodyPr/>
                    <a:lstStyle/>
                    <a:p>
                      <a:endParaRPr lang="es-PE" sz="800" dirty="0"/>
                    </a:p>
                  </a:txBody>
                  <a:tcPr marL="77410" marR="77410" marT="34378" marB="3437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lang="es-PE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b="1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lang="es-PE" sz="800" b="1" dirty="0">
                        <a:solidFill>
                          <a:schemeClr val="accent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28358"/>
              </p:ext>
            </p:extLst>
          </p:nvPr>
        </p:nvGraphicFramePr>
        <p:xfrm>
          <a:off x="5608306" y="1497475"/>
          <a:ext cx="515990" cy="114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b="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31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865">
                <a:tc>
                  <a:txBody>
                    <a:bodyPr/>
                    <a:lstStyle/>
                    <a:p>
                      <a:pPr algn="ctr"/>
                      <a:r>
                        <a:rPr lang="es-PE" sz="8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124</a:t>
                      </a:r>
                      <a:endParaRPr lang="es-PE" sz="8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b="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25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b="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18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125</a:t>
                      </a:r>
                      <a:endParaRPr lang="es-PE" sz="8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1,153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38746"/>
              </p:ext>
            </p:extLst>
          </p:nvPr>
        </p:nvGraphicFramePr>
        <p:xfrm>
          <a:off x="6213527" y="1488873"/>
          <a:ext cx="515990" cy="114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3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b="1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lang="es-PE" sz="800" b="1" dirty="0">
                        <a:solidFill>
                          <a:schemeClr val="accent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b="1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lang="es-PE" sz="800" b="1" dirty="0">
                        <a:solidFill>
                          <a:schemeClr val="accent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b="1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lang="es-PE" sz="800" b="1" dirty="0">
                        <a:solidFill>
                          <a:schemeClr val="accent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b="1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lang="es-PE" sz="800" b="1" dirty="0">
                        <a:solidFill>
                          <a:schemeClr val="accent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9" name="Picture 7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5" t="34915" r="55534" b="16162"/>
          <a:stretch/>
        </p:blipFill>
        <p:spPr bwMode="auto">
          <a:xfrm>
            <a:off x="4586090" y="1116403"/>
            <a:ext cx="215062" cy="18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33837" r="55534" b="16594"/>
          <a:stretch/>
        </p:blipFill>
        <p:spPr bwMode="auto">
          <a:xfrm>
            <a:off x="3976721" y="1055722"/>
            <a:ext cx="301170" cy="26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7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5" t="34915" r="55534" b="16162"/>
          <a:stretch/>
        </p:blipFill>
        <p:spPr bwMode="auto">
          <a:xfrm>
            <a:off x="6388356" y="1103328"/>
            <a:ext cx="215062" cy="18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33837" r="55534" b="16594"/>
          <a:stretch/>
        </p:blipFill>
        <p:spPr bwMode="auto">
          <a:xfrm>
            <a:off x="5712975" y="1055722"/>
            <a:ext cx="301170" cy="26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3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88775"/>
              </p:ext>
            </p:extLst>
          </p:nvPr>
        </p:nvGraphicFramePr>
        <p:xfrm>
          <a:off x="7474094" y="1500366"/>
          <a:ext cx="515990" cy="114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b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21</a:t>
                      </a:r>
                      <a:endParaRPr lang="es-PE" sz="800" b="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865">
                <a:tc>
                  <a:txBody>
                    <a:bodyPr/>
                    <a:lstStyle/>
                    <a:p>
                      <a:pPr algn="ctr"/>
                      <a:r>
                        <a:rPr lang="es-PE" sz="800" b="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b="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b="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4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b="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4" name="3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11065"/>
              </p:ext>
            </p:extLst>
          </p:nvPr>
        </p:nvGraphicFramePr>
        <p:xfrm>
          <a:off x="8079315" y="1491764"/>
          <a:ext cx="515990" cy="114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3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b="1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</a:rPr>
                        <a:t>√</a:t>
                      </a:r>
                      <a:endParaRPr lang="es-PE" sz="800" b="1" dirty="0">
                        <a:solidFill>
                          <a:schemeClr val="accent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8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b="1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lang="es-PE" sz="800" b="1" dirty="0">
                        <a:solidFill>
                          <a:schemeClr val="accent1"/>
                        </a:solidFill>
                        <a:latin typeface="BNPP Sans" pitchFamily="50" charset="0"/>
                      </a:endParaRP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3347">
                <a:tc>
                  <a:txBody>
                    <a:bodyPr/>
                    <a:lstStyle/>
                    <a:p>
                      <a:pPr algn="ctr"/>
                      <a:r>
                        <a:rPr lang="es-PE" sz="800" dirty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-</a:t>
                      </a:r>
                    </a:p>
                  </a:txBody>
                  <a:tcPr marL="77410" marR="77410" marT="34378" marB="34378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35" name="Picture 7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5" t="34915" r="55534" b="16162"/>
          <a:stretch/>
        </p:blipFill>
        <p:spPr bwMode="auto">
          <a:xfrm>
            <a:off x="8268841" y="1135300"/>
            <a:ext cx="215062" cy="18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0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33837" r="55534" b="16594"/>
          <a:stretch/>
        </p:blipFill>
        <p:spPr bwMode="auto">
          <a:xfrm>
            <a:off x="7593460" y="1087695"/>
            <a:ext cx="301170" cy="26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57 Conector recto"/>
          <p:cNvCxnSpPr/>
          <p:nvPr/>
        </p:nvCxnSpPr>
        <p:spPr>
          <a:xfrm>
            <a:off x="1926235" y="1488873"/>
            <a:ext cx="0" cy="1137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2104336" y="1366052"/>
            <a:ext cx="630931" cy="343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900" dirty="0">
                <a:latin typeface="BNPP Sans" pitchFamily="50" charset="0"/>
              </a:rPr>
              <a:t>N° Tiendas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2675730" y="1364763"/>
            <a:ext cx="854535" cy="71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900" dirty="0">
                <a:latin typeface="BNPP Sans" pitchFamily="50" charset="0"/>
              </a:rPr>
              <a:t>E-</a:t>
            </a:r>
            <a:r>
              <a:rPr lang="es-PE" sz="900" dirty="0" err="1">
                <a:latin typeface="BNPP Sans" pitchFamily="50" charset="0"/>
              </a:rPr>
              <a:t>commerce</a:t>
            </a:r>
            <a:endParaRPr lang="es-PE" sz="900" dirty="0">
              <a:latin typeface="BNPP Sans" pitchFamily="50" charset="0"/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3840490" y="1400352"/>
            <a:ext cx="630931" cy="343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900" dirty="0">
                <a:latin typeface="BNPP Sans" pitchFamily="50" charset="0"/>
              </a:rPr>
              <a:t>N° Tiendas</a:t>
            </a:r>
          </a:p>
        </p:txBody>
      </p:sp>
      <p:sp>
        <p:nvSpPr>
          <p:cNvPr id="66" name="65 CuadroTexto"/>
          <p:cNvSpPr txBox="1"/>
          <p:nvPr/>
        </p:nvSpPr>
        <p:spPr>
          <a:xfrm>
            <a:off x="4434843" y="1381874"/>
            <a:ext cx="685789" cy="898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900" dirty="0">
                <a:latin typeface="BNPP Sans" pitchFamily="50" charset="0"/>
              </a:rPr>
              <a:t>E-</a:t>
            </a:r>
            <a:r>
              <a:rPr lang="es-PE" sz="900" dirty="0" err="1">
                <a:latin typeface="BNPP Sans" pitchFamily="50" charset="0"/>
              </a:rPr>
              <a:t>commerce</a:t>
            </a:r>
            <a:endParaRPr lang="es-PE" sz="900" dirty="0">
              <a:latin typeface="BNPP Sans" pitchFamily="50" charset="0"/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5622105" y="1372636"/>
            <a:ext cx="630931" cy="898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900" dirty="0">
                <a:latin typeface="BNPP Sans" pitchFamily="50" charset="0"/>
              </a:rPr>
              <a:t>N° Tiendas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6232732" y="1364763"/>
            <a:ext cx="685789" cy="898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900" dirty="0">
                <a:latin typeface="BNPP Sans" pitchFamily="50" charset="0"/>
              </a:rPr>
              <a:t>E-</a:t>
            </a:r>
            <a:r>
              <a:rPr lang="es-PE" sz="900" dirty="0" err="1">
                <a:latin typeface="BNPP Sans" pitchFamily="50" charset="0"/>
              </a:rPr>
              <a:t>commerce</a:t>
            </a:r>
            <a:endParaRPr lang="es-PE" sz="900" dirty="0">
              <a:latin typeface="BNPP Sans" pitchFamily="50" charset="0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7461462" y="1392642"/>
            <a:ext cx="630931" cy="700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900" dirty="0">
                <a:latin typeface="BNPP Sans" pitchFamily="50" charset="0"/>
              </a:rPr>
              <a:t>N° Tiendas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8092393" y="1364763"/>
            <a:ext cx="685789" cy="898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900" dirty="0">
                <a:latin typeface="BNPP Sans" pitchFamily="50" charset="0"/>
              </a:rPr>
              <a:t>E-</a:t>
            </a:r>
            <a:r>
              <a:rPr lang="es-PE" sz="900" dirty="0" err="1">
                <a:latin typeface="BNPP Sans" pitchFamily="50" charset="0"/>
              </a:rPr>
              <a:t>commerce</a:t>
            </a:r>
            <a:endParaRPr lang="es-PE" sz="900" dirty="0">
              <a:latin typeface="BNPP Sans" pitchFamily="50" charset="0"/>
            </a:endParaRPr>
          </a:p>
        </p:txBody>
      </p:sp>
      <p:cxnSp>
        <p:nvCxnSpPr>
          <p:cNvPr id="71" name="Conector recto 80"/>
          <p:cNvCxnSpPr/>
          <p:nvPr/>
        </p:nvCxnSpPr>
        <p:spPr bwMode="auto">
          <a:xfrm>
            <a:off x="3462458" y="1487901"/>
            <a:ext cx="0" cy="1137021"/>
          </a:xfrm>
          <a:prstGeom prst="line">
            <a:avLst/>
          </a:prstGeom>
          <a:solidFill>
            <a:srgbClr val="BBE0E3"/>
          </a:solidFill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Conector recto 80"/>
          <p:cNvCxnSpPr/>
          <p:nvPr/>
        </p:nvCxnSpPr>
        <p:spPr bwMode="auto">
          <a:xfrm>
            <a:off x="5242551" y="1488873"/>
            <a:ext cx="0" cy="1137021"/>
          </a:xfrm>
          <a:prstGeom prst="line">
            <a:avLst/>
          </a:prstGeom>
          <a:solidFill>
            <a:srgbClr val="BBE0E3"/>
          </a:solidFill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Conector recto 80"/>
          <p:cNvCxnSpPr/>
          <p:nvPr/>
        </p:nvCxnSpPr>
        <p:spPr bwMode="auto">
          <a:xfrm>
            <a:off x="7094200" y="1471684"/>
            <a:ext cx="0" cy="1137021"/>
          </a:xfrm>
          <a:prstGeom prst="line">
            <a:avLst/>
          </a:prstGeom>
          <a:solidFill>
            <a:srgbClr val="BBE0E3"/>
          </a:solidFill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72 Rectángulo"/>
          <p:cNvSpPr/>
          <p:nvPr/>
        </p:nvSpPr>
        <p:spPr>
          <a:xfrm>
            <a:off x="322800" y="78465"/>
            <a:ext cx="8534509" cy="659547"/>
          </a:xfrm>
          <a:prstGeom prst="rect">
            <a:avLst/>
          </a:prstGeom>
        </p:spPr>
        <p:txBody>
          <a:bodyPr wrap="square" lIns="74048" tIns="37024" rIns="74048" bIns="37024">
            <a:spAutoFit/>
          </a:bodyPr>
          <a:lstStyle/>
          <a:p>
            <a:r>
              <a:rPr lang="es-PE" sz="1900" b="1" dirty="0">
                <a:solidFill>
                  <a:srgbClr val="00915A"/>
                </a:solidFill>
                <a:latin typeface="BNPP Sans" pitchFamily="50" charset="0"/>
              </a:rPr>
              <a:t>Banca </a:t>
            </a:r>
            <a:r>
              <a:rPr lang="es-PE" sz="1900" b="1" dirty="0" err="1">
                <a:solidFill>
                  <a:srgbClr val="00915A"/>
                </a:solidFill>
                <a:latin typeface="BNPP Sans" pitchFamily="50" charset="0"/>
              </a:rPr>
              <a:t>Retail</a:t>
            </a:r>
            <a:r>
              <a:rPr lang="es-PE" sz="1900" b="1" dirty="0">
                <a:solidFill>
                  <a:srgbClr val="00915A"/>
                </a:solidFill>
                <a:latin typeface="BNPP Sans" pitchFamily="50" charset="0"/>
              </a:rPr>
              <a:t>:  Son 4 grupos los que dominan la industria </a:t>
            </a:r>
            <a:r>
              <a:rPr lang="es-PE" sz="1900" b="1" dirty="0" err="1">
                <a:solidFill>
                  <a:srgbClr val="00915A"/>
                </a:solidFill>
                <a:latin typeface="BNPP Sans" pitchFamily="50" charset="0"/>
              </a:rPr>
              <a:t>retail</a:t>
            </a:r>
            <a:r>
              <a:rPr lang="es-PE" sz="1900" b="1" dirty="0">
                <a:solidFill>
                  <a:srgbClr val="00915A"/>
                </a:solidFill>
                <a:latin typeface="BNPP Sans" pitchFamily="50" charset="0"/>
              </a:rPr>
              <a:t> con formatos de negocio diversificados</a:t>
            </a:r>
            <a:endParaRPr lang="es-PE" sz="1900" b="1" dirty="0">
              <a:latin typeface="BNPP Sans" pitchFamily="50" charset="0"/>
            </a:endParaRPr>
          </a:p>
        </p:txBody>
      </p:sp>
      <p:cxnSp>
        <p:nvCxnSpPr>
          <p:cNvPr id="40" name="Conector recto 80">
            <a:extLst>
              <a:ext uri="{FF2B5EF4-FFF2-40B4-BE49-F238E27FC236}">
                <a16:creationId xmlns:a16="http://schemas.microsoft.com/office/drawing/2014/main" xmlns="" id="{8F2BC880-654E-4B9F-A144-EC7E36F1C8B0}"/>
              </a:ext>
            </a:extLst>
          </p:cNvPr>
          <p:cNvCxnSpPr/>
          <p:nvPr/>
        </p:nvCxnSpPr>
        <p:spPr bwMode="auto">
          <a:xfrm>
            <a:off x="3422948" y="2945789"/>
            <a:ext cx="0" cy="1250277"/>
          </a:xfrm>
          <a:prstGeom prst="line">
            <a:avLst/>
          </a:prstGeom>
          <a:solidFill>
            <a:srgbClr val="BBE0E3"/>
          </a:solidFill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onector recto 80">
            <a:extLst>
              <a:ext uri="{FF2B5EF4-FFF2-40B4-BE49-F238E27FC236}">
                <a16:creationId xmlns:a16="http://schemas.microsoft.com/office/drawing/2014/main" xmlns="" id="{EDDA8095-A322-4C96-AA36-B43C61912933}"/>
              </a:ext>
            </a:extLst>
          </p:cNvPr>
          <p:cNvCxnSpPr/>
          <p:nvPr/>
        </p:nvCxnSpPr>
        <p:spPr bwMode="auto">
          <a:xfrm>
            <a:off x="5242551" y="2951668"/>
            <a:ext cx="0" cy="1244398"/>
          </a:xfrm>
          <a:prstGeom prst="line">
            <a:avLst/>
          </a:prstGeom>
          <a:solidFill>
            <a:srgbClr val="BBE0E3"/>
          </a:solidFill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Conector recto 80">
            <a:extLst>
              <a:ext uri="{FF2B5EF4-FFF2-40B4-BE49-F238E27FC236}">
                <a16:creationId xmlns:a16="http://schemas.microsoft.com/office/drawing/2014/main" xmlns="" id="{EACC6AB5-1EF5-4742-A98B-460F80F0044A}"/>
              </a:ext>
            </a:extLst>
          </p:cNvPr>
          <p:cNvCxnSpPr/>
          <p:nvPr/>
        </p:nvCxnSpPr>
        <p:spPr bwMode="auto">
          <a:xfrm>
            <a:off x="7071325" y="2966671"/>
            <a:ext cx="0" cy="1229395"/>
          </a:xfrm>
          <a:prstGeom prst="line">
            <a:avLst/>
          </a:prstGeom>
          <a:solidFill>
            <a:srgbClr val="BBE0E3"/>
          </a:solidFill>
          <a:ln w="3175" cap="flat" cmpd="sng" algn="ctr">
            <a:solidFill>
              <a:schemeClr val="tx1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xmlns="" id="{AEBCA59E-71F6-43B9-9619-D07CEE5DA688}"/>
              </a:ext>
            </a:extLst>
          </p:cNvPr>
          <p:cNvSpPr/>
          <p:nvPr/>
        </p:nvSpPr>
        <p:spPr>
          <a:xfrm rot="10800000">
            <a:off x="2379871" y="2704453"/>
            <a:ext cx="591719" cy="166694"/>
          </a:xfrm>
          <a:prstGeom prst="triangle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82" name="Triángulo isósceles 81">
            <a:extLst>
              <a:ext uri="{FF2B5EF4-FFF2-40B4-BE49-F238E27FC236}">
                <a16:creationId xmlns:a16="http://schemas.microsoft.com/office/drawing/2014/main" xmlns="" id="{972E2F41-85C9-439C-98BC-0F198AB43984}"/>
              </a:ext>
            </a:extLst>
          </p:cNvPr>
          <p:cNvSpPr/>
          <p:nvPr/>
        </p:nvSpPr>
        <p:spPr>
          <a:xfrm rot="10800000">
            <a:off x="4092104" y="2697741"/>
            <a:ext cx="591719" cy="166694"/>
          </a:xfrm>
          <a:prstGeom prst="triangle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83" name="Triángulo isósceles 82">
            <a:extLst>
              <a:ext uri="{FF2B5EF4-FFF2-40B4-BE49-F238E27FC236}">
                <a16:creationId xmlns:a16="http://schemas.microsoft.com/office/drawing/2014/main" xmlns="" id="{633DACDE-462A-49A0-8B3E-584676D08141}"/>
              </a:ext>
            </a:extLst>
          </p:cNvPr>
          <p:cNvSpPr/>
          <p:nvPr/>
        </p:nvSpPr>
        <p:spPr>
          <a:xfrm rot="10800000">
            <a:off x="5879802" y="2692970"/>
            <a:ext cx="591719" cy="166694"/>
          </a:xfrm>
          <a:prstGeom prst="triangle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xmlns="" id="{BA38E7B8-DB19-4644-A03B-A347DB220439}"/>
              </a:ext>
            </a:extLst>
          </p:cNvPr>
          <p:cNvSpPr/>
          <p:nvPr/>
        </p:nvSpPr>
        <p:spPr>
          <a:xfrm>
            <a:off x="1810278" y="4338464"/>
            <a:ext cx="394883" cy="17435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xmlns="" id="{BAB45AE5-D0A9-40A2-AC41-6A64F161FDA8}"/>
              </a:ext>
            </a:extLst>
          </p:cNvPr>
          <p:cNvSpPr/>
          <p:nvPr/>
        </p:nvSpPr>
        <p:spPr>
          <a:xfrm>
            <a:off x="2929768" y="4334911"/>
            <a:ext cx="394883" cy="17435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xmlns="" id="{7017879F-DCCA-44FF-A3F8-83F88BD87282}"/>
              </a:ext>
            </a:extLst>
          </p:cNvPr>
          <p:cNvSpPr/>
          <p:nvPr/>
        </p:nvSpPr>
        <p:spPr>
          <a:xfrm>
            <a:off x="4798476" y="4351647"/>
            <a:ext cx="394883" cy="17435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xmlns="" id="{5608EC33-B338-4888-81DF-5EF03C667E8C}"/>
              </a:ext>
            </a:extLst>
          </p:cNvPr>
          <p:cNvSpPr/>
          <p:nvPr/>
        </p:nvSpPr>
        <p:spPr>
          <a:xfrm>
            <a:off x="3735971" y="4356566"/>
            <a:ext cx="394883" cy="17435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xmlns="" id="{23133B58-D074-47CB-98A6-073BC360814A}"/>
              </a:ext>
            </a:extLst>
          </p:cNvPr>
          <p:cNvSpPr/>
          <p:nvPr/>
        </p:nvSpPr>
        <p:spPr>
          <a:xfrm>
            <a:off x="5591788" y="4358498"/>
            <a:ext cx="394883" cy="17435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xmlns="" id="{E8FD1610-0F91-4FA8-9C99-DA8A970125C8}"/>
              </a:ext>
            </a:extLst>
          </p:cNvPr>
          <p:cNvSpPr/>
          <p:nvPr/>
        </p:nvSpPr>
        <p:spPr>
          <a:xfrm>
            <a:off x="6697397" y="4350191"/>
            <a:ext cx="394883" cy="17435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xmlns="" id="{29F7B4A9-E141-42CD-B06A-AD878B916638}"/>
              </a:ext>
            </a:extLst>
          </p:cNvPr>
          <p:cNvSpPr txBox="1"/>
          <p:nvPr/>
        </p:nvSpPr>
        <p:spPr>
          <a:xfrm>
            <a:off x="1880383" y="4360873"/>
            <a:ext cx="267692" cy="1636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PE" sz="900" dirty="0" smtClean="0">
                <a:latin typeface="BNPP Sans"/>
              </a:rPr>
              <a:t>162</a:t>
            </a:r>
            <a:endParaRPr lang="es-PE" sz="900" dirty="0">
              <a:latin typeface="BNPP Sans"/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xmlns="" id="{EBAA4C42-746D-45BF-B9EC-DF9A4FD9A0BC}"/>
              </a:ext>
            </a:extLst>
          </p:cNvPr>
          <p:cNvSpPr txBox="1"/>
          <p:nvPr/>
        </p:nvSpPr>
        <p:spPr>
          <a:xfrm>
            <a:off x="3046213" y="4358719"/>
            <a:ext cx="267692" cy="157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900" dirty="0">
                <a:latin typeface="BNPP Sans"/>
              </a:rPr>
              <a:t>64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xmlns="" id="{095D3F37-1E7C-43A3-BEBC-4BD0384307CF}"/>
              </a:ext>
            </a:extLst>
          </p:cNvPr>
          <p:cNvSpPr txBox="1"/>
          <p:nvPr/>
        </p:nvSpPr>
        <p:spPr>
          <a:xfrm>
            <a:off x="3811527" y="4376845"/>
            <a:ext cx="232599" cy="1636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PE" sz="900" dirty="0">
                <a:latin typeface="BNPP Sans"/>
              </a:rPr>
              <a:t>42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xmlns="" id="{F0751042-BB9A-4056-83D0-45870E2A787A}"/>
              </a:ext>
            </a:extLst>
          </p:cNvPr>
          <p:cNvSpPr txBox="1"/>
          <p:nvPr/>
        </p:nvSpPr>
        <p:spPr>
          <a:xfrm>
            <a:off x="4872826" y="4369886"/>
            <a:ext cx="232599" cy="1636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PE" sz="900" dirty="0">
                <a:latin typeface="BNPP Sans"/>
              </a:rPr>
              <a:t>9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xmlns="" id="{0A24CF97-E316-4211-BE85-81CB4A7CB9BB}"/>
              </a:ext>
            </a:extLst>
          </p:cNvPr>
          <p:cNvSpPr txBox="1"/>
          <p:nvPr/>
        </p:nvSpPr>
        <p:spPr>
          <a:xfrm>
            <a:off x="5688675" y="4390408"/>
            <a:ext cx="232599" cy="1636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PE" sz="900" dirty="0">
                <a:latin typeface="BNPP Sans"/>
              </a:rPr>
              <a:t>64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xmlns="" id="{18513FE1-BD77-4D88-93D5-E22989230407}"/>
              </a:ext>
            </a:extLst>
          </p:cNvPr>
          <p:cNvSpPr txBox="1"/>
          <p:nvPr/>
        </p:nvSpPr>
        <p:spPr>
          <a:xfrm>
            <a:off x="6774784" y="4382594"/>
            <a:ext cx="232599" cy="1636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PE" sz="900" dirty="0">
                <a:latin typeface="BNPP Sans"/>
              </a:rPr>
              <a:t>8</a:t>
            </a:r>
          </a:p>
        </p:txBody>
      </p:sp>
      <p:sp>
        <p:nvSpPr>
          <p:cNvPr id="91" name="Flecha: pentágono 90">
            <a:extLst>
              <a:ext uri="{FF2B5EF4-FFF2-40B4-BE49-F238E27FC236}">
                <a16:creationId xmlns:a16="http://schemas.microsoft.com/office/drawing/2014/main" xmlns="" id="{17F4EF7F-C214-4ECB-BF56-3181904C0DEC}"/>
              </a:ext>
            </a:extLst>
          </p:cNvPr>
          <p:cNvSpPr/>
          <p:nvPr/>
        </p:nvSpPr>
        <p:spPr>
          <a:xfrm>
            <a:off x="182941" y="2951669"/>
            <a:ext cx="1343065" cy="486383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xmlns="" id="{89BCE781-4935-4444-B0ED-14E114F40F75}"/>
              </a:ext>
            </a:extLst>
          </p:cNvPr>
          <p:cNvSpPr txBox="1"/>
          <p:nvPr/>
        </p:nvSpPr>
        <p:spPr>
          <a:xfrm>
            <a:off x="107504" y="3003798"/>
            <a:ext cx="1328019" cy="3902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PE" sz="900" b="1" dirty="0">
                <a:latin typeface="BNPP Sans"/>
              </a:rPr>
              <a:t>Estimación de </a:t>
            </a:r>
          </a:p>
          <a:p>
            <a:pPr algn="ctr"/>
            <a:r>
              <a:rPr lang="es-PE" sz="900" b="1" dirty="0">
                <a:latin typeface="BNPP Sans"/>
              </a:rPr>
              <a:t>Seguros 2017</a:t>
            </a:r>
          </a:p>
          <a:p>
            <a:pPr algn="ctr"/>
            <a:r>
              <a:rPr lang="es-PE" sz="900" b="1" dirty="0">
                <a:latin typeface="BNPP Sans"/>
              </a:rPr>
              <a:t>( M Soles)</a:t>
            </a:r>
          </a:p>
        </p:txBody>
      </p:sp>
      <p:sp>
        <p:nvSpPr>
          <p:cNvPr id="116" name="Triángulo isósceles 83">
            <a:extLst>
              <a:ext uri="{FF2B5EF4-FFF2-40B4-BE49-F238E27FC236}">
                <a16:creationId xmlns:a16="http://schemas.microsoft.com/office/drawing/2014/main" xmlns="" id="{D1407348-6410-4F3B-A439-1DAF3927BA8C}"/>
              </a:ext>
            </a:extLst>
          </p:cNvPr>
          <p:cNvSpPr/>
          <p:nvPr/>
        </p:nvSpPr>
        <p:spPr>
          <a:xfrm rot="10800000">
            <a:off x="7718981" y="2686721"/>
            <a:ext cx="591719" cy="166694"/>
          </a:xfrm>
          <a:prstGeom prst="triangle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17" name="Rectángulo 98">
            <a:extLst>
              <a:ext uri="{FF2B5EF4-FFF2-40B4-BE49-F238E27FC236}">
                <a16:creationId xmlns:a16="http://schemas.microsoft.com/office/drawing/2014/main" xmlns="" id="{8C050FD1-208E-484F-8FDD-8C53C6ACEE1A}"/>
              </a:ext>
            </a:extLst>
          </p:cNvPr>
          <p:cNvSpPr/>
          <p:nvPr/>
        </p:nvSpPr>
        <p:spPr>
          <a:xfrm>
            <a:off x="7437080" y="4358498"/>
            <a:ext cx="394883" cy="17435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18" name="Rectángulo 99">
            <a:extLst>
              <a:ext uri="{FF2B5EF4-FFF2-40B4-BE49-F238E27FC236}">
                <a16:creationId xmlns:a16="http://schemas.microsoft.com/office/drawing/2014/main" xmlns="" id="{96D085D4-A697-4FAA-AD77-6616BD4544FB}"/>
              </a:ext>
            </a:extLst>
          </p:cNvPr>
          <p:cNvSpPr/>
          <p:nvPr/>
        </p:nvSpPr>
        <p:spPr>
          <a:xfrm>
            <a:off x="8580741" y="4363348"/>
            <a:ext cx="394883" cy="17435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19" name="CuadroTexto 106">
            <a:extLst>
              <a:ext uri="{FF2B5EF4-FFF2-40B4-BE49-F238E27FC236}">
                <a16:creationId xmlns:a16="http://schemas.microsoft.com/office/drawing/2014/main" xmlns="" id="{94D1B342-817E-4296-8357-A5D9DFEBA9C6}"/>
              </a:ext>
            </a:extLst>
          </p:cNvPr>
          <p:cNvSpPr txBox="1"/>
          <p:nvPr/>
        </p:nvSpPr>
        <p:spPr>
          <a:xfrm>
            <a:off x="7511445" y="4376845"/>
            <a:ext cx="232599" cy="1636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PE" sz="900" dirty="0">
                <a:latin typeface="BNPP Sans"/>
              </a:rPr>
              <a:t>55</a:t>
            </a:r>
          </a:p>
        </p:txBody>
      </p:sp>
      <p:sp>
        <p:nvSpPr>
          <p:cNvPr id="120" name="CuadroTexto 107">
            <a:extLst>
              <a:ext uri="{FF2B5EF4-FFF2-40B4-BE49-F238E27FC236}">
                <a16:creationId xmlns:a16="http://schemas.microsoft.com/office/drawing/2014/main" xmlns="" id="{8AF90303-885E-4D27-8F2B-CD6CD2CAEF8F}"/>
              </a:ext>
            </a:extLst>
          </p:cNvPr>
          <p:cNvSpPr txBox="1"/>
          <p:nvPr/>
        </p:nvSpPr>
        <p:spPr>
          <a:xfrm>
            <a:off x="8661882" y="4362590"/>
            <a:ext cx="232599" cy="1636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PE" sz="900" dirty="0">
                <a:latin typeface="BNPP Sans"/>
              </a:rPr>
              <a:t>13</a:t>
            </a:r>
          </a:p>
        </p:txBody>
      </p:sp>
      <p:pic>
        <p:nvPicPr>
          <p:cNvPr id="84" name="Picture 403" descr="Resultado de imagen para logo cardif png">
            <a:extLst>
              <a:ext uri="{FF2B5EF4-FFF2-40B4-BE49-F238E27FC236}">
                <a16:creationId xmlns="" xmlns:a16="http://schemas.microsoft.com/office/drawing/2014/main" id="{99526B18-D77D-4E3A-99E6-6CF25DBC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1547664" y="4358950"/>
            <a:ext cx="210092" cy="16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03" descr="Resultado de imagen para logo cardif png">
            <a:extLst>
              <a:ext uri="{FF2B5EF4-FFF2-40B4-BE49-F238E27FC236}">
                <a16:creationId xmlns="" xmlns:a16="http://schemas.microsoft.com/office/drawing/2014/main" id="{99526B18-D77D-4E3A-99E6-6CF25DBC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3491880" y="4358498"/>
            <a:ext cx="210092" cy="16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03" descr="Resultado de imagen para logo cardif png">
            <a:extLst>
              <a:ext uri="{FF2B5EF4-FFF2-40B4-BE49-F238E27FC236}">
                <a16:creationId xmlns="" xmlns:a16="http://schemas.microsoft.com/office/drawing/2014/main" id="{99526B18-D77D-4E3A-99E6-6CF25DBC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5364088" y="4358950"/>
            <a:ext cx="210092" cy="16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03" descr="Resultado de imagen para logo cardif png">
            <a:extLst>
              <a:ext uri="{FF2B5EF4-FFF2-40B4-BE49-F238E27FC236}">
                <a16:creationId xmlns="" xmlns:a16="http://schemas.microsoft.com/office/drawing/2014/main" id="{99526B18-D77D-4E3A-99E6-6CF25DBC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7193244" y="4358498"/>
            <a:ext cx="210092" cy="16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 descr="Resultado de imagen para signo negativo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59" y="4332820"/>
            <a:ext cx="184906" cy="16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Resultado de imagen para signo negativo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118" y="4358498"/>
            <a:ext cx="184906" cy="16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Resultado de imagen para signo negativo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18" y="4358498"/>
            <a:ext cx="184906" cy="16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Resultado de imagen para signo negativo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362" y="4347808"/>
            <a:ext cx="184906" cy="16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03" descr="Resultado de imagen para logo cardif png">
            <a:extLst>
              <a:ext uri="{FF2B5EF4-FFF2-40B4-BE49-F238E27FC236}">
                <a16:creationId xmlns="" xmlns:a16="http://schemas.microsoft.com/office/drawing/2014/main" id="{99526B18-D77D-4E3A-99E6-6CF25DBC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61023" y="3711168"/>
            <a:ext cx="210092" cy="16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" descr="Resultado de imagen para signo negativo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7" y="3923545"/>
            <a:ext cx="184906" cy="16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108 CuadroTexto"/>
          <p:cNvSpPr txBox="1"/>
          <p:nvPr/>
        </p:nvSpPr>
        <p:spPr>
          <a:xfrm>
            <a:off x="313501" y="3738954"/>
            <a:ext cx="1075540" cy="1341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000" dirty="0">
                <a:latin typeface="BNPP Sans" pitchFamily="50" charset="0"/>
              </a:rPr>
              <a:t>SI participa Cardif</a:t>
            </a:r>
          </a:p>
        </p:txBody>
      </p:sp>
      <p:sp>
        <p:nvSpPr>
          <p:cNvPr id="110" name="109 CuadroTexto"/>
          <p:cNvSpPr txBox="1"/>
          <p:nvPr/>
        </p:nvSpPr>
        <p:spPr>
          <a:xfrm>
            <a:off x="313501" y="3932046"/>
            <a:ext cx="1212505" cy="155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000" dirty="0">
                <a:latin typeface="BNPP Sans" pitchFamily="50" charset="0"/>
              </a:rPr>
              <a:t>NO participa Cardif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693621" y="4250210"/>
            <a:ext cx="148290" cy="9636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3031400" y="3695881"/>
            <a:ext cx="239507" cy="962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 err="1">
                <a:latin typeface="BNPP Sans" pitchFamily="50" charset="0"/>
              </a:rPr>
              <a:t>Gex</a:t>
            </a:r>
            <a:endParaRPr lang="es-PE" sz="600" dirty="0">
              <a:latin typeface="BNPP Sans" pitchFamily="50" charset="0"/>
            </a:endParaRPr>
          </a:p>
        </p:txBody>
      </p:sp>
      <p:sp>
        <p:nvSpPr>
          <p:cNvPr id="115" name="114 CuadroTexto"/>
          <p:cNvSpPr txBox="1"/>
          <p:nvPr/>
        </p:nvSpPr>
        <p:spPr>
          <a:xfrm>
            <a:off x="2827262" y="4021213"/>
            <a:ext cx="429647" cy="768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Vida /Acc</a:t>
            </a:r>
          </a:p>
        </p:txBody>
      </p:sp>
      <p:sp>
        <p:nvSpPr>
          <p:cNvPr id="123" name="122 CuadroTexto"/>
          <p:cNvSpPr txBox="1"/>
          <p:nvPr/>
        </p:nvSpPr>
        <p:spPr>
          <a:xfrm>
            <a:off x="1629012" y="3845754"/>
            <a:ext cx="619366" cy="1555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Fraude</a:t>
            </a:r>
          </a:p>
        </p:txBody>
      </p:sp>
      <p:sp>
        <p:nvSpPr>
          <p:cNvPr id="124" name="123 CuadroTexto"/>
          <p:cNvSpPr txBox="1"/>
          <p:nvPr/>
        </p:nvSpPr>
        <p:spPr>
          <a:xfrm>
            <a:off x="1741076" y="3257512"/>
            <a:ext cx="229090" cy="1555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Auto</a:t>
            </a:r>
          </a:p>
        </p:txBody>
      </p:sp>
      <p:sp>
        <p:nvSpPr>
          <p:cNvPr id="125" name="124 CuadroTexto"/>
          <p:cNvSpPr txBox="1"/>
          <p:nvPr/>
        </p:nvSpPr>
        <p:spPr>
          <a:xfrm>
            <a:off x="1949495" y="3012814"/>
            <a:ext cx="309683" cy="924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Salud</a:t>
            </a:r>
          </a:p>
        </p:txBody>
      </p:sp>
      <p:sp>
        <p:nvSpPr>
          <p:cNvPr id="126" name="125 CuadroTexto"/>
          <p:cNvSpPr txBox="1"/>
          <p:nvPr/>
        </p:nvSpPr>
        <p:spPr>
          <a:xfrm>
            <a:off x="2211301" y="2943879"/>
            <a:ext cx="251231" cy="96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SOAT</a:t>
            </a:r>
          </a:p>
        </p:txBody>
      </p:sp>
      <p:sp>
        <p:nvSpPr>
          <p:cNvPr id="127" name="126 CuadroTexto"/>
          <p:cNvSpPr txBox="1"/>
          <p:nvPr/>
        </p:nvSpPr>
        <p:spPr>
          <a:xfrm>
            <a:off x="2444839" y="2929320"/>
            <a:ext cx="309683" cy="1075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Home</a:t>
            </a:r>
          </a:p>
        </p:txBody>
      </p:sp>
      <p:sp>
        <p:nvSpPr>
          <p:cNvPr id="130" name="129 CuadroTexto"/>
          <p:cNvSpPr txBox="1"/>
          <p:nvPr/>
        </p:nvSpPr>
        <p:spPr>
          <a:xfrm>
            <a:off x="4763536" y="3209650"/>
            <a:ext cx="479015" cy="957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 err="1">
                <a:latin typeface="BNPP Sans" pitchFamily="50" charset="0"/>
              </a:rPr>
              <a:t>Asoc.Créd</a:t>
            </a:r>
            <a:endParaRPr lang="es-PE" sz="600" dirty="0">
              <a:latin typeface="BNPP Sans" pitchFamily="50" charset="0"/>
            </a:endParaRPr>
          </a:p>
        </p:txBody>
      </p:sp>
      <p:sp>
        <p:nvSpPr>
          <p:cNvPr id="131" name="130 CuadroTexto"/>
          <p:cNvSpPr txBox="1"/>
          <p:nvPr/>
        </p:nvSpPr>
        <p:spPr>
          <a:xfrm>
            <a:off x="3646199" y="3812005"/>
            <a:ext cx="262844" cy="61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Fraude</a:t>
            </a:r>
          </a:p>
        </p:txBody>
      </p:sp>
      <p:sp>
        <p:nvSpPr>
          <p:cNvPr id="134" name="133 CuadroTexto"/>
          <p:cNvSpPr txBox="1"/>
          <p:nvPr/>
        </p:nvSpPr>
        <p:spPr>
          <a:xfrm>
            <a:off x="3479396" y="3550698"/>
            <a:ext cx="429647" cy="768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Vida /Acc</a:t>
            </a:r>
          </a:p>
        </p:txBody>
      </p:sp>
      <p:sp>
        <p:nvSpPr>
          <p:cNvPr id="135" name="134 CuadroTexto"/>
          <p:cNvSpPr txBox="1"/>
          <p:nvPr/>
        </p:nvSpPr>
        <p:spPr>
          <a:xfrm>
            <a:off x="3718257" y="3336236"/>
            <a:ext cx="244466" cy="768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 err="1">
                <a:latin typeface="BNPP Sans" pitchFamily="50" charset="0"/>
              </a:rPr>
              <a:t>Gex</a:t>
            </a:r>
            <a:endParaRPr lang="es-PE" sz="600" dirty="0">
              <a:latin typeface="BNPP Sans" pitchFamily="50" charset="0"/>
            </a:endParaRPr>
          </a:p>
        </p:txBody>
      </p:sp>
      <p:sp>
        <p:nvSpPr>
          <p:cNvPr id="136" name="135 CuadroTexto"/>
          <p:cNvSpPr txBox="1"/>
          <p:nvPr/>
        </p:nvSpPr>
        <p:spPr>
          <a:xfrm>
            <a:off x="3864820" y="3117345"/>
            <a:ext cx="251231" cy="96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SOAT</a:t>
            </a:r>
          </a:p>
        </p:txBody>
      </p:sp>
      <p:sp>
        <p:nvSpPr>
          <p:cNvPr id="137" name="136 CuadroTexto"/>
          <p:cNvSpPr txBox="1"/>
          <p:nvPr/>
        </p:nvSpPr>
        <p:spPr>
          <a:xfrm>
            <a:off x="4100200" y="2983085"/>
            <a:ext cx="309683" cy="924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Salud</a:t>
            </a:r>
          </a:p>
        </p:txBody>
      </p:sp>
      <p:sp>
        <p:nvSpPr>
          <p:cNvPr id="138" name="137 CuadroTexto"/>
          <p:cNvSpPr txBox="1"/>
          <p:nvPr/>
        </p:nvSpPr>
        <p:spPr>
          <a:xfrm>
            <a:off x="4374141" y="2966671"/>
            <a:ext cx="309683" cy="1075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Home</a:t>
            </a:r>
          </a:p>
        </p:txBody>
      </p:sp>
      <p:sp>
        <p:nvSpPr>
          <p:cNvPr id="140" name="139 CuadroTexto"/>
          <p:cNvSpPr txBox="1"/>
          <p:nvPr/>
        </p:nvSpPr>
        <p:spPr>
          <a:xfrm>
            <a:off x="6608176" y="3266848"/>
            <a:ext cx="479015" cy="957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 err="1">
                <a:latin typeface="BNPP Sans" pitchFamily="50" charset="0"/>
              </a:rPr>
              <a:t>Asoc.Créd</a:t>
            </a:r>
            <a:endParaRPr lang="es-PE" sz="600" dirty="0">
              <a:latin typeface="BNPP Sans" pitchFamily="50" charset="0"/>
            </a:endParaRPr>
          </a:p>
        </p:txBody>
      </p:sp>
      <p:sp>
        <p:nvSpPr>
          <p:cNvPr id="141" name="140 CuadroTexto"/>
          <p:cNvSpPr txBox="1"/>
          <p:nvPr/>
        </p:nvSpPr>
        <p:spPr>
          <a:xfrm>
            <a:off x="5491251" y="3711169"/>
            <a:ext cx="244466" cy="768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 err="1">
                <a:latin typeface="BNPP Sans" pitchFamily="50" charset="0"/>
              </a:rPr>
              <a:t>Gex</a:t>
            </a:r>
            <a:endParaRPr lang="es-PE" sz="600" dirty="0">
              <a:latin typeface="BNPP Sans" pitchFamily="50" charset="0"/>
            </a:endParaRPr>
          </a:p>
        </p:txBody>
      </p:sp>
      <p:sp>
        <p:nvSpPr>
          <p:cNvPr id="143" name="142 CuadroTexto"/>
          <p:cNvSpPr txBox="1"/>
          <p:nvPr/>
        </p:nvSpPr>
        <p:spPr>
          <a:xfrm>
            <a:off x="5303510" y="3438052"/>
            <a:ext cx="429647" cy="768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Vida /Acc</a:t>
            </a:r>
          </a:p>
        </p:txBody>
      </p:sp>
      <p:sp>
        <p:nvSpPr>
          <p:cNvPr id="144" name="143 CuadroTexto"/>
          <p:cNvSpPr txBox="1"/>
          <p:nvPr/>
        </p:nvSpPr>
        <p:spPr>
          <a:xfrm>
            <a:off x="5529738" y="3196534"/>
            <a:ext cx="290312" cy="957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Fraude</a:t>
            </a:r>
          </a:p>
        </p:txBody>
      </p:sp>
      <p:sp>
        <p:nvSpPr>
          <p:cNvPr id="145" name="144 CuadroTexto"/>
          <p:cNvSpPr txBox="1"/>
          <p:nvPr/>
        </p:nvSpPr>
        <p:spPr>
          <a:xfrm>
            <a:off x="5820051" y="3057135"/>
            <a:ext cx="251231" cy="96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SOAT</a:t>
            </a:r>
          </a:p>
        </p:txBody>
      </p:sp>
      <p:sp>
        <p:nvSpPr>
          <p:cNvPr id="146" name="145 CuadroTexto"/>
          <p:cNvSpPr txBox="1"/>
          <p:nvPr/>
        </p:nvSpPr>
        <p:spPr>
          <a:xfrm>
            <a:off x="6106562" y="2992020"/>
            <a:ext cx="309683" cy="924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Salud</a:t>
            </a:r>
          </a:p>
        </p:txBody>
      </p:sp>
      <p:graphicFrame>
        <p:nvGraphicFramePr>
          <p:cNvPr id="147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258610"/>
              </p:ext>
            </p:extLst>
          </p:nvPr>
        </p:nvGraphicFramePr>
        <p:xfrm>
          <a:off x="7078820" y="3020436"/>
          <a:ext cx="2229348" cy="1210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48" name="147 CuadroTexto"/>
          <p:cNvSpPr txBox="1"/>
          <p:nvPr/>
        </p:nvSpPr>
        <p:spPr>
          <a:xfrm>
            <a:off x="8656592" y="3730069"/>
            <a:ext cx="479015" cy="1914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 err="1">
                <a:latin typeface="BNPP Sans" pitchFamily="50" charset="0"/>
              </a:rPr>
              <a:t>Asoc.Créd</a:t>
            </a:r>
            <a:endParaRPr lang="es-PE" sz="600" dirty="0">
              <a:latin typeface="BNPP Sans" pitchFamily="50" charset="0"/>
            </a:endParaRPr>
          </a:p>
        </p:txBody>
      </p:sp>
      <p:sp>
        <p:nvSpPr>
          <p:cNvPr id="150" name="149 CuadroTexto"/>
          <p:cNvSpPr txBox="1"/>
          <p:nvPr/>
        </p:nvSpPr>
        <p:spPr>
          <a:xfrm>
            <a:off x="7204874" y="3828633"/>
            <a:ext cx="429647" cy="768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Vida /Acc</a:t>
            </a:r>
          </a:p>
        </p:txBody>
      </p:sp>
      <p:sp>
        <p:nvSpPr>
          <p:cNvPr id="151" name="150 CuadroTexto"/>
          <p:cNvSpPr txBox="1"/>
          <p:nvPr/>
        </p:nvSpPr>
        <p:spPr>
          <a:xfrm>
            <a:off x="7280313" y="3506756"/>
            <a:ext cx="244466" cy="768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 err="1">
                <a:latin typeface="BNPP Sans" pitchFamily="50" charset="0"/>
              </a:rPr>
              <a:t>Gex</a:t>
            </a:r>
            <a:endParaRPr lang="es-PE" sz="600" dirty="0">
              <a:latin typeface="BNPP Sans" pitchFamily="50" charset="0"/>
            </a:endParaRPr>
          </a:p>
        </p:txBody>
      </p:sp>
      <p:sp>
        <p:nvSpPr>
          <p:cNvPr id="152" name="151 CuadroTexto"/>
          <p:cNvSpPr txBox="1"/>
          <p:nvPr/>
        </p:nvSpPr>
        <p:spPr>
          <a:xfrm>
            <a:off x="7288276" y="3268621"/>
            <a:ext cx="262844" cy="61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Fraude</a:t>
            </a:r>
          </a:p>
        </p:txBody>
      </p:sp>
      <p:sp>
        <p:nvSpPr>
          <p:cNvPr id="153" name="152 CuadroTexto"/>
          <p:cNvSpPr txBox="1"/>
          <p:nvPr/>
        </p:nvSpPr>
        <p:spPr>
          <a:xfrm>
            <a:off x="7478914" y="3027485"/>
            <a:ext cx="229090" cy="1555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Auto</a:t>
            </a:r>
          </a:p>
        </p:txBody>
      </p:sp>
      <p:sp>
        <p:nvSpPr>
          <p:cNvPr id="154" name="153 CuadroTexto"/>
          <p:cNvSpPr txBox="1"/>
          <p:nvPr/>
        </p:nvSpPr>
        <p:spPr>
          <a:xfrm>
            <a:off x="7744044" y="2945789"/>
            <a:ext cx="309683" cy="924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Salud</a:t>
            </a:r>
          </a:p>
        </p:txBody>
      </p:sp>
      <p:sp>
        <p:nvSpPr>
          <p:cNvPr id="155" name="154 CuadroTexto"/>
          <p:cNvSpPr txBox="1"/>
          <p:nvPr/>
        </p:nvSpPr>
        <p:spPr>
          <a:xfrm>
            <a:off x="8057071" y="2939097"/>
            <a:ext cx="251231" cy="962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SOAT</a:t>
            </a:r>
          </a:p>
        </p:txBody>
      </p:sp>
      <p:cxnSp>
        <p:nvCxnSpPr>
          <p:cNvPr id="3" name="2 Conector recto"/>
          <p:cNvCxnSpPr/>
          <p:nvPr/>
        </p:nvCxnSpPr>
        <p:spPr>
          <a:xfrm>
            <a:off x="8107631" y="3129752"/>
            <a:ext cx="0" cy="5069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7520759" y="3438052"/>
            <a:ext cx="586872" cy="1986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6261403" y="3244395"/>
            <a:ext cx="0" cy="5052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5820050" y="3299193"/>
            <a:ext cx="432985" cy="4492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2499389" y="3122164"/>
            <a:ext cx="0" cy="527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1856053" y="3650052"/>
            <a:ext cx="643336" cy="1128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3010535" y="3266848"/>
            <a:ext cx="281323" cy="1167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600" dirty="0">
                <a:latin typeface="BNPP Sans" pitchFamily="50" charset="0"/>
              </a:rPr>
              <a:t>62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255011" y="4331696"/>
            <a:ext cx="398351" cy="18419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343509" y="4362490"/>
            <a:ext cx="265836" cy="15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900" dirty="0" smtClean="0">
                <a:latin typeface="BNPP Sans" pitchFamily="50" charset="0"/>
              </a:rPr>
              <a:t>64%</a:t>
            </a:r>
          </a:p>
        </p:txBody>
      </p:sp>
      <p:sp>
        <p:nvSpPr>
          <p:cNvPr id="9" name="8 Flecha circular"/>
          <p:cNvSpPr/>
          <p:nvPr/>
        </p:nvSpPr>
        <p:spPr>
          <a:xfrm>
            <a:off x="2025431" y="4133475"/>
            <a:ext cx="378988" cy="310483"/>
          </a:xfrm>
          <a:prstGeom prst="circularArrow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121" name="120 Rectángulo"/>
          <p:cNvSpPr/>
          <p:nvPr/>
        </p:nvSpPr>
        <p:spPr>
          <a:xfrm>
            <a:off x="4173649" y="4360873"/>
            <a:ext cx="398351" cy="18419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22" name="121 CuadroTexto"/>
          <p:cNvSpPr txBox="1"/>
          <p:nvPr/>
        </p:nvSpPr>
        <p:spPr>
          <a:xfrm>
            <a:off x="4306164" y="4396096"/>
            <a:ext cx="265836" cy="15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900" dirty="0" smtClean="0">
                <a:latin typeface="BNPP Sans" pitchFamily="50" charset="0"/>
              </a:rPr>
              <a:t>12%</a:t>
            </a:r>
          </a:p>
        </p:txBody>
      </p:sp>
      <p:sp>
        <p:nvSpPr>
          <p:cNvPr id="128" name="127 Flecha circular"/>
          <p:cNvSpPr/>
          <p:nvPr/>
        </p:nvSpPr>
        <p:spPr>
          <a:xfrm>
            <a:off x="3958988" y="4155424"/>
            <a:ext cx="378988" cy="310483"/>
          </a:xfrm>
          <a:prstGeom prst="circularArrow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132" name="131 CuadroTexto"/>
          <p:cNvSpPr txBox="1"/>
          <p:nvPr/>
        </p:nvSpPr>
        <p:spPr>
          <a:xfrm>
            <a:off x="6099814" y="4393252"/>
            <a:ext cx="265836" cy="15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900" dirty="0" smtClean="0">
                <a:latin typeface="BNPP Sans" pitchFamily="50" charset="0"/>
              </a:rPr>
              <a:t>15%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6006659" y="4343571"/>
            <a:ext cx="398351" cy="18419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42" name="141 Flecha circular"/>
          <p:cNvSpPr/>
          <p:nvPr/>
        </p:nvSpPr>
        <p:spPr>
          <a:xfrm>
            <a:off x="5789643" y="4179669"/>
            <a:ext cx="378988" cy="310483"/>
          </a:xfrm>
          <a:prstGeom prst="circularArrow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  <p:sp>
        <p:nvSpPr>
          <p:cNvPr id="149" name="148 CuadroTexto"/>
          <p:cNvSpPr txBox="1"/>
          <p:nvPr/>
        </p:nvSpPr>
        <p:spPr>
          <a:xfrm>
            <a:off x="8050580" y="4386413"/>
            <a:ext cx="265836" cy="1579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900" dirty="0">
                <a:latin typeface="BNPP Sans" pitchFamily="50" charset="0"/>
              </a:rPr>
              <a:t>7</a:t>
            </a:r>
            <a:r>
              <a:rPr lang="es-PE" sz="900" dirty="0" smtClean="0">
                <a:latin typeface="BNPP Sans" pitchFamily="50" charset="0"/>
              </a:rPr>
              <a:t>%</a:t>
            </a:r>
          </a:p>
        </p:txBody>
      </p:sp>
      <p:sp>
        <p:nvSpPr>
          <p:cNvPr id="156" name="155 Rectángulo"/>
          <p:cNvSpPr/>
          <p:nvPr/>
        </p:nvSpPr>
        <p:spPr>
          <a:xfrm>
            <a:off x="7918065" y="4347389"/>
            <a:ext cx="398351" cy="18419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048" tIns="72882" rIns="74048" bIns="728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57" name="156 Flecha circular"/>
          <p:cNvSpPr/>
          <p:nvPr/>
        </p:nvSpPr>
        <p:spPr>
          <a:xfrm>
            <a:off x="7671592" y="4150734"/>
            <a:ext cx="378988" cy="310483"/>
          </a:xfrm>
          <a:prstGeom prst="circularArrow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0" name="AutoShape 4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215066" y="-710948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endParaRPr lang="es-PE" altLang="es-ES">
              <a:solidFill>
                <a:schemeClr val="tx1"/>
              </a:solidFill>
            </a:endParaRPr>
          </a:p>
        </p:txBody>
      </p:sp>
      <p:sp>
        <p:nvSpPr>
          <p:cNvPr id="200711" name="AutoShape 6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259841" y="-569934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endParaRPr lang="es-PE" altLang="es-ES">
              <a:solidFill>
                <a:schemeClr val="tx1"/>
              </a:solidFill>
            </a:endParaRPr>
          </a:p>
        </p:txBody>
      </p:sp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323528" y="236784"/>
            <a:ext cx="3355086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 dirty="0" smtClean="0">
                <a:latin typeface="BNPP Sans Light" pitchFamily="50" charset="0"/>
                <a:cs typeface="Arial" charset="0"/>
              </a:rPr>
              <a:t>Súper garantía  (OE + VEA) </a:t>
            </a:r>
            <a:endParaRPr lang="es-ES" altLang="es-ES" sz="2100" dirty="0">
              <a:latin typeface="BNPP Sans Light" pitchFamily="50" charset="0"/>
              <a:cs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9" y="765018"/>
            <a:ext cx="4291769" cy="175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707" y="880954"/>
            <a:ext cx="4059661" cy="165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27" y="2626411"/>
            <a:ext cx="4007271" cy="1527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73" y="2622950"/>
            <a:ext cx="4099596" cy="15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6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7" name="Picture 2" descr="C:\Users\986400\AppData\Local\Temp\notes0A895E\presentacion22x17-2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82" b="40164"/>
          <a:stretch>
            <a:fillRect/>
          </a:stretch>
        </p:blipFill>
        <p:spPr bwMode="auto">
          <a:xfrm>
            <a:off x="1230898" y="2857892"/>
            <a:ext cx="6421024" cy="21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08" name="Picture 2" descr="C:\Users\986400\AppData\Local\Temp\notes0A895E\presentacion22x17-2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7" b="58855"/>
          <a:stretch>
            <a:fillRect/>
          </a:stretch>
        </p:blipFill>
        <p:spPr bwMode="auto">
          <a:xfrm>
            <a:off x="1316619" y="1665145"/>
            <a:ext cx="6421024" cy="26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10" name="AutoShape 4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131260" y="-682745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endParaRPr lang="es-PE" altLang="es-ES">
              <a:solidFill>
                <a:schemeClr val="tx1"/>
              </a:solidFill>
            </a:endParaRPr>
          </a:p>
        </p:txBody>
      </p:sp>
      <p:sp>
        <p:nvSpPr>
          <p:cNvPr id="200711" name="AutoShape 6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259841" y="-569934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endParaRPr lang="es-PE" altLang="es-ES">
              <a:solidFill>
                <a:schemeClr val="tx1"/>
              </a:solidFill>
            </a:endParaRPr>
          </a:p>
        </p:txBody>
      </p:sp>
      <p:pic>
        <p:nvPicPr>
          <p:cNvPr id="7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557" y="1855029"/>
            <a:ext cx="2651147" cy="100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02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66" name="2 Título"/>
          <p:cNvSpPr>
            <a:spLocks noGrp="1"/>
          </p:cNvSpPr>
          <p:nvPr>
            <p:ph type="title"/>
          </p:nvPr>
        </p:nvSpPr>
        <p:spPr>
          <a:xfrm>
            <a:off x="411192" y="236784"/>
            <a:ext cx="3083088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 dirty="0">
                <a:latin typeface="BNPP Sans Light" pitchFamily="50" charset="0"/>
                <a:cs typeface="Arial" charset="0"/>
              </a:rPr>
              <a:t>Organigrama y Contactos</a:t>
            </a:r>
            <a:endParaRPr lang="es-ES" altLang="es-ES" sz="2100" dirty="0">
              <a:latin typeface="BNPP Sans Light" pitchFamily="50" charset="0"/>
              <a:cs typeface="Arial" charset="0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71550"/>
            <a:ext cx="5262941" cy="3565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45972"/>
            <a:ext cx="600372" cy="227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1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85949"/>
            <a:ext cx="553108" cy="59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6 Flecha a la derecha con muesca"/>
          <p:cNvSpPr>
            <a:spLocks noChangeArrowheads="1"/>
          </p:cNvSpPr>
          <p:nvPr/>
        </p:nvSpPr>
        <p:spPr bwMode="auto">
          <a:xfrm>
            <a:off x="5724128" y="921771"/>
            <a:ext cx="288130" cy="216694"/>
          </a:xfrm>
          <a:prstGeom prst="notchedRightArrow">
            <a:avLst>
              <a:gd name="adj1" fmla="val 50000"/>
              <a:gd name="adj2" fmla="val 49998"/>
            </a:avLst>
          </a:prstGeom>
          <a:solidFill>
            <a:srgbClr val="31859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s-ES" altLang="es-E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" name="17 CuadroTexto"/>
          <p:cNvSpPr txBox="1">
            <a:spLocks noChangeArrowheads="1"/>
          </p:cNvSpPr>
          <p:nvPr/>
        </p:nvSpPr>
        <p:spPr bwMode="auto">
          <a:xfrm>
            <a:off x="6216421" y="799285"/>
            <a:ext cx="1188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/>
            <a:r>
              <a:rPr lang="es-PE" altLang="es-ES" sz="800" dirty="0">
                <a:solidFill>
                  <a:srgbClr val="000000"/>
                </a:solidFill>
                <a:latin typeface="BNPP Sans" pitchFamily="50" charset="0"/>
              </a:rPr>
              <a:t>Fue Gerente de Riesgos de Banco </a:t>
            </a:r>
            <a:r>
              <a:rPr lang="es-PE" altLang="es-ES" sz="800" dirty="0" err="1">
                <a:solidFill>
                  <a:srgbClr val="000000"/>
                </a:solidFill>
                <a:latin typeface="BNPP Sans" pitchFamily="50" charset="0"/>
              </a:rPr>
              <a:t>Cencosud</a:t>
            </a:r>
            <a:endParaRPr lang="es-ES" altLang="es-ES" sz="800" dirty="0">
              <a:solidFill>
                <a:srgbClr val="000000"/>
              </a:solid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1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CAF4033-EF12-475C-A6FE-21E3B3BAC60E}" type="slidenum">
              <a:rPr lang="en-GB" altLang="es-ES" smtClean="0">
                <a:solidFill>
                  <a:srgbClr val="000000"/>
                </a:solidFill>
              </a:rPr>
              <a:pPr/>
              <a:t>33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15044" name="2 Título"/>
          <p:cNvSpPr>
            <a:spLocks noGrp="1"/>
          </p:cNvSpPr>
          <p:nvPr>
            <p:ph type="title"/>
          </p:nvPr>
        </p:nvSpPr>
        <p:spPr>
          <a:xfrm>
            <a:off x="411192" y="236784"/>
            <a:ext cx="3083088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Organigrama y Contactos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pic>
        <p:nvPicPr>
          <p:cNvPr id="21504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671034" y="1407096"/>
            <a:ext cx="870602" cy="19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46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3" y="1115190"/>
            <a:ext cx="736664" cy="15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47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60" y="3124468"/>
            <a:ext cx="485687" cy="42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4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636" y="3051787"/>
            <a:ext cx="5520956" cy="1336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41" y="1009429"/>
            <a:ext cx="5737937" cy="172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13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06"/>
          <a:stretch>
            <a:fillRect/>
          </a:stretch>
        </p:blipFill>
        <p:spPr bwMode="auto">
          <a:xfrm>
            <a:off x="2820139" y="1051182"/>
            <a:ext cx="687476" cy="56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8 Flecha a la derecha con muesca"/>
          <p:cNvSpPr>
            <a:spLocks noChangeArrowheads="1"/>
          </p:cNvSpPr>
          <p:nvPr/>
        </p:nvSpPr>
        <p:spPr bwMode="auto">
          <a:xfrm>
            <a:off x="5534669" y="1208440"/>
            <a:ext cx="360040" cy="207169"/>
          </a:xfrm>
          <a:prstGeom prst="notchedRightArrow">
            <a:avLst>
              <a:gd name="adj1" fmla="val 50000"/>
              <a:gd name="adj2" fmla="val 50001"/>
            </a:avLst>
          </a:prstGeom>
          <a:solidFill>
            <a:srgbClr val="31859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s-ES" altLang="es-E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19 CuadroTexto"/>
          <p:cNvSpPr txBox="1">
            <a:spLocks noChangeArrowheads="1"/>
          </p:cNvSpPr>
          <p:nvPr/>
        </p:nvSpPr>
        <p:spPr bwMode="auto">
          <a:xfrm>
            <a:off x="5939763" y="1058108"/>
            <a:ext cx="110621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/>
            <a:r>
              <a:rPr lang="es-PE" altLang="es-ES" sz="900" dirty="0">
                <a:solidFill>
                  <a:srgbClr val="000000"/>
                </a:solidFill>
                <a:latin typeface="BNPP Sans" pitchFamily="50" charset="0"/>
              </a:rPr>
              <a:t>Fue Gerente </a:t>
            </a:r>
            <a:endParaRPr lang="es-PE" altLang="es-ES" sz="900" dirty="0" smtClean="0">
              <a:solidFill>
                <a:srgbClr val="000000"/>
              </a:solidFill>
              <a:latin typeface="BNPP Sans" pitchFamily="50" charset="0"/>
            </a:endParaRPr>
          </a:p>
          <a:p>
            <a:pPr algn="ctr"/>
            <a:r>
              <a:rPr lang="es-PE" altLang="es-ES" sz="900" dirty="0" smtClean="0">
                <a:solidFill>
                  <a:srgbClr val="000000"/>
                </a:solidFill>
                <a:latin typeface="BNPP Sans" pitchFamily="50" charset="0"/>
              </a:rPr>
              <a:t>General de</a:t>
            </a:r>
            <a:endParaRPr lang="es-PE" altLang="es-ES" sz="900" dirty="0">
              <a:solidFill>
                <a:srgbClr val="000000"/>
              </a:solidFill>
              <a:latin typeface="BNPP Sans" pitchFamily="50" charset="0"/>
            </a:endParaRPr>
          </a:p>
          <a:p>
            <a:pPr algn="ctr"/>
            <a:r>
              <a:rPr lang="es-PE" altLang="es-ES" sz="900" dirty="0">
                <a:solidFill>
                  <a:srgbClr val="000000"/>
                </a:solidFill>
                <a:latin typeface="BNPP Sans" pitchFamily="50" charset="0"/>
              </a:rPr>
              <a:t> Banco </a:t>
            </a:r>
            <a:r>
              <a:rPr lang="es-PE" altLang="es-ES" sz="900" dirty="0" err="1">
                <a:solidFill>
                  <a:srgbClr val="000000"/>
                </a:solidFill>
                <a:latin typeface="BNPP Sans" pitchFamily="50" charset="0"/>
              </a:rPr>
              <a:t>Cencosud</a:t>
            </a:r>
            <a:endParaRPr lang="es-ES" altLang="es-ES" sz="900" dirty="0">
              <a:solidFill>
                <a:srgbClr val="000000"/>
              </a:solidFill>
              <a:latin typeface="BNPP Sans" pitchFamily="50" charset="0"/>
            </a:endParaRPr>
          </a:p>
        </p:txBody>
      </p:sp>
      <p:pic>
        <p:nvPicPr>
          <p:cNvPr id="13" name="20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" t="8215" r="49226"/>
          <a:stretch>
            <a:fillRect/>
          </a:stretch>
        </p:blipFill>
        <p:spPr bwMode="auto">
          <a:xfrm>
            <a:off x="2788725" y="2932393"/>
            <a:ext cx="659236" cy="71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12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2CA60CE-56D2-43AB-B167-DF604C765093}" type="slidenum">
              <a:rPr lang="en-GB" altLang="es-ES" smtClean="0">
                <a:solidFill>
                  <a:srgbClr val="000000"/>
                </a:solidFill>
              </a:rPr>
              <a:pPr/>
              <a:t>34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16068" name="2 Título"/>
          <p:cNvSpPr>
            <a:spLocks noGrp="1"/>
          </p:cNvSpPr>
          <p:nvPr>
            <p:ph type="title"/>
          </p:nvPr>
        </p:nvSpPr>
        <p:spPr>
          <a:xfrm>
            <a:off x="369671" y="266162"/>
            <a:ext cx="2577629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Resumen del negocio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sp>
        <p:nvSpPr>
          <p:cNvPr id="216069" name="55 Rectángulo redondeado"/>
          <p:cNvSpPr>
            <a:spLocks noChangeArrowheads="1"/>
          </p:cNvSpPr>
          <p:nvPr/>
        </p:nvSpPr>
        <p:spPr bwMode="auto">
          <a:xfrm>
            <a:off x="6632648" y="833160"/>
            <a:ext cx="1462611" cy="454771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6070" name="56 Elipse"/>
          <p:cNvSpPr>
            <a:spLocks noChangeArrowheads="1"/>
          </p:cNvSpPr>
          <p:nvPr/>
        </p:nvSpPr>
        <p:spPr bwMode="auto">
          <a:xfrm>
            <a:off x="6174578" y="768529"/>
            <a:ext cx="679070" cy="576984"/>
          </a:xfrm>
          <a:prstGeom prst="ellipse">
            <a:avLst/>
          </a:prstGeom>
          <a:solidFill>
            <a:srgbClr val="D7E4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6071" name="57 CuadroTexto"/>
          <p:cNvSpPr txBox="1">
            <a:spLocks noChangeArrowheads="1"/>
          </p:cNvSpPr>
          <p:nvPr/>
        </p:nvSpPr>
        <p:spPr bwMode="auto">
          <a:xfrm>
            <a:off x="2753782" y="866064"/>
            <a:ext cx="1332691" cy="47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/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N° de Tarjetas de crédito</a:t>
            </a:r>
            <a:endParaRPr lang="es-PE" altLang="es-ES" sz="300" b="1" i="1">
              <a:solidFill>
                <a:srgbClr val="000000"/>
              </a:solidFill>
              <a:latin typeface="Calibri" pitchFamily="34" charset="0"/>
            </a:endParaRPr>
          </a:p>
          <a:p>
            <a:pPr algn="ctr"/>
            <a:r>
              <a:rPr lang="es-PE" altLang="es-ES" b="1" i="1">
                <a:solidFill>
                  <a:srgbClr val="000000"/>
                </a:solidFill>
                <a:latin typeface="Calibri" pitchFamily="34" charset="0"/>
              </a:rPr>
              <a:t>597 K</a:t>
            </a:r>
          </a:p>
        </p:txBody>
      </p:sp>
      <p:sp>
        <p:nvSpPr>
          <p:cNvPr id="216072" name="58 CuadroTexto"/>
          <p:cNvSpPr txBox="1">
            <a:spLocks noChangeArrowheads="1"/>
          </p:cNvSpPr>
          <p:nvPr/>
        </p:nvSpPr>
        <p:spPr bwMode="auto">
          <a:xfrm>
            <a:off x="4511058" y="800257"/>
            <a:ext cx="1883179" cy="56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/>
            <a:r>
              <a:rPr lang="es-PE" altLang="es-ES" sz="800" b="1" i="1" dirty="0">
                <a:solidFill>
                  <a:srgbClr val="000000"/>
                </a:solidFill>
                <a:latin typeface="Calibri" pitchFamily="34" charset="0"/>
              </a:rPr>
              <a:t>Prima Neta de </a:t>
            </a:r>
          </a:p>
          <a:p>
            <a:pPr algn="ctr"/>
            <a:r>
              <a:rPr lang="es-PE" altLang="es-ES" sz="800" b="1" i="1" dirty="0">
                <a:solidFill>
                  <a:srgbClr val="000000"/>
                </a:solidFill>
                <a:latin typeface="Calibri" pitchFamily="34" charset="0"/>
              </a:rPr>
              <a:t>Seguros (M EUR)</a:t>
            </a:r>
            <a:endParaRPr lang="es-PE" altLang="es-ES" sz="600" b="1" i="1" dirty="0">
              <a:solidFill>
                <a:srgbClr val="000000"/>
              </a:solidFill>
              <a:latin typeface="Calibri" pitchFamily="34" charset="0"/>
            </a:endParaRPr>
          </a:p>
          <a:p>
            <a:pPr algn="ctr"/>
            <a:r>
              <a:rPr lang="es-PE" altLang="es-ES" sz="1600" b="1" i="1" dirty="0">
                <a:solidFill>
                  <a:srgbClr val="000000"/>
                </a:solidFill>
                <a:latin typeface="Calibri" pitchFamily="34" charset="0"/>
              </a:rPr>
              <a:t>16</a:t>
            </a:r>
          </a:p>
        </p:txBody>
      </p:sp>
      <p:sp>
        <p:nvSpPr>
          <p:cNvPr id="216073" name="59 CuadroTexto"/>
          <p:cNvSpPr txBox="1">
            <a:spLocks noChangeArrowheads="1"/>
          </p:cNvSpPr>
          <p:nvPr/>
        </p:nvSpPr>
        <p:spPr bwMode="auto">
          <a:xfrm>
            <a:off x="6607200" y="793207"/>
            <a:ext cx="1731828" cy="112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/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Prima Neta de </a:t>
            </a:r>
          </a:p>
          <a:p>
            <a:pPr algn="ctr"/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Seguros CCB (M EUR)</a:t>
            </a:r>
          </a:p>
          <a:p>
            <a:pPr algn="ctr"/>
            <a:r>
              <a:rPr lang="es-PE" altLang="es-ES" b="1" i="1">
                <a:solidFill>
                  <a:srgbClr val="000000"/>
                </a:solidFill>
                <a:latin typeface="Calibri" pitchFamily="34" charset="0"/>
              </a:rPr>
              <a:t>14</a:t>
            </a:r>
          </a:p>
          <a:p>
            <a:pPr algn="ctr"/>
            <a:endParaRPr lang="es-PE" altLang="es-ES" b="1" i="1">
              <a:solidFill>
                <a:srgbClr val="000000"/>
              </a:solidFill>
              <a:latin typeface="Calibri" pitchFamily="34" charset="0"/>
            </a:endParaRPr>
          </a:p>
          <a:p>
            <a:pPr algn="ctr"/>
            <a:endParaRPr lang="es-PE" altLang="es-ES" sz="800" b="1" i="1">
              <a:solidFill>
                <a:srgbClr val="000000"/>
              </a:solidFill>
              <a:latin typeface="Calibri" pitchFamily="34" charset="0"/>
            </a:endParaRPr>
          </a:p>
          <a:p>
            <a:pPr algn="ctr"/>
            <a:endParaRPr lang="es-PE" altLang="es-ES" sz="800" b="1" i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6074" name="60 Rectángulo redondeado"/>
          <p:cNvSpPr>
            <a:spLocks noChangeArrowheads="1"/>
          </p:cNvSpPr>
          <p:nvPr/>
        </p:nvSpPr>
        <p:spPr bwMode="auto">
          <a:xfrm>
            <a:off x="2598412" y="826109"/>
            <a:ext cx="1462611" cy="455947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6075" name="61 Elipse"/>
          <p:cNvSpPr>
            <a:spLocks noChangeArrowheads="1"/>
          </p:cNvSpPr>
          <p:nvPr/>
        </p:nvSpPr>
        <p:spPr bwMode="auto">
          <a:xfrm>
            <a:off x="2141682" y="792031"/>
            <a:ext cx="677730" cy="576984"/>
          </a:xfrm>
          <a:prstGeom prst="ellipse">
            <a:avLst/>
          </a:prstGeom>
          <a:solidFill>
            <a:srgbClr val="D7E4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16076" name="Picture 2" descr="Resultado de imagen para credit card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44" y="853137"/>
            <a:ext cx="518343" cy="45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77" name="63 Rectángulo redondeado"/>
          <p:cNvSpPr>
            <a:spLocks noChangeArrowheads="1"/>
          </p:cNvSpPr>
          <p:nvPr/>
        </p:nvSpPr>
        <p:spPr bwMode="auto">
          <a:xfrm>
            <a:off x="4615530" y="826109"/>
            <a:ext cx="1462611" cy="455947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16078" name="Picture 8" descr="Imagen relacionad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019" y="909543"/>
            <a:ext cx="336187" cy="29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79" name="65 Elipse"/>
          <p:cNvSpPr>
            <a:spLocks noChangeArrowheads="1"/>
          </p:cNvSpPr>
          <p:nvPr/>
        </p:nvSpPr>
        <p:spPr bwMode="auto">
          <a:xfrm>
            <a:off x="4192284" y="750902"/>
            <a:ext cx="679070" cy="576983"/>
          </a:xfrm>
          <a:prstGeom prst="ellipse">
            <a:avLst/>
          </a:prstGeom>
          <a:solidFill>
            <a:srgbClr val="D7E4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16080" name="Picture 10" descr="Resultado de imagen para graph bars ico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459" y="904842"/>
            <a:ext cx="306719" cy="26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81" name="67 Rectángulo redondeado"/>
          <p:cNvSpPr>
            <a:spLocks noChangeArrowheads="1"/>
          </p:cNvSpPr>
          <p:nvPr/>
        </p:nvSpPr>
        <p:spPr bwMode="auto">
          <a:xfrm>
            <a:off x="791579" y="846086"/>
            <a:ext cx="1252327" cy="455947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6082" name="68 CuadroTexto"/>
          <p:cNvSpPr txBox="1">
            <a:spLocks noChangeArrowheads="1"/>
          </p:cNvSpPr>
          <p:nvPr/>
        </p:nvSpPr>
        <p:spPr bwMode="auto">
          <a:xfrm>
            <a:off x="1048742" y="827285"/>
            <a:ext cx="1008558" cy="64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/>
            <a:r>
              <a:rPr lang="es-PE" altLang="es-ES" sz="800" b="1" i="1" dirty="0" err="1">
                <a:solidFill>
                  <a:srgbClr val="000000"/>
                </a:solidFill>
                <a:latin typeface="Calibri" pitchFamily="34" charset="0"/>
              </a:rPr>
              <a:t>Nr</a:t>
            </a:r>
            <a:r>
              <a:rPr lang="es-PE" altLang="es-ES" sz="800" b="1" i="1" dirty="0">
                <a:solidFill>
                  <a:srgbClr val="000000"/>
                </a:solidFill>
                <a:latin typeface="Calibri" pitchFamily="34" charset="0"/>
              </a:rPr>
              <a:t>. de Aseguradoras:</a:t>
            </a:r>
            <a:endParaRPr lang="es-PE" altLang="es-ES" sz="600" i="1" dirty="0">
              <a:solidFill>
                <a:srgbClr val="000000"/>
              </a:solidFill>
              <a:latin typeface="Calibri" pitchFamily="34" charset="0"/>
            </a:endParaRPr>
          </a:p>
          <a:p>
            <a:pPr algn="ctr"/>
            <a:r>
              <a:rPr lang="es-PE" altLang="es-ES" b="1" i="1" dirty="0">
                <a:solidFill>
                  <a:srgbClr val="000000"/>
                </a:solidFill>
                <a:latin typeface="Calibri" pitchFamily="34" charset="0"/>
              </a:rPr>
              <a:t>4</a:t>
            </a:r>
            <a:endParaRPr lang="es-PE" altLang="es-ES" b="1" dirty="0">
              <a:solidFill>
                <a:srgbClr val="000000"/>
              </a:solidFill>
              <a:latin typeface="Calibri" pitchFamily="34" charset="0"/>
            </a:endParaRPr>
          </a:p>
          <a:p>
            <a:endParaRPr lang="es-PE" altLang="es-ES" sz="3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16083" name="69 Elipse"/>
          <p:cNvSpPr>
            <a:spLocks noChangeArrowheads="1"/>
          </p:cNvSpPr>
          <p:nvPr/>
        </p:nvSpPr>
        <p:spPr bwMode="auto">
          <a:xfrm>
            <a:off x="417889" y="779105"/>
            <a:ext cx="677730" cy="576983"/>
          </a:xfrm>
          <a:prstGeom prst="ellipse">
            <a:avLst/>
          </a:prstGeom>
          <a:solidFill>
            <a:srgbClr val="D7E4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16084" name="Picture 2" descr="Resultado de imagen para umbrella icon vector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4" y="880165"/>
            <a:ext cx="391101" cy="34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85" name="71 Rectángulo redondeado"/>
          <p:cNvSpPr>
            <a:spLocks noChangeArrowheads="1"/>
          </p:cNvSpPr>
          <p:nvPr/>
        </p:nvSpPr>
        <p:spPr bwMode="auto">
          <a:xfrm rot="-5400000">
            <a:off x="318719" y="2142818"/>
            <a:ext cx="851962" cy="364313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36722" rIns="73445" bIns="36722" anchor="ctr"/>
          <a:lstStyle/>
          <a:p>
            <a:pPr algn="ctr"/>
            <a:r>
              <a:rPr lang="es-PE" altLang="es-ES" sz="1600" b="1" dirty="0">
                <a:solidFill>
                  <a:srgbClr val="FFFFFF"/>
                </a:solidFill>
                <a:latin typeface="Calibri" pitchFamily="34" charset="0"/>
              </a:rPr>
              <a:t>CCB</a:t>
            </a:r>
            <a:endParaRPr lang="es-ES" altLang="es-ES" sz="1600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16086" name="72 Rectángulo redondeado"/>
          <p:cNvSpPr>
            <a:spLocks noChangeArrowheads="1"/>
          </p:cNvSpPr>
          <p:nvPr/>
        </p:nvSpPr>
        <p:spPr bwMode="auto">
          <a:xfrm rot="-5400000">
            <a:off x="318131" y="3688688"/>
            <a:ext cx="853137" cy="364313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36722" rIns="73445" bIns="36722" anchor="ctr"/>
          <a:lstStyle/>
          <a:p>
            <a:pPr algn="ctr"/>
            <a:r>
              <a:rPr lang="es-PE" altLang="es-ES" sz="1600" b="1" dirty="0">
                <a:solidFill>
                  <a:srgbClr val="FFFFFF"/>
                </a:solidFill>
                <a:latin typeface="Calibri" pitchFamily="34" charset="0"/>
              </a:rPr>
              <a:t>Non-CCB</a:t>
            </a:r>
            <a:endParaRPr lang="es-ES" altLang="es-ES" sz="1600" b="1" dirty="0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74" name="7 Gráfico"/>
          <p:cNvGraphicFramePr>
            <a:graphicFrameLocks/>
          </p:cNvGraphicFramePr>
          <p:nvPr/>
        </p:nvGraphicFramePr>
        <p:xfrm>
          <a:off x="987527" y="1205692"/>
          <a:ext cx="6257639" cy="3144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216088" name="74 Grupo"/>
          <p:cNvGrpSpPr>
            <a:grpSpLocks/>
          </p:cNvGrpSpPr>
          <p:nvPr/>
        </p:nvGrpSpPr>
        <p:grpSpPr bwMode="auto">
          <a:xfrm>
            <a:off x="6638006" y="1895469"/>
            <a:ext cx="1579138" cy="2124062"/>
            <a:chOff x="7452320" y="1988840"/>
            <a:chExt cx="1872208" cy="2869381"/>
          </a:xfrm>
        </p:grpSpPr>
        <p:grpSp>
          <p:nvGrpSpPr>
            <p:cNvPr id="216097" name="75 Grupo"/>
            <p:cNvGrpSpPr>
              <a:grpSpLocks/>
            </p:cNvGrpSpPr>
            <p:nvPr/>
          </p:nvGrpSpPr>
          <p:grpSpPr bwMode="auto">
            <a:xfrm>
              <a:off x="7452320" y="1988840"/>
              <a:ext cx="936897" cy="2532840"/>
              <a:chOff x="7596336" y="2031231"/>
              <a:chExt cx="936897" cy="2532840"/>
            </a:xfrm>
          </p:grpSpPr>
          <p:sp>
            <p:nvSpPr>
              <p:cNvPr id="138" name="137 CuadroTexto"/>
              <p:cNvSpPr txBox="1"/>
              <p:nvPr/>
            </p:nvSpPr>
            <p:spPr>
              <a:xfrm>
                <a:off x="7925045" y="2493182"/>
                <a:ext cx="504972" cy="3326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12</a:t>
                </a:r>
              </a:p>
            </p:txBody>
          </p:sp>
          <p:sp>
            <p:nvSpPr>
              <p:cNvPr id="139" name="138 CuadroTexto"/>
              <p:cNvSpPr txBox="1"/>
              <p:nvPr/>
            </p:nvSpPr>
            <p:spPr>
              <a:xfrm>
                <a:off x="7956803" y="2910684"/>
                <a:ext cx="504972" cy="3326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3</a:t>
                </a:r>
              </a:p>
            </p:txBody>
          </p:sp>
          <p:sp>
            <p:nvSpPr>
              <p:cNvPr id="140" name="139 CuadroTexto"/>
              <p:cNvSpPr txBox="1"/>
              <p:nvPr/>
            </p:nvSpPr>
            <p:spPr>
              <a:xfrm>
                <a:off x="7956803" y="3342474"/>
                <a:ext cx="504972" cy="3326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1</a:t>
                </a:r>
              </a:p>
            </p:txBody>
          </p:sp>
          <p:sp>
            <p:nvSpPr>
              <p:cNvPr id="141" name="140 CuadroTexto"/>
              <p:cNvSpPr txBox="1"/>
              <p:nvPr/>
            </p:nvSpPr>
            <p:spPr>
              <a:xfrm>
                <a:off x="7885345" y="3775850"/>
                <a:ext cx="503384" cy="3326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&lt; 1</a:t>
                </a:r>
              </a:p>
            </p:txBody>
          </p:sp>
          <p:sp>
            <p:nvSpPr>
              <p:cNvPr id="142" name="141 CuadroTexto"/>
              <p:cNvSpPr txBox="1"/>
              <p:nvPr/>
            </p:nvSpPr>
            <p:spPr>
              <a:xfrm>
                <a:off x="7885345" y="4231453"/>
                <a:ext cx="503384" cy="3326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&lt; 1</a:t>
                </a:r>
              </a:p>
            </p:txBody>
          </p:sp>
          <p:cxnSp>
            <p:nvCxnSpPr>
              <p:cNvPr id="216113" name="142 Conector recto"/>
              <p:cNvCxnSpPr>
                <a:cxnSpLocks noChangeShapeType="1"/>
              </p:cNvCxnSpPr>
              <p:nvPr/>
            </p:nvCxnSpPr>
            <p:spPr bwMode="auto">
              <a:xfrm>
                <a:off x="7956376" y="4495205"/>
                <a:ext cx="472885" cy="0"/>
              </a:xfrm>
              <a:prstGeom prst="line">
                <a:avLst/>
              </a:prstGeom>
              <a:noFill/>
              <a:ln w="9525" algn="ctr">
                <a:solidFill>
                  <a:srgbClr val="A6A6A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4" name="143 CuadroTexto"/>
              <p:cNvSpPr txBox="1"/>
              <p:nvPr/>
            </p:nvSpPr>
            <p:spPr>
              <a:xfrm>
                <a:off x="7596336" y="2031231"/>
                <a:ext cx="936897" cy="54050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s-PE" sz="1000" b="1" kern="0" dirty="0">
                    <a:solidFill>
                      <a:prstClr val="black"/>
                    </a:solidFill>
                    <a:latin typeface="BNPP Sans" pitchFamily="50" charset="0"/>
                  </a:rPr>
                  <a:t>GWP</a:t>
                </a:r>
              </a:p>
              <a:p>
                <a:pPr algn="ctr">
                  <a:defRPr/>
                </a:pPr>
                <a:r>
                  <a:rPr lang="es-PE" sz="1000" b="1" kern="0" dirty="0">
                    <a:solidFill>
                      <a:prstClr val="black"/>
                    </a:solidFill>
                    <a:latin typeface="BNPP Sans" pitchFamily="50" charset="0"/>
                  </a:rPr>
                  <a:t>(M EUR)</a:t>
                </a:r>
              </a:p>
            </p:txBody>
          </p:sp>
        </p:grpSp>
        <p:grpSp>
          <p:nvGrpSpPr>
            <p:cNvPr id="216098" name="76 Grupo"/>
            <p:cNvGrpSpPr>
              <a:grpSpLocks/>
            </p:cNvGrpSpPr>
            <p:nvPr/>
          </p:nvGrpSpPr>
          <p:grpSpPr bwMode="auto">
            <a:xfrm>
              <a:off x="8100209" y="1988840"/>
              <a:ext cx="1224319" cy="2532840"/>
              <a:chOff x="7596153" y="2031231"/>
              <a:chExt cx="1224319" cy="2532840"/>
            </a:xfrm>
          </p:grpSpPr>
          <p:sp>
            <p:nvSpPr>
              <p:cNvPr id="80" name="79 CuadroTexto"/>
              <p:cNvSpPr txBox="1"/>
              <p:nvPr/>
            </p:nvSpPr>
            <p:spPr>
              <a:xfrm>
                <a:off x="7924862" y="2493182"/>
                <a:ext cx="504972" cy="3326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73%</a:t>
                </a:r>
              </a:p>
            </p:txBody>
          </p:sp>
          <p:sp>
            <p:nvSpPr>
              <p:cNvPr id="81" name="80 CuadroTexto"/>
              <p:cNvSpPr txBox="1"/>
              <p:nvPr/>
            </p:nvSpPr>
            <p:spPr>
              <a:xfrm>
                <a:off x="7956620" y="2910684"/>
                <a:ext cx="503383" cy="3326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18%</a:t>
                </a:r>
              </a:p>
            </p:txBody>
          </p:sp>
          <p:sp>
            <p:nvSpPr>
              <p:cNvPr id="82" name="81 CuadroTexto"/>
              <p:cNvSpPr txBox="1"/>
              <p:nvPr/>
            </p:nvSpPr>
            <p:spPr>
              <a:xfrm>
                <a:off x="7956620" y="3353585"/>
                <a:ext cx="503383" cy="3326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7%</a:t>
                </a:r>
              </a:p>
            </p:txBody>
          </p:sp>
          <p:sp>
            <p:nvSpPr>
              <p:cNvPr id="83" name="82 CuadroTexto"/>
              <p:cNvSpPr txBox="1"/>
              <p:nvPr/>
            </p:nvSpPr>
            <p:spPr>
              <a:xfrm>
                <a:off x="7956620" y="3775850"/>
                <a:ext cx="503383" cy="3326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2%</a:t>
                </a:r>
              </a:p>
            </p:txBody>
          </p:sp>
          <p:sp>
            <p:nvSpPr>
              <p:cNvPr id="84" name="83 CuadroTexto"/>
              <p:cNvSpPr txBox="1"/>
              <p:nvPr/>
            </p:nvSpPr>
            <p:spPr>
              <a:xfrm>
                <a:off x="7956620" y="4231453"/>
                <a:ext cx="503383" cy="3326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1%</a:t>
                </a:r>
              </a:p>
            </p:txBody>
          </p:sp>
          <p:cxnSp>
            <p:nvCxnSpPr>
              <p:cNvPr id="216106" name="135 Conector recto"/>
              <p:cNvCxnSpPr>
                <a:cxnSpLocks noChangeShapeType="1"/>
              </p:cNvCxnSpPr>
              <p:nvPr/>
            </p:nvCxnSpPr>
            <p:spPr bwMode="auto">
              <a:xfrm>
                <a:off x="7956376" y="4495205"/>
                <a:ext cx="472885" cy="0"/>
              </a:xfrm>
              <a:prstGeom prst="line">
                <a:avLst/>
              </a:prstGeom>
              <a:noFill/>
              <a:ln w="9525" algn="ctr">
                <a:solidFill>
                  <a:srgbClr val="A6A6A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7" name="136 CuadroTexto"/>
              <p:cNvSpPr txBox="1"/>
              <p:nvPr/>
            </p:nvSpPr>
            <p:spPr>
              <a:xfrm>
                <a:off x="7596153" y="2031231"/>
                <a:ext cx="1224319" cy="3326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s-PE" sz="1000" b="1" kern="0" dirty="0" err="1">
                    <a:solidFill>
                      <a:prstClr val="black"/>
                    </a:solidFill>
                    <a:latin typeface="BNPP Sans" pitchFamily="50" charset="0"/>
                  </a:rPr>
                  <a:t>M.Share</a:t>
                </a:r>
                <a:r>
                  <a:rPr lang="es-PE" sz="1000" b="1" kern="0" dirty="0">
                    <a:solidFill>
                      <a:prstClr val="black"/>
                    </a:solidFill>
                    <a:latin typeface="BNPP Sans" pitchFamily="50" charset="0"/>
                  </a:rPr>
                  <a:t> %</a:t>
                </a:r>
              </a:p>
            </p:txBody>
          </p:sp>
        </p:grpSp>
        <p:sp>
          <p:nvSpPr>
            <p:cNvPr id="78" name="77 CuadroTexto"/>
            <p:cNvSpPr txBox="1"/>
            <p:nvPr/>
          </p:nvSpPr>
          <p:spPr>
            <a:xfrm>
              <a:off x="8460677" y="4525603"/>
              <a:ext cx="863851" cy="3326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b="1" kern="0" dirty="0">
                  <a:solidFill>
                    <a:prstClr val="black"/>
                  </a:solidFill>
                  <a:latin typeface="BNPP Sans" pitchFamily="50" charset="0"/>
                </a:rPr>
                <a:t>100%</a:t>
              </a:r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7812788" y="4525603"/>
              <a:ext cx="863851" cy="3326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b="1" kern="0" dirty="0">
                  <a:solidFill>
                    <a:prstClr val="black"/>
                  </a:solidFill>
                  <a:latin typeface="BNPP Sans" pitchFamily="50" charset="0"/>
                </a:rPr>
                <a:t>16</a:t>
              </a:r>
            </a:p>
          </p:txBody>
        </p:sp>
      </p:grpSp>
      <p:sp>
        <p:nvSpPr>
          <p:cNvPr id="145" name="144 CuadroTexto"/>
          <p:cNvSpPr txBox="1"/>
          <p:nvPr/>
        </p:nvSpPr>
        <p:spPr>
          <a:xfrm>
            <a:off x="6333965" y="3772135"/>
            <a:ext cx="728627" cy="228050"/>
          </a:xfrm>
          <a:prstGeom prst="rect">
            <a:avLst/>
          </a:prstGeom>
          <a:noFill/>
        </p:spPr>
        <p:txBody>
          <a:bodyPr lIns="73445" tIns="36722" rIns="73445" bIns="36722">
            <a:spAutoFit/>
          </a:bodyPr>
          <a:lstStyle/>
          <a:p>
            <a:pPr>
              <a:defRPr/>
            </a:pPr>
            <a:r>
              <a:rPr lang="es-PE" sz="1000" b="1" dirty="0">
                <a:solidFill>
                  <a:prstClr val="black"/>
                </a:solidFill>
                <a:latin typeface="BNPP Sans" pitchFamily="50" charset="0"/>
              </a:rPr>
              <a:t>Total</a:t>
            </a:r>
          </a:p>
        </p:txBody>
      </p:sp>
      <p:sp>
        <p:nvSpPr>
          <p:cNvPr id="216090" name="1 CuadroTexto"/>
          <p:cNvSpPr txBox="1">
            <a:spLocks noChangeArrowheads="1"/>
          </p:cNvSpPr>
          <p:nvPr/>
        </p:nvSpPr>
        <p:spPr bwMode="auto">
          <a:xfrm>
            <a:off x="5483453" y="1977727"/>
            <a:ext cx="364313" cy="2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216091" name="1 CuadroTexto"/>
          <p:cNvSpPr txBox="1">
            <a:spLocks noChangeArrowheads="1"/>
          </p:cNvSpPr>
          <p:nvPr/>
        </p:nvSpPr>
        <p:spPr bwMode="auto">
          <a:xfrm>
            <a:off x="1899252" y="2325563"/>
            <a:ext cx="364313" cy="26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6092" name="1 CuadroTexto"/>
          <p:cNvSpPr txBox="1">
            <a:spLocks noChangeArrowheads="1"/>
          </p:cNvSpPr>
          <p:nvPr/>
        </p:nvSpPr>
        <p:spPr bwMode="auto">
          <a:xfrm>
            <a:off x="1899252" y="2698075"/>
            <a:ext cx="364313" cy="2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6093" name="1 CuadroTexto"/>
          <p:cNvSpPr txBox="1">
            <a:spLocks noChangeArrowheads="1"/>
          </p:cNvSpPr>
          <p:nvPr/>
        </p:nvSpPr>
        <p:spPr bwMode="auto">
          <a:xfrm>
            <a:off x="1899252" y="3071764"/>
            <a:ext cx="364313" cy="26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6094" name="1 CuadroTexto"/>
          <p:cNvSpPr txBox="1">
            <a:spLocks noChangeArrowheads="1"/>
          </p:cNvSpPr>
          <p:nvPr/>
        </p:nvSpPr>
        <p:spPr bwMode="auto">
          <a:xfrm>
            <a:off x="2081409" y="3391396"/>
            <a:ext cx="364313" cy="2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16095" name="1 CuadroTexto"/>
          <p:cNvSpPr txBox="1">
            <a:spLocks noChangeArrowheads="1"/>
          </p:cNvSpPr>
          <p:nvPr/>
        </p:nvSpPr>
        <p:spPr bwMode="auto">
          <a:xfrm>
            <a:off x="1717095" y="3711029"/>
            <a:ext cx="364313" cy="2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16096" name="1 CuadroTexto"/>
          <p:cNvSpPr txBox="1">
            <a:spLocks noChangeArrowheads="1"/>
          </p:cNvSpPr>
          <p:nvPr/>
        </p:nvSpPr>
        <p:spPr bwMode="auto">
          <a:xfrm>
            <a:off x="1473327" y="4083542"/>
            <a:ext cx="364313" cy="2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&lt;1</a:t>
            </a:r>
          </a:p>
        </p:txBody>
      </p:sp>
    </p:spTree>
    <p:extLst>
      <p:ext uri="{BB962C8B-B14F-4D97-AF65-F5344CB8AC3E}">
        <p14:creationId xmlns:p14="http://schemas.microsoft.com/office/powerpoint/2010/main" val="24975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27910A38-BF5A-4732-9F8A-BD478F60DFBB}" type="slidenum">
              <a:rPr lang="en-GB" altLang="es-ES" smtClean="0">
                <a:solidFill>
                  <a:srgbClr val="000000"/>
                </a:solidFill>
              </a:rPr>
              <a:pPr/>
              <a:t>35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17092" name="2 Título"/>
          <p:cNvSpPr>
            <a:spLocks noGrp="1"/>
          </p:cNvSpPr>
          <p:nvPr>
            <p:ph type="title"/>
          </p:nvPr>
        </p:nvSpPr>
        <p:spPr>
          <a:xfrm>
            <a:off x="317436" y="280263"/>
            <a:ext cx="2634247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 dirty="0">
                <a:latin typeface="BNPP Sans Light" pitchFamily="50" charset="0"/>
                <a:cs typeface="Arial" charset="0"/>
              </a:rPr>
              <a:t>Productos GWP &amp; </a:t>
            </a:r>
            <a:r>
              <a:rPr lang="es-ES_tradnl" altLang="es-ES" sz="2100" dirty="0" smtClean="0">
                <a:latin typeface="BNPP Sans Light" pitchFamily="50" charset="0"/>
                <a:cs typeface="Arial" charset="0"/>
              </a:rPr>
              <a:t>NBI</a:t>
            </a:r>
            <a:endParaRPr lang="es-ES" altLang="es-ES" sz="2100" dirty="0">
              <a:latin typeface="BNPP Sans Light" pitchFamily="50" charset="0"/>
              <a:cs typeface="Arial" charset="0"/>
            </a:endParaRPr>
          </a:p>
        </p:txBody>
      </p:sp>
      <p:sp>
        <p:nvSpPr>
          <p:cNvPr id="217093" name="10 CuadroTexto"/>
          <p:cNvSpPr txBox="1">
            <a:spLocks noChangeArrowheads="1"/>
          </p:cNvSpPr>
          <p:nvPr/>
        </p:nvSpPr>
        <p:spPr bwMode="auto">
          <a:xfrm>
            <a:off x="972396" y="4421480"/>
            <a:ext cx="1640750" cy="166494"/>
          </a:xfrm>
          <a:prstGeom prst="rect">
            <a:avLst/>
          </a:prstGeom>
          <a:noFill/>
          <a:ln w="9525">
            <a:solidFill>
              <a:srgbClr val="8EB4E3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36722" rIns="73445" bIns="36722">
            <a:spAutoFit/>
          </a:bodyPr>
          <a:lstStyle>
            <a:lvl1pPr marL="171450" indent="-17145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s-PE" altLang="es-ES" sz="600" i="1">
                <a:solidFill>
                  <a:srgbClr val="000000"/>
                </a:solidFill>
                <a:latin typeface="BNPP Sans" pitchFamily="50" charset="0"/>
              </a:rPr>
              <a:t>GWP &amp; NBI en EURO</a:t>
            </a:r>
            <a:endParaRPr lang="es-ES" altLang="es-ES" sz="600" i="1">
              <a:solidFill>
                <a:srgbClr val="000000"/>
              </a:solidFill>
              <a:latin typeface="BNPP Sans" pitchFamily="50" charset="0"/>
            </a:endParaRPr>
          </a:p>
        </p:txBody>
      </p:sp>
      <p:graphicFrame>
        <p:nvGraphicFramePr>
          <p:cNvPr id="13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486578"/>
              </p:ext>
            </p:extLst>
          </p:nvPr>
        </p:nvGraphicFramePr>
        <p:xfrm>
          <a:off x="1259632" y="2824642"/>
          <a:ext cx="3222567" cy="174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1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38821"/>
              </p:ext>
            </p:extLst>
          </p:nvPr>
        </p:nvGraphicFramePr>
        <p:xfrm>
          <a:off x="1792771" y="1131590"/>
          <a:ext cx="5139125" cy="2185035"/>
        </p:xfrm>
        <a:graphic>
          <a:graphicData uri="http://schemas.openxmlformats.org/drawingml/2006/table">
            <a:tbl>
              <a:tblPr/>
              <a:tblGrid>
                <a:gridCol w="705489"/>
                <a:gridCol w="997416"/>
                <a:gridCol w="559526"/>
                <a:gridCol w="559526"/>
                <a:gridCol w="559526"/>
                <a:gridCol w="209823"/>
                <a:gridCol w="501749"/>
                <a:gridCol w="523035"/>
                <a:gridCol w="523035"/>
              </a:tblGrid>
              <a:tr h="2834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Partner</a:t>
                      </a:r>
                      <a:endParaRPr lang="es-ES" sz="700" b="1" i="0" u="none" strike="noStrike" dirty="0">
                        <a:solidFill>
                          <a:srgbClr val="000000"/>
                        </a:solidFill>
                        <a:effectLst/>
                        <a:latin typeface="BNPP Sans"/>
                      </a:endParaRPr>
                    </a:p>
                  </a:txBody>
                  <a:tcPr marL="9142" marR="9142" marT="91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Product</a:t>
                      </a:r>
                      <a:endParaRPr lang="es-ES" sz="700" b="1" i="0" u="none" strike="noStrike" dirty="0">
                        <a:solidFill>
                          <a:srgbClr val="000000"/>
                        </a:solidFill>
                        <a:effectLst/>
                        <a:latin typeface="BNPP Sans"/>
                      </a:endParaRPr>
                    </a:p>
                  </a:txBody>
                  <a:tcPr marL="9142" marR="9142" marT="91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U2017</a:t>
                      </a:r>
                    </a:p>
                  </a:txBody>
                  <a:tcPr marL="9142" marR="9142" marT="914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GWP 2018</a:t>
                      </a:r>
                    </a:p>
                  </a:txBody>
                  <a:tcPr marL="9142" marR="9142" marT="91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U2018</a:t>
                      </a:r>
                    </a:p>
                  </a:txBody>
                  <a:tcPr marL="9142" marR="9142" marT="91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U2017</a:t>
                      </a:r>
                    </a:p>
                  </a:txBody>
                  <a:tcPr marL="9142" marR="9142" marT="914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NBI 2018</a:t>
                      </a:r>
                    </a:p>
                  </a:txBody>
                  <a:tcPr marL="9142" marR="9142" marT="91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U2018</a:t>
                      </a:r>
                    </a:p>
                  </a:txBody>
                  <a:tcPr marL="9142" marR="9142" marT="91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CENCOSUD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SOAT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1,455,490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1,445,460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441,504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254,604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197,865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-90,973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CENCOSUD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Oncológico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552,080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109,757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361,958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137,464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CENCOSUD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Vida Tranquila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423,722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452,483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474,675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81,232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62,406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76,192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CENCOSUD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Consumo Garantizado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36,079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28,266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33,526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28,408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845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CENCOSUD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Desempleo Linea Paralela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28,378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14,617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CENCOSUD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Bolso Protegido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24,561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8,871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CENCOSUD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Renta Hospitalaria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-28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2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CENCOSUD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Renta Alimenticia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-535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508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CENCOSUD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Sepelio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36,982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7,607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1991"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2,466,808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1,979,148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1,062,917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731,830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312,167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130,291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2411760" y="3723878"/>
            <a:ext cx="3672408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400" dirty="0" smtClean="0">
                <a:solidFill>
                  <a:schemeClr val="accent4"/>
                </a:solidFill>
              </a:rPr>
              <a:t>U2017 acumulado a Julio y GWP 2018 acumulado a Julio, = para NBI</a:t>
            </a:r>
            <a:endParaRPr lang="es-ES" sz="14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7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C23CFB77-41A2-4DB5-B255-A5686A21D543}" type="slidenum">
              <a:rPr lang="en-GB" altLang="es-ES" smtClean="0">
                <a:solidFill>
                  <a:srgbClr val="000000"/>
                </a:solidFill>
              </a:rPr>
              <a:pPr/>
              <a:t>36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19140" name="2 Título"/>
          <p:cNvSpPr txBox="1">
            <a:spLocks/>
          </p:cNvSpPr>
          <p:nvPr/>
        </p:nvSpPr>
        <p:spPr bwMode="auto">
          <a:xfrm>
            <a:off x="316096" y="280263"/>
            <a:ext cx="72929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>
              <a:defRPr sz="1600">
                <a:solidFill>
                  <a:schemeClr val="bg1"/>
                </a:solidFill>
                <a:latin typeface="Arial" charset="0"/>
              </a:defRPr>
            </a:lvl2pPr>
            <a:lvl3pPr>
              <a:defRPr sz="1400">
                <a:solidFill>
                  <a:schemeClr val="accent1"/>
                </a:solidFill>
                <a:latin typeface="Arial" charset="0"/>
              </a:defRPr>
            </a:lvl3pPr>
            <a:lvl4pPr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ES_tradnl" altLang="es-ES" sz="2100" b="1" dirty="0">
                <a:solidFill>
                  <a:schemeClr val="accent1"/>
                </a:solidFill>
                <a:latin typeface="BNPP Sans Light" pitchFamily="50" charset="0"/>
              </a:rPr>
              <a:t>Nuevo Vida Tranquila</a:t>
            </a:r>
            <a:endParaRPr lang="es-ES" altLang="es-ES" sz="2100" b="1" dirty="0">
              <a:solidFill>
                <a:schemeClr val="accent1"/>
              </a:solidFill>
              <a:latin typeface="BNPP Sans Light" pitchFamily="50" charset="0"/>
            </a:endParaRPr>
          </a:p>
        </p:txBody>
      </p:sp>
      <p:sp>
        <p:nvSpPr>
          <p:cNvPr id="219158" name="1 Rectángulo"/>
          <p:cNvSpPr>
            <a:spLocks noChangeArrowheads="1"/>
          </p:cNvSpPr>
          <p:nvPr/>
        </p:nvSpPr>
        <p:spPr bwMode="auto">
          <a:xfrm>
            <a:off x="380387" y="653367"/>
            <a:ext cx="8201071" cy="102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/>
          <a:p>
            <a:pPr algn="just"/>
            <a:r>
              <a:rPr lang="es-ES" altLang="es-ES" sz="1000" b="1" dirty="0">
                <a:latin typeface="BNPP Sans" pitchFamily="50" charset="0"/>
              </a:rPr>
              <a:t>Nuevo Vida Tranquila: Contrato por 2 años (2017-2019)</a:t>
            </a:r>
          </a:p>
          <a:p>
            <a:pPr algn="just"/>
            <a:endParaRPr lang="es-ES" altLang="es-ES" sz="1000" b="1" dirty="0">
              <a:latin typeface="BNPP Sans" pitchFamily="50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s-ES" altLang="es-ES" sz="1000" dirty="0">
                <a:latin typeface="BNPP Sans" pitchFamily="50" charset="0"/>
              </a:rPr>
              <a:t> Comisión socio: </a:t>
            </a:r>
            <a:r>
              <a:rPr lang="es-ES" altLang="es-ES" sz="1000" dirty="0" smtClean="0">
                <a:latin typeface="BNPP Sans" pitchFamily="50" charset="0"/>
              </a:rPr>
              <a:t>Comercialización 13.50% + IGV / Recaudación 53.98%</a:t>
            </a:r>
            <a:endParaRPr lang="es-ES" altLang="es-ES" sz="1000" dirty="0">
              <a:latin typeface="BNPP Sans" pitchFamily="50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s-PE" altLang="es-ES" sz="1000" dirty="0" smtClean="0">
                <a:latin typeface="BNPP Sans" pitchFamily="50" charset="0"/>
              </a:rPr>
              <a:t>Prima Comercial + IGV: </a:t>
            </a:r>
            <a:r>
              <a:rPr lang="es-ES_tradnl" sz="1000" dirty="0">
                <a:latin typeface="BNPP Sans" pitchFamily="50" charset="0"/>
              </a:rPr>
              <a:t>S/ 12.90 mensual</a:t>
            </a:r>
            <a:endParaRPr lang="es-ES" sz="1000" dirty="0">
              <a:latin typeface="BNPP Sans" pitchFamily="50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s-PE" altLang="es-ES" sz="1000" dirty="0">
                <a:latin typeface="BNPP Sans" pitchFamily="50" charset="0"/>
              </a:rPr>
              <a:t>Fondo de Marketing: </a:t>
            </a:r>
            <a:r>
              <a:rPr lang="es-ES_tradnl" sz="1000" dirty="0">
                <a:latin typeface="BNPP Sans" pitchFamily="50" charset="0"/>
              </a:rPr>
              <a:t>8.25% + IGV</a:t>
            </a:r>
            <a:endParaRPr lang="es-ES" sz="1000" dirty="0">
              <a:latin typeface="BNPP Sans" pitchFamily="50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s-PE" altLang="es-ES" sz="1000" dirty="0">
                <a:latin typeface="BNPP Sans" pitchFamily="50" charset="0"/>
              </a:rPr>
              <a:t>Incentivos:  S/ 5.00 + IGV (por venta efectiva)  </a:t>
            </a:r>
            <a:endParaRPr lang="es-ES_tradnl" altLang="es-ES" sz="1000" dirty="0">
              <a:latin typeface="BNPP Sans" pitchFamily="50" charset="0"/>
            </a:endParaRPr>
          </a:p>
        </p:txBody>
      </p:sp>
      <p:sp>
        <p:nvSpPr>
          <p:cNvPr id="219159" name="1 Rectángulo"/>
          <p:cNvSpPr>
            <a:spLocks noChangeArrowheads="1"/>
          </p:cNvSpPr>
          <p:nvPr/>
        </p:nvSpPr>
        <p:spPr bwMode="auto">
          <a:xfrm>
            <a:off x="316096" y="2962156"/>
            <a:ext cx="8201071" cy="68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/>
          <a:p>
            <a:pPr algn="just"/>
            <a:r>
              <a:rPr lang="es-ES" altLang="es-ES" sz="1000" b="1" dirty="0">
                <a:latin typeface="BNPP Sans" pitchFamily="50" charset="0"/>
              </a:rPr>
              <a:t>Sepelio: Producto nuevo (contrato pendiente)</a:t>
            </a:r>
          </a:p>
          <a:p>
            <a:pPr algn="just"/>
            <a:endParaRPr lang="es-ES" altLang="es-ES" sz="1000" b="1" dirty="0">
              <a:latin typeface="BNPP Sans" pitchFamily="50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s-ES" altLang="es-ES" sz="1000" dirty="0">
                <a:latin typeface="BNPP Sans" pitchFamily="50" charset="0"/>
              </a:rPr>
              <a:t> Comisión socio: </a:t>
            </a:r>
            <a:r>
              <a:rPr lang="es-ES" altLang="es-ES" sz="1000" dirty="0" smtClean="0">
                <a:latin typeface="BNPP Sans" pitchFamily="50" charset="0"/>
              </a:rPr>
              <a:t>Recaudación 45% </a:t>
            </a:r>
            <a:endParaRPr lang="es-ES" altLang="es-ES" sz="1000" dirty="0">
              <a:latin typeface="BNPP Sans" pitchFamily="50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s-PE" altLang="es-ES" sz="1000" dirty="0" smtClean="0">
                <a:latin typeface="BNPP Sans" pitchFamily="50" charset="0"/>
              </a:rPr>
              <a:t>Prima Comercial + IGV: Plan mensual S</a:t>
            </a:r>
            <a:r>
              <a:rPr lang="es-PE" altLang="es-ES" sz="1000" dirty="0">
                <a:latin typeface="BNPP Sans" pitchFamily="50" charset="0"/>
              </a:rPr>
              <a:t>/ 19.90 </a:t>
            </a:r>
            <a:r>
              <a:rPr lang="es-PE" altLang="es-ES" sz="1000" dirty="0" smtClean="0">
                <a:latin typeface="BNPP Sans" pitchFamily="50" charset="0"/>
              </a:rPr>
              <a:t>/ Plan anual S/ 199.00 </a:t>
            </a:r>
            <a:endParaRPr lang="es-ES_tradnl" altLang="es-ES" sz="1000" dirty="0">
              <a:latin typeface="BNPP Sans" pitchFamily="50" charset="0"/>
            </a:endParaRPr>
          </a:p>
        </p:txBody>
      </p:sp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40266"/>
              </p:ext>
            </p:extLst>
          </p:nvPr>
        </p:nvGraphicFramePr>
        <p:xfrm>
          <a:off x="2464698" y="1681636"/>
          <a:ext cx="4032448" cy="1097176"/>
        </p:xfrm>
        <a:graphic>
          <a:graphicData uri="http://schemas.openxmlformats.org/drawingml/2006/table">
            <a:tbl>
              <a:tblPr firstRow="1" bandRow="1"/>
              <a:tblGrid>
                <a:gridCol w="2125209"/>
                <a:gridCol w="1907239"/>
              </a:tblGrid>
              <a:tr h="20894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dirty="0" smtClean="0">
                          <a:solidFill>
                            <a:schemeClr val="bg1"/>
                          </a:solidFill>
                          <a:latin typeface="BNPP Sans" pitchFamily="50" charset="0"/>
                        </a:rPr>
                        <a:t>Coberturas</a:t>
                      </a:r>
                      <a:endParaRPr lang="es-ES" sz="800" dirty="0">
                        <a:solidFill>
                          <a:schemeClr val="bg1"/>
                        </a:solidFill>
                        <a:latin typeface="BNPP Sans" pitchFamily="50" charset="0"/>
                      </a:endParaRPr>
                    </a:p>
                  </a:txBody>
                  <a:tcPr marL="91435" marR="91435" marT="45707" marB="4570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s-PE" sz="800" b="1" kern="1200" dirty="0" smtClean="0">
                          <a:solidFill>
                            <a:schemeClr val="bg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Suma Asegurada</a:t>
                      </a:r>
                      <a:endParaRPr lang="es-ES" sz="800" b="1" kern="1200" dirty="0">
                        <a:solidFill>
                          <a:schemeClr val="bg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91435" marR="91435" marT="45707" marB="4570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</a:tr>
              <a:tr h="296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dirty="0" smtClean="0">
                          <a:latin typeface="BNPP Sans" pitchFamily="50" charset="0"/>
                        </a:rPr>
                        <a:t>Desempleo Involuntario</a:t>
                      </a:r>
                    </a:p>
                    <a:p>
                      <a:pPr algn="ctr"/>
                      <a:r>
                        <a:rPr lang="es-ES_tradnl" sz="800" dirty="0" smtClean="0">
                          <a:latin typeface="BNPP Sans" pitchFamily="50" charset="0"/>
                        </a:rPr>
                        <a:t>(Trabajadores Dependientes)</a:t>
                      </a:r>
                      <a:endParaRPr lang="es-ES" sz="800" dirty="0">
                        <a:solidFill>
                          <a:schemeClr val="bg1"/>
                        </a:solidFill>
                        <a:latin typeface="BNPP Sans" pitchFamily="50" charset="0"/>
                      </a:endParaRPr>
                    </a:p>
                  </a:txBody>
                  <a:tcPr marL="91435" marR="91435" marT="45707" marB="4570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6 cuotas totales de</a:t>
                      </a:r>
                    </a:p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máximo S/ 650.00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5" marR="91435" marT="45707" marB="4570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2961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dirty="0" smtClean="0">
                          <a:latin typeface="BNPP Sans" pitchFamily="50" charset="0"/>
                        </a:rPr>
                        <a:t>Incapacidad Temporal</a:t>
                      </a:r>
                    </a:p>
                    <a:p>
                      <a:pPr algn="ctr"/>
                      <a:r>
                        <a:rPr lang="es-ES_tradnl" sz="800" dirty="0" smtClean="0">
                          <a:latin typeface="BNPP Sans" pitchFamily="50" charset="0"/>
                        </a:rPr>
                        <a:t> (Trabajadores Independientes)</a:t>
                      </a:r>
                      <a:endParaRPr lang="es-ES" sz="800" dirty="0">
                        <a:solidFill>
                          <a:schemeClr val="bg1"/>
                        </a:solidFill>
                        <a:latin typeface="BNPP Sans" pitchFamily="50" charset="0"/>
                      </a:endParaRPr>
                    </a:p>
                  </a:txBody>
                  <a:tcPr marL="91435" marR="91435" marT="45707" marB="4570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6 cuotas totales de</a:t>
                      </a:r>
                    </a:p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máximo S/ 650.00</a:t>
                      </a:r>
                    </a:p>
                  </a:txBody>
                  <a:tcPr marL="91435" marR="91435" marT="45707" marB="4570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1776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dirty="0" smtClean="0">
                          <a:latin typeface="BNPP Sans" pitchFamily="50" charset="0"/>
                        </a:rPr>
                        <a:t>Eventos de Vida</a:t>
                      </a:r>
                      <a:endParaRPr lang="es-ES" sz="800" dirty="0">
                        <a:solidFill>
                          <a:schemeClr val="bg1"/>
                        </a:solidFill>
                        <a:latin typeface="BNPP Sans" pitchFamily="50" charset="0"/>
                      </a:endParaRPr>
                    </a:p>
                  </a:txBody>
                  <a:tcPr marL="91435" marR="91435" marT="45707" marB="4570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S/ 650.00 por</a:t>
                      </a:r>
                      <a:r>
                        <a:rPr lang="es-ES" sz="800" baseline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cada evento de vida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5" marR="91435" marT="45707" marB="45707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49618"/>
              </p:ext>
            </p:extLst>
          </p:nvPr>
        </p:nvGraphicFramePr>
        <p:xfrm>
          <a:off x="3004758" y="3662678"/>
          <a:ext cx="3007402" cy="853288"/>
        </p:xfrm>
        <a:graphic>
          <a:graphicData uri="http://schemas.openxmlformats.org/drawingml/2006/table">
            <a:tbl>
              <a:tblPr firstRow="1" bandRow="1"/>
              <a:tblGrid>
                <a:gridCol w="1999290"/>
                <a:gridCol w="1008112"/>
              </a:tblGrid>
              <a:tr h="162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dirty="0" smtClean="0">
                          <a:solidFill>
                            <a:schemeClr val="bg1"/>
                          </a:solidFill>
                          <a:latin typeface="BNPP Sans" pitchFamily="50" charset="0"/>
                        </a:rPr>
                        <a:t>Coberturas</a:t>
                      </a:r>
                      <a:endParaRPr lang="es-ES" sz="800" dirty="0">
                        <a:solidFill>
                          <a:schemeClr val="bg1"/>
                        </a:solidFill>
                        <a:latin typeface="BNPP Sans" pitchFamily="50" charset="0"/>
                      </a:endParaRPr>
                    </a:p>
                  </a:txBody>
                  <a:tcPr marL="91424" marR="91424" marT="45701" marB="457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s-PE" sz="800" b="1" kern="1200" dirty="0" smtClean="0">
                          <a:solidFill>
                            <a:schemeClr val="bg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Suma Asegurada</a:t>
                      </a:r>
                      <a:endParaRPr lang="es-ES" sz="800" b="1" kern="1200" dirty="0">
                        <a:solidFill>
                          <a:schemeClr val="bg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91424" marR="91424" marT="45701" marB="457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</a:tr>
              <a:tr h="1779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Fallecimiento 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24" marR="91424" marT="45701" marB="457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PE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S/ 10,000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24" marR="91424" marT="45701" marB="457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183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Repatriación de restos en el extranjero</a:t>
                      </a:r>
                    </a:p>
                  </a:txBody>
                  <a:tcPr marL="91424" marR="91424" marT="45701" marB="4570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Hasta S/ 2,000</a:t>
                      </a:r>
                      <a:endParaRPr lang="es-ES" sz="800" dirty="0" smtClean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24" marR="91424" marT="45701" marB="45701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1860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Traslado de restos a la ciudad de origen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24" marR="91424" marT="45701" marB="4570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PE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Hasta S/ 1,000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24" marR="91424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2 Título"/>
          <p:cNvSpPr txBox="1">
            <a:spLocks/>
          </p:cNvSpPr>
          <p:nvPr/>
        </p:nvSpPr>
        <p:spPr bwMode="auto">
          <a:xfrm>
            <a:off x="323528" y="2643758"/>
            <a:ext cx="72929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>
              <a:defRPr sz="1600">
                <a:solidFill>
                  <a:schemeClr val="bg1"/>
                </a:solidFill>
                <a:latin typeface="Arial" charset="0"/>
              </a:defRPr>
            </a:lvl2pPr>
            <a:lvl3pPr>
              <a:defRPr sz="1400">
                <a:solidFill>
                  <a:schemeClr val="accent1"/>
                </a:solidFill>
                <a:latin typeface="Arial" charset="0"/>
              </a:defRPr>
            </a:lvl3pPr>
            <a:lvl4pPr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ES_tradnl" altLang="es-ES" sz="2100" b="1" dirty="0" smtClean="0">
                <a:solidFill>
                  <a:schemeClr val="accent1"/>
                </a:solidFill>
                <a:latin typeface="BNPP Sans Light" pitchFamily="50" charset="0"/>
              </a:rPr>
              <a:t>Sepelio</a:t>
            </a:r>
            <a:endParaRPr lang="es-ES" altLang="es-ES" sz="2100" b="1" dirty="0">
              <a:solidFill>
                <a:schemeClr val="accent1"/>
              </a:solidFill>
              <a:latin typeface="BNPP Sans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2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Picture 2" descr="C:\Users\986400\AppData\Local\Temp\notes0A895E\presentacion22x17-2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82" b="40164"/>
          <a:stretch>
            <a:fillRect/>
          </a:stretch>
        </p:blipFill>
        <p:spPr bwMode="auto">
          <a:xfrm>
            <a:off x="1230898" y="2857892"/>
            <a:ext cx="6421024" cy="21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164" name="Picture 2" descr="C:\Users\986400\AppData\Local\Temp\notes0A895E\presentacion22x17-2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7" b="58855"/>
          <a:stretch>
            <a:fillRect/>
          </a:stretch>
        </p:blipFill>
        <p:spPr bwMode="auto">
          <a:xfrm>
            <a:off x="1316619" y="1665145"/>
            <a:ext cx="6421024" cy="26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6" name="AutoShape 4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131260" y="-682745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/>
          <a:p>
            <a:endParaRPr lang="es-PE" altLang="es-ES"/>
          </a:p>
        </p:txBody>
      </p:sp>
      <p:sp>
        <p:nvSpPr>
          <p:cNvPr id="220167" name="AutoShape 6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259841" y="-569934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/>
          <a:p>
            <a:endParaRPr lang="es-PE" altLang="es-ES"/>
          </a:p>
        </p:txBody>
      </p:sp>
      <p:pic>
        <p:nvPicPr>
          <p:cNvPr id="220168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t="20908" r="51430" b="54512"/>
          <a:stretch>
            <a:fillRect/>
          </a:stretch>
        </p:blipFill>
        <p:spPr bwMode="auto">
          <a:xfrm>
            <a:off x="2637255" y="2003580"/>
            <a:ext cx="3608310" cy="64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16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BF42CFF0-7935-4F12-B512-30C5F592258B}" type="slidenum">
              <a:rPr lang="en-GB" altLang="es-ES" smtClean="0">
                <a:solidFill>
                  <a:srgbClr val="000000"/>
                </a:solidFill>
              </a:rPr>
              <a:pPr/>
              <a:t>38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21188" name="2 Título"/>
          <p:cNvSpPr>
            <a:spLocks noGrp="1"/>
          </p:cNvSpPr>
          <p:nvPr>
            <p:ph type="title"/>
          </p:nvPr>
        </p:nvSpPr>
        <p:spPr>
          <a:xfrm>
            <a:off x="411192" y="236784"/>
            <a:ext cx="3083088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Organigrama y Contactos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pic>
        <p:nvPicPr>
          <p:cNvPr id="22118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12" y="1078760"/>
            <a:ext cx="7350559" cy="2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17" y="1023776"/>
            <a:ext cx="442129" cy="61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98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BA29CC11-6758-474A-95BB-1665752C4CB3}" type="slidenum">
              <a:rPr lang="en-GB" altLang="es-ES" smtClean="0">
                <a:solidFill>
                  <a:srgbClr val="000000"/>
                </a:solidFill>
              </a:rPr>
              <a:pPr/>
              <a:t>39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22212" name="2 Título"/>
          <p:cNvSpPr>
            <a:spLocks noGrp="1"/>
          </p:cNvSpPr>
          <p:nvPr>
            <p:ph type="title"/>
          </p:nvPr>
        </p:nvSpPr>
        <p:spPr>
          <a:xfrm>
            <a:off x="411192" y="236784"/>
            <a:ext cx="3083088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Organigrama y Contactos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pic>
        <p:nvPicPr>
          <p:cNvPr id="2222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28" y="933045"/>
            <a:ext cx="6924634" cy="148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221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15" y="886041"/>
            <a:ext cx="1299206" cy="38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1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15" y="2805012"/>
            <a:ext cx="1094279" cy="63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2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1" y="3157548"/>
            <a:ext cx="7108131" cy="126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61" y="933045"/>
            <a:ext cx="49053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873" y="3111473"/>
            <a:ext cx="399183" cy="49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61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2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01641" indent="-231400" eaLnBrk="0" hangingPunct="0">
              <a:spcBef>
                <a:spcPts val="162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925601" indent="-185120" eaLnBrk="0" hangingPunct="0">
              <a:spcBef>
                <a:spcPts val="162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pitchFamily="34" charset="0"/>
              </a:defRPr>
            </a:lvl3pPr>
            <a:lvl4pPr marL="1295842" indent="-185120" eaLnBrk="0" hangingPunct="0">
              <a:spcBef>
                <a:spcPts val="162"/>
              </a:spcBef>
              <a:buFont typeface="Wingdings" pitchFamily="2" charset="2"/>
              <a:buChar char="§"/>
              <a:defRPr sz="1000">
                <a:solidFill>
                  <a:schemeClr val="tx2"/>
                </a:solidFill>
                <a:latin typeface="Arial" pitchFamily="34" charset="0"/>
              </a:defRPr>
            </a:lvl4pPr>
            <a:lvl5pPr marL="1666083" indent="-185120" eaLnBrk="0" hangingPunct="0">
              <a:spcBef>
                <a:spcPts val="162"/>
              </a:spcBef>
              <a:defRPr sz="800">
                <a:solidFill>
                  <a:schemeClr val="tx2"/>
                </a:solidFill>
                <a:latin typeface="Arial" pitchFamily="34" charset="0"/>
              </a:defRPr>
            </a:lvl5pPr>
            <a:lvl6pPr marL="2036323" indent="-185120" eaLnBrk="0" fontAlgn="base" hangingPunct="0">
              <a:spcBef>
                <a:spcPts val="162"/>
              </a:spcBef>
              <a:spcAft>
                <a:spcPct val="0"/>
              </a:spcAft>
              <a:defRPr sz="800">
                <a:solidFill>
                  <a:schemeClr val="tx2"/>
                </a:solidFill>
                <a:latin typeface="Arial" pitchFamily="34" charset="0"/>
              </a:defRPr>
            </a:lvl6pPr>
            <a:lvl7pPr marL="2406564" indent="-185120" eaLnBrk="0" fontAlgn="base" hangingPunct="0">
              <a:spcBef>
                <a:spcPts val="162"/>
              </a:spcBef>
              <a:spcAft>
                <a:spcPct val="0"/>
              </a:spcAft>
              <a:defRPr sz="800">
                <a:solidFill>
                  <a:schemeClr val="tx2"/>
                </a:solidFill>
                <a:latin typeface="Arial" pitchFamily="34" charset="0"/>
              </a:defRPr>
            </a:lvl7pPr>
            <a:lvl8pPr marL="2776804" indent="-185120" eaLnBrk="0" fontAlgn="base" hangingPunct="0">
              <a:spcBef>
                <a:spcPts val="162"/>
              </a:spcBef>
              <a:spcAft>
                <a:spcPct val="0"/>
              </a:spcAft>
              <a:defRPr sz="800">
                <a:solidFill>
                  <a:schemeClr val="tx2"/>
                </a:solidFill>
                <a:latin typeface="Arial" pitchFamily="34" charset="0"/>
              </a:defRPr>
            </a:lvl8pPr>
            <a:lvl9pPr marL="3147045" indent="-185120" eaLnBrk="0" fontAlgn="base" hangingPunct="0">
              <a:spcBef>
                <a:spcPts val="162"/>
              </a:spcBef>
              <a:spcAft>
                <a:spcPct val="0"/>
              </a:spcAft>
              <a:defRPr sz="8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7CC45F46-6C3A-4E47-8E10-7B738AD78F33}" type="slidenum">
              <a:rPr lang="en-GB" altLang="es-PE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4</a:t>
            </a:fld>
            <a:endParaRPr lang="en-GB" altLang="es-PE">
              <a:solidFill>
                <a:srgbClr val="00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41905" y="1568529"/>
            <a:ext cx="927302" cy="365261"/>
          </a:xfrm>
          <a:prstGeom prst="rect">
            <a:avLst/>
          </a:prstGeom>
          <a:solidFill>
            <a:srgbClr val="00915A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b="1" kern="0" dirty="0">
                <a:solidFill>
                  <a:prstClr val="white"/>
                </a:solidFill>
                <a:latin typeface="BNPP Sans" pitchFamily="50" charset="0"/>
              </a:rPr>
              <a:t>Asociados a crédito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41905" y="2349186"/>
            <a:ext cx="927302" cy="691131"/>
          </a:xfrm>
          <a:prstGeom prst="rect">
            <a:avLst/>
          </a:prstGeom>
          <a:solidFill>
            <a:srgbClr val="00915A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b="1" kern="0" dirty="0">
                <a:solidFill>
                  <a:prstClr val="white"/>
                </a:solidFill>
                <a:latin typeface="BNPP Sans" pitchFamily="50" charset="0"/>
              </a:rPr>
              <a:t>Accidentes y Salud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41905" y="1957663"/>
            <a:ext cx="927302" cy="366455"/>
          </a:xfrm>
          <a:prstGeom prst="rect">
            <a:avLst/>
          </a:prstGeom>
          <a:solidFill>
            <a:srgbClr val="00915A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b="1" kern="0" dirty="0">
                <a:solidFill>
                  <a:prstClr val="white"/>
                </a:solidFill>
                <a:latin typeface="BNPP Sans" pitchFamily="50" charset="0"/>
              </a:rPr>
              <a:t>Robo y Fraude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41905" y="3052254"/>
            <a:ext cx="927302" cy="541924"/>
          </a:xfrm>
          <a:prstGeom prst="rect">
            <a:avLst/>
          </a:prstGeom>
          <a:solidFill>
            <a:srgbClr val="00915A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b="1" kern="0" dirty="0">
                <a:solidFill>
                  <a:prstClr val="white"/>
                </a:solidFill>
                <a:latin typeface="BNPP Sans" pitchFamily="50" charset="0"/>
              </a:rPr>
              <a:t>Vida y Sepelio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47280" y="3619245"/>
            <a:ext cx="925958" cy="368842"/>
          </a:xfrm>
          <a:prstGeom prst="rect">
            <a:avLst/>
          </a:prstGeom>
          <a:solidFill>
            <a:srgbClr val="00915A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b="1" kern="0" dirty="0">
                <a:solidFill>
                  <a:prstClr val="white"/>
                </a:solidFill>
                <a:latin typeface="BNPP Sans" pitchFamily="50" charset="0"/>
              </a:rPr>
              <a:t>Servicios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186678" y="1581659"/>
            <a:ext cx="838603" cy="16233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Desgravamen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1185333" y="1761902"/>
            <a:ext cx="839948" cy="17188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Desempleo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192053" y="1957664"/>
            <a:ext cx="833228" cy="163532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Prot.de tarjeta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190709" y="2141488"/>
            <a:ext cx="834572" cy="16233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Robo de bienes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202805" y="3052254"/>
            <a:ext cx="857418" cy="16233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Vida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1202805" y="3242047"/>
            <a:ext cx="845322" cy="163532"/>
          </a:xfrm>
          <a:prstGeom prst="rect">
            <a:avLst/>
          </a:prstGeom>
          <a:solidFill>
            <a:srgbClr val="9BBB59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Vida Retorno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1202805" y="3431839"/>
            <a:ext cx="857418" cy="16233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Sepelio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1192053" y="2349186"/>
            <a:ext cx="833228" cy="163532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Accidentes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192053" y="2525848"/>
            <a:ext cx="833228" cy="171888"/>
          </a:xfrm>
          <a:prstGeom prst="rect">
            <a:avLst/>
          </a:prstGeom>
          <a:solidFill>
            <a:srgbClr val="9BBB59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Salud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1186678" y="2710866"/>
            <a:ext cx="857418" cy="142046"/>
          </a:xfrm>
          <a:prstGeom prst="rect">
            <a:avLst/>
          </a:prstGeom>
          <a:solidFill>
            <a:srgbClr val="9BBB59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Oncológico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1193397" y="2874398"/>
            <a:ext cx="856074" cy="159951"/>
          </a:xfrm>
          <a:prstGeom prst="rect">
            <a:avLst/>
          </a:prstGeom>
          <a:solidFill>
            <a:srgbClr val="9BBB59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SOAT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1202805" y="3624019"/>
            <a:ext cx="857418" cy="18263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600" kern="0" dirty="0">
                <a:solidFill>
                  <a:prstClr val="white"/>
                </a:solidFill>
                <a:latin typeface="BNPP Sans" pitchFamily="50" charset="0"/>
              </a:rPr>
              <a:t>Garantía Extendida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258032" y="3998830"/>
            <a:ext cx="925958" cy="182630"/>
          </a:xfrm>
          <a:prstGeom prst="rect">
            <a:avLst/>
          </a:prstGeom>
          <a:solidFill>
            <a:srgbClr val="00915A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b="1" kern="0" dirty="0">
                <a:solidFill>
                  <a:prstClr val="white"/>
                </a:solidFill>
                <a:latin typeface="BNPP Sans" pitchFamily="50" charset="0"/>
              </a:rPr>
              <a:t>Otros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1210869" y="4013154"/>
            <a:ext cx="857418" cy="183824"/>
          </a:xfrm>
          <a:prstGeom prst="rect">
            <a:avLst/>
          </a:prstGeom>
          <a:solidFill>
            <a:srgbClr val="9BBB59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Autos y Domiciliario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1202805" y="3826942"/>
            <a:ext cx="857418" cy="16233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600" kern="0" dirty="0">
                <a:solidFill>
                  <a:prstClr val="white"/>
                </a:solidFill>
                <a:latin typeface="BNPP Sans" pitchFamily="50" charset="0"/>
              </a:rPr>
              <a:t>Asistencia</a:t>
            </a:r>
          </a:p>
        </p:txBody>
      </p:sp>
      <p:pic>
        <p:nvPicPr>
          <p:cNvPr id="52247" name="Picture 6" descr="Resultado de imagen para agency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191" y="1365606"/>
            <a:ext cx="205619" cy="16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8" name="Picture 2" descr="Resultado de imagen para telesales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68" y="1363219"/>
            <a:ext cx="197556" cy="15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9" name="Picture 4" descr="Resultado de imagen para online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1" r="22816"/>
          <a:stretch>
            <a:fillRect/>
          </a:stretch>
        </p:blipFill>
        <p:spPr bwMode="auto">
          <a:xfrm>
            <a:off x="3451174" y="1367994"/>
            <a:ext cx="225778" cy="1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47555"/>
              </p:ext>
            </p:extLst>
          </p:nvPr>
        </p:nvGraphicFramePr>
        <p:xfrm>
          <a:off x="2392170" y="1561367"/>
          <a:ext cx="1389608" cy="372423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2923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91517"/>
              </p:ext>
            </p:extLst>
          </p:nvPr>
        </p:nvGraphicFramePr>
        <p:xfrm>
          <a:off x="2392170" y="1951695"/>
          <a:ext cx="1389608" cy="373617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11047"/>
              </p:ext>
            </p:extLst>
          </p:nvPr>
        </p:nvGraphicFramePr>
        <p:xfrm>
          <a:off x="2392170" y="2315763"/>
          <a:ext cx="1389608" cy="731717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3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47985"/>
              </p:ext>
            </p:extLst>
          </p:nvPr>
        </p:nvGraphicFramePr>
        <p:xfrm>
          <a:off x="2392170" y="3051060"/>
          <a:ext cx="1389608" cy="552667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3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48259"/>
              </p:ext>
            </p:extLst>
          </p:nvPr>
        </p:nvGraphicFramePr>
        <p:xfrm>
          <a:off x="2392170" y="3618050"/>
          <a:ext cx="1389608" cy="177856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19"/>
              </a:tblGrid>
              <a:tr h="17785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745" marB="2574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745" marB="2574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745" marB="2574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335328"/>
              </p:ext>
            </p:extLst>
          </p:nvPr>
        </p:nvGraphicFramePr>
        <p:xfrm>
          <a:off x="2413673" y="3992861"/>
          <a:ext cx="1389608" cy="204117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19"/>
              </a:tblGrid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2338" name="143 CuadroTexto"/>
          <p:cNvSpPr txBox="1">
            <a:spLocks noChangeArrowheads="1"/>
          </p:cNvSpPr>
          <p:nvPr/>
        </p:nvSpPr>
        <p:spPr bwMode="auto">
          <a:xfrm>
            <a:off x="2162360" y="1609114"/>
            <a:ext cx="69884" cy="7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sp>
        <p:nvSpPr>
          <p:cNvPr id="52339" name="144 CuadroTexto"/>
          <p:cNvSpPr txBox="1">
            <a:spLocks noChangeArrowheads="1"/>
          </p:cNvSpPr>
          <p:nvPr/>
        </p:nvSpPr>
        <p:spPr bwMode="auto">
          <a:xfrm>
            <a:off x="2162360" y="1813230"/>
            <a:ext cx="69884" cy="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sp>
        <p:nvSpPr>
          <p:cNvPr id="52340" name="145 CuadroTexto"/>
          <p:cNvSpPr txBox="1">
            <a:spLocks noChangeArrowheads="1"/>
          </p:cNvSpPr>
          <p:nvPr/>
        </p:nvSpPr>
        <p:spPr bwMode="auto">
          <a:xfrm>
            <a:off x="2162360" y="2016153"/>
            <a:ext cx="69884" cy="7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sp>
        <p:nvSpPr>
          <p:cNvPr id="52341" name="146 CuadroTexto"/>
          <p:cNvSpPr txBox="1">
            <a:spLocks noChangeArrowheads="1"/>
          </p:cNvSpPr>
          <p:nvPr/>
        </p:nvSpPr>
        <p:spPr bwMode="auto">
          <a:xfrm>
            <a:off x="2162360" y="2177298"/>
            <a:ext cx="69884" cy="7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-</a:t>
            </a:r>
          </a:p>
        </p:txBody>
      </p:sp>
      <p:sp>
        <p:nvSpPr>
          <p:cNvPr id="52342" name="147 CuadroTexto"/>
          <p:cNvSpPr txBox="1">
            <a:spLocks noChangeArrowheads="1"/>
          </p:cNvSpPr>
          <p:nvPr/>
        </p:nvSpPr>
        <p:spPr bwMode="auto">
          <a:xfrm>
            <a:off x="2162360" y="2550915"/>
            <a:ext cx="69884" cy="7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-</a:t>
            </a:r>
          </a:p>
        </p:txBody>
      </p:sp>
      <p:sp>
        <p:nvSpPr>
          <p:cNvPr id="52343" name="149 CuadroTexto"/>
          <p:cNvSpPr txBox="1">
            <a:spLocks noChangeArrowheads="1"/>
          </p:cNvSpPr>
          <p:nvPr/>
        </p:nvSpPr>
        <p:spPr bwMode="auto">
          <a:xfrm>
            <a:off x="2162360" y="2741900"/>
            <a:ext cx="69884" cy="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sp>
        <p:nvSpPr>
          <p:cNvPr id="52344" name="150 CuadroTexto"/>
          <p:cNvSpPr txBox="1">
            <a:spLocks noChangeArrowheads="1"/>
          </p:cNvSpPr>
          <p:nvPr/>
        </p:nvSpPr>
        <p:spPr bwMode="auto">
          <a:xfrm>
            <a:off x="2162361" y="2936469"/>
            <a:ext cx="76603" cy="8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sp>
        <p:nvSpPr>
          <p:cNvPr id="52345" name="151 CuadroTexto"/>
          <p:cNvSpPr txBox="1">
            <a:spLocks noChangeArrowheads="1"/>
          </p:cNvSpPr>
          <p:nvPr/>
        </p:nvSpPr>
        <p:spPr bwMode="auto">
          <a:xfrm>
            <a:off x="2162361" y="3139391"/>
            <a:ext cx="76603" cy="9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-</a:t>
            </a:r>
          </a:p>
        </p:txBody>
      </p:sp>
      <p:sp>
        <p:nvSpPr>
          <p:cNvPr id="52346" name="152 CuadroTexto"/>
          <p:cNvSpPr txBox="1">
            <a:spLocks noChangeArrowheads="1"/>
          </p:cNvSpPr>
          <p:nvPr/>
        </p:nvSpPr>
        <p:spPr bwMode="auto">
          <a:xfrm>
            <a:off x="2162361" y="3302923"/>
            <a:ext cx="76603" cy="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-</a:t>
            </a:r>
          </a:p>
        </p:txBody>
      </p:sp>
      <p:sp>
        <p:nvSpPr>
          <p:cNvPr id="52347" name="153 CuadroTexto"/>
          <p:cNvSpPr txBox="1">
            <a:spLocks noChangeArrowheads="1"/>
          </p:cNvSpPr>
          <p:nvPr/>
        </p:nvSpPr>
        <p:spPr bwMode="auto">
          <a:xfrm>
            <a:off x="2163704" y="3462874"/>
            <a:ext cx="400487" cy="14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sp>
        <p:nvSpPr>
          <p:cNvPr id="52348" name="154 CuadroTexto"/>
          <p:cNvSpPr txBox="1">
            <a:spLocks noChangeArrowheads="1"/>
          </p:cNvSpPr>
          <p:nvPr/>
        </p:nvSpPr>
        <p:spPr bwMode="auto">
          <a:xfrm>
            <a:off x="2162361" y="3713544"/>
            <a:ext cx="76603" cy="8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sp>
        <p:nvSpPr>
          <p:cNvPr id="52349" name="155 CuadroTexto"/>
          <p:cNvSpPr txBox="1">
            <a:spLocks noChangeArrowheads="1"/>
          </p:cNvSpPr>
          <p:nvPr/>
        </p:nvSpPr>
        <p:spPr bwMode="auto">
          <a:xfrm>
            <a:off x="2166391" y="4079999"/>
            <a:ext cx="76604" cy="8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graphicFrame>
        <p:nvGraphicFramePr>
          <p:cNvPr id="53" name="5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533851"/>
              </p:ext>
            </p:extLst>
          </p:nvPr>
        </p:nvGraphicFramePr>
        <p:xfrm>
          <a:off x="2402921" y="3795907"/>
          <a:ext cx="1388265" cy="201729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201729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70" marB="2587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70" marB="2587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70" marB="2587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2367" name="154 CuadroTexto"/>
          <p:cNvSpPr txBox="1">
            <a:spLocks noChangeArrowheads="1"/>
          </p:cNvSpPr>
          <p:nvPr/>
        </p:nvSpPr>
        <p:spPr bwMode="auto">
          <a:xfrm>
            <a:off x="2169079" y="3897368"/>
            <a:ext cx="76604" cy="8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59275"/>
              </p:ext>
            </p:extLst>
          </p:nvPr>
        </p:nvGraphicFramePr>
        <p:xfrm>
          <a:off x="4054594" y="1543462"/>
          <a:ext cx="1389609" cy="372423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2923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5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39431"/>
              </p:ext>
            </p:extLst>
          </p:nvPr>
        </p:nvGraphicFramePr>
        <p:xfrm>
          <a:off x="4054594" y="1933790"/>
          <a:ext cx="1389609" cy="373616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843103"/>
              </p:ext>
            </p:extLst>
          </p:nvPr>
        </p:nvGraphicFramePr>
        <p:xfrm>
          <a:off x="4054594" y="2299051"/>
          <a:ext cx="1389609" cy="731717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14097"/>
              </p:ext>
            </p:extLst>
          </p:nvPr>
        </p:nvGraphicFramePr>
        <p:xfrm>
          <a:off x="4054594" y="3034349"/>
          <a:ext cx="1389609" cy="551473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785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6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69977"/>
              </p:ext>
            </p:extLst>
          </p:nvPr>
        </p:nvGraphicFramePr>
        <p:xfrm>
          <a:off x="4054594" y="3595371"/>
          <a:ext cx="1389609" cy="179050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20"/>
              </a:tblGrid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918" marB="2591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918" marB="2591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918" marB="2591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6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87994"/>
              </p:ext>
            </p:extLst>
          </p:nvPr>
        </p:nvGraphicFramePr>
        <p:xfrm>
          <a:off x="4030403" y="3997635"/>
          <a:ext cx="1388264" cy="195761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19"/>
              </a:tblGrid>
              <a:tr h="195761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2" marB="2588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2" marB="2588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2" marB="2588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2463" name="Picture 2" descr="Resultado de imagen para star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45" y="2494813"/>
            <a:ext cx="157239" cy="16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" name="7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84887"/>
              </p:ext>
            </p:extLst>
          </p:nvPr>
        </p:nvGraphicFramePr>
        <p:xfrm>
          <a:off x="4034435" y="3789938"/>
          <a:ext cx="1389608" cy="201730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19"/>
              </a:tblGrid>
              <a:tr h="20173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8" marB="2585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8" marB="2585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8" marB="2585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2484" name="3 CuadroTexto"/>
          <p:cNvSpPr txBox="1">
            <a:spLocks noChangeArrowheads="1"/>
          </p:cNvSpPr>
          <p:nvPr/>
        </p:nvSpPr>
        <p:spPr bwMode="auto">
          <a:xfrm>
            <a:off x="1970180" y="1473036"/>
            <a:ext cx="524127" cy="6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s-PE" altLang="es-ES" sz="500">
                <a:solidFill>
                  <a:srgbClr val="000000"/>
                </a:solidFill>
                <a:latin typeface="BNPP Sans" pitchFamily="50" charset="0"/>
              </a:rPr>
              <a:t>Aseguradoras</a:t>
            </a:r>
          </a:p>
        </p:txBody>
      </p:sp>
      <p:pic>
        <p:nvPicPr>
          <p:cNvPr id="52485" name="Picture 6" descr="Resultado de imagen para agency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2" y="1346508"/>
            <a:ext cx="205619" cy="16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486" name="Picture 2" descr="Resultado de imagen para telesales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97" y="1348895"/>
            <a:ext cx="197555" cy="15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487" name="Picture 4" descr="Resultado de imagen para online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1" r="22816"/>
          <a:stretch>
            <a:fillRect/>
          </a:stretch>
        </p:blipFill>
        <p:spPr bwMode="auto">
          <a:xfrm>
            <a:off x="5157947" y="1344121"/>
            <a:ext cx="225778" cy="1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6" name="8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04234"/>
              </p:ext>
            </p:extLst>
          </p:nvPr>
        </p:nvGraphicFramePr>
        <p:xfrm>
          <a:off x="5712985" y="1533912"/>
          <a:ext cx="1388264" cy="372423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2923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8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96503"/>
              </p:ext>
            </p:extLst>
          </p:nvPr>
        </p:nvGraphicFramePr>
        <p:xfrm>
          <a:off x="5712985" y="1924241"/>
          <a:ext cx="1388264" cy="373616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8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92829"/>
              </p:ext>
            </p:extLst>
          </p:nvPr>
        </p:nvGraphicFramePr>
        <p:xfrm>
          <a:off x="5712985" y="2289502"/>
          <a:ext cx="1388264" cy="731717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8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60342"/>
              </p:ext>
            </p:extLst>
          </p:nvPr>
        </p:nvGraphicFramePr>
        <p:xfrm>
          <a:off x="5712985" y="3023606"/>
          <a:ext cx="1388264" cy="552667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8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47708"/>
              </p:ext>
            </p:extLst>
          </p:nvPr>
        </p:nvGraphicFramePr>
        <p:xfrm>
          <a:off x="5712985" y="3576273"/>
          <a:ext cx="1388264" cy="179050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19"/>
              </a:tblGrid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918" marB="2591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918" marB="2591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918" marB="2591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9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39205"/>
              </p:ext>
            </p:extLst>
          </p:nvPr>
        </p:nvGraphicFramePr>
        <p:xfrm>
          <a:off x="5700889" y="3967795"/>
          <a:ext cx="1388265" cy="201729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201729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60" marB="2586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60" marB="2586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60" marB="2586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2577" name="Picture 2" descr="Resultado de imagen para star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26" y="1532719"/>
            <a:ext cx="157239" cy="1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5" name="1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7807"/>
              </p:ext>
            </p:extLst>
          </p:nvPr>
        </p:nvGraphicFramePr>
        <p:xfrm>
          <a:off x="5700889" y="3762484"/>
          <a:ext cx="1388265" cy="204116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20411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2608" name="Picture 2" descr="Resultado de imagen para star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572" y="3760097"/>
            <a:ext cx="159926" cy="1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09" name="Picture 6" descr="Resultado de imagen para agency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35" y="1328602"/>
            <a:ext cx="205619" cy="1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10" name="Picture 2" descr="Resultado de imagen para telesales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68" y="1333377"/>
            <a:ext cx="198899" cy="15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11" name="Picture 5" descr="Imagen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71" y="3043898"/>
            <a:ext cx="240561" cy="18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12" name="Picture 5" descr="Imagen relaciona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09" y="3043898"/>
            <a:ext cx="244593" cy="19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13" name="Picture 5" descr="Imagen relaciona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58" y="2306214"/>
            <a:ext cx="243249" cy="19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14" name="Picture 5" descr="Imagen relaciona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011" y="2305020"/>
            <a:ext cx="244593" cy="19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124 Rectángulo"/>
          <p:cNvSpPr/>
          <p:nvPr/>
        </p:nvSpPr>
        <p:spPr>
          <a:xfrm>
            <a:off x="2118011" y="1573303"/>
            <a:ext cx="154551" cy="262606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954" tIns="29976" rIns="59954" bIns="29976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PE" altLang="es-ES" smtClean="0">
              <a:solidFill>
                <a:srgbClr val="000000"/>
              </a:solidFill>
            </a:endParaRPr>
          </a:p>
        </p:txBody>
      </p:sp>
      <p:grpSp>
        <p:nvGrpSpPr>
          <p:cNvPr id="52617" name="125 Grupo"/>
          <p:cNvGrpSpPr>
            <a:grpSpLocks/>
          </p:cNvGrpSpPr>
          <p:nvPr/>
        </p:nvGrpSpPr>
        <p:grpSpPr bwMode="auto">
          <a:xfrm>
            <a:off x="3850318" y="1541075"/>
            <a:ext cx="155894" cy="2658291"/>
            <a:chOff x="5157926" y="1387419"/>
            <a:chExt cx="216000" cy="4702149"/>
          </a:xfrm>
        </p:grpSpPr>
        <p:sp>
          <p:nvSpPr>
            <p:cNvPr id="52814" name="1 CuadroTexto"/>
            <p:cNvSpPr txBox="1">
              <a:spLocks noChangeArrowheads="1"/>
            </p:cNvSpPr>
            <p:nvPr/>
          </p:nvSpPr>
          <p:spPr bwMode="auto">
            <a:xfrm>
              <a:off x="5260069" y="1482669"/>
              <a:ext cx="98093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128" name="127 Rectángulo"/>
            <p:cNvSpPr/>
            <p:nvPr/>
          </p:nvSpPr>
          <p:spPr>
            <a:xfrm>
              <a:off x="5157926" y="1387419"/>
              <a:ext cx="199241" cy="4702149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anchor="ctr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defRPr/>
              </a:pPr>
              <a:endParaRPr lang="es-PE" altLang="es-ES" sz="900">
                <a:solidFill>
                  <a:srgbClr val="FFFFFF"/>
                </a:solidFill>
                <a:latin typeface="BNPP Sans" pitchFamily="50" charset="0"/>
                <a:cs typeface="Arial" pitchFamily="34" charset="0"/>
              </a:endParaRPr>
            </a:p>
          </p:txBody>
        </p:sp>
        <p:sp>
          <p:nvSpPr>
            <p:cNvPr id="52816" name="112 CuadroTexto"/>
            <p:cNvSpPr txBox="1">
              <a:spLocks noChangeArrowheads="1"/>
            </p:cNvSpPr>
            <p:nvPr/>
          </p:nvSpPr>
          <p:spPr bwMode="auto">
            <a:xfrm>
              <a:off x="5260069" y="2203394"/>
              <a:ext cx="98093" cy="13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17" name="113 CuadroTexto"/>
            <p:cNvSpPr txBox="1">
              <a:spLocks noChangeArrowheads="1"/>
            </p:cNvSpPr>
            <p:nvPr/>
          </p:nvSpPr>
          <p:spPr bwMode="auto">
            <a:xfrm>
              <a:off x="5260069" y="2485969"/>
              <a:ext cx="98093" cy="13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52818" name="114 CuadroTexto"/>
            <p:cNvSpPr txBox="1">
              <a:spLocks noChangeArrowheads="1"/>
            </p:cNvSpPr>
            <p:nvPr/>
          </p:nvSpPr>
          <p:spPr bwMode="auto">
            <a:xfrm>
              <a:off x="5260069" y="2787927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4</a:t>
              </a:r>
            </a:p>
          </p:txBody>
        </p:sp>
        <p:sp>
          <p:nvSpPr>
            <p:cNvPr id="52819" name="115 CuadroTexto"/>
            <p:cNvSpPr txBox="1">
              <a:spLocks noChangeArrowheads="1"/>
            </p:cNvSpPr>
            <p:nvPr/>
          </p:nvSpPr>
          <p:spPr bwMode="auto">
            <a:xfrm>
              <a:off x="5260069" y="3153051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20" name="116 CuadroTexto"/>
            <p:cNvSpPr txBox="1">
              <a:spLocks noChangeArrowheads="1"/>
            </p:cNvSpPr>
            <p:nvPr/>
          </p:nvSpPr>
          <p:spPr bwMode="auto">
            <a:xfrm>
              <a:off x="5260069" y="3435625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21" name="119 CuadroTexto"/>
            <p:cNvSpPr txBox="1">
              <a:spLocks noChangeArrowheads="1"/>
            </p:cNvSpPr>
            <p:nvPr/>
          </p:nvSpPr>
          <p:spPr bwMode="auto">
            <a:xfrm>
              <a:off x="5255322" y="3781700"/>
              <a:ext cx="107586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22" name="121 CuadroTexto"/>
            <p:cNvSpPr txBox="1">
              <a:spLocks noChangeArrowheads="1"/>
            </p:cNvSpPr>
            <p:nvPr/>
          </p:nvSpPr>
          <p:spPr bwMode="auto">
            <a:xfrm>
              <a:off x="5255322" y="4429399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23" name="122 CuadroTexto"/>
            <p:cNvSpPr txBox="1">
              <a:spLocks noChangeArrowheads="1"/>
            </p:cNvSpPr>
            <p:nvPr/>
          </p:nvSpPr>
          <p:spPr bwMode="auto">
            <a:xfrm>
              <a:off x="5255322" y="4789762"/>
              <a:ext cx="107586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-</a:t>
              </a:r>
            </a:p>
          </p:txBody>
        </p:sp>
        <p:sp>
          <p:nvSpPr>
            <p:cNvPr id="52824" name="123 CuadroTexto"/>
            <p:cNvSpPr txBox="1">
              <a:spLocks noChangeArrowheads="1"/>
            </p:cNvSpPr>
            <p:nvPr/>
          </p:nvSpPr>
          <p:spPr bwMode="auto">
            <a:xfrm>
              <a:off x="5255322" y="5091387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25" name="124 CuadroTexto"/>
            <p:cNvSpPr txBox="1">
              <a:spLocks noChangeArrowheads="1"/>
            </p:cNvSpPr>
            <p:nvPr/>
          </p:nvSpPr>
          <p:spPr bwMode="auto">
            <a:xfrm>
              <a:off x="5255322" y="5805686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26" name="158 CuadroTexto"/>
            <p:cNvSpPr txBox="1">
              <a:spLocks noChangeArrowheads="1"/>
            </p:cNvSpPr>
            <p:nvPr/>
          </p:nvSpPr>
          <p:spPr bwMode="auto">
            <a:xfrm>
              <a:off x="5260069" y="1843032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27" name="172 CuadroTexto"/>
            <p:cNvSpPr txBox="1">
              <a:spLocks noChangeArrowheads="1"/>
            </p:cNvSpPr>
            <p:nvPr/>
          </p:nvSpPr>
          <p:spPr bwMode="auto">
            <a:xfrm>
              <a:off x="5255322" y="4142062"/>
              <a:ext cx="107586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-</a:t>
              </a:r>
            </a:p>
          </p:txBody>
        </p:sp>
        <p:sp>
          <p:nvSpPr>
            <p:cNvPr id="52828" name="141 CuadroTexto"/>
            <p:cNvSpPr txBox="1">
              <a:spLocks noChangeArrowheads="1"/>
            </p:cNvSpPr>
            <p:nvPr/>
          </p:nvSpPr>
          <p:spPr bwMode="auto">
            <a:xfrm>
              <a:off x="5255322" y="5473654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142" name="141 Rectángulo"/>
            <p:cNvSpPr/>
            <p:nvPr/>
          </p:nvSpPr>
          <p:spPr>
            <a:xfrm>
              <a:off x="5157926" y="1416979"/>
              <a:ext cx="216000" cy="464514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PE" altLang="es-E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2618" name="142 Grupo"/>
          <p:cNvGrpSpPr>
            <a:grpSpLocks/>
          </p:cNvGrpSpPr>
          <p:nvPr/>
        </p:nvGrpSpPr>
        <p:grpSpPr bwMode="auto">
          <a:xfrm>
            <a:off x="5519461" y="1530332"/>
            <a:ext cx="181428" cy="2666646"/>
            <a:chOff x="7486819" y="1368177"/>
            <a:chExt cx="252353" cy="4716389"/>
          </a:xfrm>
        </p:grpSpPr>
        <p:sp>
          <p:nvSpPr>
            <p:cNvPr id="52798" name="127 CuadroTexto"/>
            <p:cNvSpPr txBox="1">
              <a:spLocks noChangeArrowheads="1"/>
            </p:cNvSpPr>
            <p:nvPr/>
          </p:nvSpPr>
          <p:spPr bwMode="auto">
            <a:xfrm>
              <a:off x="7594408" y="1444375"/>
              <a:ext cx="98093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52799" name="128 CuadroTexto"/>
            <p:cNvSpPr txBox="1">
              <a:spLocks noChangeArrowheads="1"/>
            </p:cNvSpPr>
            <p:nvPr/>
          </p:nvSpPr>
          <p:spPr bwMode="auto">
            <a:xfrm>
              <a:off x="7594408" y="1804738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4</a:t>
              </a:r>
            </a:p>
          </p:txBody>
        </p:sp>
        <p:sp>
          <p:nvSpPr>
            <p:cNvPr id="52800" name="129 CuadroTexto"/>
            <p:cNvSpPr txBox="1">
              <a:spLocks noChangeArrowheads="1"/>
            </p:cNvSpPr>
            <p:nvPr/>
          </p:nvSpPr>
          <p:spPr bwMode="auto">
            <a:xfrm>
              <a:off x="7594408" y="2165100"/>
              <a:ext cx="98093" cy="13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01" name="130 CuadroTexto"/>
            <p:cNvSpPr txBox="1">
              <a:spLocks noChangeArrowheads="1"/>
            </p:cNvSpPr>
            <p:nvPr/>
          </p:nvSpPr>
          <p:spPr bwMode="auto">
            <a:xfrm>
              <a:off x="7594408" y="2447675"/>
              <a:ext cx="98093" cy="13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52802" name="131 CuadroTexto"/>
            <p:cNvSpPr txBox="1">
              <a:spLocks noChangeArrowheads="1"/>
            </p:cNvSpPr>
            <p:nvPr/>
          </p:nvSpPr>
          <p:spPr bwMode="auto">
            <a:xfrm>
              <a:off x="7594408" y="2749633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52803" name="132 CuadroTexto"/>
            <p:cNvSpPr txBox="1">
              <a:spLocks noChangeArrowheads="1"/>
            </p:cNvSpPr>
            <p:nvPr/>
          </p:nvSpPr>
          <p:spPr bwMode="auto">
            <a:xfrm>
              <a:off x="7594408" y="3114757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52804" name="133 CuadroTexto"/>
            <p:cNvSpPr txBox="1">
              <a:spLocks noChangeArrowheads="1"/>
            </p:cNvSpPr>
            <p:nvPr/>
          </p:nvSpPr>
          <p:spPr bwMode="auto">
            <a:xfrm>
              <a:off x="7594408" y="3397331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52805" name="137 CuadroTexto"/>
            <p:cNvSpPr txBox="1">
              <a:spLocks noChangeArrowheads="1"/>
            </p:cNvSpPr>
            <p:nvPr/>
          </p:nvSpPr>
          <p:spPr bwMode="auto">
            <a:xfrm>
              <a:off x="7594406" y="3743406"/>
              <a:ext cx="107586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06" name="138 CuadroTexto"/>
            <p:cNvSpPr txBox="1">
              <a:spLocks noChangeArrowheads="1"/>
            </p:cNvSpPr>
            <p:nvPr/>
          </p:nvSpPr>
          <p:spPr bwMode="auto">
            <a:xfrm>
              <a:off x="7594406" y="4103768"/>
              <a:ext cx="107586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-</a:t>
              </a:r>
            </a:p>
          </p:txBody>
        </p:sp>
        <p:sp>
          <p:nvSpPr>
            <p:cNvPr id="52807" name="139 CuadroTexto"/>
            <p:cNvSpPr txBox="1">
              <a:spLocks noChangeArrowheads="1"/>
            </p:cNvSpPr>
            <p:nvPr/>
          </p:nvSpPr>
          <p:spPr bwMode="auto">
            <a:xfrm>
              <a:off x="7594406" y="4391105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08" name="140 CuadroTexto"/>
            <p:cNvSpPr txBox="1">
              <a:spLocks noChangeArrowheads="1"/>
            </p:cNvSpPr>
            <p:nvPr/>
          </p:nvSpPr>
          <p:spPr bwMode="auto">
            <a:xfrm>
              <a:off x="7594406" y="4751468"/>
              <a:ext cx="107586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09" name="141 CuadroTexto"/>
            <p:cNvSpPr txBox="1">
              <a:spLocks noChangeArrowheads="1"/>
            </p:cNvSpPr>
            <p:nvPr/>
          </p:nvSpPr>
          <p:spPr bwMode="auto">
            <a:xfrm>
              <a:off x="7583331" y="5067380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10" name="142 CuadroTexto"/>
            <p:cNvSpPr txBox="1">
              <a:spLocks noChangeArrowheads="1"/>
            </p:cNvSpPr>
            <p:nvPr/>
          </p:nvSpPr>
          <p:spPr bwMode="auto">
            <a:xfrm>
              <a:off x="7594406" y="5767392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4</a:t>
              </a:r>
            </a:p>
          </p:txBody>
        </p:sp>
        <p:sp>
          <p:nvSpPr>
            <p:cNvPr id="157" name="156 Rectángulo"/>
            <p:cNvSpPr/>
            <p:nvPr/>
          </p:nvSpPr>
          <p:spPr>
            <a:xfrm>
              <a:off x="7486819" y="1368177"/>
              <a:ext cx="252353" cy="4640386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anchor="ctr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defRPr/>
              </a:pPr>
              <a:endParaRPr lang="es-PE" altLang="es-ES" sz="900">
                <a:solidFill>
                  <a:srgbClr val="FFFFFF"/>
                </a:solidFill>
                <a:latin typeface="BNPP Sans" pitchFamily="50" charset="0"/>
                <a:cs typeface="Arial" pitchFamily="34" charset="0"/>
              </a:endParaRPr>
            </a:p>
          </p:txBody>
        </p:sp>
        <p:sp>
          <p:nvSpPr>
            <p:cNvPr id="52812" name="141 CuadroTexto"/>
            <p:cNvSpPr txBox="1">
              <a:spLocks noChangeArrowheads="1"/>
            </p:cNvSpPr>
            <p:nvPr/>
          </p:nvSpPr>
          <p:spPr bwMode="auto">
            <a:xfrm>
              <a:off x="7596129" y="5435360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159" name="158 Rectángulo"/>
            <p:cNvSpPr/>
            <p:nvPr/>
          </p:nvSpPr>
          <p:spPr>
            <a:xfrm>
              <a:off x="7505512" y="1387177"/>
              <a:ext cx="233660" cy="469738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PE" altLang="es-E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52619" name="Picture 5" descr="Imagen relaciona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58" y="2102097"/>
            <a:ext cx="243249" cy="19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28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2574219" y="1771452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631" name="147 CuadroTexto"/>
          <p:cNvSpPr txBox="1">
            <a:spLocks noChangeArrowheads="1"/>
          </p:cNvSpPr>
          <p:nvPr/>
        </p:nvSpPr>
        <p:spPr bwMode="auto">
          <a:xfrm>
            <a:off x="2162360" y="2374252"/>
            <a:ext cx="69884" cy="7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-</a:t>
            </a:r>
          </a:p>
        </p:txBody>
      </p:sp>
      <p:pic>
        <p:nvPicPr>
          <p:cNvPr id="52632" name="Picture 171" descr="Resultado de imagen para banco ripley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" t="8356" r="4683" b="16585"/>
          <a:stretch>
            <a:fillRect/>
          </a:stretch>
        </p:blipFill>
        <p:spPr bwMode="auto">
          <a:xfrm>
            <a:off x="4305905" y="1048092"/>
            <a:ext cx="775440" cy="1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33" name="10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72" y="1044510"/>
            <a:ext cx="767376" cy="18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34" name="Picture 2" descr="Resultado de imagen para cencosud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938" y="1038542"/>
            <a:ext cx="534878" cy="19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635" name="72 Rectángulo"/>
          <p:cNvSpPr>
            <a:spLocks noChangeArrowheads="1"/>
          </p:cNvSpPr>
          <p:nvPr/>
        </p:nvSpPr>
        <p:spPr bwMode="auto">
          <a:xfrm>
            <a:off x="243249" y="39391"/>
            <a:ext cx="8900751" cy="65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48" tIns="37024" rIns="74048" bIns="37024">
            <a:spAutoFit/>
          </a:bodyPr>
          <a:lstStyle>
            <a:lvl1pPr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PE" sz="1900" b="1" dirty="0">
                <a:solidFill>
                  <a:srgbClr val="00915A"/>
                </a:solidFill>
                <a:latin typeface="BNPP Sans" pitchFamily="50" charset="0"/>
              </a:rPr>
              <a:t>Oferta de seguros </a:t>
            </a:r>
            <a:r>
              <a:rPr lang="es-PE" altLang="es-PE" sz="1900" b="1" dirty="0" err="1">
                <a:solidFill>
                  <a:srgbClr val="00915A"/>
                </a:solidFill>
                <a:latin typeface="BNPP Sans" pitchFamily="50" charset="0"/>
              </a:rPr>
              <a:t>retail</a:t>
            </a:r>
            <a:r>
              <a:rPr lang="es-PE" altLang="es-PE" sz="1900" b="1" dirty="0">
                <a:solidFill>
                  <a:srgbClr val="00915A"/>
                </a:solidFill>
                <a:latin typeface="BNPP Sans" pitchFamily="50" charset="0"/>
              </a:rPr>
              <a:t> : Existe oportunidad de crecimiento en  las líneas de protección individual desarrollando los canales de venta a distancia</a:t>
            </a:r>
            <a:endParaRPr lang="es-PE" altLang="es-PE" sz="1900" b="1" dirty="0">
              <a:solidFill>
                <a:srgbClr val="000000"/>
              </a:solidFill>
              <a:latin typeface="BNPP Sans" pitchFamily="50" charset="0"/>
            </a:endParaRPr>
          </a:p>
        </p:txBody>
      </p:sp>
      <p:graphicFrame>
        <p:nvGraphicFramePr>
          <p:cNvPr id="225" name="8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62785"/>
              </p:ext>
            </p:extLst>
          </p:nvPr>
        </p:nvGraphicFramePr>
        <p:xfrm>
          <a:off x="7386159" y="1536300"/>
          <a:ext cx="1388265" cy="372423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2923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8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89902"/>
              </p:ext>
            </p:extLst>
          </p:nvPr>
        </p:nvGraphicFramePr>
        <p:xfrm>
          <a:off x="7386159" y="1926628"/>
          <a:ext cx="1388265" cy="373616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8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96996"/>
              </p:ext>
            </p:extLst>
          </p:nvPr>
        </p:nvGraphicFramePr>
        <p:xfrm>
          <a:off x="7386159" y="2293083"/>
          <a:ext cx="1388265" cy="731717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8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59123"/>
              </p:ext>
            </p:extLst>
          </p:nvPr>
        </p:nvGraphicFramePr>
        <p:xfrm>
          <a:off x="7386159" y="3027187"/>
          <a:ext cx="1388265" cy="551473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785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8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79642"/>
              </p:ext>
            </p:extLst>
          </p:nvPr>
        </p:nvGraphicFramePr>
        <p:xfrm>
          <a:off x="7386159" y="3579853"/>
          <a:ext cx="1388265" cy="177856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17785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745" marB="2574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745" marB="2574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745" marB="2574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9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07728"/>
              </p:ext>
            </p:extLst>
          </p:nvPr>
        </p:nvGraphicFramePr>
        <p:xfrm>
          <a:off x="7374065" y="3970182"/>
          <a:ext cx="1389609" cy="201729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20"/>
              </a:tblGrid>
              <a:tr h="201729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60" marB="2586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60" marB="2586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60" marB="2586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1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38803"/>
              </p:ext>
            </p:extLst>
          </p:nvPr>
        </p:nvGraphicFramePr>
        <p:xfrm>
          <a:off x="7374065" y="3766065"/>
          <a:ext cx="1389609" cy="204117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20"/>
              </a:tblGrid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2745" name="Picture 6" descr="Resultado de imagen para agency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710" y="1330990"/>
            <a:ext cx="205619" cy="16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46" name="Picture 2" descr="Resultado de imagen para telesales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043" y="1335764"/>
            <a:ext cx="198899" cy="15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747" name="142 Grupo"/>
          <p:cNvGrpSpPr>
            <a:grpSpLocks/>
          </p:cNvGrpSpPr>
          <p:nvPr/>
        </p:nvGrpSpPr>
        <p:grpSpPr bwMode="auto">
          <a:xfrm>
            <a:off x="7192635" y="1532719"/>
            <a:ext cx="181429" cy="2666646"/>
            <a:chOff x="7486819" y="1368177"/>
            <a:chExt cx="252353" cy="4716389"/>
          </a:xfrm>
        </p:grpSpPr>
        <p:sp>
          <p:nvSpPr>
            <p:cNvPr id="52782" name="127 CuadroTexto"/>
            <p:cNvSpPr txBox="1">
              <a:spLocks noChangeArrowheads="1"/>
            </p:cNvSpPr>
            <p:nvPr/>
          </p:nvSpPr>
          <p:spPr bwMode="auto">
            <a:xfrm>
              <a:off x="7594408" y="1444375"/>
              <a:ext cx="98093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83" name="128 CuadroTexto"/>
            <p:cNvSpPr txBox="1">
              <a:spLocks noChangeArrowheads="1"/>
            </p:cNvSpPr>
            <p:nvPr/>
          </p:nvSpPr>
          <p:spPr bwMode="auto">
            <a:xfrm>
              <a:off x="7594408" y="1804738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84" name="129 CuadroTexto"/>
            <p:cNvSpPr txBox="1">
              <a:spLocks noChangeArrowheads="1"/>
            </p:cNvSpPr>
            <p:nvPr/>
          </p:nvSpPr>
          <p:spPr bwMode="auto">
            <a:xfrm>
              <a:off x="7594408" y="2165100"/>
              <a:ext cx="98093" cy="13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85" name="130 CuadroTexto"/>
            <p:cNvSpPr txBox="1">
              <a:spLocks noChangeArrowheads="1"/>
            </p:cNvSpPr>
            <p:nvPr/>
          </p:nvSpPr>
          <p:spPr bwMode="auto">
            <a:xfrm>
              <a:off x="7594408" y="2447675"/>
              <a:ext cx="98093" cy="13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-</a:t>
              </a:r>
            </a:p>
          </p:txBody>
        </p:sp>
        <p:sp>
          <p:nvSpPr>
            <p:cNvPr id="52786" name="131 CuadroTexto"/>
            <p:cNvSpPr txBox="1">
              <a:spLocks noChangeArrowheads="1"/>
            </p:cNvSpPr>
            <p:nvPr/>
          </p:nvSpPr>
          <p:spPr bwMode="auto">
            <a:xfrm>
              <a:off x="7594408" y="2749633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52787" name="132 CuadroTexto"/>
            <p:cNvSpPr txBox="1">
              <a:spLocks noChangeArrowheads="1"/>
            </p:cNvSpPr>
            <p:nvPr/>
          </p:nvSpPr>
          <p:spPr bwMode="auto">
            <a:xfrm>
              <a:off x="7594408" y="3114757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88" name="133 CuadroTexto"/>
            <p:cNvSpPr txBox="1">
              <a:spLocks noChangeArrowheads="1"/>
            </p:cNvSpPr>
            <p:nvPr/>
          </p:nvSpPr>
          <p:spPr bwMode="auto">
            <a:xfrm>
              <a:off x="7594408" y="3397331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89" name="137 CuadroTexto"/>
            <p:cNvSpPr txBox="1">
              <a:spLocks noChangeArrowheads="1"/>
            </p:cNvSpPr>
            <p:nvPr/>
          </p:nvSpPr>
          <p:spPr bwMode="auto">
            <a:xfrm>
              <a:off x="7594406" y="3743406"/>
              <a:ext cx="107586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90" name="138 CuadroTexto"/>
            <p:cNvSpPr txBox="1">
              <a:spLocks noChangeArrowheads="1"/>
            </p:cNvSpPr>
            <p:nvPr/>
          </p:nvSpPr>
          <p:spPr bwMode="auto">
            <a:xfrm>
              <a:off x="7594406" y="4103768"/>
              <a:ext cx="107586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-</a:t>
              </a:r>
            </a:p>
          </p:txBody>
        </p:sp>
        <p:sp>
          <p:nvSpPr>
            <p:cNvPr id="52791" name="139 CuadroTexto"/>
            <p:cNvSpPr txBox="1">
              <a:spLocks noChangeArrowheads="1"/>
            </p:cNvSpPr>
            <p:nvPr/>
          </p:nvSpPr>
          <p:spPr bwMode="auto">
            <a:xfrm>
              <a:off x="7594406" y="4391105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92" name="140 CuadroTexto"/>
            <p:cNvSpPr txBox="1">
              <a:spLocks noChangeArrowheads="1"/>
            </p:cNvSpPr>
            <p:nvPr/>
          </p:nvSpPr>
          <p:spPr bwMode="auto">
            <a:xfrm>
              <a:off x="7594406" y="4751468"/>
              <a:ext cx="107586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-</a:t>
              </a:r>
            </a:p>
          </p:txBody>
        </p:sp>
        <p:sp>
          <p:nvSpPr>
            <p:cNvPr id="52793" name="141 CuadroTexto"/>
            <p:cNvSpPr txBox="1">
              <a:spLocks noChangeArrowheads="1"/>
            </p:cNvSpPr>
            <p:nvPr/>
          </p:nvSpPr>
          <p:spPr bwMode="auto">
            <a:xfrm>
              <a:off x="7583331" y="5067380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94" name="142 CuadroTexto"/>
            <p:cNvSpPr txBox="1">
              <a:spLocks noChangeArrowheads="1"/>
            </p:cNvSpPr>
            <p:nvPr/>
          </p:nvSpPr>
          <p:spPr bwMode="auto">
            <a:xfrm>
              <a:off x="7594406" y="5767392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-</a:t>
              </a:r>
            </a:p>
          </p:txBody>
        </p:sp>
        <p:sp>
          <p:nvSpPr>
            <p:cNvPr id="270" name="156 Rectángulo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486819" y="1368177"/>
              <a:ext cx="252353" cy="4640386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anchor="ctr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defRPr/>
              </a:pPr>
              <a:endParaRPr lang="es-PE" altLang="es-ES" sz="900">
                <a:solidFill>
                  <a:srgbClr val="FFFFFF"/>
                </a:solidFill>
                <a:latin typeface="BNPP Sans" pitchFamily="50" charset="0"/>
                <a:cs typeface="Arial" pitchFamily="34" charset="0"/>
              </a:endParaRPr>
            </a:p>
          </p:txBody>
        </p:sp>
        <p:sp>
          <p:nvSpPr>
            <p:cNvPr id="52796" name="141 CuadroTexto"/>
            <p:cNvSpPr txBox="1">
              <a:spLocks noChangeArrowheads="1"/>
            </p:cNvSpPr>
            <p:nvPr/>
          </p:nvSpPr>
          <p:spPr bwMode="auto">
            <a:xfrm>
              <a:off x="7596129" y="5435360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272" name="158 Rectángulo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505512" y="1387177"/>
              <a:ext cx="233660" cy="469738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PE" altLang="es-E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52748" name="Picture 4" descr="Resultado de imagen para online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1" r="22816"/>
          <a:stretch>
            <a:fillRect/>
          </a:stretch>
        </p:blipFill>
        <p:spPr bwMode="auto">
          <a:xfrm>
            <a:off x="6708825" y="1317860"/>
            <a:ext cx="225778" cy="18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49" name="Picture 4" descr="Resultado de imagen para online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1" r="22816"/>
          <a:stretch>
            <a:fillRect/>
          </a:stretch>
        </p:blipFill>
        <p:spPr bwMode="auto">
          <a:xfrm>
            <a:off x="8437100" y="1298761"/>
            <a:ext cx="225778" cy="18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0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614" y="2087773"/>
            <a:ext cx="243249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1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614" y="3008088"/>
            <a:ext cx="243249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2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70" y="3008088"/>
            <a:ext cx="243248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3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614" y="3360219"/>
            <a:ext cx="243249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4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080" y="3958245"/>
            <a:ext cx="243248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5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974" y="3960633"/>
            <a:ext cx="243249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6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249" y="3940340"/>
            <a:ext cx="244593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7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70" y="3387674"/>
            <a:ext cx="243248" cy="21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8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70" y="2087773"/>
            <a:ext cx="243248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9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2087773"/>
            <a:ext cx="243248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62" name="Picture 2" descr="Resultado de imagen para financiera oh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15" y="1033768"/>
            <a:ext cx="1009280" cy="20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68" name="Picture 5" descr="Imagen relacionad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68" y="3022412"/>
            <a:ext cx="240561" cy="18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69" name="Picture 5" descr="Imagen relacionad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79" y="3022412"/>
            <a:ext cx="240561" cy="18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70" name="Picture 5" descr="Imagen relacionada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630" y="3002120"/>
            <a:ext cx="239217" cy="18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71" name="Picture 5" descr="Imagen relacionada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397" y="3002120"/>
            <a:ext cx="239217" cy="18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77" name="Picture 5" descr="Imagen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641" y="1894399"/>
            <a:ext cx="240561" cy="18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78" name="Picture 5" descr="Imagen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45" y="1923047"/>
            <a:ext cx="240560" cy="18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79" name="Picture 5" descr="Imagen relacionad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86" y="3575079"/>
            <a:ext cx="240560" cy="18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80" name="Picture 5" descr="Imagen relacionad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69" y="3595371"/>
            <a:ext cx="239217" cy="18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4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2579629" y="3457803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4246754" y="1573987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4085193" y="1771452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4244213" y="1945635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1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4244213" y="2161659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2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4246754" y="2329528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4266932" y="3459710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5916299" y="1569693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6310684" y="1947721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5934742" y="3603456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6342937" y="3603456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7606828" y="3610219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2567048" y="1585595"/>
            <a:ext cx="132744" cy="108000"/>
          </a:xfrm>
          <a:prstGeom prst="rect">
            <a:avLst/>
          </a:prstGeom>
        </p:spPr>
      </p:pic>
      <p:pic>
        <p:nvPicPr>
          <p:cNvPr id="269" name="268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2579629" y="1969488"/>
            <a:ext cx="132744" cy="10800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" t="9551" r="5262"/>
          <a:stretch/>
        </p:blipFill>
        <p:spPr>
          <a:xfrm>
            <a:off x="2522498" y="2534827"/>
            <a:ext cx="247006" cy="1080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2537610" y="2716660"/>
            <a:ext cx="202336" cy="108000"/>
          </a:xfrm>
          <a:prstGeom prst="rect">
            <a:avLst/>
          </a:prstGeom>
        </p:spPr>
      </p:pic>
      <p:pic>
        <p:nvPicPr>
          <p:cNvPr id="275" name="274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2453744" y="3646235"/>
            <a:ext cx="132744" cy="108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11594" r="5674" b="22958"/>
          <a:stretch/>
        </p:blipFill>
        <p:spPr>
          <a:xfrm>
            <a:off x="2647228" y="3644576"/>
            <a:ext cx="202158" cy="108000"/>
          </a:xfrm>
          <a:prstGeom prst="rect">
            <a:avLst/>
          </a:prstGeom>
        </p:spPr>
      </p:pic>
      <p:pic>
        <p:nvPicPr>
          <p:cNvPr id="276" name="275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3312262" y="3645786"/>
            <a:ext cx="132744" cy="108000"/>
          </a:xfrm>
          <a:prstGeom prst="rect">
            <a:avLst/>
          </a:prstGeom>
        </p:spPr>
      </p:pic>
      <p:pic>
        <p:nvPicPr>
          <p:cNvPr id="277" name="276 Imagen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11594" r="5674" b="22958"/>
          <a:stretch/>
        </p:blipFill>
        <p:spPr>
          <a:xfrm>
            <a:off x="3505746" y="3644127"/>
            <a:ext cx="202158" cy="108000"/>
          </a:xfrm>
          <a:prstGeom prst="rect">
            <a:avLst/>
          </a:prstGeom>
        </p:spPr>
      </p:pic>
      <p:pic>
        <p:nvPicPr>
          <p:cNvPr id="278" name="277 Imagen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11594" r="5674" b="22958"/>
          <a:stretch/>
        </p:blipFill>
        <p:spPr>
          <a:xfrm>
            <a:off x="2555776" y="3837957"/>
            <a:ext cx="202158" cy="108000"/>
          </a:xfrm>
          <a:prstGeom prst="rect">
            <a:avLst/>
          </a:prstGeom>
        </p:spPr>
      </p:pic>
      <p:pic>
        <p:nvPicPr>
          <p:cNvPr id="279" name="278 Imagen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11594" r="5674" b="22958"/>
          <a:stretch/>
        </p:blipFill>
        <p:spPr>
          <a:xfrm>
            <a:off x="2985788" y="3837957"/>
            <a:ext cx="202158" cy="108000"/>
          </a:xfrm>
          <a:prstGeom prst="rect">
            <a:avLst/>
          </a:prstGeom>
        </p:spPr>
      </p:pic>
      <p:pic>
        <p:nvPicPr>
          <p:cNvPr id="280" name="279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2540890" y="4048393"/>
            <a:ext cx="202336" cy="1080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23360" r="8081" b="25130"/>
          <a:stretch/>
        </p:blipFill>
        <p:spPr>
          <a:xfrm>
            <a:off x="4459717" y="1585595"/>
            <a:ext cx="328307" cy="108000"/>
          </a:xfrm>
          <a:prstGeom prst="rect">
            <a:avLst/>
          </a:prstGeom>
        </p:spPr>
      </p:pic>
      <p:pic>
        <p:nvPicPr>
          <p:cNvPr id="282" name="281 Imagen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23360" r="8081" b="25130"/>
          <a:stretch/>
        </p:blipFill>
        <p:spPr>
          <a:xfrm>
            <a:off x="4244213" y="1765627"/>
            <a:ext cx="328307" cy="108000"/>
          </a:xfrm>
          <a:prstGeom prst="rect">
            <a:avLst/>
          </a:prstGeom>
        </p:spPr>
      </p:pic>
      <p:pic>
        <p:nvPicPr>
          <p:cNvPr id="27" name="26 Imagen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" t="28617" r="8859" b="30316"/>
          <a:stretch/>
        </p:blipFill>
        <p:spPr>
          <a:xfrm>
            <a:off x="4255927" y="2701731"/>
            <a:ext cx="108000" cy="108000"/>
          </a:xfrm>
          <a:prstGeom prst="rect">
            <a:avLst/>
          </a:prstGeom>
        </p:spPr>
      </p:pic>
      <p:pic>
        <p:nvPicPr>
          <p:cNvPr id="283" name="282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4211960" y="2897641"/>
            <a:ext cx="202336" cy="108000"/>
          </a:xfrm>
          <a:prstGeom prst="rect">
            <a:avLst/>
          </a:prstGeom>
        </p:spPr>
      </p:pic>
      <p:pic>
        <p:nvPicPr>
          <p:cNvPr id="284" name="283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4211960" y="3245542"/>
            <a:ext cx="202336" cy="108000"/>
          </a:xfrm>
          <a:prstGeom prst="rect">
            <a:avLst/>
          </a:prstGeom>
        </p:spPr>
      </p:pic>
      <p:pic>
        <p:nvPicPr>
          <p:cNvPr id="285" name="Picture 5" descr="Imagen relacionada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201" y="1698134"/>
            <a:ext cx="221135" cy="17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" name="Picture 5" descr="Imagen relacionada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130" y="1706869"/>
            <a:ext cx="221135" cy="17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288 Imagen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11594" r="5674" b="22958"/>
          <a:stretch/>
        </p:blipFill>
        <p:spPr>
          <a:xfrm>
            <a:off x="4217875" y="3617721"/>
            <a:ext cx="202158" cy="108000"/>
          </a:xfrm>
          <a:prstGeom prst="rect">
            <a:avLst/>
          </a:prstGeom>
        </p:spPr>
      </p:pic>
      <p:pic>
        <p:nvPicPr>
          <p:cNvPr id="290" name="289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4211960" y="4033867"/>
            <a:ext cx="202336" cy="108000"/>
          </a:xfrm>
          <a:prstGeom prst="rect">
            <a:avLst/>
          </a:prstGeom>
        </p:spPr>
      </p:pic>
      <p:pic>
        <p:nvPicPr>
          <p:cNvPr id="28" name="27 Imagen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5" b="26145"/>
          <a:stretch/>
        </p:blipFill>
        <p:spPr>
          <a:xfrm>
            <a:off x="4143476" y="3838863"/>
            <a:ext cx="314678" cy="108000"/>
          </a:xfrm>
          <a:prstGeom prst="rect">
            <a:avLst/>
          </a:prstGeom>
        </p:spPr>
      </p:pic>
      <p:pic>
        <p:nvPicPr>
          <p:cNvPr id="29" name="28 Imagen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2" t="31087" r="15543" b="36142"/>
          <a:stretch/>
        </p:blipFill>
        <p:spPr>
          <a:xfrm>
            <a:off x="5756832" y="2142396"/>
            <a:ext cx="425680" cy="108000"/>
          </a:xfrm>
          <a:prstGeom prst="rect">
            <a:avLst/>
          </a:prstGeom>
        </p:spPr>
      </p:pic>
      <p:pic>
        <p:nvPicPr>
          <p:cNvPr id="293" name="292 Imagen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2" t="31087" r="15543" b="36142"/>
          <a:stretch/>
        </p:blipFill>
        <p:spPr>
          <a:xfrm>
            <a:off x="6042585" y="2310022"/>
            <a:ext cx="425680" cy="108000"/>
          </a:xfrm>
          <a:prstGeom prst="rect">
            <a:avLst/>
          </a:prstGeom>
        </p:spPr>
      </p:pic>
      <p:pic>
        <p:nvPicPr>
          <p:cNvPr id="294" name="293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5768008" y="2313794"/>
            <a:ext cx="202336" cy="108000"/>
          </a:xfrm>
          <a:prstGeom prst="rect">
            <a:avLst/>
          </a:prstGeom>
        </p:spPr>
      </p:pic>
      <p:pic>
        <p:nvPicPr>
          <p:cNvPr id="295" name="294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5756832" y="2494813"/>
            <a:ext cx="132744" cy="108000"/>
          </a:xfrm>
          <a:prstGeom prst="rect">
            <a:avLst/>
          </a:prstGeom>
        </p:spPr>
      </p:pic>
      <p:pic>
        <p:nvPicPr>
          <p:cNvPr id="296" name="295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5920408" y="2497998"/>
            <a:ext cx="202336" cy="108000"/>
          </a:xfrm>
          <a:prstGeom prst="rect">
            <a:avLst/>
          </a:prstGeom>
        </p:spPr>
      </p:pic>
      <p:pic>
        <p:nvPicPr>
          <p:cNvPr id="297" name="296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5764332" y="2693780"/>
            <a:ext cx="132744" cy="108000"/>
          </a:xfrm>
          <a:prstGeom prst="rect">
            <a:avLst/>
          </a:prstGeom>
        </p:spPr>
      </p:pic>
      <p:pic>
        <p:nvPicPr>
          <p:cNvPr id="298" name="297 Imagen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" t="28617" r="8859" b="30316"/>
          <a:stretch/>
        </p:blipFill>
        <p:spPr>
          <a:xfrm>
            <a:off x="5940152" y="2693780"/>
            <a:ext cx="108000" cy="108000"/>
          </a:xfrm>
          <a:prstGeom prst="rect">
            <a:avLst/>
          </a:prstGeom>
        </p:spPr>
      </p:pic>
      <p:pic>
        <p:nvPicPr>
          <p:cNvPr id="299" name="298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5916732" y="2881739"/>
            <a:ext cx="132744" cy="108000"/>
          </a:xfrm>
          <a:prstGeom prst="rect">
            <a:avLst/>
          </a:prstGeom>
        </p:spPr>
      </p:pic>
      <p:pic>
        <p:nvPicPr>
          <p:cNvPr id="300" name="299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6332445" y="2881739"/>
            <a:ext cx="132744" cy="108000"/>
          </a:xfrm>
          <a:prstGeom prst="rect">
            <a:avLst/>
          </a:prstGeom>
        </p:spPr>
      </p:pic>
      <p:pic>
        <p:nvPicPr>
          <p:cNvPr id="301" name="300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5868144" y="3241779"/>
            <a:ext cx="202336" cy="108000"/>
          </a:xfrm>
          <a:prstGeom prst="rect">
            <a:avLst/>
          </a:prstGeom>
        </p:spPr>
      </p:pic>
      <p:pic>
        <p:nvPicPr>
          <p:cNvPr id="302" name="301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5935522" y="3425999"/>
            <a:ext cx="132744" cy="108000"/>
          </a:xfrm>
          <a:prstGeom prst="rect">
            <a:avLst/>
          </a:prstGeom>
        </p:spPr>
      </p:pic>
      <p:pic>
        <p:nvPicPr>
          <p:cNvPr id="303" name="302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5776021" y="3975134"/>
            <a:ext cx="132744" cy="108000"/>
          </a:xfrm>
          <a:prstGeom prst="rect">
            <a:avLst/>
          </a:prstGeom>
        </p:spPr>
      </p:pic>
      <p:pic>
        <p:nvPicPr>
          <p:cNvPr id="304" name="303 Imagen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23360" r="8081" b="25130"/>
          <a:stretch/>
        </p:blipFill>
        <p:spPr>
          <a:xfrm>
            <a:off x="5931271" y="3985732"/>
            <a:ext cx="328307" cy="108000"/>
          </a:xfrm>
          <a:prstGeom prst="rect">
            <a:avLst/>
          </a:prstGeom>
        </p:spPr>
      </p:pic>
      <p:pic>
        <p:nvPicPr>
          <p:cNvPr id="305" name="304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5879630" y="4119934"/>
            <a:ext cx="202336" cy="108000"/>
          </a:xfrm>
          <a:prstGeom prst="rect">
            <a:avLst/>
          </a:prstGeom>
        </p:spPr>
      </p:pic>
      <p:pic>
        <p:nvPicPr>
          <p:cNvPr id="306" name="305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7582466" y="1563868"/>
            <a:ext cx="132744" cy="108000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6" t="36109" r="11855" b="36631"/>
          <a:stretch/>
        </p:blipFill>
        <p:spPr>
          <a:xfrm>
            <a:off x="7427882" y="1757355"/>
            <a:ext cx="456486" cy="108000"/>
          </a:xfrm>
          <a:prstGeom prst="rect">
            <a:avLst/>
          </a:prstGeom>
        </p:spPr>
      </p:pic>
      <p:pic>
        <p:nvPicPr>
          <p:cNvPr id="308" name="307 Imagen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6" t="36109" r="11855" b="36631"/>
          <a:stretch/>
        </p:blipFill>
        <p:spPr>
          <a:xfrm>
            <a:off x="7427882" y="1949847"/>
            <a:ext cx="456486" cy="108000"/>
          </a:xfrm>
          <a:prstGeom prst="rect">
            <a:avLst/>
          </a:prstGeom>
        </p:spPr>
      </p:pic>
      <p:pic>
        <p:nvPicPr>
          <p:cNvPr id="309" name="308 Imagen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2" t="31087" r="15543" b="36142"/>
          <a:stretch/>
        </p:blipFill>
        <p:spPr>
          <a:xfrm>
            <a:off x="7426884" y="2319304"/>
            <a:ext cx="425680" cy="108000"/>
          </a:xfrm>
          <a:prstGeom prst="rect">
            <a:avLst/>
          </a:prstGeom>
        </p:spPr>
      </p:pic>
      <p:pic>
        <p:nvPicPr>
          <p:cNvPr id="310" name="309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7599657" y="2504095"/>
            <a:ext cx="132744" cy="108000"/>
          </a:xfrm>
          <a:prstGeom prst="rect">
            <a:avLst/>
          </a:prstGeom>
        </p:spPr>
      </p:pic>
      <p:pic>
        <p:nvPicPr>
          <p:cNvPr id="311" name="310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7591706" y="2701731"/>
            <a:ext cx="132744" cy="108000"/>
          </a:xfrm>
          <a:prstGeom prst="rect">
            <a:avLst/>
          </a:prstGeom>
        </p:spPr>
      </p:pic>
      <p:pic>
        <p:nvPicPr>
          <p:cNvPr id="312" name="311 Imagen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6" t="36109" r="11855" b="36631"/>
          <a:stretch/>
        </p:blipFill>
        <p:spPr>
          <a:xfrm>
            <a:off x="7428467" y="2881739"/>
            <a:ext cx="456486" cy="108000"/>
          </a:xfrm>
          <a:prstGeom prst="rect">
            <a:avLst/>
          </a:prstGeom>
        </p:spPr>
      </p:pic>
      <p:pic>
        <p:nvPicPr>
          <p:cNvPr id="313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45" y="3184341"/>
            <a:ext cx="243249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" name="313 Imagen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11594" r="5674" b="22958"/>
          <a:stretch/>
        </p:blipFill>
        <p:spPr>
          <a:xfrm>
            <a:off x="7532964" y="3808805"/>
            <a:ext cx="202158" cy="108000"/>
          </a:xfrm>
          <a:prstGeom prst="rect">
            <a:avLst/>
          </a:prstGeom>
        </p:spPr>
      </p:pic>
      <p:pic>
        <p:nvPicPr>
          <p:cNvPr id="238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5940152" y="1947721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238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3419872" y="2900088"/>
            <a:ext cx="132744" cy="108000"/>
          </a:xfrm>
          <a:prstGeom prst="rect">
            <a:avLst/>
          </a:prstGeom>
        </p:spPr>
      </p:pic>
      <p:pic>
        <p:nvPicPr>
          <p:cNvPr id="240" name="239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2987824" y="2900088"/>
            <a:ext cx="132744" cy="108000"/>
          </a:xfrm>
          <a:prstGeom prst="rect">
            <a:avLst/>
          </a:prstGeom>
        </p:spPr>
      </p:pic>
      <p:pic>
        <p:nvPicPr>
          <p:cNvPr id="241" name="240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2555776" y="2900088"/>
            <a:ext cx="132744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44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E4F6433E-3BED-447C-8C0C-45BBFFEBC561}" type="slidenum">
              <a:rPr lang="en-GB" altLang="es-ES" smtClean="0">
                <a:solidFill>
                  <a:srgbClr val="000000"/>
                </a:solidFill>
              </a:rPr>
              <a:pPr/>
              <a:t>40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23236" name="2 Título"/>
          <p:cNvSpPr>
            <a:spLocks noGrp="1"/>
          </p:cNvSpPr>
          <p:nvPr>
            <p:ph type="title"/>
          </p:nvPr>
        </p:nvSpPr>
        <p:spPr>
          <a:xfrm>
            <a:off x="411192" y="236784"/>
            <a:ext cx="3083088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Organigrama y Contactos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pic>
        <p:nvPicPr>
          <p:cNvPr id="2232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7" y="1472426"/>
            <a:ext cx="6666132" cy="193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3238" name="1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14" b="33241"/>
          <a:stretch>
            <a:fillRect/>
          </a:stretch>
        </p:blipFill>
        <p:spPr bwMode="auto">
          <a:xfrm>
            <a:off x="512986" y="901317"/>
            <a:ext cx="1808173" cy="5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489678"/>
            <a:ext cx="631739" cy="63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34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B50A5FF9-FC48-4CC6-AE55-FF982962BF0E}" type="slidenum">
              <a:rPr lang="en-GB" altLang="es-ES" smtClean="0">
                <a:solidFill>
                  <a:srgbClr val="000000"/>
                </a:solidFill>
              </a:rPr>
              <a:pPr/>
              <a:t>41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24260" name="2 Título"/>
          <p:cNvSpPr>
            <a:spLocks noGrp="1"/>
          </p:cNvSpPr>
          <p:nvPr>
            <p:ph type="title"/>
          </p:nvPr>
        </p:nvSpPr>
        <p:spPr>
          <a:xfrm>
            <a:off x="369671" y="266162"/>
            <a:ext cx="2577629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Resumen del negocio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sp>
        <p:nvSpPr>
          <p:cNvPr id="224261" name="50 Rectángulo redondeado"/>
          <p:cNvSpPr>
            <a:spLocks noChangeArrowheads="1"/>
          </p:cNvSpPr>
          <p:nvPr/>
        </p:nvSpPr>
        <p:spPr bwMode="auto">
          <a:xfrm>
            <a:off x="6814805" y="833160"/>
            <a:ext cx="1462611" cy="454771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262" name="51 Elipse"/>
          <p:cNvSpPr>
            <a:spLocks noChangeArrowheads="1"/>
          </p:cNvSpPr>
          <p:nvPr/>
        </p:nvSpPr>
        <p:spPr bwMode="auto">
          <a:xfrm>
            <a:off x="6356734" y="768529"/>
            <a:ext cx="679070" cy="576984"/>
          </a:xfrm>
          <a:prstGeom prst="ellipse">
            <a:avLst/>
          </a:prstGeom>
          <a:solidFill>
            <a:srgbClr val="D7E4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263" name="52 CuadroTexto"/>
          <p:cNvSpPr txBox="1">
            <a:spLocks noChangeArrowheads="1"/>
          </p:cNvSpPr>
          <p:nvPr/>
        </p:nvSpPr>
        <p:spPr bwMode="auto">
          <a:xfrm>
            <a:off x="2935938" y="833161"/>
            <a:ext cx="1332691" cy="47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/>
            <a:r>
              <a:rPr lang="es-PE" altLang="es-ES" sz="800" b="1" i="1" dirty="0">
                <a:solidFill>
                  <a:schemeClr val="tx1"/>
                </a:solidFill>
                <a:latin typeface="Calibri" pitchFamily="34" charset="0"/>
              </a:rPr>
              <a:t>N° de Tarjetas de crédito</a:t>
            </a:r>
            <a:endParaRPr lang="es-PE" altLang="es-ES" sz="300" b="1" i="1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s-PE" altLang="es-ES" b="1" i="1" dirty="0">
                <a:solidFill>
                  <a:schemeClr val="tx1"/>
                </a:solidFill>
                <a:latin typeface="Calibri" pitchFamily="34" charset="0"/>
              </a:rPr>
              <a:t>827 K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4693215" y="802607"/>
            <a:ext cx="1883179" cy="597381"/>
          </a:xfrm>
          <a:prstGeom prst="rect">
            <a:avLst/>
          </a:prstGeom>
          <a:noFill/>
        </p:spPr>
        <p:txBody>
          <a:bodyPr lIns="73445" tIns="36722" rIns="73445" bIns="36722">
            <a:spAutoFit/>
          </a:bodyPr>
          <a:lstStyle/>
          <a:p>
            <a:pPr algn="ctr">
              <a:defRPr/>
            </a:pPr>
            <a:r>
              <a:rPr lang="es-PE" sz="800" b="1" i="1" dirty="0">
                <a:solidFill>
                  <a:prstClr val="black"/>
                </a:solidFill>
                <a:latin typeface="Calibri"/>
              </a:rPr>
              <a:t>Prima Neta de </a:t>
            </a:r>
          </a:p>
          <a:p>
            <a:pPr algn="ctr">
              <a:defRPr/>
            </a:pPr>
            <a:r>
              <a:rPr lang="es-PE" sz="800" b="1" i="1" dirty="0">
                <a:solidFill>
                  <a:prstClr val="black"/>
                </a:solidFill>
                <a:latin typeface="Calibri"/>
              </a:rPr>
              <a:t>Seguros (M EUR)</a:t>
            </a:r>
          </a:p>
          <a:p>
            <a:pPr algn="ctr">
              <a:defRPr/>
            </a:pPr>
            <a:r>
              <a:rPr lang="es-PE" b="1" i="1" dirty="0">
                <a:solidFill>
                  <a:prstClr val="black"/>
                </a:solidFill>
                <a:latin typeface="Calibri"/>
                <a:cs typeface="+mn-cs"/>
              </a:rPr>
              <a:t>20</a:t>
            </a:r>
          </a:p>
        </p:txBody>
      </p:sp>
      <p:sp>
        <p:nvSpPr>
          <p:cNvPr id="224265" name="54 CuadroTexto"/>
          <p:cNvSpPr txBox="1">
            <a:spLocks noChangeArrowheads="1"/>
          </p:cNvSpPr>
          <p:nvPr/>
        </p:nvSpPr>
        <p:spPr bwMode="auto">
          <a:xfrm>
            <a:off x="6789357" y="807308"/>
            <a:ext cx="1731828" cy="112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/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Prima Neta de </a:t>
            </a:r>
          </a:p>
          <a:p>
            <a:pPr algn="ctr"/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Seguros CCB (M EUR)</a:t>
            </a:r>
          </a:p>
          <a:p>
            <a:pPr algn="ctr"/>
            <a:r>
              <a:rPr lang="es-PE" altLang="es-ES" b="1" i="1">
                <a:solidFill>
                  <a:srgbClr val="000000"/>
                </a:solidFill>
                <a:latin typeface="Calibri" pitchFamily="34" charset="0"/>
              </a:rPr>
              <a:t>17</a:t>
            </a:r>
          </a:p>
          <a:p>
            <a:pPr algn="ctr"/>
            <a:endParaRPr lang="es-PE" altLang="es-ES" b="1" i="1">
              <a:solidFill>
                <a:srgbClr val="000000"/>
              </a:solidFill>
              <a:latin typeface="Calibri" pitchFamily="34" charset="0"/>
            </a:endParaRPr>
          </a:p>
          <a:p>
            <a:pPr algn="ctr"/>
            <a:endParaRPr lang="es-PE" altLang="es-ES" sz="800" b="1" i="1">
              <a:solidFill>
                <a:srgbClr val="000000"/>
              </a:solidFill>
              <a:latin typeface="Calibri" pitchFamily="34" charset="0"/>
            </a:endParaRPr>
          </a:p>
          <a:p>
            <a:pPr algn="ctr"/>
            <a:endParaRPr lang="es-PE" altLang="es-ES" sz="800" b="1" i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266" name="84 Rectángulo redondeado"/>
          <p:cNvSpPr>
            <a:spLocks noChangeArrowheads="1"/>
          </p:cNvSpPr>
          <p:nvPr/>
        </p:nvSpPr>
        <p:spPr bwMode="auto">
          <a:xfrm>
            <a:off x="2780569" y="826109"/>
            <a:ext cx="1462611" cy="455947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267" name="85 Elipse"/>
          <p:cNvSpPr>
            <a:spLocks noChangeArrowheads="1"/>
          </p:cNvSpPr>
          <p:nvPr/>
        </p:nvSpPr>
        <p:spPr bwMode="auto">
          <a:xfrm>
            <a:off x="2323839" y="792031"/>
            <a:ext cx="677730" cy="576984"/>
          </a:xfrm>
          <a:prstGeom prst="ellipse">
            <a:avLst/>
          </a:prstGeom>
          <a:solidFill>
            <a:srgbClr val="D7E4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24268" name="Picture 2" descr="Resultado de imagen para credit card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01" y="853137"/>
            <a:ext cx="518343" cy="45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69" name="87 Rectángulo redondeado"/>
          <p:cNvSpPr>
            <a:spLocks noChangeArrowheads="1"/>
          </p:cNvSpPr>
          <p:nvPr/>
        </p:nvSpPr>
        <p:spPr bwMode="auto">
          <a:xfrm>
            <a:off x="4797687" y="826109"/>
            <a:ext cx="1462611" cy="455947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24270" name="Picture 8" descr="Imagen relacionada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76" y="909543"/>
            <a:ext cx="336187" cy="29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71" name="89 Elipse"/>
          <p:cNvSpPr>
            <a:spLocks noChangeArrowheads="1"/>
          </p:cNvSpPr>
          <p:nvPr/>
        </p:nvSpPr>
        <p:spPr bwMode="auto">
          <a:xfrm>
            <a:off x="4375780" y="750902"/>
            <a:ext cx="677730" cy="576983"/>
          </a:xfrm>
          <a:prstGeom prst="ellipse">
            <a:avLst/>
          </a:prstGeom>
          <a:solidFill>
            <a:srgbClr val="D7E4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24272" name="Picture 10" descr="Resultado de imagen para graph bars icon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616" y="904842"/>
            <a:ext cx="306719" cy="26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73" name="91 Rectángulo redondeado"/>
          <p:cNvSpPr>
            <a:spLocks noChangeArrowheads="1"/>
          </p:cNvSpPr>
          <p:nvPr/>
        </p:nvSpPr>
        <p:spPr bwMode="auto">
          <a:xfrm>
            <a:off x="973735" y="846086"/>
            <a:ext cx="1252327" cy="455947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274" name="92 CuadroTexto"/>
          <p:cNvSpPr txBox="1">
            <a:spLocks noChangeArrowheads="1"/>
          </p:cNvSpPr>
          <p:nvPr/>
        </p:nvSpPr>
        <p:spPr bwMode="auto">
          <a:xfrm>
            <a:off x="1230898" y="827285"/>
            <a:ext cx="1008558" cy="64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/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Nr. de Aseguradoras:</a:t>
            </a:r>
            <a:endParaRPr lang="es-PE" altLang="es-ES" sz="600" i="1">
              <a:solidFill>
                <a:srgbClr val="000000"/>
              </a:solidFill>
              <a:latin typeface="Calibri" pitchFamily="34" charset="0"/>
            </a:endParaRPr>
          </a:p>
          <a:p>
            <a:pPr algn="ctr"/>
            <a:r>
              <a:rPr lang="es-PE" altLang="es-ES" b="1" i="1">
                <a:solidFill>
                  <a:srgbClr val="000000"/>
                </a:solidFill>
                <a:latin typeface="Calibri" pitchFamily="34" charset="0"/>
              </a:rPr>
              <a:t>4</a:t>
            </a:r>
            <a:endParaRPr lang="es-PE" altLang="es-ES" b="1">
              <a:solidFill>
                <a:srgbClr val="000000"/>
              </a:solidFill>
              <a:latin typeface="Calibri" pitchFamily="34" charset="0"/>
            </a:endParaRPr>
          </a:p>
          <a:p>
            <a:endParaRPr lang="es-PE" altLang="es-ES" sz="3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4275" name="93 Elipse"/>
          <p:cNvSpPr>
            <a:spLocks noChangeArrowheads="1"/>
          </p:cNvSpPr>
          <p:nvPr/>
        </p:nvSpPr>
        <p:spPr bwMode="auto">
          <a:xfrm>
            <a:off x="600046" y="779105"/>
            <a:ext cx="677730" cy="576983"/>
          </a:xfrm>
          <a:prstGeom prst="ellipse">
            <a:avLst/>
          </a:prstGeom>
          <a:solidFill>
            <a:srgbClr val="D7E4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24276" name="Picture 2" descr="Resultado de imagen para umbrella icon vector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1" y="880165"/>
            <a:ext cx="391101" cy="34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77" name="95 Rectángulo redondeado"/>
          <p:cNvSpPr>
            <a:spLocks noChangeArrowheads="1"/>
          </p:cNvSpPr>
          <p:nvPr/>
        </p:nvSpPr>
        <p:spPr bwMode="auto">
          <a:xfrm rot="-5400000">
            <a:off x="500875" y="2154570"/>
            <a:ext cx="851962" cy="364313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36722" rIns="73445" bIns="36722" anchor="ctr"/>
          <a:lstStyle/>
          <a:p>
            <a:pPr algn="ctr"/>
            <a:r>
              <a:rPr lang="es-PE" altLang="es-ES" sz="1600" b="1">
                <a:solidFill>
                  <a:srgbClr val="FFFFFF"/>
                </a:solidFill>
                <a:latin typeface="Calibri" pitchFamily="34" charset="0"/>
              </a:rPr>
              <a:t>CCB</a:t>
            </a:r>
            <a:endParaRPr lang="es-ES" altLang="es-E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24278" name="96 Rectángulo redondeado"/>
          <p:cNvSpPr>
            <a:spLocks noChangeArrowheads="1"/>
          </p:cNvSpPr>
          <p:nvPr/>
        </p:nvSpPr>
        <p:spPr bwMode="auto">
          <a:xfrm rot="-5400000">
            <a:off x="500288" y="3711016"/>
            <a:ext cx="853137" cy="364313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36722" rIns="73445" bIns="36722" anchor="ctr"/>
          <a:lstStyle/>
          <a:p>
            <a:pPr algn="ctr"/>
            <a:r>
              <a:rPr lang="es-PE" altLang="es-ES" b="1">
                <a:solidFill>
                  <a:srgbClr val="FFFFFF"/>
                </a:solidFill>
                <a:latin typeface="Calibri" pitchFamily="34" charset="0"/>
              </a:rPr>
              <a:t>Non-CCB</a:t>
            </a:r>
            <a:endParaRPr lang="es-ES" altLang="es-ES" b="1">
              <a:solidFill>
                <a:srgbClr val="FFFFFF"/>
              </a:solidFill>
              <a:latin typeface="Calibri" pitchFamily="34" charset="0"/>
            </a:endParaRPr>
          </a:p>
        </p:txBody>
      </p:sp>
      <p:graphicFrame>
        <p:nvGraphicFramePr>
          <p:cNvPr id="98" name="8 Gráfico"/>
          <p:cNvGraphicFramePr>
            <a:graphicFrameLocks/>
          </p:cNvGraphicFramePr>
          <p:nvPr/>
        </p:nvGraphicFramePr>
        <p:xfrm>
          <a:off x="316202" y="1142639"/>
          <a:ext cx="7533469" cy="335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24280" name="1 CuadroTexto"/>
          <p:cNvSpPr txBox="1">
            <a:spLocks noChangeArrowheads="1"/>
          </p:cNvSpPr>
          <p:nvPr/>
        </p:nvSpPr>
        <p:spPr bwMode="auto">
          <a:xfrm>
            <a:off x="5665610" y="1856690"/>
            <a:ext cx="364313" cy="2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224281" name="1 CuadroTexto"/>
          <p:cNvSpPr txBox="1">
            <a:spLocks noChangeArrowheads="1"/>
          </p:cNvSpPr>
          <p:nvPr/>
        </p:nvSpPr>
        <p:spPr bwMode="auto">
          <a:xfrm>
            <a:off x="2169808" y="2264456"/>
            <a:ext cx="364313" cy="2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24282" name="1 CuadroTexto"/>
          <p:cNvSpPr txBox="1">
            <a:spLocks noChangeArrowheads="1"/>
          </p:cNvSpPr>
          <p:nvPr/>
        </p:nvSpPr>
        <p:spPr bwMode="auto">
          <a:xfrm>
            <a:off x="1899252" y="2656947"/>
            <a:ext cx="364313" cy="26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24283" name="1 CuadroTexto"/>
          <p:cNvSpPr txBox="1">
            <a:spLocks noChangeArrowheads="1"/>
          </p:cNvSpPr>
          <p:nvPr/>
        </p:nvSpPr>
        <p:spPr bwMode="auto">
          <a:xfrm>
            <a:off x="1875143" y="3078814"/>
            <a:ext cx="364313" cy="2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24284" name="1 CuadroTexto"/>
          <p:cNvSpPr txBox="1">
            <a:spLocks noChangeArrowheads="1"/>
          </p:cNvSpPr>
          <p:nvPr/>
        </p:nvSpPr>
        <p:spPr bwMode="auto">
          <a:xfrm>
            <a:off x="1595211" y="3882596"/>
            <a:ext cx="364313" cy="2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&lt;1</a:t>
            </a:r>
          </a:p>
        </p:txBody>
      </p:sp>
      <p:sp>
        <p:nvSpPr>
          <p:cNvPr id="224285" name="1 CuadroTexto"/>
          <p:cNvSpPr txBox="1">
            <a:spLocks noChangeArrowheads="1"/>
          </p:cNvSpPr>
          <p:nvPr/>
        </p:nvSpPr>
        <p:spPr bwMode="auto">
          <a:xfrm>
            <a:off x="2141682" y="3508908"/>
            <a:ext cx="364313" cy="2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2</a:t>
            </a:r>
          </a:p>
        </p:txBody>
      </p:sp>
      <p:grpSp>
        <p:nvGrpSpPr>
          <p:cNvPr id="224286" name="104 Grupo"/>
          <p:cNvGrpSpPr>
            <a:grpSpLocks/>
          </p:cNvGrpSpPr>
          <p:nvPr/>
        </p:nvGrpSpPr>
        <p:grpSpPr bwMode="auto">
          <a:xfrm>
            <a:off x="6758550" y="1685122"/>
            <a:ext cx="1580477" cy="2070007"/>
            <a:chOff x="7452320" y="1988840"/>
            <a:chExt cx="1872208" cy="2795774"/>
          </a:xfrm>
        </p:grpSpPr>
        <p:grpSp>
          <p:nvGrpSpPr>
            <p:cNvPr id="224288" name="105 Grupo"/>
            <p:cNvGrpSpPr>
              <a:grpSpLocks/>
            </p:cNvGrpSpPr>
            <p:nvPr/>
          </p:nvGrpSpPr>
          <p:grpSpPr bwMode="auto">
            <a:xfrm>
              <a:off x="7452320" y="1988840"/>
              <a:ext cx="936104" cy="2437082"/>
              <a:chOff x="7596336" y="2031231"/>
              <a:chExt cx="936104" cy="2437082"/>
            </a:xfrm>
          </p:grpSpPr>
          <p:sp>
            <p:nvSpPr>
              <p:cNvPr id="117" name="116 CuadroTexto"/>
              <p:cNvSpPr txBox="1"/>
              <p:nvPr/>
            </p:nvSpPr>
            <p:spPr>
              <a:xfrm>
                <a:off x="7924766" y="2561332"/>
                <a:ext cx="504544" cy="3325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9</a:t>
                </a:r>
              </a:p>
            </p:txBody>
          </p:sp>
          <p:sp>
            <p:nvSpPr>
              <p:cNvPr id="118" name="117 CuadroTexto"/>
              <p:cNvSpPr txBox="1"/>
              <p:nvPr/>
            </p:nvSpPr>
            <p:spPr>
              <a:xfrm>
                <a:off x="7956499" y="2994619"/>
                <a:ext cx="504544" cy="3325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8</a:t>
                </a:r>
              </a:p>
            </p:txBody>
          </p:sp>
          <p:sp>
            <p:nvSpPr>
              <p:cNvPr id="119" name="118 CuadroTexto"/>
              <p:cNvSpPr txBox="1"/>
              <p:nvPr/>
            </p:nvSpPr>
            <p:spPr>
              <a:xfrm>
                <a:off x="7956499" y="3342200"/>
                <a:ext cx="504544" cy="3325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2</a:t>
                </a:r>
              </a:p>
            </p:txBody>
          </p:sp>
          <p:sp>
            <p:nvSpPr>
              <p:cNvPr id="120" name="119 CuadroTexto"/>
              <p:cNvSpPr txBox="1"/>
              <p:nvPr/>
            </p:nvSpPr>
            <p:spPr>
              <a:xfrm>
                <a:off x="7885100" y="3702479"/>
                <a:ext cx="502958" cy="3325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&lt; 1</a:t>
                </a:r>
              </a:p>
            </p:txBody>
          </p:sp>
          <p:sp>
            <p:nvSpPr>
              <p:cNvPr id="121" name="120 CuadroTexto"/>
              <p:cNvSpPr txBox="1"/>
              <p:nvPr/>
            </p:nvSpPr>
            <p:spPr>
              <a:xfrm>
                <a:off x="7885100" y="4135764"/>
                <a:ext cx="502958" cy="3325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&lt; 1</a:t>
                </a:r>
              </a:p>
            </p:txBody>
          </p:sp>
          <p:cxnSp>
            <p:nvCxnSpPr>
              <p:cNvPr id="224304" name="121 Conector recto"/>
              <p:cNvCxnSpPr>
                <a:cxnSpLocks noChangeShapeType="1"/>
              </p:cNvCxnSpPr>
              <p:nvPr/>
            </p:nvCxnSpPr>
            <p:spPr bwMode="auto">
              <a:xfrm>
                <a:off x="7884368" y="4423197"/>
                <a:ext cx="472885" cy="0"/>
              </a:xfrm>
              <a:prstGeom prst="line">
                <a:avLst/>
              </a:prstGeom>
              <a:noFill/>
              <a:ln w="9525" algn="ctr">
                <a:solidFill>
                  <a:srgbClr val="A6A6A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3" name="122 CuadroTexto"/>
              <p:cNvSpPr txBox="1"/>
              <p:nvPr/>
            </p:nvSpPr>
            <p:spPr>
              <a:xfrm>
                <a:off x="7596336" y="2031231"/>
                <a:ext cx="936104" cy="54039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s-PE" sz="1000" b="1" kern="0" dirty="0">
                    <a:solidFill>
                      <a:prstClr val="black"/>
                    </a:solidFill>
                    <a:latin typeface="BNPP Sans" pitchFamily="50" charset="0"/>
                  </a:rPr>
                  <a:t>GWP</a:t>
                </a:r>
              </a:p>
              <a:p>
                <a:pPr algn="ctr">
                  <a:defRPr/>
                </a:pPr>
                <a:r>
                  <a:rPr lang="es-PE" sz="1000" b="1" kern="0" dirty="0">
                    <a:solidFill>
                      <a:prstClr val="black"/>
                    </a:solidFill>
                    <a:latin typeface="BNPP Sans" pitchFamily="50" charset="0"/>
                  </a:rPr>
                  <a:t>(M EUR)</a:t>
                </a:r>
              </a:p>
            </p:txBody>
          </p:sp>
        </p:grpSp>
        <p:grpSp>
          <p:nvGrpSpPr>
            <p:cNvPr id="224289" name="106 Grupo"/>
            <p:cNvGrpSpPr>
              <a:grpSpLocks/>
            </p:cNvGrpSpPr>
            <p:nvPr/>
          </p:nvGrpSpPr>
          <p:grpSpPr bwMode="auto">
            <a:xfrm>
              <a:off x="8099659" y="1988840"/>
              <a:ext cx="1224869" cy="2437082"/>
              <a:chOff x="7595603" y="2031231"/>
              <a:chExt cx="1224869" cy="2437082"/>
            </a:xfrm>
          </p:grpSpPr>
          <p:sp>
            <p:nvSpPr>
              <p:cNvPr id="110" name="109 CuadroTexto"/>
              <p:cNvSpPr txBox="1"/>
              <p:nvPr/>
            </p:nvSpPr>
            <p:spPr>
              <a:xfrm>
                <a:off x="7924035" y="2561332"/>
                <a:ext cx="504544" cy="3325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43%</a:t>
                </a:r>
              </a:p>
            </p:txBody>
          </p:sp>
          <p:sp>
            <p:nvSpPr>
              <p:cNvPr id="111" name="110 CuadroTexto"/>
              <p:cNvSpPr txBox="1"/>
              <p:nvPr/>
            </p:nvSpPr>
            <p:spPr>
              <a:xfrm>
                <a:off x="7955766" y="2994619"/>
                <a:ext cx="504544" cy="3325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42%</a:t>
                </a:r>
              </a:p>
            </p:txBody>
          </p:sp>
          <p:sp>
            <p:nvSpPr>
              <p:cNvPr id="112" name="111 CuadroTexto"/>
              <p:cNvSpPr txBox="1"/>
              <p:nvPr/>
            </p:nvSpPr>
            <p:spPr>
              <a:xfrm>
                <a:off x="7955766" y="3353310"/>
                <a:ext cx="504544" cy="3325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10%</a:t>
                </a:r>
              </a:p>
            </p:txBody>
          </p:sp>
          <p:sp>
            <p:nvSpPr>
              <p:cNvPr id="113" name="112 CuadroTexto"/>
              <p:cNvSpPr txBox="1"/>
              <p:nvPr/>
            </p:nvSpPr>
            <p:spPr>
              <a:xfrm>
                <a:off x="7955766" y="3702479"/>
                <a:ext cx="504544" cy="3325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3%</a:t>
                </a:r>
              </a:p>
            </p:txBody>
          </p:sp>
          <p:sp>
            <p:nvSpPr>
              <p:cNvPr id="114" name="113 CuadroTexto"/>
              <p:cNvSpPr txBox="1"/>
              <p:nvPr/>
            </p:nvSpPr>
            <p:spPr>
              <a:xfrm>
                <a:off x="7955766" y="4135764"/>
                <a:ext cx="504544" cy="3325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PE" sz="1000" kern="0" dirty="0">
                    <a:solidFill>
                      <a:prstClr val="black"/>
                    </a:solidFill>
                    <a:latin typeface="BNPP Sans" pitchFamily="50" charset="0"/>
                  </a:rPr>
                  <a:t>2%</a:t>
                </a:r>
              </a:p>
            </p:txBody>
          </p:sp>
          <p:cxnSp>
            <p:nvCxnSpPr>
              <p:cNvPr id="224297" name="114 Conector recto"/>
              <p:cNvCxnSpPr>
                <a:cxnSpLocks noChangeShapeType="1"/>
              </p:cNvCxnSpPr>
              <p:nvPr/>
            </p:nvCxnSpPr>
            <p:spPr bwMode="auto">
              <a:xfrm>
                <a:off x="7956376" y="4423197"/>
                <a:ext cx="472885" cy="0"/>
              </a:xfrm>
              <a:prstGeom prst="line">
                <a:avLst/>
              </a:prstGeom>
              <a:noFill/>
              <a:ln w="9525" algn="ctr">
                <a:solidFill>
                  <a:srgbClr val="A6A6A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6" name="115 CuadroTexto"/>
              <p:cNvSpPr txBox="1"/>
              <p:nvPr/>
            </p:nvSpPr>
            <p:spPr>
              <a:xfrm>
                <a:off x="7595603" y="2031231"/>
                <a:ext cx="1224869" cy="33254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s-PE" sz="1000" b="1" kern="0" dirty="0" err="1">
                    <a:solidFill>
                      <a:prstClr val="black"/>
                    </a:solidFill>
                    <a:latin typeface="BNPP Sans" pitchFamily="50" charset="0"/>
                  </a:rPr>
                  <a:t>M.Share</a:t>
                </a:r>
                <a:r>
                  <a:rPr lang="es-PE" sz="1000" b="1" kern="0" dirty="0">
                    <a:solidFill>
                      <a:prstClr val="black"/>
                    </a:solidFill>
                    <a:latin typeface="BNPP Sans" pitchFamily="50" charset="0"/>
                  </a:rPr>
                  <a:t> %</a:t>
                </a:r>
              </a:p>
            </p:txBody>
          </p:sp>
        </p:grpSp>
        <p:sp>
          <p:nvSpPr>
            <p:cNvPr id="108" name="107 CuadroTexto"/>
            <p:cNvSpPr txBox="1"/>
            <p:nvPr/>
          </p:nvSpPr>
          <p:spPr>
            <a:xfrm>
              <a:off x="8459822" y="4452065"/>
              <a:ext cx="864706" cy="3325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b="1" kern="0" dirty="0">
                  <a:solidFill>
                    <a:prstClr val="black"/>
                  </a:solidFill>
                  <a:latin typeface="BNPP Sans" pitchFamily="50" charset="0"/>
                </a:rPr>
                <a:t>100%</a:t>
              </a:r>
            </a:p>
          </p:txBody>
        </p:sp>
        <p:sp>
          <p:nvSpPr>
            <p:cNvPr id="109" name="108 CuadroTexto"/>
            <p:cNvSpPr txBox="1"/>
            <p:nvPr/>
          </p:nvSpPr>
          <p:spPr>
            <a:xfrm>
              <a:off x="7812483" y="4452065"/>
              <a:ext cx="864706" cy="3325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b="1" kern="0" dirty="0">
                  <a:solidFill>
                    <a:prstClr val="black"/>
                  </a:solidFill>
                  <a:latin typeface="BNPP Sans" pitchFamily="50" charset="0"/>
                </a:rPr>
                <a:t>20</a:t>
              </a:r>
            </a:p>
          </p:txBody>
        </p:sp>
      </p:grpSp>
      <p:sp>
        <p:nvSpPr>
          <p:cNvPr id="124" name="123 CuadroTexto"/>
          <p:cNvSpPr txBox="1"/>
          <p:nvPr/>
        </p:nvSpPr>
        <p:spPr>
          <a:xfrm>
            <a:off x="6273692" y="3517134"/>
            <a:ext cx="728627" cy="228050"/>
          </a:xfrm>
          <a:prstGeom prst="rect">
            <a:avLst/>
          </a:prstGeom>
          <a:noFill/>
        </p:spPr>
        <p:txBody>
          <a:bodyPr lIns="73445" tIns="36722" rIns="73445" bIns="36722">
            <a:spAutoFit/>
          </a:bodyPr>
          <a:lstStyle/>
          <a:p>
            <a:pPr>
              <a:defRPr/>
            </a:pPr>
            <a:r>
              <a:rPr lang="es-PE" sz="1000" b="1" dirty="0">
                <a:solidFill>
                  <a:prstClr val="black"/>
                </a:solidFill>
                <a:latin typeface="BNPP Sans" pitchFamily="50" charset="0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39946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1DD1F002-5269-4EB2-8EA4-2BF849DC2BC3}" type="slidenum">
              <a:rPr lang="en-GB" altLang="es-ES" smtClean="0">
                <a:solidFill>
                  <a:srgbClr val="000000"/>
                </a:solidFill>
              </a:rPr>
              <a:pPr/>
              <a:t>42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25284" name="2 Título"/>
          <p:cNvSpPr>
            <a:spLocks noGrp="1"/>
          </p:cNvSpPr>
          <p:nvPr>
            <p:ph type="title"/>
          </p:nvPr>
        </p:nvSpPr>
        <p:spPr>
          <a:xfrm>
            <a:off x="317436" y="280263"/>
            <a:ext cx="2717603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 dirty="0">
                <a:latin typeface="BNPP Sans Light" pitchFamily="50" charset="0"/>
                <a:cs typeface="Arial" charset="0"/>
              </a:rPr>
              <a:t>Productos GWP &amp; </a:t>
            </a:r>
            <a:r>
              <a:rPr lang="es-ES_tradnl" altLang="es-ES" sz="2100" dirty="0" smtClean="0">
                <a:latin typeface="BNPP Sans Light" pitchFamily="50" charset="0"/>
                <a:cs typeface="Arial" charset="0"/>
              </a:rPr>
              <a:t>NBI</a:t>
            </a:r>
            <a:endParaRPr lang="es-ES" altLang="es-ES" sz="2100" dirty="0">
              <a:latin typeface="BNPP Sans Light" pitchFamily="50" charset="0"/>
              <a:cs typeface="Arial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13224"/>
              </p:ext>
            </p:extLst>
          </p:nvPr>
        </p:nvGraphicFramePr>
        <p:xfrm>
          <a:off x="1678401" y="1131590"/>
          <a:ext cx="5139125" cy="740535"/>
        </p:xfrm>
        <a:graphic>
          <a:graphicData uri="http://schemas.openxmlformats.org/drawingml/2006/table">
            <a:tbl>
              <a:tblPr/>
              <a:tblGrid>
                <a:gridCol w="705489"/>
                <a:gridCol w="997416"/>
                <a:gridCol w="559526"/>
                <a:gridCol w="559526"/>
                <a:gridCol w="559526"/>
                <a:gridCol w="209823"/>
                <a:gridCol w="501749"/>
                <a:gridCol w="523035"/>
                <a:gridCol w="523035"/>
              </a:tblGrid>
              <a:tr h="1828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Partner</a:t>
                      </a:r>
                      <a:endParaRPr lang="es-ES" sz="700" b="1" i="0" u="none" strike="noStrike" dirty="0">
                        <a:solidFill>
                          <a:srgbClr val="000000"/>
                        </a:solidFill>
                        <a:effectLst/>
                        <a:latin typeface="BNPP Sans"/>
                      </a:endParaRPr>
                    </a:p>
                  </a:txBody>
                  <a:tcPr marL="9142" marR="9142" marT="91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Product</a:t>
                      </a:r>
                      <a:endParaRPr lang="es-ES" sz="700" b="1" i="0" u="none" strike="noStrike" dirty="0">
                        <a:solidFill>
                          <a:srgbClr val="000000"/>
                        </a:solidFill>
                        <a:effectLst/>
                        <a:latin typeface="BNPP Sans"/>
                      </a:endParaRPr>
                    </a:p>
                  </a:txBody>
                  <a:tcPr marL="9142" marR="9142" marT="91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U2017</a:t>
                      </a:r>
                    </a:p>
                  </a:txBody>
                  <a:tcPr marL="9142" marR="9142" marT="914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GWP 2018</a:t>
                      </a:r>
                    </a:p>
                  </a:txBody>
                  <a:tcPr marL="9142" marR="9142" marT="91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U2018</a:t>
                      </a:r>
                    </a:p>
                  </a:txBody>
                  <a:tcPr marL="9142" marR="9142" marT="91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U2017</a:t>
                      </a:r>
                    </a:p>
                  </a:txBody>
                  <a:tcPr marL="9142" marR="9142" marT="914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NBI 2018</a:t>
                      </a:r>
                    </a:p>
                  </a:txBody>
                  <a:tcPr marL="9142" marR="9142" marT="91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U2018</a:t>
                      </a:r>
                    </a:p>
                  </a:txBody>
                  <a:tcPr marL="9142" marR="9142" marT="91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VEA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Garantía Extendida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1,341,872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1,439,195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1,364,306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468,181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428,050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431,947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OECHSLE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Garantía Extendida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573,167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609,750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799,150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BNPP Sans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204,921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137,389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114,086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1991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BNP SANS"/>
                        </a:rPr>
                        <a:t>1,915,039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BNP SANS"/>
                        </a:rPr>
                        <a:t>2,048,945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BNP SANS"/>
                        </a:rPr>
                        <a:t>2,163,456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BNP SANS"/>
                        </a:rPr>
                        <a:t>673,102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BNP SANS"/>
                        </a:rPr>
                        <a:t>565,439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BNP SANS"/>
                        </a:rPr>
                        <a:t>546,033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411760" y="3147814"/>
            <a:ext cx="3672408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400" dirty="0" smtClean="0">
                <a:solidFill>
                  <a:schemeClr val="accent4"/>
                </a:solidFill>
              </a:rPr>
              <a:t>U2017 acumulado a Julio y GWP 2018 acumulado a Julio, = para NBI</a:t>
            </a:r>
            <a:endParaRPr lang="es-ES" sz="14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9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B8C8ABCC-F3B6-4EAD-82F9-E62EE00D80A3}" type="slidenum">
              <a:rPr lang="en-GB" altLang="es-ES" smtClean="0">
                <a:solidFill>
                  <a:srgbClr val="000000"/>
                </a:solidFill>
              </a:rPr>
              <a:pPr/>
              <a:t>43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27332" name="2 Título"/>
          <p:cNvSpPr txBox="1">
            <a:spLocks/>
          </p:cNvSpPr>
          <p:nvPr/>
        </p:nvSpPr>
        <p:spPr bwMode="auto">
          <a:xfrm>
            <a:off x="316096" y="280263"/>
            <a:ext cx="72929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>
              <a:defRPr sz="1600">
                <a:solidFill>
                  <a:schemeClr val="bg1"/>
                </a:solidFill>
                <a:latin typeface="Arial" charset="0"/>
              </a:defRPr>
            </a:lvl2pPr>
            <a:lvl3pPr>
              <a:defRPr sz="1400">
                <a:solidFill>
                  <a:schemeClr val="accent1"/>
                </a:solidFill>
                <a:latin typeface="Arial" charset="0"/>
              </a:defRPr>
            </a:lvl3pPr>
            <a:lvl4pPr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ES_tradnl" altLang="es-ES" sz="2100" b="1">
                <a:solidFill>
                  <a:schemeClr val="accent1"/>
                </a:solidFill>
                <a:latin typeface="BNPP Sans Light" pitchFamily="50" charset="0"/>
              </a:rPr>
              <a:t>Garantía Extendida</a:t>
            </a:r>
            <a:endParaRPr lang="es-ES" altLang="es-ES" sz="2100" b="1">
              <a:solidFill>
                <a:schemeClr val="accent1"/>
              </a:solidFill>
              <a:latin typeface="BNPP Sans Light" pitchFamily="50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99019" y="688408"/>
            <a:ext cx="4705029" cy="2890317"/>
          </a:xfrm>
          <a:prstGeom prst="rect">
            <a:avLst/>
          </a:prstGeom>
        </p:spPr>
        <p:txBody>
          <a:bodyPr wrap="square" lIns="73445" tIns="36722" rIns="73445" bIns="36722">
            <a:spAutoFit/>
          </a:bodyPr>
          <a:lstStyle/>
          <a:p>
            <a:pPr algn="just">
              <a:defRPr/>
            </a:pPr>
            <a:r>
              <a:rPr lang="es-ES_tradnl" altLang="es-ES" sz="1100" b="1" dirty="0">
                <a:latin typeface="BNPP Sans" pitchFamily="50" charset="0"/>
              </a:rPr>
              <a:t>Garantía Extendida: </a:t>
            </a:r>
            <a:r>
              <a:rPr lang="es-ES" altLang="es-ES" sz="1100" b="1" dirty="0">
                <a:latin typeface="BNPP Sans" pitchFamily="50" charset="0"/>
              </a:rPr>
              <a:t>Contrato por 3 años (2018 - 2021)</a:t>
            </a:r>
          </a:p>
          <a:p>
            <a:pPr algn="just">
              <a:defRPr/>
            </a:pPr>
            <a:endParaRPr lang="es-ES_tradnl" altLang="es-ES" sz="700" b="1" dirty="0" smtClean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 smtClean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 smtClean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 smtClean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 smtClean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 smtClean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 smtClean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 smtClean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 smtClean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 smtClean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 smtClean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 smtClean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700" b="1" dirty="0">
              <a:latin typeface="BNPP Sans" pitchFamily="50" charset="0"/>
            </a:endParaRPr>
          </a:p>
          <a:p>
            <a:pPr algn="just">
              <a:defRPr/>
            </a:pPr>
            <a:endParaRPr lang="es-ES" sz="1100" dirty="0"/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92686"/>
              </p:ext>
            </p:extLst>
          </p:nvPr>
        </p:nvGraphicFramePr>
        <p:xfrm>
          <a:off x="5721391" y="1211924"/>
          <a:ext cx="1728192" cy="731910"/>
        </p:xfrm>
        <a:graphic>
          <a:graphicData uri="http://schemas.openxmlformats.org/drawingml/2006/table">
            <a:tbl>
              <a:tblPr firstRow="1" bandRow="1"/>
              <a:tblGrid>
                <a:gridCol w="792088"/>
                <a:gridCol w="936104"/>
              </a:tblGrid>
              <a:tr h="2746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b="0" dirty="0" smtClean="0">
                          <a:solidFill>
                            <a:schemeClr val="bg1"/>
                          </a:solidFill>
                          <a:latin typeface="BNPP Sans" pitchFamily="50" charset="0"/>
                        </a:rPr>
                        <a:t>Coberturas</a:t>
                      </a:r>
                      <a:endParaRPr lang="es-ES" sz="800" b="0" dirty="0">
                        <a:solidFill>
                          <a:schemeClr val="bg1"/>
                        </a:solidFill>
                        <a:latin typeface="BNPP Sans" pitchFamily="50" charset="0"/>
                      </a:endParaRPr>
                    </a:p>
                  </a:txBody>
                  <a:tcPr marL="91456" marR="91456" marT="45762" marB="457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b="0" dirty="0" smtClean="0">
                          <a:solidFill>
                            <a:schemeClr val="bg1"/>
                          </a:solidFill>
                          <a:latin typeface="BNPP Sans" pitchFamily="50" charset="0"/>
                        </a:rPr>
                        <a:t>Suma asegurada</a:t>
                      </a:r>
                      <a:endParaRPr lang="es-ES" sz="800" b="0" dirty="0">
                        <a:solidFill>
                          <a:schemeClr val="bg1"/>
                        </a:solidFill>
                        <a:latin typeface="BNPP Sans" pitchFamily="50" charset="0"/>
                      </a:endParaRPr>
                    </a:p>
                  </a:txBody>
                  <a:tcPr marL="91456" marR="91456" marT="45762" marB="457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</a:tr>
              <a:tr h="2294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dirty="0" smtClean="0">
                          <a:latin typeface="BNPP Sans" pitchFamily="50" charset="0"/>
                        </a:rPr>
                        <a:t>Reemplazo</a:t>
                      </a:r>
                      <a:endParaRPr lang="es-ES" sz="800" dirty="0">
                        <a:solidFill>
                          <a:schemeClr val="bg1"/>
                        </a:solidFill>
                        <a:latin typeface="BNPP Sans" pitchFamily="50" charset="0"/>
                      </a:endParaRPr>
                    </a:p>
                  </a:txBody>
                  <a:tcPr marL="91456" marR="91456" marT="45762" marB="4576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dirty="0" smtClean="0">
                          <a:latin typeface="BNPP Sans" pitchFamily="50" charset="0"/>
                        </a:rPr>
                        <a:t>Precio del producto (máximo)</a:t>
                      </a:r>
                      <a:endParaRPr lang="es-ES" sz="800" dirty="0">
                        <a:solidFill>
                          <a:schemeClr val="bg1"/>
                        </a:solidFill>
                        <a:latin typeface="BNPP Sans" pitchFamily="50" charset="0"/>
                      </a:endParaRPr>
                    </a:p>
                  </a:txBody>
                  <a:tcPr marL="91456" marR="91456" marT="45762" marB="4576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2015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dirty="0" smtClean="0">
                          <a:latin typeface="BNPP Sans" pitchFamily="50" charset="0"/>
                        </a:rPr>
                        <a:t>Reparación</a:t>
                      </a:r>
                      <a:endParaRPr lang="es-ES" sz="800" dirty="0">
                        <a:solidFill>
                          <a:schemeClr val="bg1"/>
                        </a:solidFill>
                        <a:latin typeface="BNPP Sans" pitchFamily="50" charset="0"/>
                      </a:endParaRPr>
                    </a:p>
                  </a:txBody>
                  <a:tcPr marL="91456" marR="91456" marT="45762" marB="45762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s-ES" sz="1200" dirty="0">
                        <a:solidFill>
                          <a:schemeClr val="bg1"/>
                        </a:solidFill>
                        <a:latin typeface="BNPP Sans" pitchFamily="50" charset="0"/>
                      </a:endParaRPr>
                    </a:p>
                  </a:txBody>
                  <a:tcPr marL="91424" marR="91424" marT="45707" marB="45707"/>
                </a:tc>
              </a:tr>
            </a:tbl>
          </a:graphicData>
        </a:graphic>
      </p:graphicFrame>
      <p:sp>
        <p:nvSpPr>
          <p:cNvPr id="9" name="8 Rectángulo"/>
          <p:cNvSpPr/>
          <p:nvPr/>
        </p:nvSpPr>
        <p:spPr>
          <a:xfrm>
            <a:off x="5217335" y="1947654"/>
            <a:ext cx="3840933" cy="2259375"/>
          </a:xfrm>
          <a:prstGeom prst="rect">
            <a:avLst/>
          </a:prstGeom>
        </p:spPr>
        <p:txBody>
          <a:bodyPr wrap="square" lIns="73445" tIns="36722" rIns="73445" bIns="36722">
            <a:spAutoFit/>
          </a:bodyPr>
          <a:lstStyle/>
          <a:p>
            <a:pPr algn="just">
              <a:defRPr/>
            </a:pPr>
            <a:r>
              <a:rPr lang="es-PE" altLang="es-ES" sz="800" b="1" dirty="0" smtClean="0">
                <a:latin typeface="BNPP Sans" pitchFamily="50" charset="0"/>
              </a:rPr>
              <a:t>Gastos mensuales</a:t>
            </a:r>
            <a:endParaRPr lang="es-ES" altLang="es-ES" sz="800" b="1" dirty="0">
              <a:latin typeface="BNPP Sans" pitchFamily="50" charset="0"/>
            </a:endParaRPr>
          </a:p>
          <a:p>
            <a:pPr algn="just">
              <a:defRPr/>
            </a:pPr>
            <a:endParaRPr lang="es-ES_tradnl" altLang="es-ES" sz="800" b="1" dirty="0"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altLang="es-ES" sz="800" dirty="0" smtClean="0">
                <a:latin typeface="BNPP Sans" pitchFamily="50" charset="0"/>
              </a:rPr>
              <a:t>Impresión de certificados -Tiendas Peruanas: S/ 1,850 + IGV</a:t>
            </a: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altLang="es-ES" sz="800" dirty="0" smtClean="0">
                <a:latin typeface="BNPP Sans" pitchFamily="50" charset="0"/>
              </a:rPr>
              <a:t>Despacho de certificados: S/ 1,300</a:t>
            </a:r>
            <a:endParaRPr lang="es-ES_tradnl" altLang="es-ES" sz="800" dirty="0"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endParaRPr lang="es-PE" sz="800" dirty="0">
              <a:latin typeface="BNPP Sans" pitchFamily="50" charset="0"/>
            </a:endParaRPr>
          </a:p>
          <a:p>
            <a:pPr algn="just">
              <a:defRPr/>
            </a:pPr>
            <a:r>
              <a:rPr lang="es-PE" sz="800" b="1" u="sng" dirty="0" smtClean="0">
                <a:latin typeface="BNPP Sans" pitchFamily="50" charset="0"/>
              </a:rPr>
              <a:t>Gastos nueva Licitación</a:t>
            </a: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" sz="800" dirty="0">
                <a:latin typeface="BNPP Sans" pitchFamily="50" charset="0"/>
              </a:rPr>
              <a:t>Desarrollo del sistema: S/ 27,500 + IGV (para cada </a:t>
            </a:r>
            <a:r>
              <a:rPr lang="es-ES" sz="800" dirty="0" err="1">
                <a:latin typeface="BNPP Sans" pitchFamily="50" charset="0"/>
              </a:rPr>
              <a:t>retail</a:t>
            </a:r>
            <a:r>
              <a:rPr lang="es-ES" sz="800" dirty="0">
                <a:latin typeface="BNPP Sans" pitchFamily="50" charset="0"/>
              </a:rPr>
              <a:t>)</a:t>
            </a:r>
          </a:p>
          <a:p>
            <a:pPr algn="just">
              <a:defRPr/>
            </a:pPr>
            <a:endParaRPr lang="es-PE" sz="800" b="1" u="sng" dirty="0">
              <a:latin typeface="BNPP Sans" pitchFamily="50" charset="0"/>
            </a:endParaRPr>
          </a:p>
          <a:p>
            <a:pPr algn="just">
              <a:defRPr/>
            </a:pPr>
            <a:r>
              <a:rPr lang="es-PE" sz="800" b="1" dirty="0" smtClean="0">
                <a:latin typeface="BNPP Sans" pitchFamily="50" charset="0"/>
              </a:rPr>
              <a:t>Gastos </a:t>
            </a:r>
            <a:r>
              <a:rPr lang="es-PE" sz="800" b="1" dirty="0">
                <a:latin typeface="BNPP Sans" pitchFamily="50" charset="0"/>
              </a:rPr>
              <a:t>del Portal (Supermercados Peruanos):</a:t>
            </a:r>
            <a:endParaRPr lang="es-ES" sz="800" b="1" dirty="0">
              <a:latin typeface="BNPP Sans" pitchFamily="50" charset="0"/>
            </a:endParaRPr>
          </a:p>
          <a:p>
            <a:endParaRPr lang="es-ES" sz="1100" dirty="0"/>
          </a:p>
          <a:p>
            <a:pPr marL="171450" indent="-171450" algn="just">
              <a:buFont typeface="Wingdings" pitchFamily="2" charset="2"/>
              <a:buChar char="Ø"/>
              <a:defRPr/>
            </a:pPr>
            <a:r>
              <a:rPr lang="es-ES" sz="800" dirty="0">
                <a:latin typeface="BNPP Sans" pitchFamily="50" charset="0"/>
              </a:rPr>
              <a:t>Costo de mantenimiento Portal B2B: 700 PEN + IGV – Mensual </a:t>
            </a:r>
          </a:p>
          <a:p>
            <a:pPr marL="171450" indent="-171450" algn="just">
              <a:buFont typeface="Wingdings" pitchFamily="2" charset="2"/>
              <a:buChar char="Ø"/>
              <a:defRPr/>
            </a:pPr>
            <a:r>
              <a:rPr lang="es-ES" sz="800" dirty="0">
                <a:latin typeface="BNPP Sans" pitchFamily="50" charset="0"/>
              </a:rPr>
              <a:t>Costo de inscripción asociado GS1: 2400 PEN (no aplica IGV) – Único </a:t>
            </a:r>
          </a:p>
          <a:p>
            <a:pPr marL="171450" indent="-171450" algn="just">
              <a:buFont typeface="Wingdings" pitchFamily="2" charset="2"/>
              <a:buChar char="Ø"/>
              <a:defRPr/>
            </a:pPr>
            <a:r>
              <a:rPr lang="es-ES" sz="800" dirty="0">
                <a:latin typeface="BNPP Sans" pitchFamily="50" charset="0"/>
              </a:rPr>
              <a:t>Costo de código de localización: 59 PEN incluyendo IGV – Anual </a:t>
            </a:r>
          </a:p>
          <a:p>
            <a:pPr marL="171450" indent="-171450" algn="just">
              <a:buFont typeface="Wingdings" pitchFamily="2" charset="2"/>
              <a:buChar char="Ø"/>
              <a:defRPr/>
            </a:pPr>
            <a:r>
              <a:rPr lang="es-ES" sz="800" dirty="0">
                <a:latin typeface="BNPP Sans" pitchFamily="50" charset="0"/>
              </a:rPr>
              <a:t>Costo de membresía anual: 500 PEN (no aplica IGV) – Anual </a:t>
            </a:r>
          </a:p>
          <a:p>
            <a:pPr algn="just">
              <a:defRPr/>
            </a:pPr>
            <a:endParaRPr lang="es-ES" sz="1100" dirty="0"/>
          </a:p>
          <a:p>
            <a:pPr algn="just">
              <a:defRPr/>
            </a:pPr>
            <a:endParaRPr lang="es-PE" sz="800" dirty="0" smtClean="0"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endParaRPr lang="es-PE" sz="800" dirty="0">
              <a:latin typeface="BNPP Sans" pitchFamily="50" charset="0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7574"/>
            <a:ext cx="4541763" cy="2233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289343" y="991737"/>
            <a:ext cx="2533006" cy="2201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s-ES_tradnl" sz="800" dirty="0">
                <a:latin typeface="BNPP Sans" pitchFamily="50" charset="0"/>
              </a:rPr>
              <a:t>Precio Cliente: según MP</a:t>
            </a:r>
            <a:endParaRPr lang="es-ES" sz="800" dirty="0">
              <a:latin typeface="BNPP Sans" pitchFamily="50" charset="0"/>
            </a:endParaRPr>
          </a:p>
          <a:p>
            <a:endParaRPr lang="es-ES" sz="1400" dirty="0" smtClean="0">
              <a:solidFill>
                <a:schemeClr val="accent4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217335" y="3796054"/>
            <a:ext cx="3840933" cy="812825"/>
          </a:xfrm>
          <a:prstGeom prst="rect">
            <a:avLst/>
          </a:prstGeom>
        </p:spPr>
        <p:txBody>
          <a:bodyPr wrap="square" lIns="73445" tIns="36722" rIns="73445" bIns="36722">
            <a:spAutoFit/>
          </a:bodyPr>
          <a:lstStyle/>
          <a:p>
            <a:pPr algn="just">
              <a:defRPr/>
            </a:pPr>
            <a:r>
              <a:rPr lang="es-PE" sz="800" b="1" dirty="0" smtClean="0">
                <a:latin typeface="BNPP Sans" pitchFamily="50" charset="0"/>
              </a:rPr>
              <a:t>Gastos compartidos por Tiendas Peruanas y Supermercados Peruanos:</a:t>
            </a:r>
          </a:p>
          <a:p>
            <a:pPr algn="just">
              <a:defRPr/>
            </a:pPr>
            <a:endParaRPr lang="es-PE" sz="800" dirty="0">
              <a:latin typeface="BNPP Sans" pitchFamily="50" charset="0"/>
            </a:endParaRPr>
          </a:p>
          <a:p>
            <a:pPr marL="171450" indent="-171450" algn="just">
              <a:buFont typeface="Wingdings" pitchFamily="2" charset="2"/>
              <a:buChar char="Ø"/>
              <a:defRPr/>
            </a:pPr>
            <a:r>
              <a:rPr lang="es-ES" sz="800" dirty="0" smtClean="0">
                <a:latin typeface="BNPP Sans" pitchFamily="50" charset="0"/>
              </a:rPr>
              <a:t>Fondo </a:t>
            </a:r>
            <a:r>
              <a:rPr lang="es-ES" sz="800" dirty="0" err="1" smtClean="0">
                <a:latin typeface="BNPP Sans" pitchFamily="50" charset="0"/>
              </a:rPr>
              <a:t>exgratia</a:t>
            </a:r>
            <a:r>
              <a:rPr lang="es-ES" sz="800" dirty="0" smtClean="0">
                <a:latin typeface="BNPP Sans" pitchFamily="50" charset="0"/>
              </a:rPr>
              <a:t>: S/ 45,000 </a:t>
            </a:r>
          </a:p>
          <a:p>
            <a:pPr marL="171450" indent="-171450" algn="just">
              <a:buFont typeface="Wingdings" pitchFamily="2" charset="2"/>
              <a:buChar char="Ø"/>
              <a:defRPr/>
            </a:pPr>
            <a:r>
              <a:rPr lang="es-ES" sz="800" dirty="0" smtClean="0">
                <a:latin typeface="BNPP Sans" pitchFamily="50" charset="0"/>
              </a:rPr>
              <a:t>Encuestas: S/ 20,000 </a:t>
            </a:r>
            <a:r>
              <a:rPr lang="es-ES" sz="800" dirty="0">
                <a:latin typeface="BNPP Sans" pitchFamily="50" charset="0"/>
              </a:rPr>
              <a:t>+ IGV </a:t>
            </a:r>
          </a:p>
          <a:p>
            <a:pPr marL="171450" indent="-171450" algn="just">
              <a:buFont typeface="Wingdings" pitchFamily="2" charset="2"/>
              <a:buChar char="Ø"/>
              <a:defRPr/>
            </a:pPr>
            <a:r>
              <a:rPr lang="es-ES" sz="800" dirty="0" smtClean="0">
                <a:latin typeface="BNPP Sans" pitchFamily="50" charset="0"/>
              </a:rPr>
              <a:t>Clientes anónimos: S/ 10,000 </a:t>
            </a:r>
            <a:r>
              <a:rPr lang="es-ES" sz="800" dirty="0">
                <a:latin typeface="BNPP Sans" pitchFamily="50" charset="0"/>
              </a:rPr>
              <a:t>+ </a:t>
            </a:r>
            <a:r>
              <a:rPr lang="es-ES" sz="800" dirty="0" smtClean="0">
                <a:latin typeface="BNPP Sans" pitchFamily="50" charset="0"/>
              </a:rPr>
              <a:t>IGV</a:t>
            </a:r>
          </a:p>
          <a:p>
            <a:pPr algn="just">
              <a:defRPr/>
            </a:pPr>
            <a:endParaRPr lang="es-PE" sz="800" dirty="0"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0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5" name="Picture 2" descr="C:\Users\986400\AppData\Local\Temp\notes0A895E\presentacion22x17-2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82" b="40164"/>
          <a:stretch>
            <a:fillRect/>
          </a:stretch>
        </p:blipFill>
        <p:spPr bwMode="auto">
          <a:xfrm>
            <a:off x="1230898" y="2857892"/>
            <a:ext cx="6421024" cy="21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356" name="Picture 2" descr="C:\Users\986400\AppData\Local\Temp\notes0A895E\presentacion22x17-2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7" b="58855"/>
          <a:stretch>
            <a:fillRect/>
          </a:stretch>
        </p:blipFill>
        <p:spPr bwMode="auto">
          <a:xfrm>
            <a:off x="1316619" y="1665145"/>
            <a:ext cx="6421024" cy="26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358" name="AutoShape 4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131260" y="-682745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/>
          <a:p>
            <a:endParaRPr lang="es-PE" altLang="es-ES"/>
          </a:p>
        </p:txBody>
      </p:sp>
      <p:sp>
        <p:nvSpPr>
          <p:cNvPr id="228359" name="AutoShape 6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259841" y="-569934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/>
          <a:p>
            <a:endParaRPr lang="es-PE" altLang="es-ES"/>
          </a:p>
        </p:txBody>
      </p:sp>
      <p:pic>
        <p:nvPicPr>
          <p:cNvPr id="2283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51" y="2070561"/>
            <a:ext cx="3147561" cy="59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57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C1E2C35A-5F74-48D2-B399-9ECD04C63FA2}" type="slidenum">
              <a:rPr lang="en-GB" altLang="es-ES" smtClean="0">
                <a:solidFill>
                  <a:srgbClr val="000000"/>
                </a:solidFill>
              </a:rPr>
              <a:pPr/>
              <a:t>45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29380" name="2 Título"/>
          <p:cNvSpPr>
            <a:spLocks noGrp="1"/>
          </p:cNvSpPr>
          <p:nvPr>
            <p:ph type="title"/>
          </p:nvPr>
        </p:nvSpPr>
        <p:spPr>
          <a:xfrm>
            <a:off x="411192" y="236784"/>
            <a:ext cx="3083088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Organigrama y Contactos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grpSp>
        <p:nvGrpSpPr>
          <p:cNvPr id="229381" name="8 Grupo"/>
          <p:cNvGrpSpPr>
            <a:grpSpLocks/>
          </p:cNvGrpSpPr>
          <p:nvPr/>
        </p:nvGrpSpPr>
        <p:grpSpPr bwMode="auto">
          <a:xfrm>
            <a:off x="1311261" y="1394868"/>
            <a:ext cx="6481296" cy="1882542"/>
            <a:chOff x="779666" y="1059142"/>
            <a:chExt cx="7680766" cy="2544094"/>
          </a:xfrm>
        </p:grpSpPr>
        <p:sp>
          <p:nvSpPr>
            <p:cNvPr id="229383" name="9 Rectángulo redondeado"/>
            <p:cNvSpPr>
              <a:spLocks noChangeArrowheads="1"/>
            </p:cNvSpPr>
            <p:nvPr/>
          </p:nvSpPr>
          <p:spPr bwMode="auto">
            <a:xfrm>
              <a:off x="3500235" y="1059142"/>
              <a:ext cx="2125345" cy="90837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 algn="ctr">
              <a:solidFill>
                <a:srgbClr val="00B0F0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ES_tradnl" altLang="es-ES" sz="1000">
                  <a:solidFill>
                    <a:srgbClr val="FFFFFF"/>
                  </a:solidFill>
                  <a:latin typeface="Calibri" pitchFamily="34" charset="0"/>
                </a:rPr>
                <a:t>Gerente General </a:t>
              </a:r>
            </a:p>
            <a:p>
              <a:pPr algn="ctr"/>
              <a:r>
                <a:rPr lang="es-ES_tradnl" altLang="es-ES" sz="1000">
                  <a:solidFill>
                    <a:srgbClr val="FFFFFF"/>
                  </a:solidFill>
                  <a:latin typeface="Calibri" pitchFamily="34" charset="0"/>
                </a:rPr>
                <a:t>Ripley Perú</a:t>
              </a:r>
            </a:p>
            <a:p>
              <a:pPr algn="ctr"/>
              <a:r>
                <a:rPr lang="es-ES_tradnl" altLang="es-ES" sz="1000" b="1">
                  <a:solidFill>
                    <a:srgbClr val="FFFFFF"/>
                  </a:solidFill>
                  <a:latin typeface="Calibri" pitchFamily="34" charset="0"/>
                </a:rPr>
                <a:t>Eduardo Daly</a:t>
              </a:r>
            </a:p>
          </p:txBody>
        </p:sp>
        <p:sp>
          <p:nvSpPr>
            <p:cNvPr id="12" name="11 Rectángulo redondeado"/>
            <p:cNvSpPr/>
            <p:nvPr/>
          </p:nvSpPr>
          <p:spPr>
            <a:xfrm>
              <a:off x="2339945" y="2860018"/>
              <a:ext cx="1487266" cy="743218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s-ES_tradnl" sz="1000" kern="0" dirty="0">
                  <a:solidFill>
                    <a:prstClr val="white"/>
                  </a:solidFill>
                  <a:latin typeface="Calibri"/>
                </a:rPr>
                <a:t>Gerente de Seguridad</a:t>
              </a:r>
            </a:p>
            <a:p>
              <a:pPr algn="ctr">
                <a:defRPr/>
              </a:pPr>
              <a:r>
                <a:rPr lang="es-ES_tradnl" sz="1000" b="1" kern="0" dirty="0" err="1">
                  <a:solidFill>
                    <a:prstClr val="white"/>
                  </a:solidFill>
                  <a:latin typeface="Calibri"/>
                </a:rPr>
                <a:t>Vlado</a:t>
              </a:r>
              <a:r>
                <a:rPr lang="es-ES_tradnl" sz="1000" b="1" kern="0" dirty="0">
                  <a:solidFill>
                    <a:prstClr val="white"/>
                  </a:solidFill>
                  <a:latin typeface="Calibri"/>
                </a:rPr>
                <a:t> Thompson</a:t>
              </a:r>
            </a:p>
          </p:txBody>
        </p:sp>
        <p:sp>
          <p:nvSpPr>
            <p:cNvPr id="13" name="12 Rectángulo redondeado"/>
            <p:cNvSpPr/>
            <p:nvPr/>
          </p:nvSpPr>
          <p:spPr>
            <a:xfrm>
              <a:off x="779666" y="2860018"/>
              <a:ext cx="1488853" cy="743218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s-PE" sz="1000" kern="0" dirty="0">
                  <a:solidFill>
                    <a:prstClr val="white"/>
                  </a:solidFill>
                  <a:latin typeface="Calibri"/>
                </a:rPr>
                <a:t>Gerente de Operaciones</a:t>
              </a:r>
            </a:p>
            <a:p>
              <a:pPr algn="ctr">
                <a:defRPr/>
              </a:pPr>
              <a:r>
                <a:rPr lang="es-PE" sz="1000" b="1" kern="0" dirty="0" err="1">
                  <a:solidFill>
                    <a:prstClr val="white"/>
                  </a:solidFill>
                  <a:latin typeface="Calibri"/>
                </a:rPr>
                <a:t>Nicky</a:t>
              </a:r>
              <a:r>
                <a:rPr lang="es-PE" sz="1000" b="1" kern="0" dirty="0">
                  <a:solidFill>
                    <a:prstClr val="white"/>
                  </a:solidFill>
                  <a:latin typeface="Calibri"/>
                </a:rPr>
                <a:t> Osorio</a:t>
              </a:r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3866892" y="2860018"/>
              <a:ext cx="1488853" cy="743218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s-PE" sz="1000" kern="0" dirty="0">
                  <a:solidFill>
                    <a:prstClr val="white"/>
                  </a:solidFill>
                  <a:latin typeface="Calibri"/>
                </a:rPr>
                <a:t>Gerente Comercial</a:t>
              </a:r>
            </a:p>
            <a:p>
              <a:pPr algn="ctr">
                <a:defRPr/>
              </a:pPr>
              <a:r>
                <a:rPr lang="es-PE" sz="1000" b="1" kern="0" dirty="0">
                  <a:solidFill>
                    <a:prstClr val="white"/>
                  </a:solidFill>
                  <a:latin typeface="Calibri"/>
                </a:rPr>
                <a:t>Gabriel Gonzales</a:t>
              </a: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5436696" y="2860018"/>
              <a:ext cx="1487265" cy="743218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s-PE" sz="1000" kern="0" dirty="0">
                  <a:solidFill>
                    <a:prstClr val="white"/>
                  </a:solidFill>
                  <a:latin typeface="Calibri"/>
                </a:rPr>
                <a:t>Gerente de Marketing</a:t>
              </a:r>
            </a:p>
            <a:p>
              <a:pPr algn="ctr">
                <a:defRPr/>
              </a:pPr>
              <a:r>
                <a:rPr lang="es-PE" sz="1000" kern="0" dirty="0">
                  <a:solidFill>
                    <a:prstClr val="white"/>
                  </a:solidFill>
                  <a:latin typeface="Calibri"/>
                </a:rPr>
                <a:t>Mariana Ripoll</a:t>
              </a: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6971579" y="2860018"/>
              <a:ext cx="1488853" cy="743218"/>
            </a:xfrm>
            <a:prstGeom prst="roundRect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s-PE" sz="1000" kern="0" dirty="0">
                  <a:solidFill>
                    <a:prstClr val="white"/>
                  </a:solidFill>
                  <a:latin typeface="Calibri"/>
                </a:rPr>
                <a:t>Gerente Legal</a:t>
              </a:r>
            </a:p>
            <a:p>
              <a:pPr algn="ctr">
                <a:defRPr/>
              </a:pPr>
              <a:r>
                <a:rPr lang="es-PE" sz="1000" b="1" kern="0" dirty="0" err="1">
                  <a:solidFill>
                    <a:prstClr val="white"/>
                  </a:solidFill>
                  <a:latin typeface="Calibri"/>
                </a:rPr>
                <a:t>Daniella</a:t>
              </a:r>
              <a:r>
                <a:rPr lang="es-PE" sz="1000" b="1" kern="0" dirty="0">
                  <a:solidFill>
                    <a:prstClr val="white"/>
                  </a:solidFill>
                  <a:latin typeface="Calibri"/>
                </a:rPr>
                <a:t> Ponce</a:t>
              </a:r>
            </a:p>
          </p:txBody>
        </p:sp>
        <p:cxnSp>
          <p:nvCxnSpPr>
            <p:cNvPr id="229389" name="18 Conector recto"/>
            <p:cNvCxnSpPr>
              <a:cxnSpLocks noChangeShapeType="1"/>
              <a:endCxn id="14" idx="0"/>
            </p:cNvCxnSpPr>
            <p:nvPr/>
          </p:nvCxnSpPr>
          <p:spPr bwMode="auto">
            <a:xfrm>
              <a:off x="4588921" y="1967530"/>
              <a:ext cx="22724" cy="893158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390" name="19 Conector angular"/>
            <p:cNvCxnSpPr>
              <a:cxnSpLocks noChangeShapeType="1"/>
              <a:endCxn id="13" idx="0"/>
            </p:cNvCxnSpPr>
            <p:nvPr/>
          </p:nvCxnSpPr>
          <p:spPr bwMode="auto">
            <a:xfrm rot="10800000" flipV="1">
              <a:off x="1523706" y="2414108"/>
              <a:ext cx="3120303" cy="446580"/>
            </a:xfrm>
            <a:prstGeom prst="bentConnector2">
              <a:avLst/>
            </a:prstGeom>
            <a:noFill/>
            <a:ln w="9525" algn="ctr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391" name="20 Conector angular"/>
            <p:cNvCxnSpPr>
              <a:cxnSpLocks noChangeShapeType="1"/>
              <a:endCxn id="18" idx="0"/>
            </p:cNvCxnSpPr>
            <p:nvPr/>
          </p:nvCxnSpPr>
          <p:spPr bwMode="auto">
            <a:xfrm>
              <a:off x="4600283" y="2414109"/>
              <a:ext cx="3116110" cy="446579"/>
            </a:xfrm>
            <a:prstGeom prst="bentConnector2">
              <a:avLst/>
            </a:prstGeom>
            <a:noFill/>
            <a:ln w="9525" algn="ctr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392" name="21 Conector angular"/>
            <p:cNvCxnSpPr>
              <a:cxnSpLocks noChangeShapeType="1"/>
              <a:endCxn id="15" idx="0"/>
            </p:cNvCxnSpPr>
            <p:nvPr/>
          </p:nvCxnSpPr>
          <p:spPr bwMode="auto">
            <a:xfrm>
              <a:off x="4562717" y="2414108"/>
              <a:ext cx="1617418" cy="446580"/>
            </a:xfrm>
            <a:prstGeom prst="bentConnector2">
              <a:avLst/>
            </a:prstGeom>
            <a:noFill/>
            <a:ln w="9525" algn="ctr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9393" name="23 Conector angular"/>
            <p:cNvCxnSpPr>
              <a:cxnSpLocks noChangeShapeType="1"/>
              <a:endCxn id="12" idx="0"/>
            </p:cNvCxnSpPr>
            <p:nvPr/>
          </p:nvCxnSpPr>
          <p:spPr bwMode="auto">
            <a:xfrm rot="10800000" flipV="1">
              <a:off x="3083791" y="2414108"/>
              <a:ext cx="1478926" cy="446579"/>
            </a:xfrm>
            <a:prstGeom prst="bentConnector2">
              <a:avLst/>
            </a:prstGeom>
            <a:noFill/>
            <a:ln w="9525" algn="ctr">
              <a:solidFill>
                <a:srgbClr val="4A7EB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7" name="2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610" y="1449202"/>
            <a:ext cx="617834" cy="617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87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7073A446-6FED-46F1-A7C7-01271257B672}" type="slidenum">
              <a:rPr lang="en-GB" altLang="es-ES" smtClean="0">
                <a:solidFill>
                  <a:srgbClr val="000000"/>
                </a:solidFill>
              </a:rPr>
              <a:pPr/>
              <a:t>46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30404" name="2 Título"/>
          <p:cNvSpPr>
            <a:spLocks noGrp="1"/>
          </p:cNvSpPr>
          <p:nvPr>
            <p:ph type="title"/>
          </p:nvPr>
        </p:nvSpPr>
        <p:spPr>
          <a:xfrm>
            <a:off x="411192" y="236784"/>
            <a:ext cx="3083088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Organigrama y Contactos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pic>
        <p:nvPicPr>
          <p:cNvPr id="23040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43" y="938921"/>
            <a:ext cx="7258142" cy="356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2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3" r="63792"/>
          <a:stretch>
            <a:fillRect/>
          </a:stretch>
        </p:blipFill>
        <p:spPr bwMode="auto">
          <a:xfrm>
            <a:off x="5006979" y="1252591"/>
            <a:ext cx="519325" cy="70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876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8F4B1AA-D719-4A25-8A98-BDE9722B26C5}" type="slidenum">
              <a:rPr lang="en-GB" altLang="es-ES" smtClean="0">
                <a:solidFill>
                  <a:srgbClr val="000000"/>
                </a:solidFill>
              </a:rPr>
              <a:pPr/>
              <a:t>47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31428" name="2 Título"/>
          <p:cNvSpPr>
            <a:spLocks noGrp="1"/>
          </p:cNvSpPr>
          <p:nvPr>
            <p:ph type="title"/>
          </p:nvPr>
        </p:nvSpPr>
        <p:spPr>
          <a:xfrm>
            <a:off x="369671" y="266162"/>
            <a:ext cx="2577629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Resumen del negocio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graphicFrame>
        <p:nvGraphicFramePr>
          <p:cNvPr id="50" name="9 Gráfico"/>
          <p:cNvGraphicFramePr>
            <a:graphicFrameLocks/>
          </p:cNvGraphicFramePr>
          <p:nvPr/>
        </p:nvGraphicFramePr>
        <p:xfrm>
          <a:off x="987527" y="1099086"/>
          <a:ext cx="6318393" cy="3517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1430" name="55 Rectángulo redondeado"/>
          <p:cNvSpPr>
            <a:spLocks noChangeArrowheads="1"/>
          </p:cNvSpPr>
          <p:nvPr/>
        </p:nvSpPr>
        <p:spPr bwMode="auto">
          <a:xfrm>
            <a:off x="6754533" y="833160"/>
            <a:ext cx="1462611" cy="454771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1431" name="56 Elipse"/>
          <p:cNvSpPr>
            <a:spLocks noChangeArrowheads="1"/>
          </p:cNvSpPr>
          <p:nvPr/>
        </p:nvSpPr>
        <p:spPr bwMode="auto">
          <a:xfrm>
            <a:off x="6296462" y="768529"/>
            <a:ext cx="677730" cy="576984"/>
          </a:xfrm>
          <a:prstGeom prst="ellipse">
            <a:avLst/>
          </a:prstGeom>
          <a:solidFill>
            <a:srgbClr val="D7E4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1432" name="57 CuadroTexto"/>
          <p:cNvSpPr txBox="1">
            <a:spLocks noChangeArrowheads="1"/>
          </p:cNvSpPr>
          <p:nvPr/>
        </p:nvSpPr>
        <p:spPr bwMode="auto">
          <a:xfrm>
            <a:off x="2875666" y="833161"/>
            <a:ext cx="1331351" cy="47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/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N° de Tarjetas de crédito</a:t>
            </a:r>
            <a:endParaRPr lang="es-PE" altLang="es-ES" sz="300" b="1" i="1">
              <a:solidFill>
                <a:srgbClr val="000000"/>
              </a:solidFill>
              <a:latin typeface="Calibri" pitchFamily="34" charset="0"/>
            </a:endParaRPr>
          </a:p>
          <a:p>
            <a:pPr algn="ctr"/>
            <a:r>
              <a:rPr lang="es-PE" altLang="es-ES" b="1" i="1">
                <a:solidFill>
                  <a:srgbClr val="000000"/>
                </a:solidFill>
                <a:latin typeface="Calibri" pitchFamily="34" charset="0"/>
              </a:rPr>
              <a:t>1.2 M</a:t>
            </a:r>
          </a:p>
        </p:txBody>
      </p:sp>
      <p:sp>
        <p:nvSpPr>
          <p:cNvPr id="231433" name="58 CuadroTexto"/>
          <p:cNvSpPr txBox="1">
            <a:spLocks noChangeArrowheads="1"/>
          </p:cNvSpPr>
          <p:nvPr/>
        </p:nvSpPr>
        <p:spPr bwMode="auto">
          <a:xfrm>
            <a:off x="4632943" y="802607"/>
            <a:ext cx="1883179" cy="59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/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Prima Neta de </a:t>
            </a:r>
          </a:p>
          <a:p>
            <a:pPr algn="ctr"/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Seguros (M EUR)</a:t>
            </a:r>
            <a:endParaRPr lang="es-PE" altLang="es-ES" sz="600" b="1" i="1">
              <a:solidFill>
                <a:srgbClr val="000000"/>
              </a:solidFill>
              <a:latin typeface="Calibri" pitchFamily="34" charset="0"/>
            </a:endParaRPr>
          </a:p>
          <a:p>
            <a:pPr algn="ctr"/>
            <a:r>
              <a:rPr lang="es-PE" altLang="es-ES" b="1" i="1">
                <a:solidFill>
                  <a:srgbClr val="000000"/>
                </a:solidFill>
                <a:latin typeface="Calibri" pitchFamily="34" charset="0"/>
              </a:rPr>
              <a:t>30.1</a:t>
            </a:r>
            <a:endParaRPr lang="es-PE" altLang="es-ES" sz="800" b="1" i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1434" name="59 CuadroTexto"/>
          <p:cNvSpPr txBox="1">
            <a:spLocks noChangeArrowheads="1"/>
          </p:cNvSpPr>
          <p:nvPr/>
        </p:nvSpPr>
        <p:spPr bwMode="auto">
          <a:xfrm>
            <a:off x="6729084" y="807308"/>
            <a:ext cx="1730489" cy="84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/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Prima Neta de </a:t>
            </a:r>
          </a:p>
          <a:p>
            <a:pPr algn="ctr"/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Seguros CCB (M EUR)</a:t>
            </a:r>
            <a:endParaRPr lang="es-PE" altLang="es-ES" sz="600" b="1" i="1">
              <a:solidFill>
                <a:srgbClr val="000000"/>
              </a:solidFill>
              <a:latin typeface="Calibri" pitchFamily="34" charset="0"/>
            </a:endParaRPr>
          </a:p>
          <a:p>
            <a:pPr algn="ctr"/>
            <a:r>
              <a:rPr lang="es-PE" altLang="es-ES" b="1" i="1">
                <a:solidFill>
                  <a:srgbClr val="000000"/>
                </a:solidFill>
                <a:latin typeface="Calibri" pitchFamily="34" charset="0"/>
              </a:rPr>
              <a:t>25.7</a:t>
            </a:r>
          </a:p>
          <a:p>
            <a:pPr algn="ctr"/>
            <a:endParaRPr lang="es-PE" altLang="es-ES" sz="800" b="1" i="1">
              <a:solidFill>
                <a:srgbClr val="000000"/>
              </a:solidFill>
              <a:latin typeface="Calibri" pitchFamily="34" charset="0"/>
            </a:endParaRPr>
          </a:p>
          <a:p>
            <a:pPr algn="ctr"/>
            <a:endParaRPr lang="es-PE" altLang="es-ES" sz="800" b="1" i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1435" name="60 Rectángulo redondeado"/>
          <p:cNvSpPr>
            <a:spLocks noChangeArrowheads="1"/>
          </p:cNvSpPr>
          <p:nvPr/>
        </p:nvSpPr>
        <p:spPr bwMode="auto">
          <a:xfrm>
            <a:off x="2718957" y="826109"/>
            <a:ext cx="1463951" cy="455947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1436" name="61 Elipse"/>
          <p:cNvSpPr>
            <a:spLocks noChangeArrowheads="1"/>
          </p:cNvSpPr>
          <p:nvPr/>
        </p:nvSpPr>
        <p:spPr bwMode="auto">
          <a:xfrm>
            <a:off x="2263566" y="792031"/>
            <a:ext cx="677730" cy="576984"/>
          </a:xfrm>
          <a:prstGeom prst="ellipse">
            <a:avLst/>
          </a:prstGeom>
          <a:solidFill>
            <a:srgbClr val="D7E4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31437" name="Picture 2" descr="Resultado de imagen para credit card ico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90" y="853137"/>
            <a:ext cx="519682" cy="45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438" name="63 Rectángulo redondeado"/>
          <p:cNvSpPr>
            <a:spLocks noChangeArrowheads="1"/>
          </p:cNvSpPr>
          <p:nvPr/>
        </p:nvSpPr>
        <p:spPr bwMode="auto">
          <a:xfrm>
            <a:off x="4736075" y="826109"/>
            <a:ext cx="1463951" cy="455947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31439" name="Picture 8" descr="Imagen relacionada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904" y="909543"/>
            <a:ext cx="334847" cy="29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440" name="65 Elipse"/>
          <p:cNvSpPr>
            <a:spLocks noChangeArrowheads="1"/>
          </p:cNvSpPr>
          <p:nvPr/>
        </p:nvSpPr>
        <p:spPr bwMode="auto">
          <a:xfrm>
            <a:off x="4314169" y="750902"/>
            <a:ext cx="677730" cy="576983"/>
          </a:xfrm>
          <a:prstGeom prst="ellipse">
            <a:avLst/>
          </a:prstGeom>
          <a:solidFill>
            <a:srgbClr val="D7E4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31441" name="Picture 10" descr="Resultado de imagen para graph bars icon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343" y="904842"/>
            <a:ext cx="306720" cy="26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442" name="67 Rectángulo redondeado"/>
          <p:cNvSpPr>
            <a:spLocks noChangeArrowheads="1"/>
          </p:cNvSpPr>
          <p:nvPr/>
        </p:nvSpPr>
        <p:spPr bwMode="auto">
          <a:xfrm>
            <a:off x="913463" y="846086"/>
            <a:ext cx="1252328" cy="455947"/>
          </a:xfrm>
          <a:prstGeom prst="roundRect">
            <a:avLst>
              <a:gd name="adj" fmla="val 7472"/>
            </a:avLst>
          </a:prstGeom>
          <a:noFill/>
          <a:ln w="28575" algn="ctr">
            <a:solidFill>
              <a:srgbClr val="C3D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1443" name="68 CuadroTexto"/>
          <p:cNvSpPr txBox="1">
            <a:spLocks noChangeArrowheads="1"/>
          </p:cNvSpPr>
          <p:nvPr/>
        </p:nvSpPr>
        <p:spPr bwMode="auto">
          <a:xfrm>
            <a:off x="1169286" y="827285"/>
            <a:ext cx="1009898" cy="64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/>
            <a:r>
              <a:rPr lang="es-PE" altLang="es-ES" sz="800" b="1" i="1">
                <a:solidFill>
                  <a:srgbClr val="000000"/>
                </a:solidFill>
                <a:latin typeface="Calibri" pitchFamily="34" charset="0"/>
              </a:rPr>
              <a:t>Nr. de Aseguradoras:</a:t>
            </a:r>
            <a:endParaRPr lang="es-PE" altLang="es-ES" sz="600" i="1">
              <a:solidFill>
                <a:srgbClr val="000000"/>
              </a:solidFill>
              <a:latin typeface="Calibri" pitchFamily="34" charset="0"/>
            </a:endParaRPr>
          </a:p>
          <a:p>
            <a:pPr algn="ctr"/>
            <a:r>
              <a:rPr lang="es-PE" altLang="es-ES" b="1" i="1">
                <a:solidFill>
                  <a:srgbClr val="000000"/>
                </a:solidFill>
                <a:latin typeface="Calibri" pitchFamily="34" charset="0"/>
              </a:rPr>
              <a:t>4</a:t>
            </a:r>
            <a:endParaRPr lang="es-PE" altLang="es-ES" b="1">
              <a:solidFill>
                <a:srgbClr val="000000"/>
              </a:solidFill>
              <a:latin typeface="Calibri" pitchFamily="34" charset="0"/>
            </a:endParaRPr>
          </a:p>
          <a:p>
            <a:endParaRPr lang="es-PE" altLang="es-ES" sz="3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1444" name="69 Elipse"/>
          <p:cNvSpPr>
            <a:spLocks noChangeArrowheads="1"/>
          </p:cNvSpPr>
          <p:nvPr/>
        </p:nvSpPr>
        <p:spPr bwMode="auto">
          <a:xfrm>
            <a:off x="538434" y="779105"/>
            <a:ext cx="679070" cy="576983"/>
          </a:xfrm>
          <a:prstGeom prst="ellipse">
            <a:avLst/>
          </a:prstGeom>
          <a:solidFill>
            <a:srgbClr val="D7E4B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72288" rIns="73445" bIns="72288" anchor="ctr"/>
          <a:lstStyle/>
          <a:p>
            <a:pPr algn="ctr"/>
            <a:endParaRPr lang="es-ES" altLang="es-ES" sz="11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31445" name="Picture 2" descr="Resultado de imagen para umbrella icon vecto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49" y="880165"/>
            <a:ext cx="392440" cy="34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446" name="71 Rectángulo redondeado"/>
          <p:cNvSpPr>
            <a:spLocks noChangeArrowheads="1"/>
          </p:cNvSpPr>
          <p:nvPr/>
        </p:nvSpPr>
        <p:spPr bwMode="auto">
          <a:xfrm rot="-5400000">
            <a:off x="440603" y="2142818"/>
            <a:ext cx="851962" cy="364313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36722" rIns="73445" bIns="36722" anchor="ctr"/>
          <a:lstStyle/>
          <a:p>
            <a:pPr algn="ctr"/>
            <a:r>
              <a:rPr lang="es-PE" altLang="es-ES" sz="1600" b="1">
                <a:solidFill>
                  <a:srgbClr val="FFFFFF"/>
                </a:solidFill>
                <a:latin typeface="Calibri" pitchFamily="34" charset="0"/>
              </a:rPr>
              <a:t>CCB</a:t>
            </a:r>
            <a:endParaRPr lang="es-ES" altLang="es-ES" sz="16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31447" name="72 Rectángulo redondeado"/>
          <p:cNvSpPr>
            <a:spLocks noChangeArrowheads="1"/>
          </p:cNvSpPr>
          <p:nvPr/>
        </p:nvSpPr>
        <p:spPr bwMode="auto">
          <a:xfrm rot="-5400000">
            <a:off x="440603" y="3635221"/>
            <a:ext cx="851962" cy="364313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3445" tIns="36722" rIns="73445" bIns="36722" anchor="ctr"/>
          <a:lstStyle/>
          <a:p>
            <a:pPr algn="ctr"/>
            <a:r>
              <a:rPr lang="es-PE" altLang="es-ES" b="1">
                <a:solidFill>
                  <a:srgbClr val="FFFFFF"/>
                </a:solidFill>
                <a:latin typeface="Calibri" pitchFamily="34" charset="0"/>
              </a:rPr>
              <a:t>Non-CCB</a:t>
            </a:r>
            <a:endParaRPr lang="es-ES" altLang="es-ES" b="1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231448" name="73 Grupo"/>
          <p:cNvGrpSpPr>
            <a:grpSpLocks/>
          </p:cNvGrpSpPr>
          <p:nvPr/>
        </p:nvGrpSpPr>
        <p:grpSpPr bwMode="auto">
          <a:xfrm>
            <a:off x="7153670" y="1792058"/>
            <a:ext cx="1032667" cy="2078787"/>
            <a:chOff x="7596336" y="2031231"/>
            <a:chExt cx="1224136" cy="2808312"/>
          </a:xfrm>
        </p:grpSpPr>
        <p:sp>
          <p:nvSpPr>
            <p:cNvPr id="75" name="74 CuadroTexto"/>
            <p:cNvSpPr txBox="1"/>
            <p:nvPr/>
          </p:nvSpPr>
          <p:spPr>
            <a:xfrm>
              <a:off x="7924995" y="2561461"/>
              <a:ext cx="504897" cy="332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kern="0" dirty="0">
                  <a:solidFill>
                    <a:prstClr val="black"/>
                  </a:solidFill>
                  <a:latin typeface="BNPP Sans" pitchFamily="50" charset="0"/>
                </a:rPr>
                <a:t>73%</a:t>
              </a:r>
            </a:p>
          </p:txBody>
        </p:sp>
        <p:sp>
          <p:nvSpPr>
            <p:cNvPr id="76" name="75 CuadroTexto"/>
            <p:cNvSpPr txBox="1"/>
            <p:nvPr/>
          </p:nvSpPr>
          <p:spPr>
            <a:xfrm>
              <a:off x="7956749" y="2994852"/>
              <a:ext cx="503311" cy="332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kern="0" dirty="0">
                  <a:solidFill>
                    <a:prstClr val="black"/>
                  </a:solidFill>
                  <a:latin typeface="BNPP Sans" pitchFamily="50" charset="0"/>
                </a:rPr>
                <a:t>15%</a:t>
              </a:r>
            </a:p>
          </p:txBody>
        </p:sp>
        <p:sp>
          <p:nvSpPr>
            <p:cNvPr id="77" name="76 CuadroTexto"/>
            <p:cNvSpPr txBox="1"/>
            <p:nvPr/>
          </p:nvSpPr>
          <p:spPr>
            <a:xfrm>
              <a:off x="8001206" y="3353630"/>
              <a:ext cx="504897" cy="332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kern="0" dirty="0">
                  <a:solidFill>
                    <a:prstClr val="black"/>
                  </a:solidFill>
                  <a:latin typeface="BNPP Sans" pitchFamily="50" charset="0"/>
                </a:rPr>
                <a:t>4%</a:t>
              </a:r>
            </a:p>
          </p:txBody>
        </p:sp>
        <p:sp>
          <p:nvSpPr>
            <p:cNvPr id="78" name="77 CuadroTexto"/>
            <p:cNvSpPr txBox="1"/>
            <p:nvPr/>
          </p:nvSpPr>
          <p:spPr>
            <a:xfrm>
              <a:off x="7982153" y="3721932"/>
              <a:ext cx="503311" cy="332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kern="0" dirty="0">
                  <a:solidFill>
                    <a:prstClr val="black"/>
                  </a:solidFill>
                  <a:latin typeface="BNPP Sans" pitchFamily="50" charset="0"/>
                </a:rPr>
                <a:t>4%</a:t>
              </a:r>
            </a:p>
          </p:txBody>
        </p:sp>
        <p:sp>
          <p:nvSpPr>
            <p:cNvPr id="79" name="78 CuadroTexto"/>
            <p:cNvSpPr txBox="1"/>
            <p:nvPr/>
          </p:nvSpPr>
          <p:spPr>
            <a:xfrm>
              <a:off x="7956749" y="4134687"/>
              <a:ext cx="503311" cy="332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kern="0" dirty="0">
                  <a:solidFill>
                    <a:prstClr val="black"/>
                  </a:solidFill>
                  <a:latin typeface="BNPP Sans" pitchFamily="50" charset="0"/>
                </a:rPr>
                <a:t>3%</a:t>
              </a:r>
            </a:p>
          </p:txBody>
        </p:sp>
        <p:cxnSp>
          <p:nvCxnSpPr>
            <p:cNvPr id="231475" name="79 Conector recto"/>
            <p:cNvCxnSpPr>
              <a:cxnSpLocks noChangeShapeType="1"/>
            </p:cNvCxnSpPr>
            <p:nvPr/>
          </p:nvCxnSpPr>
          <p:spPr bwMode="auto">
            <a:xfrm>
              <a:off x="7956376" y="4839543"/>
              <a:ext cx="472885" cy="0"/>
            </a:xfrm>
            <a:prstGeom prst="line">
              <a:avLst/>
            </a:prstGeom>
            <a:noFill/>
            <a:ln w="9525" algn="ctr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80 CuadroTexto"/>
            <p:cNvSpPr txBox="1"/>
            <p:nvPr/>
          </p:nvSpPr>
          <p:spPr>
            <a:xfrm>
              <a:off x="7596336" y="2031231"/>
              <a:ext cx="1224136" cy="332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PE" sz="1000" b="1" kern="0" dirty="0" err="1">
                  <a:solidFill>
                    <a:prstClr val="black"/>
                  </a:solidFill>
                  <a:latin typeface="BNPP Sans" pitchFamily="50" charset="0"/>
                </a:rPr>
                <a:t>M.Share</a:t>
              </a:r>
              <a:r>
                <a:rPr lang="es-PE" sz="1000" b="1" kern="0" dirty="0">
                  <a:solidFill>
                    <a:prstClr val="black"/>
                  </a:solidFill>
                  <a:latin typeface="BNPP Sans" pitchFamily="50" charset="0"/>
                </a:rPr>
                <a:t> %</a:t>
              </a:r>
            </a:p>
          </p:txBody>
        </p:sp>
      </p:grpSp>
      <p:sp>
        <p:nvSpPr>
          <p:cNvPr id="82" name="81 CuadroTexto"/>
          <p:cNvSpPr txBox="1"/>
          <p:nvPr/>
        </p:nvSpPr>
        <p:spPr>
          <a:xfrm>
            <a:off x="7457710" y="3923725"/>
            <a:ext cx="728627" cy="228050"/>
          </a:xfrm>
          <a:prstGeom prst="rect">
            <a:avLst/>
          </a:prstGeom>
          <a:noFill/>
        </p:spPr>
        <p:txBody>
          <a:bodyPr lIns="73445" tIns="36722" rIns="73445" bIns="36722">
            <a:spAutoFit/>
          </a:bodyPr>
          <a:lstStyle/>
          <a:p>
            <a:pPr>
              <a:defRPr/>
            </a:pPr>
            <a:r>
              <a:rPr lang="es-PE" sz="1000" b="1" dirty="0">
                <a:solidFill>
                  <a:prstClr val="black"/>
                </a:solidFill>
                <a:latin typeface="BNPP Sans" pitchFamily="50" charset="0"/>
              </a:rPr>
              <a:t>100%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6911240" y="3931952"/>
            <a:ext cx="728627" cy="228050"/>
          </a:xfrm>
          <a:prstGeom prst="rect">
            <a:avLst/>
          </a:prstGeom>
          <a:noFill/>
        </p:spPr>
        <p:txBody>
          <a:bodyPr lIns="73445" tIns="36722" rIns="73445" bIns="36722">
            <a:spAutoFit/>
          </a:bodyPr>
          <a:lstStyle/>
          <a:p>
            <a:pPr>
              <a:defRPr/>
            </a:pPr>
            <a:r>
              <a:rPr lang="es-PE" sz="1000" b="1" dirty="0">
                <a:solidFill>
                  <a:prstClr val="black"/>
                </a:solidFill>
                <a:latin typeface="BNPP Sans" pitchFamily="50" charset="0"/>
              </a:rPr>
              <a:t>30</a:t>
            </a:r>
          </a:p>
        </p:txBody>
      </p:sp>
      <p:grpSp>
        <p:nvGrpSpPr>
          <p:cNvPr id="231451" name="83 Grupo"/>
          <p:cNvGrpSpPr>
            <a:grpSpLocks/>
          </p:cNvGrpSpPr>
          <p:nvPr/>
        </p:nvGrpSpPr>
        <p:grpSpPr bwMode="auto">
          <a:xfrm>
            <a:off x="6607200" y="1792058"/>
            <a:ext cx="790239" cy="2078787"/>
            <a:chOff x="7596336" y="2031231"/>
            <a:chExt cx="936104" cy="2808312"/>
          </a:xfrm>
        </p:grpSpPr>
        <p:sp>
          <p:nvSpPr>
            <p:cNvPr id="125" name="124 CuadroTexto"/>
            <p:cNvSpPr txBox="1"/>
            <p:nvPr/>
          </p:nvSpPr>
          <p:spPr>
            <a:xfrm>
              <a:off x="7924765" y="2561461"/>
              <a:ext cx="504544" cy="332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kern="0" dirty="0">
                  <a:solidFill>
                    <a:prstClr val="black"/>
                  </a:solidFill>
                  <a:latin typeface="BNPP Sans" pitchFamily="50" charset="0"/>
                </a:rPr>
                <a:t>22</a:t>
              </a:r>
            </a:p>
          </p:txBody>
        </p:sp>
        <p:sp>
          <p:nvSpPr>
            <p:cNvPr id="126" name="125 CuadroTexto"/>
            <p:cNvSpPr txBox="1"/>
            <p:nvPr/>
          </p:nvSpPr>
          <p:spPr>
            <a:xfrm>
              <a:off x="7956498" y="2955164"/>
              <a:ext cx="504544" cy="332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kern="0" dirty="0">
                  <a:solidFill>
                    <a:prstClr val="black"/>
                  </a:solidFill>
                  <a:latin typeface="BNPP Sans" pitchFamily="50" charset="0"/>
                </a:rPr>
                <a:t>5</a:t>
              </a:r>
            </a:p>
          </p:txBody>
        </p:sp>
        <p:sp>
          <p:nvSpPr>
            <p:cNvPr id="127" name="126 CuadroTexto"/>
            <p:cNvSpPr txBox="1"/>
            <p:nvPr/>
          </p:nvSpPr>
          <p:spPr>
            <a:xfrm>
              <a:off x="7956498" y="3348868"/>
              <a:ext cx="504544" cy="332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kern="0" dirty="0">
                  <a:solidFill>
                    <a:prstClr val="black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128" name="127 CuadroTexto"/>
            <p:cNvSpPr txBox="1"/>
            <p:nvPr/>
          </p:nvSpPr>
          <p:spPr>
            <a:xfrm>
              <a:off x="7885100" y="3742571"/>
              <a:ext cx="502958" cy="332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kern="0" dirty="0">
                  <a:solidFill>
                    <a:prstClr val="black"/>
                  </a:solidFill>
                  <a:latin typeface="BNPP Sans" pitchFamily="50" charset="0"/>
                </a:rPr>
                <a:t> 1</a:t>
              </a:r>
            </a:p>
          </p:txBody>
        </p:sp>
        <p:sp>
          <p:nvSpPr>
            <p:cNvPr id="129" name="128 CuadroTexto"/>
            <p:cNvSpPr txBox="1"/>
            <p:nvPr/>
          </p:nvSpPr>
          <p:spPr>
            <a:xfrm>
              <a:off x="7885100" y="4134687"/>
              <a:ext cx="502958" cy="3326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000" kern="0" dirty="0">
                  <a:solidFill>
                    <a:prstClr val="black"/>
                  </a:solidFill>
                  <a:latin typeface="BNPP Sans" pitchFamily="50" charset="0"/>
                </a:rPr>
                <a:t>&lt; 1</a:t>
              </a:r>
            </a:p>
          </p:txBody>
        </p:sp>
        <p:cxnSp>
          <p:nvCxnSpPr>
            <p:cNvPr id="231468" name="129 Conector recto"/>
            <p:cNvCxnSpPr>
              <a:cxnSpLocks noChangeShapeType="1"/>
            </p:cNvCxnSpPr>
            <p:nvPr/>
          </p:nvCxnSpPr>
          <p:spPr bwMode="auto">
            <a:xfrm>
              <a:off x="7884368" y="4839543"/>
              <a:ext cx="472885" cy="0"/>
            </a:xfrm>
            <a:prstGeom prst="line">
              <a:avLst/>
            </a:prstGeom>
            <a:noFill/>
            <a:ln w="9525" algn="ctr">
              <a:solidFill>
                <a:srgbClr val="A6A6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1" name="130 CuadroTexto"/>
            <p:cNvSpPr txBox="1"/>
            <p:nvPr/>
          </p:nvSpPr>
          <p:spPr>
            <a:xfrm>
              <a:off x="7596336" y="2031231"/>
              <a:ext cx="936104" cy="5405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PE" sz="1000" b="1" kern="0" dirty="0">
                  <a:solidFill>
                    <a:prstClr val="black"/>
                  </a:solidFill>
                  <a:latin typeface="BNPP Sans" pitchFamily="50" charset="0"/>
                </a:rPr>
                <a:t>GWP</a:t>
              </a:r>
            </a:p>
            <a:p>
              <a:pPr algn="ctr">
                <a:defRPr/>
              </a:pPr>
              <a:r>
                <a:rPr lang="es-PE" sz="1000" b="1" kern="0" dirty="0">
                  <a:solidFill>
                    <a:prstClr val="black"/>
                  </a:solidFill>
                  <a:latin typeface="BNPP Sans" pitchFamily="50" charset="0"/>
                </a:rPr>
                <a:t>(M EUR)</a:t>
              </a:r>
            </a:p>
          </p:txBody>
        </p:sp>
      </p:grpSp>
      <p:sp>
        <p:nvSpPr>
          <p:cNvPr id="132" name="131 CuadroTexto"/>
          <p:cNvSpPr txBox="1"/>
          <p:nvPr/>
        </p:nvSpPr>
        <p:spPr>
          <a:xfrm>
            <a:off x="6849629" y="3604093"/>
            <a:ext cx="425925" cy="228050"/>
          </a:xfrm>
          <a:prstGeom prst="rect">
            <a:avLst/>
          </a:prstGeom>
          <a:noFill/>
        </p:spPr>
        <p:txBody>
          <a:bodyPr lIns="73445" tIns="36722" rIns="73445" bIns="36722">
            <a:spAutoFit/>
          </a:bodyPr>
          <a:lstStyle/>
          <a:p>
            <a:pPr>
              <a:defRPr/>
            </a:pPr>
            <a:r>
              <a:rPr lang="es-PE" sz="1000" dirty="0">
                <a:solidFill>
                  <a:prstClr val="black"/>
                </a:solidFill>
                <a:latin typeface="BNPP Sans" pitchFamily="50" charset="0"/>
              </a:rPr>
              <a:t>&lt; 1</a:t>
            </a:r>
          </a:p>
        </p:txBody>
      </p:sp>
      <p:sp>
        <p:nvSpPr>
          <p:cNvPr id="133" name="132 CuadroTexto"/>
          <p:cNvSpPr txBox="1"/>
          <p:nvPr/>
        </p:nvSpPr>
        <p:spPr>
          <a:xfrm>
            <a:off x="7457711" y="3612319"/>
            <a:ext cx="425925" cy="228050"/>
          </a:xfrm>
          <a:prstGeom prst="rect">
            <a:avLst/>
          </a:prstGeom>
          <a:noFill/>
        </p:spPr>
        <p:txBody>
          <a:bodyPr lIns="73445" tIns="36722" rIns="73445" bIns="36722">
            <a:spAutoFit/>
          </a:bodyPr>
          <a:lstStyle/>
          <a:p>
            <a:pPr>
              <a:defRPr/>
            </a:pPr>
            <a:r>
              <a:rPr lang="es-PE" sz="1000" dirty="0">
                <a:solidFill>
                  <a:prstClr val="black"/>
                </a:solidFill>
                <a:latin typeface="BNPP Sans" pitchFamily="50" charset="0"/>
              </a:rPr>
              <a:t>2%</a:t>
            </a:r>
          </a:p>
        </p:txBody>
      </p:sp>
      <p:sp>
        <p:nvSpPr>
          <p:cNvPr id="134" name="133 CuadroTexto"/>
          <p:cNvSpPr txBox="1"/>
          <p:nvPr/>
        </p:nvSpPr>
        <p:spPr>
          <a:xfrm>
            <a:off x="6273692" y="3923725"/>
            <a:ext cx="728627" cy="228050"/>
          </a:xfrm>
          <a:prstGeom prst="rect">
            <a:avLst/>
          </a:prstGeom>
          <a:noFill/>
        </p:spPr>
        <p:txBody>
          <a:bodyPr lIns="73445" tIns="36722" rIns="73445" bIns="36722">
            <a:spAutoFit/>
          </a:bodyPr>
          <a:lstStyle/>
          <a:p>
            <a:pPr>
              <a:defRPr/>
            </a:pPr>
            <a:r>
              <a:rPr lang="es-PE" sz="1000" b="1" dirty="0">
                <a:solidFill>
                  <a:prstClr val="black"/>
                </a:solidFill>
                <a:latin typeface="BNPP Sans" pitchFamily="50" charset="0"/>
              </a:rPr>
              <a:t>Total</a:t>
            </a:r>
          </a:p>
        </p:txBody>
      </p:sp>
      <p:cxnSp>
        <p:nvCxnSpPr>
          <p:cNvPr id="231455" name="134 Conector recto"/>
          <p:cNvCxnSpPr>
            <a:cxnSpLocks noChangeShapeType="1"/>
          </p:cNvCxnSpPr>
          <p:nvPr/>
        </p:nvCxnSpPr>
        <p:spPr bwMode="auto">
          <a:xfrm>
            <a:off x="1351443" y="3263308"/>
            <a:ext cx="4314167" cy="0"/>
          </a:xfrm>
          <a:prstGeom prst="line">
            <a:avLst/>
          </a:prstGeom>
          <a:noFill/>
          <a:ln w="9525" algn="ctr">
            <a:solidFill>
              <a:srgbClr val="A6A6A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456" name="1 CuadroTexto"/>
          <p:cNvSpPr txBox="1">
            <a:spLocks noChangeArrowheads="1"/>
          </p:cNvSpPr>
          <p:nvPr/>
        </p:nvSpPr>
        <p:spPr bwMode="auto">
          <a:xfrm>
            <a:off x="5665610" y="1951874"/>
            <a:ext cx="364313" cy="2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22</a:t>
            </a:r>
          </a:p>
        </p:txBody>
      </p:sp>
      <p:sp>
        <p:nvSpPr>
          <p:cNvPr id="231457" name="1 CuadroTexto"/>
          <p:cNvSpPr txBox="1">
            <a:spLocks noChangeArrowheads="1"/>
          </p:cNvSpPr>
          <p:nvPr/>
        </p:nvSpPr>
        <p:spPr bwMode="auto">
          <a:xfrm>
            <a:off x="2342590" y="2276208"/>
            <a:ext cx="364313" cy="26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231458" name="1 CuadroTexto"/>
          <p:cNvSpPr txBox="1">
            <a:spLocks noChangeArrowheads="1"/>
          </p:cNvSpPr>
          <p:nvPr/>
        </p:nvSpPr>
        <p:spPr bwMode="auto">
          <a:xfrm>
            <a:off x="1837640" y="2645195"/>
            <a:ext cx="364313" cy="2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31459" name="1 CuadroTexto"/>
          <p:cNvSpPr txBox="1">
            <a:spLocks noChangeArrowheads="1"/>
          </p:cNvSpPr>
          <p:nvPr/>
        </p:nvSpPr>
        <p:spPr bwMode="auto">
          <a:xfrm>
            <a:off x="1837640" y="3017708"/>
            <a:ext cx="364313" cy="2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&lt;1</a:t>
            </a:r>
          </a:p>
        </p:txBody>
      </p:sp>
      <p:sp>
        <p:nvSpPr>
          <p:cNvPr id="231460" name="1 CuadroTexto"/>
          <p:cNvSpPr txBox="1">
            <a:spLocks noChangeArrowheads="1"/>
          </p:cNvSpPr>
          <p:nvPr/>
        </p:nvSpPr>
        <p:spPr bwMode="auto">
          <a:xfrm>
            <a:off x="2201953" y="3391396"/>
            <a:ext cx="365653" cy="2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31461" name="1 CuadroTexto"/>
          <p:cNvSpPr txBox="1">
            <a:spLocks noChangeArrowheads="1"/>
          </p:cNvSpPr>
          <p:nvPr/>
        </p:nvSpPr>
        <p:spPr bwMode="auto">
          <a:xfrm>
            <a:off x="1758617" y="3714554"/>
            <a:ext cx="365652" cy="2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&lt;1</a:t>
            </a:r>
          </a:p>
        </p:txBody>
      </p:sp>
      <p:sp>
        <p:nvSpPr>
          <p:cNvPr id="231462" name="1 CuadroTexto"/>
          <p:cNvSpPr txBox="1">
            <a:spLocks noChangeArrowheads="1"/>
          </p:cNvSpPr>
          <p:nvPr/>
        </p:nvSpPr>
        <p:spPr bwMode="auto">
          <a:xfrm>
            <a:off x="1747902" y="4083542"/>
            <a:ext cx="364313" cy="2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PE" altLang="es-ES" sz="900">
                <a:solidFill>
                  <a:srgbClr val="000000"/>
                </a:solidFill>
                <a:latin typeface="Calibri" pitchFamily="34" charset="0"/>
              </a:rPr>
              <a:t>&lt;1</a:t>
            </a:r>
          </a:p>
        </p:txBody>
      </p:sp>
    </p:spTree>
    <p:extLst>
      <p:ext uri="{BB962C8B-B14F-4D97-AF65-F5344CB8AC3E}">
        <p14:creationId xmlns:p14="http://schemas.microsoft.com/office/powerpoint/2010/main" val="59758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2033A148-C52E-4A46-B478-FD2F210C0857}" type="slidenum">
              <a:rPr lang="en-GB" altLang="es-ES" smtClean="0">
                <a:solidFill>
                  <a:srgbClr val="000000"/>
                </a:solidFill>
              </a:rPr>
              <a:pPr/>
              <a:t>48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32452" name="2 Título"/>
          <p:cNvSpPr>
            <a:spLocks noGrp="1"/>
          </p:cNvSpPr>
          <p:nvPr>
            <p:ph type="title"/>
          </p:nvPr>
        </p:nvSpPr>
        <p:spPr>
          <a:xfrm>
            <a:off x="317436" y="280263"/>
            <a:ext cx="2717603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 dirty="0">
                <a:latin typeface="BNPP Sans Light" pitchFamily="50" charset="0"/>
                <a:cs typeface="Arial" charset="0"/>
              </a:rPr>
              <a:t>Productos GWP &amp; </a:t>
            </a:r>
            <a:r>
              <a:rPr lang="es-ES_tradnl" altLang="es-ES" sz="2100" dirty="0" smtClean="0">
                <a:latin typeface="BNPP Sans Light" pitchFamily="50" charset="0"/>
                <a:cs typeface="Arial" charset="0"/>
              </a:rPr>
              <a:t>NBI</a:t>
            </a:r>
            <a:endParaRPr lang="es-ES" altLang="es-ES" sz="2100" dirty="0">
              <a:latin typeface="BNPP Sans Light" pitchFamily="50" charset="0"/>
              <a:cs typeface="Arial" charset="0"/>
            </a:endParaRPr>
          </a:p>
        </p:txBody>
      </p:sp>
      <p:sp>
        <p:nvSpPr>
          <p:cNvPr id="232453" name="9 CuadroTexto"/>
          <p:cNvSpPr txBox="1">
            <a:spLocks noChangeArrowheads="1"/>
          </p:cNvSpPr>
          <p:nvPr/>
        </p:nvSpPr>
        <p:spPr bwMode="auto">
          <a:xfrm>
            <a:off x="779524" y="4331492"/>
            <a:ext cx="1640750" cy="166494"/>
          </a:xfrm>
          <a:prstGeom prst="rect">
            <a:avLst/>
          </a:prstGeom>
          <a:noFill/>
          <a:ln w="9525">
            <a:solidFill>
              <a:srgbClr val="8EB4E3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3445" tIns="36722" rIns="73445" bIns="36722">
            <a:spAutoFit/>
          </a:bodyPr>
          <a:lstStyle>
            <a:lvl1pPr marL="171450" indent="-17145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s-PE" altLang="es-ES" sz="600" i="1">
                <a:solidFill>
                  <a:srgbClr val="000000"/>
                </a:solidFill>
                <a:latin typeface="Calibri" pitchFamily="34" charset="0"/>
              </a:rPr>
              <a:t>GWP &amp; NBI en EURO</a:t>
            </a:r>
            <a:endParaRPr lang="es-ES" altLang="es-ES" sz="600" i="1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9067"/>
              </p:ext>
            </p:extLst>
          </p:nvPr>
        </p:nvGraphicFramePr>
        <p:xfrm>
          <a:off x="1599899" y="1059582"/>
          <a:ext cx="5139125" cy="1746199"/>
        </p:xfrm>
        <a:graphic>
          <a:graphicData uri="http://schemas.openxmlformats.org/drawingml/2006/table">
            <a:tbl>
              <a:tblPr/>
              <a:tblGrid>
                <a:gridCol w="705489"/>
                <a:gridCol w="997416"/>
                <a:gridCol w="559526"/>
                <a:gridCol w="559526"/>
                <a:gridCol w="559526"/>
                <a:gridCol w="209823"/>
                <a:gridCol w="501749"/>
                <a:gridCol w="523035"/>
                <a:gridCol w="523035"/>
              </a:tblGrid>
              <a:tr h="2834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Partner</a:t>
                      </a:r>
                      <a:endParaRPr lang="es-ES" sz="700" b="1" i="0" u="none" strike="noStrike" dirty="0">
                        <a:solidFill>
                          <a:srgbClr val="000000"/>
                        </a:solidFill>
                        <a:effectLst/>
                        <a:latin typeface="BNPP Sans"/>
                      </a:endParaRPr>
                    </a:p>
                  </a:txBody>
                  <a:tcPr marL="9142" marR="9142" marT="91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Product</a:t>
                      </a:r>
                      <a:endParaRPr lang="es-ES" sz="700" b="1" i="0" u="none" strike="noStrike" dirty="0">
                        <a:solidFill>
                          <a:srgbClr val="000000"/>
                        </a:solidFill>
                        <a:effectLst/>
                        <a:latin typeface="BNPP Sans"/>
                      </a:endParaRPr>
                    </a:p>
                  </a:txBody>
                  <a:tcPr marL="9142" marR="9142" marT="91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U2017</a:t>
                      </a:r>
                    </a:p>
                  </a:txBody>
                  <a:tcPr marL="9142" marR="9142" marT="914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GWP 2018</a:t>
                      </a:r>
                    </a:p>
                  </a:txBody>
                  <a:tcPr marL="9142" marR="9142" marT="91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U2018</a:t>
                      </a:r>
                    </a:p>
                  </a:txBody>
                  <a:tcPr marL="9142" marR="9142" marT="91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U2017</a:t>
                      </a:r>
                    </a:p>
                  </a:txBody>
                  <a:tcPr marL="9142" marR="9142" marT="914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NBI 2018</a:t>
                      </a:r>
                    </a:p>
                  </a:txBody>
                  <a:tcPr marL="9142" marR="9142" marT="91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U2018</a:t>
                      </a:r>
                    </a:p>
                  </a:txBody>
                  <a:tcPr marL="9142" marR="9142" marT="914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RIPLEY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Protección de Tarjeta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236,329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866,961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895,954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116,908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490,377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285,119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RIPLEY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SOAT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113,022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87,302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4,681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RIPLEY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Vive Tranquilo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121,339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79,629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50,133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37,875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14,725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19,810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RIPLEY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Productos en run off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32,910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11,566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24,390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43,617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11,731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14,503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RIPLEY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Siempre Contigo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3,271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3,568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-10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2,939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3,660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192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RIPLEY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Desgravamen PEF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187,225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66,571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-7,805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-19,171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RIPLEY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AP + Eventos + Sepelio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455,330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195,710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-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15,409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73,288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48"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506,871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1,604,279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1,232,747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142" marR="9142" marT="91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288,641</a:t>
                      </a:r>
                    </a:p>
                  </a:txBody>
                  <a:tcPr marL="9142" marR="9142" marT="91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1" i="0" u="none" strike="noStrike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532,778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BNPP Sans"/>
                        </a:rPr>
                        <a:t>373,740</a:t>
                      </a:r>
                    </a:p>
                  </a:txBody>
                  <a:tcPr marL="9142" marR="9142" marT="91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411760" y="3147814"/>
            <a:ext cx="3672408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400" dirty="0" smtClean="0">
                <a:solidFill>
                  <a:schemeClr val="accent4"/>
                </a:solidFill>
              </a:rPr>
              <a:t>U2017 acumulado a Julio y GWP 2018 acumulado a Julio, = para NBI</a:t>
            </a:r>
            <a:endParaRPr lang="es-ES" sz="14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1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8AD8A1BF-7203-4048-83CC-4994C0BA1F81}" type="slidenum">
              <a:rPr lang="en-GB" altLang="es-ES" smtClean="0">
                <a:solidFill>
                  <a:srgbClr val="000000"/>
                </a:solidFill>
              </a:rPr>
              <a:pPr/>
              <a:t>49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34500" name="2 Título"/>
          <p:cNvSpPr txBox="1">
            <a:spLocks/>
          </p:cNvSpPr>
          <p:nvPr/>
        </p:nvSpPr>
        <p:spPr bwMode="auto">
          <a:xfrm>
            <a:off x="316096" y="280263"/>
            <a:ext cx="72929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>
              <a:defRPr sz="1600">
                <a:solidFill>
                  <a:schemeClr val="bg1"/>
                </a:solidFill>
                <a:latin typeface="Arial" charset="0"/>
              </a:defRPr>
            </a:lvl2pPr>
            <a:lvl3pPr>
              <a:defRPr sz="1400">
                <a:solidFill>
                  <a:schemeClr val="accent1"/>
                </a:solidFill>
                <a:latin typeface="Arial" charset="0"/>
              </a:defRPr>
            </a:lvl3pPr>
            <a:lvl4pPr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ES_tradnl" altLang="es-ES" sz="2100" b="1">
                <a:solidFill>
                  <a:schemeClr val="accent1"/>
                </a:solidFill>
                <a:latin typeface="BNPP Sans Light" pitchFamily="50" charset="0"/>
              </a:rPr>
              <a:t>Protección de Tarjeta Plus</a:t>
            </a:r>
            <a:endParaRPr lang="es-ES" altLang="es-ES" sz="2100" b="1">
              <a:solidFill>
                <a:schemeClr val="accent1"/>
              </a:solidFill>
              <a:latin typeface="BNPP Sans Light" pitchFamily="50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4405" y="706247"/>
            <a:ext cx="8379209" cy="812825"/>
          </a:xfrm>
          <a:prstGeom prst="rect">
            <a:avLst/>
          </a:prstGeom>
        </p:spPr>
        <p:txBody>
          <a:bodyPr lIns="73445" tIns="36722" rIns="73445" bIns="36722">
            <a:spAutoFit/>
          </a:bodyPr>
          <a:lstStyle/>
          <a:p>
            <a:pPr algn="just">
              <a:defRPr/>
            </a:pPr>
            <a:r>
              <a:rPr lang="es-ES_tradnl" altLang="es-ES" sz="800" b="1" dirty="0">
                <a:latin typeface="BNPP Sans" pitchFamily="50" charset="0"/>
              </a:rPr>
              <a:t>Protección de Tarjeta Plus: </a:t>
            </a:r>
            <a:r>
              <a:rPr lang="es-ES" altLang="es-ES" sz="800" b="1" dirty="0">
                <a:latin typeface="BNPP Sans" pitchFamily="50" charset="0"/>
              </a:rPr>
              <a:t>Contrato por 3 años (2016 - 2019)</a:t>
            </a:r>
          </a:p>
          <a:p>
            <a:pPr algn="just">
              <a:defRPr/>
            </a:pPr>
            <a:endParaRPr lang="es-ES_tradnl" altLang="es-ES" sz="800" b="1" dirty="0"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altLang="es-ES" sz="800" dirty="0">
                <a:latin typeface="BNPP Sans" pitchFamily="50" charset="0"/>
              </a:rPr>
              <a:t>Comisión Socio: </a:t>
            </a:r>
            <a:r>
              <a:rPr lang="es-ES_tradnl" altLang="es-ES" sz="800" dirty="0" smtClean="0">
                <a:latin typeface="BNPP Sans" pitchFamily="50" charset="0"/>
              </a:rPr>
              <a:t>Comercialización 39.42% + IGV (1ra cuota) / Recaudación 39.42% (a partir de la segunda cuota)</a:t>
            </a:r>
            <a:endParaRPr lang="es-ES_tradnl" altLang="es-ES" sz="800" dirty="0"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sz="800" dirty="0" smtClean="0">
                <a:latin typeface="BNPP Sans" pitchFamily="50" charset="0"/>
              </a:rPr>
              <a:t>Prima Comercial + IGV: </a:t>
            </a:r>
            <a:r>
              <a:rPr lang="es-ES_tradnl" sz="800" dirty="0">
                <a:latin typeface="BNPP Sans" pitchFamily="50" charset="0"/>
              </a:rPr>
              <a:t>S/ 10.00 mensual</a:t>
            </a: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sz="800" dirty="0">
                <a:latin typeface="BNPP Sans" pitchFamily="50" charset="0"/>
              </a:rPr>
              <a:t>Fondo de Marketing: 12% + IGV</a:t>
            </a: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" sz="800" dirty="0">
                <a:latin typeface="BNPP Sans" pitchFamily="50" charset="0"/>
              </a:rPr>
              <a:t>Bono de Cierre de Negociación: S/. 2M condicionado a la recaudación de 1’506,742 número de primas durante 3 años.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29266" y="3826252"/>
            <a:ext cx="3350646" cy="689714"/>
          </a:xfrm>
          <a:prstGeom prst="rect">
            <a:avLst/>
          </a:prstGeom>
        </p:spPr>
        <p:txBody>
          <a:bodyPr wrap="square" lIns="73445" tIns="36722" rIns="73445" bIns="36722">
            <a:spAutoFit/>
          </a:bodyPr>
          <a:lstStyle/>
          <a:p>
            <a:pPr algn="just">
              <a:defRPr/>
            </a:pPr>
            <a:r>
              <a:rPr lang="es-ES_tradnl" sz="800" b="1" dirty="0">
                <a:latin typeface="BNPP Sans" pitchFamily="50" charset="0"/>
              </a:rPr>
              <a:t>Gastos mensuales</a:t>
            </a:r>
            <a:r>
              <a:rPr lang="es-ES_tradnl" sz="800" b="1" dirty="0" smtClean="0">
                <a:latin typeface="BNPP Sans" pitchFamily="50" charset="0"/>
              </a:rPr>
              <a:t>:</a:t>
            </a:r>
          </a:p>
          <a:p>
            <a:pPr algn="just">
              <a:defRPr/>
            </a:pPr>
            <a:endParaRPr lang="es-ES_tradnl" sz="800" b="1" dirty="0"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sz="800" dirty="0">
                <a:latin typeface="BNPP Sans" pitchFamily="50" charset="0"/>
              </a:rPr>
              <a:t>Impresión de certificados S/ </a:t>
            </a:r>
            <a:r>
              <a:rPr lang="es-ES_tradnl" sz="800" dirty="0" smtClean="0">
                <a:latin typeface="BNPP Sans" pitchFamily="50" charset="0"/>
              </a:rPr>
              <a:t>3,680 + IGV</a:t>
            </a:r>
            <a:endParaRPr lang="es-ES_tradnl" sz="800" dirty="0"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sz="800" dirty="0" smtClean="0">
                <a:latin typeface="BNPP Sans" pitchFamily="50" charset="0"/>
              </a:rPr>
              <a:t>Impresión de folletos</a:t>
            </a:r>
            <a:r>
              <a:rPr lang="es-ES_tradnl" sz="800" dirty="0">
                <a:latin typeface="BNPP Sans" pitchFamily="50" charset="0"/>
              </a:rPr>
              <a:t>: S/ </a:t>
            </a:r>
            <a:r>
              <a:rPr lang="es-ES_tradnl" sz="800" dirty="0" smtClean="0">
                <a:latin typeface="BNPP Sans" pitchFamily="50" charset="0"/>
              </a:rPr>
              <a:t>1,340 + IGV</a:t>
            </a: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sz="800" dirty="0" smtClean="0">
                <a:latin typeface="BNPP Sans" pitchFamily="50" charset="0"/>
              </a:rPr>
              <a:t>Despacho Folletos y Certificados: S/ 1,200 + IGV</a:t>
            </a:r>
          </a:p>
        </p:txBody>
      </p: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61676"/>
              </p:ext>
            </p:extLst>
          </p:nvPr>
        </p:nvGraphicFramePr>
        <p:xfrm>
          <a:off x="1162049" y="1519072"/>
          <a:ext cx="6823919" cy="2285478"/>
        </p:xfrm>
        <a:graphic>
          <a:graphicData uri="http://schemas.openxmlformats.org/drawingml/2006/table">
            <a:tbl>
              <a:tblPr firstRow="1" bandRow="1"/>
              <a:tblGrid>
                <a:gridCol w="4462873"/>
                <a:gridCol w="2361046"/>
              </a:tblGrid>
              <a:tr h="143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dirty="0" smtClean="0">
                          <a:solidFill>
                            <a:schemeClr val="bg1"/>
                          </a:solidFill>
                          <a:latin typeface="BNPP Sans" pitchFamily="50" charset="0"/>
                        </a:rPr>
                        <a:t>Coberturas</a:t>
                      </a:r>
                      <a:endParaRPr lang="es-ES" sz="800" dirty="0">
                        <a:solidFill>
                          <a:schemeClr val="bg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s-PE" sz="800" b="1" kern="1200" dirty="0" smtClean="0">
                          <a:solidFill>
                            <a:schemeClr val="bg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Suma Asegurada</a:t>
                      </a:r>
                      <a:endParaRPr lang="es-ES" sz="800" b="1" kern="1200" dirty="0">
                        <a:solidFill>
                          <a:schemeClr val="bg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L="91430" marR="91430" marT="45691" marB="4569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</a:tr>
              <a:tr h="184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_tradnl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Uso indebido de la(s) tarjeta(s) por robo, hurto, extravió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Hasta S/. 30,000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1446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Protección para compras por internet</a:t>
                      </a:r>
                    </a:p>
                  </a:txBody>
                  <a:tcPr marL="91430" marR="91430" marT="45691" marB="4569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Hasta S/. 30,000</a:t>
                      </a:r>
                      <a:endParaRPr lang="es-ES" sz="800" dirty="0" smtClean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143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Robo de dinero extraído del cajero automático y robo de dinero extraído de ventanillas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Hasta S/. 30,000</a:t>
                      </a:r>
                      <a:endParaRPr lang="es-ES" sz="800" dirty="0" smtClean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2396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Muerte accidental del asegurado por robo, asalto y/o secuestro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S/. 20,000 Nuevos Soles (adicionales a la </a:t>
                      </a:r>
                    </a:p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cobertura de Muerte Accidental)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1797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Muerte accidental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S/. 30,000 Nuevos Soles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2396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Reembolso de gastos por hospitalización por lesión a consecuencia de robo, asalto y/o secuestro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S/. 300 Nuevos Soles </a:t>
                      </a:r>
                    </a:p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(por día de hospitalización)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2396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Reembolso por trámite de  documentos debido a robo, extravió o hurto (documentos cubiertos: DNI, CE, pasaporte, brevete)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Hasta S/. 1,000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143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Robo del bien nuevo adquirido con la(s)  tarjeta(s)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Hasta S/. 3,000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L="91430" marR="91430" marT="45691" marB="4569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" name="12 Rectángulo"/>
          <p:cNvSpPr/>
          <p:nvPr/>
        </p:nvSpPr>
        <p:spPr>
          <a:xfrm>
            <a:off x="2877538" y="4042276"/>
            <a:ext cx="3350646" cy="689714"/>
          </a:xfrm>
          <a:prstGeom prst="rect">
            <a:avLst/>
          </a:prstGeom>
        </p:spPr>
        <p:txBody>
          <a:bodyPr wrap="square" lIns="73445" tIns="36722" rIns="73445" bIns="36722">
            <a:spAutoFit/>
          </a:bodyPr>
          <a:lstStyle/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sz="800" dirty="0" smtClean="0">
                <a:latin typeface="BNPP Sans" pitchFamily="50" charset="0"/>
              </a:rPr>
              <a:t>Plataforma Global TPA:</a:t>
            </a:r>
          </a:p>
          <a:p>
            <a:pPr algn="just">
              <a:defRPr/>
            </a:pPr>
            <a:r>
              <a:rPr lang="es-ES_tradnl" sz="800" dirty="0" smtClean="0">
                <a:latin typeface="BNPP Sans" pitchFamily="50" charset="0"/>
              </a:rPr>
              <a:t>         - </a:t>
            </a:r>
            <a:r>
              <a:rPr lang="es-ES" sz="800" dirty="0" smtClean="0">
                <a:latin typeface="BNPP Sans" pitchFamily="50" charset="0"/>
              </a:rPr>
              <a:t>Digitación</a:t>
            </a:r>
            <a:r>
              <a:rPr lang="es-ES" sz="800" dirty="0">
                <a:latin typeface="BNPP Sans" pitchFamily="50" charset="0"/>
              </a:rPr>
              <a:t>: S/ 0.55 por solicitud</a:t>
            </a:r>
          </a:p>
          <a:p>
            <a:pPr algn="just">
              <a:defRPr/>
            </a:pPr>
            <a:r>
              <a:rPr lang="es-ES" sz="800" dirty="0" smtClean="0">
                <a:latin typeface="BNPP Sans" pitchFamily="50" charset="0"/>
              </a:rPr>
              <a:t>         - </a:t>
            </a:r>
            <a:r>
              <a:rPr lang="es-ES" sz="800" dirty="0">
                <a:latin typeface="BNPP Sans" pitchFamily="50" charset="0"/>
              </a:rPr>
              <a:t>Digitalización: S/ 0.26 por página</a:t>
            </a:r>
          </a:p>
          <a:p>
            <a:pPr algn="just">
              <a:defRPr/>
            </a:pPr>
            <a:r>
              <a:rPr lang="es-ES" sz="800" dirty="0" smtClean="0">
                <a:latin typeface="BNPP Sans" pitchFamily="50" charset="0"/>
              </a:rPr>
              <a:t>         - </a:t>
            </a:r>
            <a:r>
              <a:rPr lang="es-ES" sz="800" dirty="0">
                <a:latin typeface="BNPP Sans" pitchFamily="50" charset="0"/>
              </a:rPr>
              <a:t>Mantenimiento y </a:t>
            </a:r>
            <a:r>
              <a:rPr lang="es-ES" sz="800" dirty="0" smtClean="0">
                <a:latin typeface="BNPP Sans" pitchFamily="50" charset="0"/>
              </a:rPr>
              <a:t>Soporte: </a:t>
            </a:r>
            <a:r>
              <a:rPr lang="es-ES" sz="800" dirty="0">
                <a:latin typeface="BNPP Sans" pitchFamily="50" charset="0"/>
              </a:rPr>
              <a:t>S/ </a:t>
            </a:r>
            <a:r>
              <a:rPr lang="es-ES" sz="800" dirty="0" smtClean="0">
                <a:latin typeface="BNPP Sans" pitchFamily="50" charset="0"/>
              </a:rPr>
              <a:t>1,650 + IGV</a:t>
            </a:r>
            <a:endParaRPr lang="es-ES" sz="800" dirty="0">
              <a:latin typeface="BNPP Sans" pitchFamily="50" charset="0"/>
            </a:endParaRPr>
          </a:p>
          <a:p>
            <a:pPr algn="just">
              <a:defRPr/>
            </a:pPr>
            <a:endParaRPr lang="es-ES" sz="800" dirty="0"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0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2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01641" indent="-231400" eaLnBrk="0" hangingPunct="0">
              <a:spcBef>
                <a:spcPts val="162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Arial" pitchFamily="34" charset="0"/>
              </a:defRPr>
            </a:lvl2pPr>
            <a:lvl3pPr marL="925601" indent="-185120" eaLnBrk="0" hangingPunct="0">
              <a:spcBef>
                <a:spcPts val="162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pitchFamily="34" charset="0"/>
              </a:defRPr>
            </a:lvl3pPr>
            <a:lvl4pPr marL="1295842" indent="-185120" eaLnBrk="0" hangingPunct="0">
              <a:spcBef>
                <a:spcPts val="162"/>
              </a:spcBef>
              <a:buFont typeface="Wingdings" pitchFamily="2" charset="2"/>
              <a:buChar char="§"/>
              <a:defRPr sz="1000">
                <a:solidFill>
                  <a:schemeClr val="tx2"/>
                </a:solidFill>
                <a:latin typeface="Arial" pitchFamily="34" charset="0"/>
              </a:defRPr>
            </a:lvl4pPr>
            <a:lvl5pPr marL="1666083" indent="-185120" eaLnBrk="0" hangingPunct="0">
              <a:spcBef>
                <a:spcPts val="162"/>
              </a:spcBef>
              <a:defRPr sz="800">
                <a:solidFill>
                  <a:schemeClr val="tx2"/>
                </a:solidFill>
                <a:latin typeface="Arial" pitchFamily="34" charset="0"/>
              </a:defRPr>
            </a:lvl5pPr>
            <a:lvl6pPr marL="2036323" indent="-185120" eaLnBrk="0" fontAlgn="base" hangingPunct="0">
              <a:spcBef>
                <a:spcPts val="162"/>
              </a:spcBef>
              <a:spcAft>
                <a:spcPct val="0"/>
              </a:spcAft>
              <a:defRPr sz="800">
                <a:solidFill>
                  <a:schemeClr val="tx2"/>
                </a:solidFill>
                <a:latin typeface="Arial" pitchFamily="34" charset="0"/>
              </a:defRPr>
            </a:lvl6pPr>
            <a:lvl7pPr marL="2406564" indent="-185120" eaLnBrk="0" fontAlgn="base" hangingPunct="0">
              <a:spcBef>
                <a:spcPts val="162"/>
              </a:spcBef>
              <a:spcAft>
                <a:spcPct val="0"/>
              </a:spcAft>
              <a:defRPr sz="800">
                <a:solidFill>
                  <a:schemeClr val="tx2"/>
                </a:solidFill>
                <a:latin typeface="Arial" pitchFamily="34" charset="0"/>
              </a:defRPr>
            </a:lvl7pPr>
            <a:lvl8pPr marL="2776804" indent="-185120" eaLnBrk="0" fontAlgn="base" hangingPunct="0">
              <a:spcBef>
                <a:spcPts val="162"/>
              </a:spcBef>
              <a:spcAft>
                <a:spcPct val="0"/>
              </a:spcAft>
              <a:defRPr sz="800">
                <a:solidFill>
                  <a:schemeClr val="tx2"/>
                </a:solidFill>
                <a:latin typeface="Arial" pitchFamily="34" charset="0"/>
              </a:defRPr>
            </a:lvl8pPr>
            <a:lvl9pPr marL="3147045" indent="-185120" eaLnBrk="0" fontAlgn="base" hangingPunct="0">
              <a:spcBef>
                <a:spcPts val="162"/>
              </a:spcBef>
              <a:spcAft>
                <a:spcPct val="0"/>
              </a:spcAft>
              <a:defRPr sz="8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7CC45F46-6C3A-4E47-8E10-7B738AD78F33}" type="slidenum">
              <a:rPr lang="en-GB" altLang="es-PE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5</a:t>
            </a:fld>
            <a:endParaRPr lang="en-GB" altLang="es-PE">
              <a:solidFill>
                <a:srgbClr val="000000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41905" y="1234303"/>
            <a:ext cx="927302" cy="572151"/>
          </a:xfrm>
          <a:prstGeom prst="rect">
            <a:avLst/>
          </a:prstGeom>
          <a:solidFill>
            <a:srgbClr val="00915A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b="1" kern="0" dirty="0">
                <a:solidFill>
                  <a:prstClr val="white"/>
                </a:solidFill>
                <a:latin typeface="BNPP Sans" pitchFamily="50" charset="0"/>
              </a:rPr>
              <a:t>Asociados a crédito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41905" y="2283393"/>
            <a:ext cx="927302" cy="691131"/>
          </a:xfrm>
          <a:prstGeom prst="rect">
            <a:avLst/>
          </a:prstGeom>
          <a:solidFill>
            <a:srgbClr val="00915A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b="1" kern="0" dirty="0">
                <a:solidFill>
                  <a:prstClr val="white"/>
                </a:solidFill>
                <a:latin typeface="BNPP Sans" pitchFamily="50" charset="0"/>
              </a:rPr>
              <a:t>Accidentes y Salud</a:t>
            </a:r>
          </a:p>
        </p:txBody>
      </p:sp>
      <p:sp>
        <p:nvSpPr>
          <p:cNvPr id="9" name="8 Rectángulo"/>
          <p:cNvSpPr/>
          <p:nvPr/>
        </p:nvSpPr>
        <p:spPr>
          <a:xfrm>
            <a:off x="241905" y="1891870"/>
            <a:ext cx="927302" cy="366455"/>
          </a:xfrm>
          <a:prstGeom prst="rect">
            <a:avLst/>
          </a:prstGeom>
          <a:solidFill>
            <a:srgbClr val="00915A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b="1" kern="0" dirty="0">
                <a:solidFill>
                  <a:prstClr val="white"/>
                </a:solidFill>
                <a:latin typeface="BNPP Sans" pitchFamily="50" charset="0"/>
              </a:rPr>
              <a:t>Robo y Fraude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41905" y="2986461"/>
            <a:ext cx="927302" cy="541924"/>
          </a:xfrm>
          <a:prstGeom prst="rect">
            <a:avLst/>
          </a:prstGeom>
          <a:solidFill>
            <a:srgbClr val="00915A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b="1" kern="0" dirty="0">
                <a:solidFill>
                  <a:prstClr val="white"/>
                </a:solidFill>
                <a:latin typeface="BNPP Sans" pitchFamily="50" charset="0"/>
              </a:rPr>
              <a:t>Vida y Sepelio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47280" y="3553452"/>
            <a:ext cx="925958" cy="368842"/>
          </a:xfrm>
          <a:prstGeom prst="rect">
            <a:avLst/>
          </a:prstGeom>
          <a:solidFill>
            <a:srgbClr val="00915A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b="1" kern="0" dirty="0">
                <a:solidFill>
                  <a:prstClr val="white"/>
                </a:solidFill>
                <a:latin typeface="BNPP Sans" pitchFamily="50" charset="0"/>
              </a:rPr>
              <a:t>Servicios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186678" y="1247433"/>
            <a:ext cx="838603" cy="16233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Desgravamen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1185333" y="1611409"/>
            <a:ext cx="839948" cy="17188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 smtClean="0">
                <a:solidFill>
                  <a:prstClr val="white"/>
                </a:solidFill>
                <a:latin typeface="BNPP Sans" pitchFamily="50" charset="0"/>
              </a:rPr>
              <a:t>Vida</a:t>
            </a:r>
            <a:endParaRPr lang="es-PE" sz="700" kern="0" dirty="0">
              <a:solidFill>
                <a:prstClr val="white"/>
              </a:solidFill>
              <a:latin typeface="BNPP Sans" pitchFamily="50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1192053" y="1891871"/>
            <a:ext cx="833228" cy="163532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Prot.de tarjeta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190709" y="2075695"/>
            <a:ext cx="834572" cy="16233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Robo de bienes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202805" y="2986461"/>
            <a:ext cx="857418" cy="16233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Vida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1202805" y="3176254"/>
            <a:ext cx="845322" cy="163532"/>
          </a:xfrm>
          <a:prstGeom prst="rect">
            <a:avLst/>
          </a:prstGeom>
          <a:solidFill>
            <a:srgbClr val="9BBB59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Vida Retorno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1202805" y="3366046"/>
            <a:ext cx="857418" cy="16233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Sepelio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1192053" y="2283393"/>
            <a:ext cx="833228" cy="163532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Accidentes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192053" y="2460055"/>
            <a:ext cx="833228" cy="171888"/>
          </a:xfrm>
          <a:prstGeom prst="rect">
            <a:avLst/>
          </a:prstGeom>
          <a:solidFill>
            <a:srgbClr val="9BBB59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Salud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1186678" y="2645073"/>
            <a:ext cx="857418" cy="142046"/>
          </a:xfrm>
          <a:prstGeom prst="rect">
            <a:avLst/>
          </a:prstGeom>
          <a:solidFill>
            <a:srgbClr val="9BBB59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Oncológico</a:t>
            </a:r>
          </a:p>
        </p:txBody>
      </p:sp>
      <p:sp>
        <p:nvSpPr>
          <p:cNvPr id="22" name="21 Rectángulo"/>
          <p:cNvSpPr/>
          <p:nvPr/>
        </p:nvSpPr>
        <p:spPr>
          <a:xfrm>
            <a:off x="1193397" y="2808605"/>
            <a:ext cx="856074" cy="159951"/>
          </a:xfrm>
          <a:prstGeom prst="rect">
            <a:avLst/>
          </a:prstGeom>
          <a:solidFill>
            <a:srgbClr val="9BBB59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SOAT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1202805" y="3558226"/>
            <a:ext cx="857418" cy="18263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600" kern="0" dirty="0">
                <a:solidFill>
                  <a:prstClr val="white"/>
                </a:solidFill>
                <a:latin typeface="BNPP Sans" pitchFamily="50" charset="0"/>
              </a:rPr>
              <a:t>Garantía Extendida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258032" y="3933036"/>
            <a:ext cx="925958" cy="622737"/>
          </a:xfrm>
          <a:prstGeom prst="rect">
            <a:avLst/>
          </a:prstGeom>
          <a:solidFill>
            <a:srgbClr val="00915A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b="1" kern="0" dirty="0">
                <a:solidFill>
                  <a:prstClr val="white"/>
                </a:solidFill>
                <a:latin typeface="BNPP Sans" pitchFamily="50" charset="0"/>
              </a:rPr>
              <a:t>Otros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1210869" y="4371950"/>
            <a:ext cx="857418" cy="183824"/>
          </a:xfrm>
          <a:prstGeom prst="rect">
            <a:avLst/>
          </a:prstGeom>
          <a:solidFill>
            <a:srgbClr val="9BBB59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 smtClean="0">
                <a:solidFill>
                  <a:prstClr val="white"/>
                </a:solidFill>
                <a:latin typeface="BNPP Sans" pitchFamily="50" charset="0"/>
              </a:rPr>
              <a:t>Daño Accidental </a:t>
            </a:r>
            <a:r>
              <a:rPr lang="es-PE" sz="700" kern="0" dirty="0" err="1" smtClean="0">
                <a:solidFill>
                  <a:prstClr val="white"/>
                </a:solidFill>
                <a:latin typeface="BNPP Sans" pitchFamily="50" charset="0"/>
              </a:rPr>
              <a:t>Celu</a:t>
            </a:r>
            <a:endParaRPr lang="es-PE" sz="700" kern="0" dirty="0">
              <a:solidFill>
                <a:prstClr val="white"/>
              </a:solidFill>
              <a:latin typeface="BNPP Sans" pitchFamily="50" charset="0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1202805" y="3761149"/>
            <a:ext cx="857418" cy="16233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600" kern="0" dirty="0">
                <a:solidFill>
                  <a:prstClr val="white"/>
                </a:solidFill>
                <a:latin typeface="BNPP Sans" pitchFamily="50" charset="0"/>
              </a:rPr>
              <a:t>Asistencia</a:t>
            </a:r>
          </a:p>
        </p:txBody>
      </p:sp>
      <p:pic>
        <p:nvPicPr>
          <p:cNvPr id="52247" name="Picture 6" descr="Resultado de imagen para agency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191" y="1031380"/>
            <a:ext cx="205619" cy="16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8" name="Picture 2" descr="Resultado de imagen para telesales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868" y="1028993"/>
            <a:ext cx="197556" cy="15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9" name="Picture 4" descr="Resultado de imagen para online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1" r="22816"/>
          <a:stretch>
            <a:fillRect/>
          </a:stretch>
        </p:blipFill>
        <p:spPr bwMode="auto">
          <a:xfrm>
            <a:off x="3451174" y="1033768"/>
            <a:ext cx="225778" cy="1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78411"/>
              </p:ext>
            </p:extLst>
          </p:nvPr>
        </p:nvGraphicFramePr>
        <p:xfrm>
          <a:off x="2392170" y="1227141"/>
          <a:ext cx="1389608" cy="372423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2923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98759"/>
              </p:ext>
            </p:extLst>
          </p:nvPr>
        </p:nvGraphicFramePr>
        <p:xfrm>
          <a:off x="2392170" y="1885902"/>
          <a:ext cx="1389608" cy="373617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3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28820"/>
              </p:ext>
            </p:extLst>
          </p:nvPr>
        </p:nvGraphicFramePr>
        <p:xfrm>
          <a:off x="2392170" y="2249970"/>
          <a:ext cx="1389608" cy="731717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3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203190"/>
              </p:ext>
            </p:extLst>
          </p:nvPr>
        </p:nvGraphicFramePr>
        <p:xfrm>
          <a:off x="2392170" y="2985267"/>
          <a:ext cx="1389608" cy="552667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3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59156"/>
              </p:ext>
            </p:extLst>
          </p:nvPr>
        </p:nvGraphicFramePr>
        <p:xfrm>
          <a:off x="2392170" y="3552257"/>
          <a:ext cx="1389608" cy="177856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19"/>
              </a:tblGrid>
              <a:tr h="17785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745" marB="2574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745" marB="2574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745" marB="2574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90759"/>
              </p:ext>
            </p:extLst>
          </p:nvPr>
        </p:nvGraphicFramePr>
        <p:xfrm>
          <a:off x="2413673" y="3927068"/>
          <a:ext cx="1389608" cy="204117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19"/>
              </a:tblGrid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2338" name="143 CuadroTexto"/>
          <p:cNvSpPr txBox="1">
            <a:spLocks noChangeArrowheads="1"/>
          </p:cNvSpPr>
          <p:nvPr/>
        </p:nvSpPr>
        <p:spPr bwMode="auto">
          <a:xfrm>
            <a:off x="2162360" y="1274888"/>
            <a:ext cx="69884" cy="7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sp>
        <p:nvSpPr>
          <p:cNvPr id="52339" name="144 CuadroTexto"/>
          <p:cNvSpPr txBox="1">
            <a:spLocks noChangeArrowheads="1"/>
          </p:cNvSpPr>
          <p:nvPr/>
        </p:nvSpPr>
        <p:spPr bwMode="auto">
          <a:xfrm>
            <a:off x="2162360" y="1479004"/>
            <a:ext cx="69884" cy="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sp>
        <p:nvSpPr>
          <p:cNvPr id="52340" name="145 CuadroTexto"/>
          <p:cNvSpPr txBox="1">
            <a:spLocks noChangeArrowheads="1"/>
          </p:cNvSpPr>
          <p:nvPr/>
        </p:nvSpPr>
        <p:spPr bwMode="auto">
          <a:xfrm>
            <a:off x="2162360" y="1950360"/>
            <a:ext cx="69884" cy="7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sp>
        <p:nvSpPr>
          <p:cNvPr id="52341" name="146 CuadroTexto"/>
          <p:cNvSpPr txBox="1">
            <a:spLocks noChangeArrowheads="1"/>
          </p:cNvSpPr>
          <p:nvPr/>
        </p:nvSpPr>
        <p:spPr bwMode="auto">
          <a:xfrm>
            <a:off x="2162360" y="2111505"/>
            <a:ext cx="69884" cy="7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-</a:t>
            </a:r>
          </a:p>
        </p:txBody>
      </p:sp>
      <p:sp>
        <p:nvSpPr>
          <p:cNvPr id="52342" name="147 CuadroTexto"/>
          <p:cNvSpPr txBox="1">
            <a:spLocks noChangeArrowheads="1"/>
          </p:cNvSpPr>
          <p:nvPr/>
        </p:nvSpPr>
        <p:spPr bwMode="auto">
          <a:xfrm>
            <a:off x="2162360" y="2485122"/>
            <a:ext cx="69884" cy="7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-</a:t>
            </a:r>
          </a:p>
        </p:txBody>
      </p:sp>
      <p:sp>
        <p:nvSpPr>
          <p:cNvPr id="52343" name="149 CuadroTexto"/>
          <p:cNvSpPr txBox="1">
            <a:spLocks noChangeArrowheads="1"/>
          </p:cNvSpPr>
          <p:nvPr/>
        </p:nvSpPr>
        <p:spPr bwMode="auto">
          <a:xfrm>
            <a:off x="2162360" y="2676107"/>
            <a:ext cx="69884" cy="7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sp>
        <p:nvSpPr>
          <p:cNvPr id="52344" name="150 CuadroTexto"/>
          <p:cNvSpPr txBox="1">
            <a:spLocks noChangeArrowheads="1"/>
          </p:cNvSpPr>
          <p:nvPr/>
        </p:nvSpPr>
        <p:spPr bwMode="auto">
          <a:xfrm>
            <a:off x="2162361" y="2870676"/>
            <a:ext cx="76603" cy="8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sp>
        <p:nvSpPr>
          <p:cNvPr id="52345" name="151 CuadroTexto"/>
          <p:cNvSpPr txBox="1">
            <a:spLocks noChangeArrowheads="1"/>
          </p:cNvSpPr>
          <p:nvPr/>
        </p:nvSpPr>
        <p:spPr bwMode="auto">
          <a:xfrm>
            <a:off x="2162361" y="3073598"/>
            <a:ext cx="76603" cy="9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-</a:t>
            </a:r>
          </a:p>
        </p:txBody>
      </p:sp>
      <p:sp>
        <p:nvSpPr>
          <p:cNvPr id="52346" name="152 CuadroTexto"/>
          <p:cNvSpPr txBox="1">
            <a:spLocks noChangeArrowheads="1"/>
          </p:cNvSpPr>
          <p:nvPr/>
        </p:nvSpPr>
        <p:spPr bwMode="auto">
          <a:xfrm>
            <a:off x="2162361" y="3237130"/>
            <a:ext cx="76603" cy="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-</a:t>
            </a:r>
          </a:p>
        </p:txBody>
      </p:sp>
      <p:sp>
        <p:nvSpPr>
          <p:cNvPr id="52347" name="153 CuadroTexto"/>
          <p:cNvSpPr txBox="1">
            <a:spLocks noChangeArrowheads="1"/>
          </p:cNvSpPr>
          <p:nvPr/>
        </p:nvSpPr>
        <p:spPr bwMode="auto">
          <a:xfrm>
            <a:off x="2163704" y="3397081"/>
            <a:ext cx="400487" cy="140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sp>
        <p:nvSpPr>
          <p:cNvPr id="52348" name="154 CuadroTexto"/>
          <p:cNvSpPr txBox="1">
            <a:spLocks noChangeArrowheads="1"/>
          </p:cNvSpPr>
          <p:nvPr/>
        </p:nvSpPr>
        <p:spPr bwMode="auto">
          <a:xfrm>
            <a:off x="2162361" y="3647751"/>
            <a:ext cx="76603" cy="8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sp>
        <p:nvSpPr>
          <p:cNvPr id="52349" name="155 CuadroTexto"/>
          <p:cNvSpPr txBox="1">
            <a:spLocks noChangeArrowheads="1"/>
          </p:cNvSpPr>
          <p:nvPr/>
        </p:nvSpPr>
        <p:spPr bwMode="auto">
          <a:xfrm>
            <a:off x="2166391" y="4014206"/>
            <a:ext cx="76604" cy="8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graphicFrame>
        <p:nvGraphicFramePr>
          <p:cNvPr id="53" name="5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74070"/>
              </p:ext>
            </p:extLst>
          </p:nvPr>
        </p:nvGraphicFramePr>
        <p:xfrm>
          <a:off x="2402921" y="3730114"/>
          <a:ext cx="1388265" cy="201729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201729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70" marB="2587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70" marB="2587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70" marB="2587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2367" name="154 CuadroTexto"/>
          <p:cNvSpPr txBox="1">
            <a:spLocks noChangeArrowheads="1"/>
          </p:cNvSpPr>
          <p:nvPr/>
        </p:nvSpPr>
        <p:spPr bwMode="auto">
          <a:xfrm>
            <a:off x="2169079" y="3831575"/>
            <a:ext cx="76604" cy="8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1</a:t>
            </a:r>
          </a:p>
        </p:txBody>
      </p:sp>
      <p:graphicFrame>
        <p:nvGraphicFramePr>
          <p:cNvPr id="57" name="5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509235"/>
              </p:ext>
            </p:extLst>
          </p:nvPr>
        </p:nvGraphicFramePr>
        <p:xfrm>
          <a:off x="4054594" y="1209236"/>
          <a:ext cx="1389609" cy="372423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2923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5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22032"/>
              </p:ext>
            </p:extLst>
          </p:nvPr>
        </p:nvGraphicFramePr>
        <p:xfrm>
          <a:off x="4054594" y="1867997"/>
          <a:ext cx="1389609" cy="373616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5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04542"/>
              </p:ext>
            </p:extLst>
          </p:nvPr>
        </p:nvGraphicFramePr>
        <p:xfrm>
          <a:off x="4054594" y="2233258"/>
          <a:ext cx="1389609" cy="731717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9" marB="2585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5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28947"/>
              </p:ext>
            </p:extLst>
          </p:nvPr>
        </p:nvGraphicFramePr>
        <p:xfrm>
          <a:off x="4054594" y="2968556"/>
          <a:ext cx="1389609" cy="551473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785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6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36325"/>
              </p:ext>
            </p:extLst>
          </p:nvPr>
        </p:nvGraphicFramePr>
        <p:xfrm>
          <a:off x="4054594" y="3529578"/>
          <a:ext cx="1389609" cy="179050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20"/>
              </a:tblGrid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918" marB="2591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918" marB="2591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918" marB="2591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6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30296"/>
              </p:ext>
            </p:extLst>
          </p:nvPr>
        </p:nvGraphicFramePr>
        <p:xfrm>
          <a:off x="4030403" y="3931842"/>
          <a:ext cx="1388264" cy="195761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19"/>
              </a:tblGrid>
              <a:tr h="195761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2" marB="2588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2" marB="2588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2" marB="2588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2463" name="Picture 2" descr="Resultado de imagen para star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45" y="2429020"/>
            <a:ext cx="157239" cy="16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" name="7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37492"/>
              </p:ext>
            </p:extLst>
          </p:nvPr>
        </p:nvGraphicFramePr>
        <p:xfrm>
          <a:off x="4034435" y="3724145"/>
          <a:ext cx="1389608" cy="201730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19"/>
              </a:tblGrid>
              <a:tr h="20173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8" marB="2585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8" marB="2585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58" marB="2585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2484" name="3 CuadroTexto"/>
          <p:cNvSpPr txBox="1">
            <a:spLocks noChangeArrowheads="1"/>
          </p:cNvSpPr>
          <p:nvPr/>
        </p:nvSpPr>
        <p:spPr bwMode="auto">
          <a:xfrm>
            <a:off x="1970180" y="1138810"/>
            <a:ext cx="524127" cy="6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</a:pPr>
            <a:r>
              <a:rPr lang="es-PE" altLang="es-ES" sz="500">
                <a:solidFill>
                  <a:srgbClr val="000000"/>
                </a:solidFill>
                <a:latin typeface="BNPP Sans" pitchFamily="50" charset="0"/>
              </a:rPr>
              <a:t>Aseguradoras</a:t>
            </a:r>
          </a:p>
        </p:txBody>
      </p:sp>
      <p:pic>
        <p:nvPicPr>
          <p:cNvPr id="52485" name="Picture 6" descr="Resultado de imagen para agency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2" y="1012282"/>
            <a:ext cx="205619" cy="16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486" name="Picture 2" descr="Resultado de imagen para telesales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97" y="1014669"/>
            <a:ext cx="197555" cy="15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487" name="Picture 4" descr="Resultado de imagen para online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1" r="22816"/>
          <a:stretch>
            <a:fillRect/>
          </a:stretch>
        </p:blipFill>
        <p:spPr bwMode="auto">
          <a:xfrm>
            <a:off x="5157947" y="1009895"/>
            <a:ext cx="225778" cy="1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6" name="8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87293"/>
              </p:ext>
            </p:extLst>
          </p:nvPr>
        </p:nvGraphicFramePr>
        <p:xfrm>
          <a:off x="5712985" y="1199686"/>
          <a:ext cx="1388264" cy="372423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2923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8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84322"/>
              </p:ext>
            </p:extLst>
          </p:nvPr>
        </p:nvGraphicFramePr>
        <p:xfrm>
          <a:off x="5712985" y="1858448"/>
          <a:ext cx="1388264" cy="373616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8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74259"/>
              </p:ext>
            </p:extLst>
          </p:nvPr>
        </p:nvGraphicFramePr>
        <p:xfrm>
          <a:off x="5712985" y="2223709"/>
          <a:ext cx="1388264" cy="731717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8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269908"/>
              </p:ext>
            </p:extLst>
          </p:nvPr>
        </p:nvGraphicFramePr>
        <p:xfrm>
          <a:off x="5712985" y="2957813"/>
          <a:ext cx="1388264" cy="552667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19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96" marB="2589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8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00082"/>
              </p:ext>
            </p:extLst>
          </p:nvPr>
        </p:nvGraphicFramePr>
        <p:xfrm>
          <a:off x="5712985" y="3510480"/>
          <a:ext cx="1388264" cy="179050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19"/>
              </a:tblGrid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918" marB="2591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918" marB="2591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918" marB="2591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9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12047"/>
              </p:ext>
            </p:extLst>
          </p:nvPr>
        </p:nvGraphicFramePr>
        <p:xfrm>
          <a:off x="5700889" y="3902002"/>
          <a:ext cx="1388265" cy="201729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201729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60" marB="2586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60" marB="2586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60" marB="2586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2577" name="Picture 2" descr="Resultado de imagen para star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26" y="1198493"/>
            <a:ext cx="157239" cy="1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5" name="1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9048"/>
              </p:ext>
            </p:extLst>
          </p:nvPr>
        </p:nvGraphicFramePr>
        <p:xfrm>
          <a:off x="5700889" y="3696691"/>
          <a:ext cx="1388265" cy="204116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20411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2608" name="Picture 2" descr="Resultado de imagen para star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572" y="3694304"/>
            <a:ext cx="159926" cy="1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09" name="Picture 6" descr="Resultado de imagen para agency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35" y="994376"/>
            <a:ext cx="205619" cy="1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10" name="Picture 2" descr="Resultado de imagen para telesales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868" y="999151"/>
            <a:ext cx="198899" cy="15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11" name="Picture 5" descr="Imagen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371" y="2978105"/>
            <a:ext cx="240561" cy="18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12" name="Picture 5" descr="Imagen relaciona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609" y="2978105"/>
            <a:ext cx="244593" cy="19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13" name="Picture 5" descr="Imagen relaciona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58" y="2240421"/>
            <a:ext cx="243249" cy="19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14" name="Picture 5" descr="Imagen relaciona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011" y="2239227"/>
            <a:ext cx="244593" cy="19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124 Rectángulo"/>
          <p:cNvSpPr/>
          <p:nvPr/>
        </p:nvSpPr>
        <p:spPr>
          <a:xfrm>
            <a:off x="2118012" y="1239076"/>
            <a:ext cx="124984" cy="331669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954" tIns="29976" rIns="59954" bIns="29976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s-PE" altLang="es-ES" smtClean="0">
              <a:solidFill>
                <a:srgbClr val="000000"/>
              </a:solidFill>
            </a:endParaRPr>
          </a:p>
        </p:txBody>
      </p:sp>
      <p:grpSp>
        <p:nvGrpSpPr>
          <p:cNvPr id="52617" name="125 Grupo"/>
          <p:cNvGrpSpPr>
            <a:grpSpLocks/>
          </p:cNvGrpSpPr>
          <p:nvPr/>
        </p:nvGrpSpPr>
        <p:grpSpPr bwMode="auto">
          <a:xfrm>
            <a:off x="3850318" y="1206849"/>
            <a:ext cx="155894" cy="2658291"/>
            <a:chOff x="5157926" y="1387419"/>
            <a:chExt cx="216000" cy="4702149"/>
          </a:xfrm>
        </p:grpSpPr>
        <p:sp>
          <p:nvSpPr>
            <p:cNvPr id="52814" name="1 CuadroTexto"/>
            <p:cNvSpPr txBox="1">
              <a:spLocks noChangeArrowheads="1"/>
            </p:cNvSpPr>
            <p:nvPr/>
          </p:nvSpPr>
          <p:spPr bwMode="auto">
            <a:xfrm>
              <a:off x="5260069" y="1482669"/>
              <a:ext cx="98093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128" name="127 Rectángulo"/>
            <p:cNvSpPr/>
            <p:nvPr/>
          </p:nvSpPr>
          <p:spPr>
            <a:xfrm>
              <a:off x="5157926" y="1387419"/>
              <a:ext cx="199241" cy="4702149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anchor="ctr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defRPr/>
              </a:pPr>
              <a:endParaRPr lang="es-PE" altLang="es-ES" sz="900">
                <a:solidFill>
                  <a:srgbClr val="FFFFFF"/>
                </a:solidFill>
                <a:latin typeface="BNPP Sans" pitchFamily="50" charset="0"/>
                <a:cs typeface="Arial" pitchFamily="34" charset="0"/>
              </a:endParaRPr>
            </a:p>
          </p:txBody>
        </p:sp>
        <p:sp>
          <p:nvSpPr>
            <p:cNvPr id="52816" name="112 CuadroTexto"/>
            <p:cNvSpPr txBox="1">
              <a:spLocks noChangeArrowheads="1"/>
            </p:cNvSpPr>
            <p:nvPr/>
          </p:nvSpPr>
          <p:spPr bwMode="auto">
            <a:xfrm>
              <a:off x="5260069" y="2203394"/>
              <a:ext cx="98093" cy="13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17" name="113 CuadroTexto"/>
            <p:cNvSpPr txBox="1">
              <a:spLocks noChangeArrowheads="1"/>
            </p:cNvSpPr>
            <p:nvPr/>
          </p:nvSpPr>
          <p:spPr bwMode="auto">
            <a:xfrm>
              <a:off x="5260069" y="2485969"/>
              <a:ext cx="98093" cy="13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52818" name="114 CuadroTexto"/>
            <p:cNvSpPr txBox="1">
              <a:spLocks noChangeArrowheads="1"/>
            </p:cNvSpPr>
            <p:nvPr/>
          </p:nvSpPr>
          <p:spPr bwMode="auto">
            <a:xfrm>
              <a:off x="5260069" y="2787927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4</a:t>
              </a:r>
            </a:p>
          </p:txBody>
        </p:sp>
        <p:sp>
          <p:nvSpPr>
            <p:cNvPr id="52819" name="115 CuadroTexto"/>
            <p:cNvSpPr txBox="1">
              <a:spLocks noChangeArrowheads="1"/>
            </p:cNvSpPr>
            <p:nvPr/>
          </p:nvSpPr>
          <p:spPr bwMode="auto">
            <a:xfrm>
              <a:off x="5260069" y="3153051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20" name="116 CuadroTexto"/>
            <p:cNvSpPr txBox="1">
              <a:spLocks noChangeArrowheads="1"/>
            </p:cNvSpPr>
            <p:nvPr/>
          </p:nvSpPr>
          <p:spPr bwMode="auto">
            <a:xfrm>
              <a:off x="5260069" y="3435625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21" name="119 CuadroTexto"/>
            <p:cNvSpPr txBox="1">
              <a:spLocks noChangeArrowheads="1"/>
            </p:cNvSpPr>
            <p:nvPr/>
          </p:nvSpPr>
          <p:spPr bwMode="auto">
            <a:xfrm>
              <a:off x="5255322" y="3781700"/>
              <a:ext cx="107586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22" name="121 CuadroTexto"/>
            <p:cNvSpPr txBox="1">
              <a:spLocks noChangeArrowheads="1"/>
            </p:cNvSpPr>
            <p:nvPr/>
          </p:nvSpPr>
          <p:spPr bwMode="auto">
            <a:xfrm>
              <a:off x="5255322" y="4429399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23" name="122 CuadroTexto"/>
            <p:cNvSpPr txBox="1">
              <a:spLocks noChangeArrowheads="1"/>
            </p:cNvSpPr>
            <p:nvPr/>
          </p:nvSpPr>
          <p:spPr bwMode="auto">
            <a:xfrm>
              <a:off x="5255322" y="4789762"/>
              <a:ext cx="107586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-</a:t>
              </a:r>
            </a:p>
          </p:txBody>
        </p:sp>
        <p:sp>
          <p:nvSpPr>
            <p:cNvPr id="52824" name="123 CuadroTexto"/>
            <p:cNvSpPr txBox="1">
              <a:spLocks noChangeArrowheads="1"/>
            </p:cNvSpPr>
            <p:nvPr/>
          </p:nvSpPr>
          <p:spPr bwMode="auto">
            <a:xfrm>
              <a:off x="5255322" y="5091387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25" name="124 CuadroTexto"/>
            <p:cNvSpPr txBox="1">
              <a:spLocks noChangeArrowheads="1"/>
            </p:cNvSpPr>
            <p:nvPr/>
          </p:nvSpPr>
          <p:spPr bwMode="auto">
            <a:xfrm>
              <a:off x="5255322" y="5805686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26" name="158 CuadroTexto"/>
            <p:cNvSpPr txBox="1">
              <a:spLocks noChangeArrowheads="1"/>
            </p:cNvSpPr>
            <p:nvPr/>
          </p:nvSpPr>
          <p:spPr bwMode="auto">
            <a:xfrm>
              <a:off x="5260069" y="1843032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27" name="172 CuadroTexto"/>
            <p:cNvSpPr txBox="1">
              <a:spLocks noChangeArrowheads="1"/>
            </p:cNvSpPr>
            <p:nvPr/>
          </p:nvSpPr>
          <p:spPr bwMode="auto">
            <a:xfrm>
              <a:off x="5255322" y="4142062"/>
              <a:ext cx="107586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-</a:t>
              </a:r>
            </a:p>
          </p:txBody>
        </p:sp>
        <p:sp>
          <p:nvSpPr>
            <p:cNvPr id="52828" name="141 CuadroTexto"/>
            <p:cNvSpPr txBox="1">
              <a:spLocks noChangeArrowheads="1"/>
            </p:cNvSpPr>
            <p:nvPr/>
          </p:nvSpPr>
          <p:spPr bwMode="auto">
            <a:xfrm>
              <a:off x="5255322" y="5473654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142" name="141 Rectángulo"/>
            <p:cNvSpPr/>
            <p:nvPr/>
          </p:nvSpPr>
          <p:spPr>
            <a:xfrm>
              <a:off x="5157926" y="1416979"/>
              <a:ext cx="216000" cy="464514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PE" altLang="es-ES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2618" name="142 Grupo"/>
          <p:cNvGrpSpPr>
            <a:grpSpLocks/>
          </p:cNvGrpSpPr>
          <p:nvPr/>
        </p:nvGrpSpPr>
        <p:grpSpPr bwMode="auto">
          <a:xfrm>
            <a:off x="5519461" y="1196106"/>
            <a:ext cx="181428" cy="2666646"/>
            <a:chOff x="7486819" y="1368177"/>
            <a:chExt cx="252353" cy="4716389"/>
          </a:xfrm>
        </p:grpSpPr>
        <p:sp>
          <p:nvSpPr>
            <p:cNvPr id="52798" name="127 CuadroTexto"/>
            <p:cNvSpPr txBox="1">
              <a:spLocks noChangeArrowheads="1"/>
            </p:cNvSpPr>
            <p:nvPr/>
          </p:nvSpPr>
          <p:spPr bwMode="auto">
            <a:xfrm>
              <a:off x="7594408" y="1444375"/>
              <a:ext cx="98093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52799" name="128 CuadroTexto"/>
            <p:cNvSpPr txBox="1">
              <a:spLocks noChangeArrowheads="1"/>
            </p:cNvSpPr>
            <p:nvPr/>
          </p:nvSpPr>
          <p:spPr bwMode="auto">
            <a:xfrm>
              <a:off x="7594408" y="1804738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4</a:t>
              </a:r>
            </a:p>
          </p:txBody>
        </p:sp>
        <p:sp>
          <p:nvSpPr>
            <p:cNvPr id="52800" name="129 CuadroTexto"/>
            <p:cNvSpPr txBox="1">
              <a:spLocks noChangeArrowheads="1"/>
            </p:cNvSpPr>
            <p:nvPr/>
          </p:nvSpPr>
          <p:spPr bwMode="auto">
            <a:xfrm>
              <a:off x="7594408" y="2165100"/>
              <a:ext cx="98093" cy="13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01" name="130 CuadroTexto"/>
            <p:cNvSpPr txBox="1">
              <a:spLocks noChangeArrowheads="1"/>
            </p:cNvSpPr>
            <p:nvPr/>
          </p:nvSpPr>
          <p:spPr bwMode="auto">
            <a:xfrm>
              <a:off x="7594408" y="2447675"/>
              <a:ext cx="98093" cy="13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52802" name="131 CuadroTexto"/>
            <p:cNvSpPr txBox="1">
              <a:spLocks noChangeArrowheads="1"/>
            </p:cNvSpPr>
            <p:nvPr/>
          </p:nvSpPr>
          <p:spPr bwMode="auto">
            <a:xfrm>
              <a:off x="7594408" y="2749633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52803" name="132 CuadroTexto"/>
            <p:cNvSpPr txBox="1">
              <a:spLocks noChangeArrowheads="1"/>
            </p:cNvSpPr>
            <p:nvPr/>
          </p:nvSpPr>
          <p:spPr bwMode="auto">
            <a:xfrm>
              <a:off x="7594408" y="3114757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52804" name="133 CuadroTexto"/>
            <p:cNvSpPr txBox="1">
              <a:spLocks noChangeArrowheads="1"/>
            </p:cNvSpPr>
            <p:nvPr/>
          </p:nvSpPr>
          <p:spPr bwMode="auto">
            <a:xfrm>
              <a:off x="7594408" y="3397331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52805" name="137 CuadroTexto"/>
            <p:cNvSpPr txBox="1">
              <a:spLocks noChangeArrowheads="1"/>
            </p:cNvSpPr>
            <p:nvPr/>
          </p:nvSpPr>
          <p:spPr bwMode="auto">
            <a:xfrm>
              <a:off x="7594406" y="3743406"/>
              <a:ext cx="107586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06" name="138 CuadroTexto"/>
            <p:cNvSpPr txBox="1">
              <a:spLocks noChangeArrowheads="1"/>
            </p:cNvSpPr>
            <p:nvPr/>
          </p:nvSpPr>
          <p:spPr bwMode="auto">
            <a:xfrm>
              <a:off x="7594406" y="4103768"/>
              <a:ext cx="107586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-</a:t>
              </a:r>
            </a:p>
          </p:txBody>
        </p:sp>
        <p:sp>
          <p:nvSpPr>
            <p:cNvPr id="52807" name="139 CuadroTexto"/>
            <p:cNvSpPr txBox="1">
              <a:spLocks noChangeArrowheads="1"/>
            </p:cNvSpPr>
            <p:nvPr/>
          </p:nvSpPr>
          <p:spPr bwMode="auto">
            <a:xfrm>
              <a:off x="7594406" y="4391105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08" name="140 CuadroTexto"/>
            <p:cNvSpPr txBox="1">
              <a:spLocks noChangeArrowheads="1"/>
            </p:cNvSpPr>
            <p:nvPr/>
          </p:nvSpPr>
          <p:spPr bwMode="auto">
            <a:xfrm>
              <a:off x="7594406" y="4751468"/>
              <a:ext cx="107586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09" name="141 CuadroTexto"/>
            <p:cNvSpPr txBox="1">
              <a:spLocks noChangeArrowheads="1"/>
            </p:cNvSpPr>
            <p:nvPr/>
          </p:nvSpPr>
          <p:spPr bwMode="auto">
            <a:xfrm>
              <a:off x="7583331" y="5067380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810" name="142 CuadroTexto"/>
            <p:cNvSpPr txBox="1">
              <a:spLocks noChangeArrowheads="1"/>
            </p:cNvSpPr>
            <p:nvPr/>
          </p:nvSpPr>
          <p:spPr bwMode="auto">
            <a:xfrm>
              <a:off x="7594406" y="5767392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4</a:t>
              </a:r>
            </a:p>
          </p:txBody>
        </p:sp>
        <p:sp>
          <p:nvSpPr>
            <p:cNvPr id="157" name="156 Rectángulo"/>
            <p:cNvSpPr/>
            <p:nvPr/>
          </p:nvSpPr>
          <p:spPr>
            <a:xfrm>
              <a:off x="7486819" y="1368177"/>
              <a:ext cx="252353" cy="4640386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anchor="ctr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defRPr/>
              </a:pPr>
              <a:endParaRPr lang="es-PE" altLang="es-ES" sz="900">
                <a:solidFill>
                  <a:srgbClr val="FFFFFF"/>
                </a:solidFill>
                <a:latin typeface="BNPP Sans" pitchFamily="50" charset="0"/>
                <a:cs typeface="Arial" pitchFamily="34" charset="0"/>
              </a:endParaRPr>
            </a:p>
          </p:txBody>
        </p:sp>
        <p:sp>
          <p:nvSpPr>
            <p:cNvPr id="52812" name="141 CuadroTexto"/>
            <p:cNvSpPr txBox="1">
              <a:spLocks noChangeArrowheads="1"/>
            </p:cNvSpPr>
            <p:nvPr/>
          </p:nvSpPr>
          <p:spPr bwMode="auto">
            <a:xfrm>
              <a:off x="7596129" y="5435360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159" name="158 Rectángulo"/>
            <p:cNvSpPr/>
            <p:nvPr/>
          </p:nvSpPr>
          <p:spPr>
            <a:xfrm>
              <a:off x="7505512" y="1387177"/>
              <a:ext cx="233660" cy="469738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PE" altLang="es-E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52619" name="Picture 5" descr="Imagen relaciona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58" y="2036304"/>
            <a:ext cx="243249" cy="19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28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2574219" y="1437226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631" name="147 CuadroTexto"/>
          <p:cNvSpPr txBox="1">
            <a:spLocks noChangeArrowheads="1"/>
          </p:cNvSpPr>
          <p:nvPr/>
        </p:nvSpPr>
        <p:spPr bwMode="auto">
          <a:xfrm>
            <a:off x="2162360" y="2308459"/>
            <a:ext cx="69884" cy="7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739775"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39775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defTabSz="7397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defTabSz="739775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defTabSz="739775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ES" sz="600">
                <a:solidFill>
                  <a:srgbClr val="000000"/>
                </a:solidFill>
                <a:latin typeface="BNPP Sans" pitchFamily="50" charset="0"/>
              </a:rPr>
              <a:t>-</a:t>
            </a:r>
          </a:p>
        </p:txBody>
      </p:sp>
      <p:pic>
        <p:nvPicPr>
          <p:cNvPr id="52632" name="Picture 171" descr="Resultado de imagen para banco ripley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" t="8356" r="4683" b="16585"/>
          <a:stretch>
            <a:fillRect/>
          </a:stretch>
        </p:blipFill>
        <p:spPr bwMode="auto">
          <a:xfrm>
            <a:off x="4305905" y="713866"/>
            <a:ext cx="775440" cy="18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33" name="10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72" y="710284"/>
            <a:ext cx="767376" cy="18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634" name="Picture 2" descr="Resultado de imagen para cencosud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938" y="704316"/>
            <a:ext cx="534878" cy="19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635" name="72 Rectángulo"/>
          <p:cNvSpPr>
            <a:spLocks noChangeArrowheads="1"/>
          </p:cNvSpPr>
          <p:nvPr/>
        </p:nvSpPr>
        <p:spPr bwMode="auto">
          <a:xfrm>
            <a:off x="243249" y="39391"/>
            <a:ext cx="8900751" cy="65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48" tIns="37024" rIns="74048" bIns="37024">
            <a:spAutoFit/>
          </a:bodyPr>
          <a:lstStyle>
            <a:lvl1pPr eaLnBrk="0" hangingPunct="0">
              <a:spcBef>
                <a:spcPts val="200"/>
              </a:spcBef>
              <a:buClr>
                <a:srgbClr val="008578"/>
              </a:buClr>
              <a:buSzPct val="100000"/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PE" altLang="es-PE" sz="1900" b="1" dirty="0">
                <a:solidFill>
                  <a:srgbClr val="00915A"/>
                </a:solidFill>
                <a:latin typeface="BNPP Sans" pitchFamily="50" charset="0"/>
              </a:rPr>
              <a:t>Oferta de seguros </a:t>
            </a:r>
            <a:r>
              <a:rPr lang="es-PE" altLang="es-PE" sz="1900" b="1" dirty="0" err="1">
                <a:solidFill>
                  <a:srgbClr val="00915A"/>
                </a:solidFill>
                <a:latin typeface="BNPP Sans" pitchFamily="50" charset="0"/>
              </a:rPr>
              <a:t>retail</a:t>
            </a:r>
            <a:r>
              <a:rPr lang="es-PE" altLang="es-PE" sz="1900" b="1" dirty="0">
                <a:solidFill>
                  <a:srgbClr val="00915A"/>
                </a:solidFill>
                <a:latin typeface="BNPP Sans" pitchFamily="50" charset="0"/>
              </a:rPr>
              <a:t> : Existe oportunidad de crecimiento en  las líneas de protección individual desarrollando los canales de venta a distancia</a:t>
            </a:r>
            <a:endParaRPr lang="es-PE" altLang="es-PE" sz="1900" b="1" dirty="0">
              <a:solidFill>
                <a:srgbClr val="000000"/>
              </a:solidFill>
              <a:latin typeface="BNPP Sans" pitchFamily="50" charset="0"/>
            </a:endParaRPr>
          </a:p>
        </p:txBody>
      </p:sp>
      <p:graphicFrame>
        <p:nvGraphicFramePr>
          <p:cNvPr id="225" name="8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64941"/>
              </p:ext>
            </p:extLst>
          </p:nvPr>
        </p:nvGraphicFramePr>
        <p:xfrm>
          <a:off x="7386159" y="1202074"/>
          <a:ext cx="1388265" cy="372423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2923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02" marB="258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8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87865"/>
              </p:ext>
            </p:extLst>
          </p:nvPr>
        </p:nvGraphicFramePr>
        <p:xfrm>
          <a:off x="7386159" y="1860835"/>
          <a:ext cx="1388265" cy="373616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85" marB="2588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8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525221"/>
              </p:ext>
            </p:extLst>
          </p:nvPr>
        </p:nvGraphicFramePr>
        <p:xfrm>
          <a:off x="7386159" y="2227290"/>
          <a:ext cx="1388265" cy="731717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905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28" marB="2582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8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766"/>
              </p:ext>
            </p:extLst>
          </p:nvPr>
        </p:nvGraphicFramePr>
        <p:xfrm>
          <a:off x="7386159" y="2961394"/>
          <a:ext cx="1388265" cy="551473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169500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17785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840" marB="2584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8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885103"/>
              </p:ext>
            </p:extLst>
          </p:nvPr>
        </p:nvGraphicFramePr>
        <p:xfrm>
          <a:off x="7386159" y="3514060"/>
          <a:ext cx="1388265" cy="177856"/>
        </p:xfrm>
        <a:graphic>
          <a:graphicData uri="http://schemas.openxmlformats.org/drawingml/2006/table">
            <a:tbl>
              <a:tblPr/>
              <a:tblGrid>
                <a:gridCol w="462307"/>
                <a:gridCol w="411238"/>
                <a:gridCol w="514720"/>
              </a:tblGrid>
              <a:tr h="177856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745" marB="2574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745" marB="2574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292" marR="65292" marT="25745" marB="2574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9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35622"/>
              </p:ext>
            </p:extLst>
          </p:nvPr>
        </p:nvGraphicFramePr>
        <p:xfrm>
          <a:off x="7374065" y="3904389"/>
          <a:ext cx="1389609" cy="201729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20"/>
              </a:tblGrid>
              <a:tr h="201729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60" marB="2586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60" marB="2586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60" marB="2586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1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16287"/>
              </p:ext>
            </p:extLst>
          </p:nvPr>
        </p:nvGraphicFramePr>
        <p:xfrm>
          <a:off x="7374065" y="3700272"/>
          <a:ext cx="1389609" cy="204117"/>
        </p:xfrm>
        <a:graphic>
          <a:graphicData uri="http://schemas.openxmlformats.org/drawingml/2006/table">
            <a:tbl>
              <a:tblPr/>
              <a:tblGrid>
                <a:gridCol w="462307"/>
                <a:gridCol w="412582"/>
                <a:gridCol w="514720"/>
              </a:tblGrid>
              <a:tr h="204117"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200"/>
                        </a:spcBef>
                        <a:buClr>
                          <a:srgbClr val="008578"/>
                        </a:buClr>
                        <a:buSzPct val="100000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ts val="200"/>
                        </a:spcBef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200">
                          <a:solidFill>
                            <a:schemeClr val="accent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ts val="200"/>
                        </a:spcBef>
                        <a:buFont typeface="Wingdings" pitchFamily="2" charset="2"/>
                        <a:defRPr sz="10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ts val="200"/>
                        </a:spcBef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200"/>
                        </a:spcBef>
                        <a:spcAft>
                          <a:spcPct val="0"/>
                        </a:spcAft>
                        <a:defRPr sz="900">
                          <a:solidFill>
                            <a:schemeClr val="tx2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altLang="es-ES" sz="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BNPP Sans" pitchFamily="50" charset="0"/>
                        <a:cs typeface="Arial" pitchFamily="34" charset="0"/>
                      </a:endParaRPr>
                    </a:p>
                  </a:txBody>
                  <a:tcPr marL="65355" marR="65355" marT="25825" marB="25825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2745" name="Picture 6" descr="Resultado de imagen para agency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710" y="996764"/>
            <a:ext cx="205619" cy="16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46" name="Picture 2" descr="Resultado de imagen para telesales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043" y="1001538"/>
            <a:ext cx="198899" cy="15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747" name="142 Grupo"/>
          <p:cNvGrpSpPr>
            <a:grpSpLocks/>
          </p:cNvGrpSpPr>
          <p:nvPr/>
        </p:nvGrpSpPr>
        <p:grpSpPr bwMode="auto">
          <a:xfrm>
            <a:off x="7192635" y="1198493"/>
            <a:ext cx="181429" cy="2666646"/>
            <a:chOff x="7486819" y="1368177"/>
            <a:chExt cx="252353" cy="4716389"/>
          </a:xfrm>
        </p:grpSpPr>
        <p:sp>
          <p:nvSpPr>
            <p:cNvPr id="52782" name="127 CuadroTexto"/>
            <p:cNvSpPr txBox="1">
              <a:spLocks noChangeArrowheads="1"/>
            </p:cNvSpPr>
            <p:nvPr/>
          </p:nvSpPr>
          <p:spPr bwMode="auto">
            <a:xfrm>
              <a:off x="7594408" y="1444375"/>
              <a:ext cx="98093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83" name="128 CuadroTexto"/>
            <p:cNvSpPr txBox="1">
              <a:spLocks noChangeArrowheads="1"/>
            </p:cNvSpPr>
            <p:nvPr/>
          </p:nvSpPr>
          <p:spPr bwMode="auto">
            <a:xfrm>
              <a:off x="7594408" y="1804738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84" name="129 CuadroTexto"/>
            <p:cNvSpPr txBox="1">
              <a:spLocks noChangeArrowheads="1"/>
            </p:cNvSpPr>
            <p:nvPr/>
          </p:nvSpPr>
          <p:spPr bwMode="auto">
            <a:xfrm>
              <a:off x="7594408" y="2165100"/>
              <a:ext cx="98093" cy="13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85" name="130 CuadroTexto"/>
            <p:cNvSpPr txBox="1">
              <a:spLocks noChangeArrowheads="1"/>
            </p:cNvSpPr>
            <p:nvPr/>
          </p:nvSpPr>
          <p:spPr bwMode="auto">
            <a:xfrm>
              <a:off x="7594408" y="2447675"/>
              <a:ext cx="98093" cy="13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-</a:t>
              </a:r>
            </a:p>
          </p:txBody>
        </p:sp>
        <p:sp>
          <p:nvSpPr>
            <p:cNvPr id="52786" name="131 CuadroTexto"/>
            <p:cNvSpPr txBox="1">
              <a:spLocks noChangeArrowheads="1"/>
            </p:cNvSpPr>
            <p:nvPr/>
          </p:nvSpPr>
          <p:spPr bwMode="auto">
            <a:xfrm>
              <a:off x="7594408" y="2749633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2</a:t>
              </a:r>
            </a:p>
          </p:txBody>
        </p:sp>
        <p:sp>
          <p:nvSpPr>
            <p:cNvPr id="52787" name="132 CuadroTexto"/>
            <p:cNvSpPr txBox="1">
              <a:spLocks noChangeArrowheads="1"/>
            </p:cNvSpPr>
            <p:nvPr/>
          </p:nvSpPr>
          <p:spPr bwMode="auto">
            <a:xfrm>
              <a:off x="7594408" y="3114757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88" name="133 CuadroTexto"/>
            <p:cNvSpPr txBox="1">
              <a:spLocks noChangeArrowheads="1"/>
            </p:cNvSpPr>
            <p:nvPr/>
          </p:nvSpPr>
          <p:spPr bwMode="auto">
            <a:xfrm>
              <a:off x="7594408" y="3397331"/>
              <a:ext cx="98093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89" name="137 CuadroTexto"/>
            <p:cNvSpPr txBox="1">
              <a:spLocks noChangeArrowheads="1"/>
            </p:cNvSpPr>
            <p:nvPr/>
          </p:nvSpPr>
          <p:spPr bwMode="auto">
            <a:xfrm>
              <a:off x="7594406" y="3743406"/>
              <a:ext cx="107586" cy="15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90" name="138 CuadroTexto"/>
            <p:cNvSpPr txBox="1">
              <a:spLocks noChangeArrowheads="1"/>
            </p:cNvSpPr>
            <p:nvPr/>
          </p:nvSpPr>
          <p:spPr bwMode="auto">
            <a:xfrm>
              <a:off x="7594406" y="4103768"/>
              <a:ext cx="107586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-</a:t>
              </a:r>
            </a:p>
          </p:txBody>
        </p:sp>
        <p:sp>
          <p:nvSpPr>
            <p:cNvPr id="52791" name="139 CuadroTexto"/>
            <p:cNvSpPr txBox="1">
              <a:spLocks noChangeArrowheads="1"/>
            </p:cNvSpPr>
            <p:nvPr/>
          </p:nvSpPr>
          <p:spPr bwMode="auto">
            <a:xfrm>
              <a:off x="7594406" y="4391105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92" name="140 CuadroTexto"/>
            <p:cNvSpPr txBox="1">
              <a:spLocks noChangeArrowheads="1"/>
            </p:cNvSpPr>
            <p:nvPr/>
          </p:nvSpPr>
          <p:spPr bwMode="auto">
            <a:xfrm>
              <a:off x="7594406" y="4751468"/>
              <a:ext cx="107586" cy="157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-</a:t>
              </a:r>
            </a:p>
          </p:txBody>
        </p:sp>
        <p:sp>
          <p:nvSpPr>
            <p:cNvPr id="52793" name="141 CuadroTexto"/>
            <p:cNvSpPr txBox="1">
              <a:spLocks noChangeArrowheads="1"/>
            </p:cNvSpPr>
            <p:nvPr/>
          </p:nvSpPr>
          <p:spPr bwMode="auto">
            <a:xfrm>
              <a:off x="7583331" y="5067380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52794" name="142 CuadroTexto"/>
            <p:cNvSpPr txBox="1">
              <a:spLocks noChangeArrowheads="1"/>
            </p:cNvSpPr>
            <p:nvPr/>
          </p:nvSpPr>
          <p:spPr bwMode="auto">
            <a:xfrm>
              <a:off x="7594406" y="5767392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-</a:t>
              </a:r>
            </a:p>
          </p:txBody>
        </p:sp>
        <p:sp>
          <p:nvSpPr>
            <p:cNvPr id="270" name="156 Rectángulo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486819" y="1368177"/>
              <a:ext cx="252353" cy="4640386"/>
            </a:xfrm>
            <a:prstGeom prst="rect">
              <a:avLst/>
            </a:prstGeom>
            <a:noFill/>
            <a:ln w="3175">
              <a:solidFill>
                <a:schemeClr val="bg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anchor="ctr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defRPr/>
              </a:pPr>
              <a:endParaRPr lang="es-PE" altLang="es-ES" sz="900">
                <a:solidFill>
                  <a:srgbClr val="FFFFFF"/>
                </a:solidFill>
                <a:latin typeface="BNPP Sans" pitchFamily="50" charset="0"/>
                <a:cs typeface="Arial" pitchFamily="34" charset="0"/>
              </a:endParaRPr>
            </a:p>
          </p:txBody>
        </p:sp>
        <p:sp>
          <p:nvSpPr>
            <p:cNvPr id="52796" name="141 CuadroTexto"/>
            <p:cNvSpPr txBox="1">
              <a:spLocks noChangeArrowheads="1"/>
            </p:cNvSpPr>
            <p:nvPr/>
          </p:nvSpPr>
          <p:spPr bwMode="auto">
            <a:xfrm>
              <a:off x="7596129" y="5435360"/>
              <a:ext cx="107586" cy="15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739775" eaLnBrk="0" hangingPunct="0">
                <a:spcBef>
                  <a:spcPts val="200"/>
                </a:spcBef>
                <a:buClr>
                  <a:srgbClr val="008578"/>
                </a:buClr>
                <a:buSzPct val="100000"/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39775" eaLnBrk="0" hangingPunct="0">
                <a:spcBef>
                  <a:spcPts val="200"/>
                </a:spcBef>
                <a:buClr>
                  <a:schemeClr val="accent1"/>
                </a:buClr>
                <a:buSzPct val="90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400">
                  <a:solidFill>
                    <a:schemeClr val="accent1"/>
                  </a:solidFill>
                  <a:latin typeface="Arial" pitchFamily="34" charset="0"/>
                </a:defRPr>
              </a:lvl3pPr>
              <a:lvl4pPr marL="1600200" indent="-228600" defTabSz="739775" eaLnBrk="0" hangingPunct="0">
                <a:spcBef>
                  <a:spcPts val="200"/>
                </a:spcBef>
                <a:buFont typeface="Wingdings" pitchFamily="2" charset="2"/>
                <a:buChar char="§"/>
                <a:defRPr sz="1200">
                  <a:solidFill>
                    <a:schemeClr val="tx2"/>
                  </a:solidFill>
                  <a:latin typeface="Arial" pitchFamily="34" charset="0"/>
                </a:defRPr>
              </a:lvl4pPr>
              <a:lvl5pPr marL="2057400" indent="-228600" defTabSz="739775" eaLnBrk="0" hangingPunct="0">
                <a:spcBef>
                  <a:spcPts val="200"/>
                </a:spcBef>
                <a:defRPr sz="1000">
                  <a:solidFill>
                    <a:schemeClr val="tx2"/>
                  </a:solidFill>
                  <a:latin typeface="Arial" pitchFamily="34" charset="0"/>
                </a:defRPr>
              </a:lvl5pPr>
              <a:lvl6pPr marL="25146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6pPr>
              <a:lvl7pPr marL="29718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7pPr>
              <a:lvl8pPr marL="34290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8pPr>
              <a:lvl9pPr marL="3886200" indent="-228600" defTabSz="739775" eaLnBrk="0" fontAlgn="base" hangingPunct="0">
                <a:spcBef>
                  <a:spcPts val="200"/>
                </a:spcBef>
                <a:spcAft>
                  <a:spcPct val="0"/>
                </a:spcAft>
                <a:defRPr sz="1000">
                  <a:solidFill>
                    <a:schemeClr val="tx2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</a:pPr>
              <a:r>
                <a:rPr lang="es-PE" altLang="es-ES" sz="600">
                  <a:solidFill>
                    <a:srgbClr val="000000"/>
                  </a:solidFill>
                  <a:latin typeface="BNPP Sans" pitchFamily="50" charset="0"/>
                </a:rPr>
                <a:t>1</a:t>
              </a:r>
            </a:p>
          </p:txBody>
        </p:sp>
        <p:sp>
          <p:nvSpPr>
            <p:cNvPr id="272" name="158 Rectángulo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7505512" y="1387177"/>
              <a:ext cx="233660" cy="469738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PE" altLang="es-E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52748" name="Picture 4" descr="Resultado de imagen para online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1" r="22816"/>
          <a:stretch>
            <a:fillRect/>
          </a:stretch>
        </p:blipFill>
        <p:spPr bwMode="auto">
          <a:xfrm>
            <a:off x="6708825" y="983634"/>
            <a:ext cx="225778" cy="18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49" name="Picture 4" descr="Resultado de imagen para online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1" r="22816"/>
          <a:stretch>
            <a:fillRect/>
          </a:stretch>
        </p:blipFill>
        <p:spPr bwMode="auto">
          <a:xfrm>
            <a:off x="8437100" y="964535"/>
            <a:ext cx="225778" cy="18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0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614" y="2021980"/>
            <a:ext cx="243249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1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614" y="2942295"/>
            <a:ext cx="243249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2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70" y="2942295"/>
            <a:ext cx="243248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3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614" y="3294426"/>
            <a:ext cx="243249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4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080" y="3892452"/>
            <a:ext cx="243248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5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974" y="3894840"/>
            <a:ext cx="243249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6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249" y="3874547"/>
            <a:ext cx="244593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7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70" y="3321881"/>
            <a:ext cx="243248" cy="21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8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070" y="2021980"/>
            <a:ext cx="243248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59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2021980"/>
            <a:ext cx="243248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62" name="Picture 2" descr="Resultado de imagen para financiera oh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15" y="699542"/>
            <a:ext cx="1009280" cy="20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68" name="Picture 5" descr="Imagen relacionad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68" y="2956619"/>
            <a:ext cx="240561" cy="18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69" name="Picture 5" descr="Imagen relacionad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79" y="2956619"/>
            <a:ext cx="240561" cy="18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70" name="Picture 5" descr="Imagen relacionada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630" y="2936327"/>
            <a:ext cx="239217" cy="18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71" name="Picture 5" descr="Imagen relacionada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397" y="2936327"/>
            <a:ext cx="239217" cy="18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77" name="Picture 5" descr="Imagen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641" y="1828606"/>
            <a:ext cx="240561" cy="18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78" name="Picture 5" descr="Imagen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345" y="1857254"/>
            <a:ext cx="240560" cy="189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79" name="Picture 5" descr="Imagen relacionad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86" y="3509286"/>
            <a:ext cx="240560" cy="18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780" name="Picture 5" descr="Imagen relacionada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69" y="3529578"/>
            <a:ext cx="239217" cy="18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" name="244 CuadroTexto"/>
          <p:cNvSpPr txBox="1"/>
          <p:nvPr/>
        </p:nvSpPr>
        <p:spPr>
          <a:xfrm>
            <a:off x="2505058" y="4868982"/>
            <a:ext cx="1212505" cy="1557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PE" sz="1000" dirty="0">
                <a:latin typeface="BNPP Sans" pitchFamily="50" charset="0"/>
              </a:rPr>
              <a:t>NO participa Cardif</a:t>
            </a:r>
          </a:p>
        </p:txBody>
      </p:sp>
      <p:pic>
        <p:nvPicPr>
          <p:cNvPr id="254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2579629" y="3392010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4246754" y="1239761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4085193" y="1437226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4244213" y="1879842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1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4244213" y="2095866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2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4246754" y="2263735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4266932" y="3393917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5916299" y="1235467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6310684" y="1881928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5934742" y="3537663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6342937" y="3537663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7606828" y="3544426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2567048" y="1251369"/>
            <a:ext cx="132744" cy="108000"/>
          </a:xfrm>
          <a:prstGeom prst="rect">
            <a:avLst/>
          </a:prstGeom>
        </p:spPr>
      </p:pic>
      <p:pic>
        <p:nvPicPr>
          <p:cNvPr id="269" name="268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2579629" y="1903695"/>
            <a:ext cx="132744" cy="10800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" t="9551" r="5262"/>
          <a:stretch/>
        </p:blipFill>
        <p:spPr>
          <a:xfrm>
            <a:off x="2522498" y="2469034"/>
            <a:ext cx="247006" cy="1080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2537610" y="2650867"/>
            <a:ext cx="202336" cy="108000"/>
          </a:xfrm>
          <a:prstGeom prst="rect">
            <a:avLst/>
          </a:prstGeom>
        </p:spPr>
      </p:pic>
      <p:pic>
        <p:nvPicPr>
          <p:cNvPr id="275" name="274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2453744" y="3580442"/>
            <a:ext cx="132744" cy="108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11594" r="5674" b="22958"/>
          <a:stretch/>
        </p:blipFill>
        <p:spPr>
          <a:xfrm>
            <a:off x="2647228" y="3578783"/>
            <a:ext cx="202158" cy="108000"/>
          </a:xfrm>
          <a:prstGeom prst="rect">
            <a:avLst/>
          </a:prstGeom>
        </p:spPr>
      </p:pic>
      <p:pic>
        <p:nvPicPr>
          <p:cNvPr id="276" name="275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3312262" y="3579993"/>
            <a:ext cx="132744" cy="108000"/>
          </a:xfrm>
          <a:prstGeom prst="rect">
            <a:avLst/>
          </a:prstGeom>
        </p:spPr>
      </p:pic>
      <p:pic>
        <p:nvPicPr>
          <p:cNvPr id="277" name="276 Imagen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11594" r="5674" b="22958"/>
          <a:stretch/>
        </p:blipFill>
        <p:spPr>
          <a:xfrm>
            <a:off x="3505746" y="3578334"/>
            <a:ext cx="202158" cy="108000"/>
          </a:xfrm>
          <a:prstGeom prst="rect">
            <a:avLst/>
          </a:prstGeom>
        </p:spPr>
      </p:pic>
      <p:pic>
        <p:nvPicPr>
          <p:cNvPr id="278" name="277 Imagen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11594" r="5674" b="22958"/>
          <a:stretch/>
        </p:blipFill>
        <p:spPr>
          <a:xfrm>
            <a:off x="2555776" y="3772164"/>
            <a:ext cx="202158" cy="108000"/>
          </a:xfrm>
          <a:prstGeom prst="rect">
            <a:avLst/>
          </a:prstGeom>
        </p:spPr>
      </p:pic>
      <p:pic>
        <p:nvPicPr>
          <p:cNvPr id="279" name="278 Imagen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11594" r="5674" b="22958"/>
          <a:stretch/>
        </p:blipFill>
        <p:spPr>
          <a:xfrm>
            <a:off x="2985788" y="3772164"/>
            <a:ext cx="202158" cy="108000"/>
          </a:xfrm>
          <a:prstGeom prst="rect">
            <a:avLst/>
          </a:prstGeom>
        </p:spPr>
      </p:pic>
      <p:pic>
        <p:nvPicPr>
          <p:cNvPr id="280" name="279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2540890" y="3982600"/>
            <a:ext cx="202336" cy="1080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23360" r="8081" b="25130"/>
          <a:stretch/>
        </p:blipFill>
        <p:spPr>
          <a:xfrm>
            <a:off x="4459717" y="1251369"/>
            <a:ext cx="328307" cy="108000"/>
          </a:xfrm>
          <a:prstGeom prst="rect">
            <a:avLst/>
          </a:prstGeom>
        </p:spPr>
      </p:pic>
      <p:pic>
        <p:nvPicPr>
          <p:cNvPr id="282" name="281 Imagen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23360" r="8081" b="25130"/>
          <a:stretch/>
        </p:blipFill>
        <p:spPr>
          <a:xfrm>
            <a:off x="4244213" y="1431401"/>
            <a:ext cx="328307" cy="108000"/>
          </a:xfrm>
          <a:prstGeom prst="rect">
            <a:avLst/>
          </a:prstGeom>
        </p:spPr>
      </p:pic>
      <p:pic>
        <p:nvPicPr>
          <p:cNvPr id="27" name="26 Imagen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" t="28617" r="8859" b="30316"/>
          <a:stretch/>
        </p:blipFill>
        <p:spPr>
          <a:xfrm>
            <a:off x="4255927" y="2635938"/>
            <a:ext cx="108000" cy="108000"/>
          </a:xfrm>
          <a:prstGeom prst="rect">
            <a:avLst/>
          </a:prstGeom>
        </p:spPr>
      </p:pic>
      <p:pic>
        <p:nvPicPr>
          <p:cNvPr id="283" name="282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4211960" y="2831848"/>
            <a:ext cx="202336" cy="108000"/>
          </a:xfrm>
          <a:prstGeom prst="rect">
            <a:avLst/>
          </a:prstGeom>
        </p:spPr>
      </p:pic>
      <p:pic>
        <p:nvPicPr>
          <p:cNvPr id="284" name="283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4211960" y="3179749"/>
            <a:ext cx="202336" cy="108000"/>
          </a:xfrm>
          <a:prstGeom prst="rect">
            <a:avLst/>
          </a:prstGeom>
        </p:spPr>
      </p:pic>
      <p:pic>
        <p:nvPicPr>
          <p:cNvPr id="285" name="Picture 5" descr="Imagen relacionada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201" y="1363908"/>
            <a:ext cx="221135" cy="17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" name="Picture 5" descr="Imagen relacionada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130" y="1372643"/>
            <a:ext cx="221135" cy="17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9" name="288 Imagen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11594" r="5674" b="22958"/>
          <a:stretch/>
        </p:blipFill>
        <p:spPr>
          <a:xfrm>
            <a:off x="4217875" y="3551928"/>
            <a:ext cx="202158" cy="108000"/>
          </a:xfrm>
          <a:prstGeom prst="rect">
            <a:avLst/>
          </a:prstGeom>
        </p:spPr>
      </p:pic>
      <p:pic>
        <p:nvPicPr>
          <p:cNvPr id="290" name="289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4211960" y="3968074"/>
            <a:ext cx="202336" cy="108000"/>
          </a:xfrm>
          <a:prstGeom prst="rect">
            <a:avLst/>
          </a:prstGeom>
        </p:spPr>
      </p:pic>
      <p:pic>
        <p:nvPicPr>
          <p:cNvPr id="28" name="27 Imagen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5" b="26145"/>
          <a:stretch/>
        </p:blipFill>
        <p:spPr>
          <a:xfrm>
            <a:off x="4143476" y="3773070"/>
            <a:ext cx="314678" cy="108000"/>
          </a:xfrm>
          <a:prstGeom prst="rect">
            <a:avLst/>
          </a:prstGeom>
        </p:spPr>
      </p:pic>
      <p:pic>
        <p:nvPicPr>
          <p:cNvPr id="29" name="28 Imagen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2" t="31087" r="15543" b="36142"/>
          <a:stretch/>
        </p:blipFill>
        <p:spPr>
          <a:xfrm>
            <a:off x="5756832" y="2076603"/>
            <a:ext cx="425680" cy="108000"/>
          </a:xfrm>
          <a:prstGeom prst="rect">
            <a:avLst/>
          </a:prstGeom>
        </p:spPr>
      </p:pic>
      <p:pic>
        <p:nvPicPr>
          <p:cNvPr id="293" name="292 Imagen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2" t="31087" r="15543" b="36142"/>
          <a:stretch/>
        </p:blipFill>
        <p:spPr>
          <a:xfrm>
            <a:off x="6042585" y="2244229"/>
            <a:ext cx="425680" cy="108000"/>
          </a:xfrm>
          <a:prstGeom prst="rect">
            <a:avLst/>
          </a:prstGeom>
        </p:spPr>
      </p:pic>
      <p:pic>
        <p:nvPicPr>
          <p:cNvPr id="294" name="293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5768008" y="2248001"/>
            <a:ext cx="202336" cy="108000"/>
          </a:xfrm>
          <a:prstGeom prst="rect">
            <a:avLst/>
          </a:prstGeom>
        </p:spPr>
      </p:pic>
      <p:pic>
        <p:nvPicPr>
          <p:cNvPr id="295" name="294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5756832" y="2429020"/>
            <a:ext cx="132744" cy="108000"/>
          </a:xfrm>
          <a:prstGeom prst="rect">
            <a:avLst/>
          </a:prstGeom>
        </p:spPr>
      </p:pic>
      <p:pic>
        <p:nvPicPr>
          <p:cNvPr id="296" name="295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5920408" y="2432205"/>
            <a:ext cx="202336" cy="108000"/>
          </a:xfrm>
          <a:prstGeom prst="rect">
            <a:avLst/>
          </a:prstGeom>
        </p:spPr>
      </p:pic>
      <p:pic>
        <p:nvPicPr>
          <p:cNvPr id="297" name="296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5764332" y="2627987"/>
            <a:ext cx="132744" cy="108000"/>
          </a:xfrm>
          <a:prstGeom prst="rect">
            <a:avLst/>
          </a:prstGeom>
        </p:spPr>
      </p:pic>
      <p:pic>
        <p:nvPicPr>
          <p:cNvPr id="298" name="297 Imagen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" t="28617" r="8859" b="30316"/>
          <a:stretch/>
        </p:blipFill>
        <p:spPr>
          <a:xfrm>
            <a:off x="5940152" y="2627987"/>
            <a:ext cx="108000" cy="108000"/>
          </a:xfrm>
          <a:prstGeom prst="rect">
            <a:avLst/>
          </a:prstGeom>
        </p:spPr>
      </p:pic>
      <p:pic>
        <p:nvPicPr>
          <p:cNvPr id="299" name="298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5916732" y="2815946"/>
            <a:ext cx="132744" cy="108000"/>
          </a:xfrm>
          <a:prstGeom prst="rect">
            <a:avLst/>
          </a:prstGeom>
        </p:spPr>
      </p:pic>
      <p:pic>
        <p:nvPicPr>
          <p:cNvPr id="300" name="299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6332445" y="2815946"/>
            <a:ext cx="132744" cy="108000"/>
          </a:xfrm>
          <a:prstGeom prst="rect">
            <a:avLst/>
          </a:prstGeom>
        </p:spPr>
      </p:pic>
      <p:pic>
        <p:nvPicPr>
          <p:cNvPr id="301" name="300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5868144" y="3175986"/>
            <a:ext cx="202336" cy="108000"/>
          </a:xfrm>
          <a:prstGeom prst="rect">
            <a:avLst/>
          </a:prstGeom>
        </p:spPr>
      </p:pic>
      <p:pic>
        <p:nvPicPr>
          <p:cNvPr id="302" name="301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5935522" y="3360206"/>
            <a:ext cx="132744" cy="108000"/>
          </a:xfrm>
          <a:prstGeom prst="rect">
            <a:avLst/>
          </a:prstGeom>
        </p:spPr>
      </p:pic>
      <p:pic>
        <p:nvPicPr>
          <p:cNvPr id="303" name="302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5776021" y="3909341"/>
            <a:ext cx="132744" cy="108000"/>
          </a:xfrm>
          <a:prstGeom prst="rect">
            <a:avLst/>
          </a:prstGeom>
        </p:spPr>
      </p:pic>
      <p:pic>
        <p:nvPicPr>
          <p:cNvPr id="304" name="303 Imagen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23360" r="8081" b="25130"/>
          <a:stretch/>
        </p:blipFill>
        <p:spPr>
          <a:xfrm>
            <a:off x="5931271" y="3919939"/>
            <a:ext cx="328307" cy="108000"/>
          </a:xfrm>
          <a:prstGeom prst="rect">
            <a:avLst/>
          </a:prstGeom>
        </p:spPr>
      </p:pic>
      <p:pic>
        <p:nvPicPr>
          <p:cNvPr id="305" name="304 Imagen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 t="23410" r="20795" b="21653"/>
          <a:stretch/>
        </p:blipFill>
        <p:spPr>
          <a:xfrm>
            <a:off x="5879630" y="4054141"/>
            <a:ext cx="202336" cy="108000"/>
          </a:xfrm>
          <a:prstGeom prst="rect">
            <a:avLst/>
          </a:prstGeom>
        </p:spPr>
      </p:pic>
      <p:pic>
        <p:nvPicPr>
          <p:cNvPr id="306" name="305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7582466" y="1229642"/>
            <a:ext cx="132744" cy="108000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6" t="36109" r="11855" b="36631"/>
          <a:stretch/>
        </p:blipFill>
        <p:spPr>
          <a:xfrm>
            <a:off x="7427882" y="1423129"/>
            <a:ext cx="456486" cy="108000"/>
          </a:xfrm>
          <a:prstGeom prst="rect">
            <a:avLst/>
          </a:prstGeom>
        </p:spPr>
      </p:pic>
      <p:pic>
        <p:nvPicPr>
          <p:cNvPr id="308" name="307 Imagen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6" t="36109" r="11855" b="36631"/>
          <a:stretch/>
        </p:blipFill>
        <p:spPr>
          <a:xfrm>
            <a:off x="7427882" y="1884054"/>
            <a:ext cx="456486" cy="108000"/>
          </a:xfrm>
          <a:prstGeom prst="rect">
            <a:avLst/>
          </a:prstGeom>
        </p:spPr>
      </p:pic>
      <p:pic>
        <p:nvPicPr>
          <p:cNvPr id="309" name="308 Imagen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2" t="31087" r="15543" b="36142"/>
          <a:stretch/>
        </p:blipFill>
        <p:spPr>
          <a:xfrm>
            <a:off x="7426884" y="2253511"/>
            <a:ext cx="425680" cy="108000"/>
          </a:xfrm>
          <a:prstGeom prst="rect">
            <a:avLst/>
          </a:prstGeom>
        </p:spPr>
      </p:pic>
      <p:pic>
        <p:nvPicPr>
          <p:cNvPr id="310" name="309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7599657" y="2438302"/>
            <a:ext cx="132744" cy="108000"/>
          </a:xfrm>
          <a:prstGeom prst="rect">
            <a:avLst/>
          </a:prstGeom>
        </p:spPr>
      </p:pic>
      <p:pic>
        <p:nvPicPr>
          <p:cNvPr id="311" name="310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7591706" y="2635938"/>
            <a:ext cx="132744" cy="108000"/>
          </a:xfrm>
          <a:prstGeom prst="rect">
            <a:avLst/>
          </a:prstGeom>
        </p:spPr>
      </p:pic>
      <p:pic>
        <p:nvPicPr>
          <p:cNvPr id="312" name="311 Imagen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6" t="36109" r="11855" b="36631"/>
          <a:stretch/>
        </p:blipFill>
        <p:spPr>
          <a:xfrm>
            <a:off x="7428467" y="2815946"/>
            <a:ext cx="456486" cy="108000"/>
          </a:xfrm>
          <a:prstGeom prst="rect">
            <a:avLst/>
          </a:prstGeom>
        </p:spPr>
      </p:pic>
      <p:pic>
        <p:nvPicPr>
          <p:cNvPr id="313" name="Picture 5" descr="Imagen relacionad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45" y="3118548"/>
            <a:ext cx="243249" cy="21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" name="313 Imagen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11594" r="5674" b="22958"/>
          <a:stretch/>
        </p:blipFill>
        <p:spPr>
          <a:xfrm>
            <a:off x="7532964" y="3743012"/>
            <a:ext cx="202158" cy="108000"/>
          </a:xfrm>
          <a:prstGeom prst="rect">
            <a:avLst/>
          </a:prstGeom>
        </p:spPr>
      </p:pic>
      <p:pic>
        <p:nvPicPr>
          <p:cNvPr id="238" name="Picture 403" descr="Resultado de imagen para logo cardif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52"/>
          <a:stretch>
            <a:fillRect/>
          </a:stretch>
        </p:blipFill>
        <p:spPr bwMode="auto">
          <a:xfrm>
            <a:off x="5940152" y="1881928"/>
            <a:ext cx="133524" cy="1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238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3419872" y="2834295"/>
            <a:ext cx="132744" cy="108000"/>
          </a:xfrm>
          <a:prstGeom prst="rect">
            <a:avLst/>
          </a:prstGeom>
        </p:spPr>
      </p:pic>
      <p:pic>
        <p:nvPicPr>
          <p:cNvPr id="240" name="239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2987824" y="2834295"/>
            <a:ext cx="132744" cy="108000"/>
          </a:xfrm>
          <a:prstGeom prst="rect">
            <a:avLst/>
          </a:prstGeom>
        </p:spPr>
      </p:pic>
      <p:pic>
        <p:nvPicPr>
          <p:cNvPr id="241" name="240 Imagen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13589" r="11503" b="14463"/>
          <a:stretch/>
        </p:blipFill>
        <p:spPr>
          <a:xfrm>
            <a:off x="2555776" y="2834295"/>
            <a:ext cx="132744" cy="108000"/>
          </a:xfrm>
          <a:prstGeom prst="rect">
            <a:avLst/>
          </a:prstGeom>
        </p:spPr>
      </p:pic>
      <p:sp>
        <p:nvSpPr>
          <p:cNvPr id="37" name="36 Rectángulo redondeado"/>
          <p:cNvSpPr/>
          <p:nvPr/>
        </p:nvSpPr>
        <p:spPr>
          <a:xfrm>
            <a:off x="4067944" y="3496092"/>
            <a:ext cx="1486371" cy="1860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31" name="230 Rectángulo redondeado"/>
          <p:cNvSpPr/>
          <p:nvPr/>
        </p:nvSpPr>
        <p:spPr>
          <a:xfrm>
            <a:off x="2363947" y="1179361"/>
            <a:ext cx="1486371" cy="218128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32" name="231 Rectángulo redondeado"/>
          <p:cNvSpPr/>
          <p:nvPr/>
        </p:nvSpPr>
        <p:spPr>
          <a:xfrm>
            <a:off x="2363947" y="2021754"/>
            <a:ext cx="1486371" cy="218128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33" name="232 Rectángulo redondeado"/>
          <p:cNvSpPr/>
          <p:nvPr/>
        </p:nvSpPr>
        <p:spPr>
          <a:xfrm>
            <a:off x="2363947" y="2959962"/>
            <a:ext cx="1486371" cy="218128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34" name="233 Rectángulo redondeado"/>
          <p:cNvSpPr/>
          <p:nvPr/>
        </p:nvSpPr>
        <p:spPr>
          <a:xfrm>
            <a:off x="2363947" y="3360206"/>
            <a:ext cx="1486371" cy="218128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36" name="235 Rectángulo redondeado"/>
          <p:cNvSpPr/>
          <p:nvPr/>
        </p:nvSpPr>
        <p:spPr>
          <a:xfrm>
            <a:off x="5677917" y="2043457"/>
            <a:ext cx="1486371" cy="1860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37" name="236 Rectángulo redondeado"/>
          <p:cNvSpPr/>
          <p:nvPr/>
        </p:nvSpPr>
        <p:spPr>
          <a:xfrm>
            <a:off x="4067944" y="2959962"/>
            <a:ext cx="1486371" cy="1860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46" name="245 Rectángulo redondeado"/>
          <p:cNvSpPr/>
          <p:nvPr/>
        </p:nvSpPr>
        <p:spPr>
          <a:xfrm>
            <a:off x="5677917" y="1353347"/>
            <a:ext cx="1486371" cy="1860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47" name="246 Rectángulo"/>
          <p:cNvSpPr/>
          <p:nvPr/>
        </p:nvSpPr>
        <p:spPr>
          <a:xfrm>
            <a:off x="1185333" y="1427676"/>
            <a:ext cx="839948" cy="17188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Desempleo</a:t>
            </a:r>
          </a:p>
        </p:txBody>
      </p:sp>
      <p:sp>
        <p:nvSpPr>
          <p:cNvPr id="248" name="247 Rectángulo"/>
          <p:cNvSpPr/>
          <p:nvPr/>
        </p:nvSpPr>
        <p:spPr>
          <a:xfrm>
            <a:off x="1210869" y="3947361"/>
            <a:ext cx="857418" cy="183824"/>
          </a:xfrm>
          <a:prstGeom prst="rect">
            <a:avLst/>
          </a:prstGeom>
          <a:solidFill>
            <a:srgbClr val="9BBB59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>
                <a:solidFill>
                  <a:prstClr val="white"/>
                </a:solidFill>
                <a:latin typeface="BNPP Sans" pitchFamily="50" charset="0"/>
              </a:rPr>
              <a:t>Autos y Domiciliario</a:t>
            </a:r>
          </a:p>
        </p:txBody>
      </p:sp>
      <p:sp>
        <p:nvSpPr>
          <p:cNvPr id="249" name="248 Rectángulo"/>
          <p:cNvSpPr/>
          <p:nvPr/>
        </p:nvSpPr>
        <p:spPr>
          <a:xfrm>
            <a:off x="1210869" y="4163889"/>
            <a:ext cx="857418" cy="183824"/>
          </a:xfrm>
          <a:prstGeom prst="rect">
            <a:avLst/>
          </a:prstGeom>
          <a:solidFill>
            <a:srgbClr val="9BBB59"/>
          </a:solidFill>
          <a:ln w="3175" cap="flat" cmpd="sng" algn="ctr">
            <a:noFill/>
            <a:prstDash val="solid"/>
          </a:ln>
          <a:effectLst/>
        </p:spPr>
        <p:txBody>
          <a:bodyPr lIns="59954" tIns="59010" rIns="59954" bIns="59010" anchor="ctr"/>
          <a:lstStyle/>
          <a:p>
            <a:pPr algn="ctr" defTabSz="599535">
              <a:defRPr/>
            </a:pPr>
            <a:r>
              <a:rPr lang="es-PE" sz="700" kern="0" dirty="0" smtClean="0">
                <a:solidFill>
                  <a:prstClr val="white"/>
                </a:solidFill>
                <a:latin typeface="BNPP Sans" pitchFamily="50" charset="0"/>
              </a:rPr>
              <a:t>Compra Protegida</a:t>
            </a:r>
            <a:endParaRPr lang="es-PE" sz="700" kern="0" dirty="0">
              <a:solidFill>
                <a:prstClr val="white"/>
              </a:solidFill>
              <a:latin typeface="BNPP Sans" pitchFamily="50" charset="0"/>
            </a:endParaRPr>
          </a:p>
        </p:txBody>
      </p:sp>
      <p:sp>
        <p:nvSpPr>
          <p:cNvPr id="250" name="249 Rectángulo redondeado"/>
          <p:cNvSpPr/>
          <p:nvPr/>
        </p:nvSpPr>
        <p:spPr>
          <a:xfrm>
            <a:off x="5677917" y="2917924"/>
            <a:ext cx="1486371" cy="1860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51" name="250 Rectángulo redondeado"/>
          <p:cNvSpPr/>
          <p:nvPr/>
        </p:nvSpPr>
        <p:spPr>
          <a:xfrm>
            <a:off x="7355418" y="2043457"/>
            <a:ext cx="1486371" cy="1860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53" name="252 Rectángulo redondeado"/>
          <p:cNvSpPr/>
          <p:nvPr/>
        </p:nvSpPr>
        <p:spPr>
          <a:xfrm>
            <a:off x="7355418" y="1641379"/>
            <a:ext cx="1486371" cy="1860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55" name="254 Rectángulo redondeado"/>
          <p:cNvSpPr/>
          <p:nvPr/>
        </p:nvSpPr>
        <p:spPr>
          <a:xfrm>
            <a:off x="5749925" y="4401920"/>
            <a:ext cx="1486371" cy="1860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56" name="255 Rectángulo redondeado"/>
          <p:cNvSpPr/>
          <p:nvPr/>
        </p:nvSpPr>
        <p:spPr>
          <a:xfrm>
            <a:off x="7355418" y="4401920"/>
            <a:ext cx="1486371" cy="1860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57" name="256 Rectángulo redondeado"/>
          <p:cNvSpPr/>
          <p:nvPr/>
        </p:nvSpPr>
        <p:spPr>
          <a:xfrm>
            <a:off x="2365549" y="4183342"/>
            <a:ext cx="1486371" cy="1860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71" name="270 Rectángulo redondeado"/>
          <p:cNvSpPr/>
          <p:nvPr/>
        </p:nvSpPr>
        <p:spPr>
          <a:xfrm>
            <a:off x="7355418" y="4183342"/>
            <a:ext cx="1486371" cy="1860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sp>
        <p:nvSpPr>
          <p:cNvPr id="273" name="272 Rectángulo redondeado"/>
          <p:cNvSpPr/>
          <p:nvPr/>
        </p:nvSpPr>
        <p:spPr>
          <a:xfrm>
            <a:off x="4021733" y="4183342"/>
            <a:ext cx="1486371" cy="1860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  <p:pic>
        <p:nvPicPr>
          <p:cNvPr id="274" name="273 Imagen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2" t="31087" r="15543" b="36142"/>
          <a:stretch/>
        </p:blipFill>
        <p:spPr>
          <a:xfrm>
            <a:off x="6140520" y="4263950"/>
            <a:ext cx="425680" cy="108000"/>
          </a:xfrm>
          <a:prstGeom prst="rect">
            <a:avLst/>
          </a:prstGeom>
        </p:spPr>
      </p:pic>
      <p:sp>
        <p:nvSpPr>
          <p:cNvPr id="281" name="280 Rectángulo redondeado"/>
          <p:cNvSpPr/>
          <p:nvPr/>
        </p:nvSpPr>
        <p:spPr>
          <a:xfrm>
            <a:off x="4021733" y="4401920"/>
            <a:ext cx="1486371" cy="186054"/>
          </a:xfrm>
          <a:prstGeom prst="round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482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82B1884A-AFA2-4FFD-AD3E-1283B65A74E0}" type="slidenum">
              <a:rPr lang="en-GB" altLang="es-ES" smtClean="0">
                <a:solidFill>
                  <a:srgbClr val="000000"/>
                </a:solidFill>
              </a:rPr>
              <a:pPr/>
              <a:t>50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37572" name="2 Título"/>
          <p:cNvSpPr txBox="1">
            <a:spLocks/>
          </p:cNvSpPr>
          <p:nvPr/>
        </p:nvSpPr>
        <p:spPr bwMode="auto">
          <a:xfrm>
            <a:off x="316096" y="280263"/>
            <a:ext cx="72929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>
              <a:defRPr sz="1600">
                <a:solidFill>
                  <a:schemeClr val="bg1"/>
                </a:solidFill>
                <a:latin typeface="Arial" charset="0"/>
              </a:defRPr>
            </a:lvl2pPr>
            <a:lvl3pPr>
              <a:defRPr sz="1400">
                <a:solidFill>
                  <a:schemeClr val="accent1"/>
                </a:solidFill>
                <a:latin typeface="Arial" charset="0"/>
              </a:defRPr>
            </a:lvl3pPr>
            <a:lvl4pPr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ES_tradnl" altLang="es-ES" sz="2100" b="1" dirty="0">
                <a:solidFill>
                  <a:schemeClr val="accent1"/>
                </a:solidFill>
                <a:latin typeface="BNPP Sans Light" pitchFamily="50" charset="0"/>
              </a:rPr>
              <a:t>Accidentes </a:t>
            </a:r>
            <a:r>
              <a:rPr lang="es-ES_tradnl" altLang="es-ES" sz="2100" b="1" dirty="0" smtClean="0">
                <a:solidFill>
                  <a:schemeClr val="accent1"/>
                </a:solidFill>
                <a:latin typeface="BNPP Sans Light" pitchFamily="50" charset="0"/>
              </a:rPr>
              <a:t>personales / Sepelio/ Eventos de Vida</a:t>
            </a:r>
            <a:endParaRPr lang="es-ES" altLang="es-ES" sz="2100" b="1" dirty="0">
              <a:solidFill>
                <a:schemeClr val="accent1"/>
              </a:solidFill>
              <a:latin typeface="BNPP Sans Light" pitchFamily="50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84405" y="706247"/>
            <a:ext cx="8379209" cy="905158"/>
          </a:xfrm>
          <a:prstGeom prst="rect">
            <a:avLst/>
          </a:prstGeom>
        </p:spPr>
        <p:txBody>
          <a:bodyPr lIns="73445" tIns="36722" rIns="73445" bIns="36722">
            <a:spAutoFit/>
          </a:bodyPr>
          <a:lstStyle/>
          <a:p>
            <a:pPr algn="just">
              <a:defRPr/>
            </a:pPr>
            <a:r>
              <a:rPr lang="es-ES_tradnl" altLang="es-ES" sz="900" b="1" dirty="0">
                <a:latin typeface="BNPP Sans" pitchFamily="50" charset="0"/>
              </a:rPr>
              <a:t>Accidentes </a:t>
            </a:r>
            <a:r>
              <a:rPr lang="es-ES_tradnl" altLang="es-ES" sz="900" b="1" dirty="0" smtClean="0">
                <a:latin typeface="BNPP Sans" pitchFamily="50" charset="0"/>
              </a:rPr>
              <a:t>Personales / Sepelio / Eventos de Vida: </a:t>
            </a:r>
            <a:r>
              <a:rPr lang="es-ES" altLang="es-ES" sz="900" b="1" dirty="0">
                <a:latin typeface="BNPP Sans" pitchFamily="50" charset="0"/>
              </a:rPr>
              <a:t>Contrato por 5 años (2018 - 2023)</a:t>
            </a:r>
          </a:p>
          <a:p>
            <a:pPr algn="just">
              <a:defRPr/>
            </a:pPr>
            <a:endParaRPr lang="es-ES_tradnl" altLang="es-ES" sz="900" b="1" dirty="0"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altLang="es-ES" sz="900" dirty="0">
                <a:latin typeface="BNPP Sans" pitchFamily="50" charset="0"/>
              </a:rPr>
              <a:t>Comisión </a:t>
            </a:r>
            <a:r>
              <a:rPr lang="es-ES_tradnl" altLang="es-ES" sz="900" dirty="0" smtClean="0">
                <a:latin typeface="BNPP Sans" pitchFamily="50" charset="0"/>
              </a:rPr>
              <a:t>Socio</a:t>
            </a:r>
            <a:r>
              <a:rPr lang="es-ES_tradnl" altLang="es-ES" sz="900" dirty="0">
                <a:latin typeface="BNPP Sans" pitchFamily="50" charset="0"/>
              </a:rPr>
              <a:t>: Comercialización </a:t>
            </a:r>
            <a:r>
              <a:rPr lang="es-ES_tradnl" altLang="es-ES" sz="900" dirty="0" smtClean="0">
                <a:latin typeface="BNPP Sans" pitchFamily="50" charset="0"/>
              </a:rPr>
              <a:t>42% </a:t>
            </a:r>
            <a:r>
              <a:rPr lang="es-ES_tradnl" altLang="es-ES" sz="900" dirty="0">
                <a:latin typeface="BNPP Sans" pitchFamily="50" charset="0"/>
              </a:rPr>
              <a:t>+ IGV (1ra cuota) / Recaudación </a:t>
            </a:r>
            <a:r>
              <a:rPr lang="es-ES_tradnl" altLang="es-ES" sz="900" dirty="0" smtClean="0">
                <a:latin typeface="BNPP Sans" pitchFamily="50" charset="0"/>
              </a:rPr>
              <a:t>42</a:t>
            </a:r>
            <a:r>
              <a:rPr lang="es-ES_tradnl" altLang="es-ES" sz="900" dirty="0">
                <a:latin typeface="BNPP Sans" pitchFamily="50" charset="0"/>
              </a:rPr>
              <a:t>% (a partir de la segunda cuota)</a:t>
            </a: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sz="900" dirty="0" smtClean="0">
                <a:latin typeface="BNPP Sans" pitchFamily="50" charset="0"/>
              </a:rPr>
              <a:t>Prima Comercial + IGV: </a:t>
            </a:r>
            <a:r>
              <a:rPr lang="en-US" sz="900" dirty="0">
                <a:latin typeface="BNPP Sans" pitchFamily="50" charset="0"/>
              </a:rPr>
              <a:t>S/ </a:t>
            </a:r>
            <a:r>
              <a:rPr lang="en-US" sz="900" dirty="0" smtClean="0">
                <a:latin typeface="BNPP Sans" pitchFamily="50" charset="0"/>
              </a:rPr>
              <a:t>12.90 </a:t>
            </a:r>
            <a:r>
              <a:rPr lang="en-US" sz="900" dirty="0" err="1" smtClean="0">
                <a:latin typeface="BNPP Sans" pitchFamily="50" charset="0"/>
              </a:rPr>
              <a:t>mensual</a:t>
            </a:r>
            <a:r>
              <a:rPr lang="en-US" sz="900" dirty="0" smtClean="0">
                <a:latin typeface="BNPP Sans" pitchFamily="50" charset="0"/>
              </a:rPr>
              <a:t> (</a:t>
            </a:r>
            <a:r>
              <a:rPr lang="en-US" sz="900" dirty="0" err="1" smtClean="0">
                <a:latin typeface="BNPP Sans" pitchFamily="50" charset="0"/>
              </a:rPr>
              <a:t>Sepelio</a:t>
            </a:r>
            <a:r>
              <a:rPr lang="en-US" sz="900" dirty="0" smtClean="0">
                <a:latin typeface="BNPP Sans" pitchFamily="50" charset="0"/>
              </a:rPr>
              <a:t> no </a:t>
            </a:r>
            <a:r>
              <a:rPr lang="en-US" sz="900" dirty="0" err="1" smtClean="0">
                <a:latin typeface="BNPP Sans" pitchFamily="50" charset="0"/>
              </a:rPr>
              <a:t>grava</a:t>
            </a:r>
            <a:r>
              <a:rPr lang="en-US" sz="900" dirty="0" smtClean="0">
                <a:latin typeface="BNPP Sans" pitchFamily="50" charset="0"/>
              </a:rPr>
              <a:t> IGV)</a:t>
            </a:r>
            <a:endParaRPr lang="en-US" sz="900" dirty="0"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n-US" sz="900" dirty="0" err="1">
                <a:latin typeface="BNPP Sans" pitchFamily="50" charset="0"/>
              </a:rPr>
              <a:t>Fondo</a:t>
            </a:r>
            <a:r>
              <a:rPr lang="en-US" sz="900" dirty="0">
                <a:latin typeface="BNPP Sans" pitchFamily="50" charset="0"/>
              </a:rPr>
              <a:t> de Marketing: 8.0% + IGV</a:t>
            </a: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n-US" sz="900" dirty="0">
                <a:latin typeface="BNPP Sans" pitchFamily="50" charset="0"/>
              </a:rPr>
              <a:t>Bono de </a:t>
            </a:r>
            <a:r>
              <a:rPr lang="en-US" sz="900" dirty="0" err="1">
                <a:latin typeface="BNPP Sans" pitchFamily="50" charset="0"/>
              </a:rPr>
              <a:t>cierre</a:t>
            </a:r>
            <a:r>
              <a:rPr lang="en-US" sz="900" dirty="0">
                <a:latin typeface="BNPP Sans" pitchFamily="50" charset="0"/>
              </a:rPr>
              <a:t> de </a:t>
            </a:r>
            <a:r>
              <a:rPr lang="en-US" sz="900" dirty="0" err="1">
                <a:latin typeface="BNPP Sans" pitchFamily="50" charset="0"/>
              </a:rPr>
              <a:t>negociación</a:t>
            </a:r>
            <a:r>
              <a:rPr lang="en-US" sz="900" dirty="0">
                <a:latin typeface="BNPP Sans" pitchFamily="50" charset="0"/>
              </a:rPr>
              <a:t>: S/.2´000,000 + IGV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236127" y="3620680"/>
            <a:ext cx="2910940" cy="905158"/>
          </a:xfrm>
          <a:prstGeom prst="rect">
            <a:avLst/>
          </a:prstGeom>
        </p:spPr>
        <p:txBody>
          <a:bodyPr wrap="none" lIns="73445" tIns="36722" rIns="73445" bIns="36722">
            <a:spAutoFit/>
          </a:bodyPr>
          <a:lstStyle/>
          <a:p>
            <a:pPr algn="just">
              <a:defRPr/>
            </a:pPr>
            <a:r>
              <a:rPr lang="es-ES_tradnl" sz="900" b="1" dirty="0">
                <a:latin typeface="BNPP Sans" pitchFamily="50" charset="0"/>
              </a:rPr>
              <a:t>Gastos mensuales</a:t>
            </a:r>
            <a:r>
              <a:rPr lang="es-ES_tradnl" sz="900" b="1" dirty="0" smtClean="0">
                <a:latin typeface="BNPP Sans" pitchFamily="50" charset="0"/>
              </a:rPr>
              <a:t>:</a:t>
            </a:r>
          </a:p>
          <a:p>
            <a:pPr algn="just">
              <a:defRPr/>
            </a:pPr>
            <a:endParaRPr lang="es-ES_tradnl" sz="900" dirty="0">
              <a:solidFill>
                <a:srgbClr val="FF0000"/>
              </a:solidFill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sz="900" dirty="0">
                <a:latin typeface="BNPP Sans" pitchFamily="50" charset="0"/>
              </a:rPr>
              <a:t>Impresión de certificados: S/ </a:t>
            </a:r>
            <a:r>
              <a:rPr lang="es-ES_tradnl" sz="900" dirty="0" smtClean="0">
                <a:latin typeface="BNPP Sans" pitchFamily="50" charset="0"/>
              </a:rPr>
              <a:t>6,000 + IGV</a:t>
            </a: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sz="900" dirty="0">
                <a:latin typeface="BNPP Sans" pitchFamily="50" charset="0"/>
              </a:rPr>
              <a:t>Folletos: </a:t>
            </a:r>
            <a:r>
              <a:rPr lang="es-ES_tradnl" sz="900" dirty="0" smtClean="0">
                <a:latin typeface="BNPP Sans" pitchFamily="50" charset="0"/>
              </a:rPr>
              <a:t>S/ 2,400 + IGV</a:t>
            </a: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sz="900" dirty="0" smtClean="0">
                <a:latin typeface="BNPP Sans" pitchFamily="50" charset="0"/>
              </a:rPr>
              <a:t>Despacho de certificados y Folletos: S/ 1,200 + IGV</a:t>
            </a:r>
            <a:endParaRPr lang="es-ES_tradnl" sz="900" dirty="0">
              <a:latin typeface="BNPP Sans" pitchFamily="50" charset="0"/>
            </a:endParaRPr>
          </a:p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sz="900" dirty="0" smtClean="0">
                <a:latin typeface="BNPP Sans" pitchFamily="50" charset="0"/>
              </a:rPr>
              <a:t>Capacitación: </a:t>
            </a:r>
            <a:r>
              <a:rPr lang="es-ES_tradnl" sz="900" dirty="0">
                <a:latin typeface="BNPP Sans" pitchFamily="50" charset="0"/>
              </a:rPr>
              <a:t>S/ </a:t>
            </a:r>
            <a:r>
              <a:rPr lang="es-ES_tradnl" sz="900" dirty="0" smtClean="0">
                <a:latin typeface="BNPP Sans" pitchFamily="50" charset="0"/>
              </a:rPr>
              <a:t>800 + IGV</a:t>
            </a:r>
            <a:endParaRPr lang="es-ES_tradnl" sz="900" dirty="0">
              <a:latin typeface="BNPP Sans" pitchFamily="50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203121" y="3887807"/>
            <a:ext cx="3177872" cy="628159"/>
          </a:xfrm>
          <a:prstGeom prst="rect">
            <a:avLst/>
          </a:prstGeom>
        </p:spPr>
        <p:txBody>
          <a:bodyPr wrap="square" lIns="73445" tIns="36722" rIns="73445" bIns="36722">
            <a:spAutoFit/>
          </a:bodyPr>
          <a:lstStyle/>
          <a:p>
            <a:pPr marL="229514" indent="-229514" algn="just">
              <a:buFont typeface="Wingdings" panose="05000000000000000000" pitchFamily="2" charset="2"/>
              <a:buChar char="Ø"/>
              <a:defRPr/>
            </a:pPr>
            <a:r>
              <a:rPr lang="es-ES_tradnl" sz="900" dirty="0" smtClean="0">
                <a:latin typeface="BNPP Sans" pitchFamily="50" charset="0"/>
              </a:rPr>
              <a:t>Plataforma Global TPA:</a:t>
            </a:r>
          </a:p>
          <a:p>
            <a:pPr algn="just">
              <a:defRPr/>
            </a:pPr>
            <a:r>
              <a:rPr lang="es-ES" sz="900" dirty="0" smtClean="0">
                <a:latin typeface="BNPP Sans" pitchFamily="50" charset="0"/>
              </a:rPr>
              <a:t>      - Digitación</a:t>
            </a:r>
            <a:r>
              <a:rPr lang="es-ES" sz="900" dirty="0">
                <a:latin typeface="BNPP Sans" pitchFamily="50" charset="0"/>
              </a:rPr>
              <a:t>: S/ 0.55 por solicitud</a:t>
            </a:r>
          </a:p>
          <a:p>
            <a:pPr algn="just">
              <a:defRPr/>
            </a:pPr>
            <a:r>
              <a:rPr lang="es-ES" sz="900" dirty="0" smtClean="0">
                <a:latin typeface="BNPP Sans" pitchFamily="50" charset="0"/>
              </a:rPr>
              <a:t>      - Digitalización</a:t>
            </a:r>
            <a:r>
              <a:rPr lang="es-ES" sz="900" dirty="0">
                <a:latin typeface="BNPP Sans" pitchFamily="50" charset="0"/>
              </a:rPr>
              <a:t>: S/ 0.26 por </a:t>
            </a:r>
            <a:r>
              <a:rPr lang="es-ES" sz="900" dirty="0" smtClean="0">
                <a:latin typeface="BNPP Sans" pitchFamily="50" charset="0"/>
              </a:rPr>
              <a:t>página</a:t>
            </a:r>
          </a:p>
          <a:p>
            <a:pPr algn="just">
              <a:defRPr/>
            </a:pPr>
            <a:r>
              <a:rPr lang="es-ES" sz="900" dirty="0" smtClean="0">
                <a:latin typeface="BNPP Sans" pitchFamily="50" charset="0"/>
              </a:rPr>
              <a:t>      - Mantenimiento </a:t>
            </a:r>
            <a:r>
              <a:rPr lang="es-ES" sz="900" dirty="0">
                <a:latin typeface="BNPP Sans" pitchFamily="50" charset="0"/>
              </a:rPr>
              <a:t>y </a:t>
            </a:r>
            <a:r>
              <a:rPr lang="es-ES" sz="900" dirty="0" smtClean="0">
                <a:latin typeface="BNPP Sans" pitchFamily="50" charset="0"/>
              </a:rPr>
              <a:t>Soporte: </a:t>
            </a:r>
            <a:r>
              <a:rPr lang="es-ES" sz="900" dirty="0">
                <a:latin typeface="BNPP Sans" pitchFamily="50" charset="0"/>
              </a:rPr>
              <a:t>S/ </a:t>
            </a:r>
            <a:r>
              <a:rPr lang="es-ES" sz="900" dirty="0" smtClean="0">
                <a:latin typeface="BNPP Sans" pitchFamily="50" charset="0"/>
              </a:rPr>
              <a:t>6,600 + IGV </a:t>
            </a:r>
            <a:endParaRPr lang="es-ES" sz="900" dirty="0">
              <a:latin typeface="BNPP Sans" pitchFamily="50" charset="0"/>
            </a:endParaRPr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42946"/>
              </p:ext>
            </p:extLst>
          </p:nvPr>
        </p:nvGraphicFramePr>
        <p:xfrm>
          <a:off x="480797" y="2020286"/>
          <a:ext cx="2991909" cy="1127528"/>
        </p:xfrm>
        <a:graphic>
          <a:graphicData uri="http://schemas.openxmlformats.org/drawingml/2006/table">
            <a:tbl>
              <a:tblPr firstRow="1" bandRow="1"/>
              <a:tblGrid>
                <a:gridCol w="1551749"/>
                <a:gridCol w="1440160"/>
              </a:tblGrid>
              <a:tr h="2437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dirty="0" smtClean="0">
                          <a:solidFill>
                            <a:schemeClr val="bg1"/>
                          </a:solidFill>
                          <a:latin typeface="BNPP Sans" pitchFamily="50" charset="0"/>
                        </a:rPr>
                        <a:t>Coberturas</a:t>
                      </a:r>
                      <a:endParaRPr lang="es-ES" sz="800" dirty="0">
                        <a:solidFill>
                          <a:schemeClr val="bg1"/>
                        </a:solidFill>
                        <a:latin typeface="BNPP Sans" pitchFamily="50" charset="0"/>
                      </a:endParaRP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s-PE" sz="800" b="1" kern="1200" smtClean="0">
                          <a:solidFill>
                            <a:schemeClr val="bg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Suma Asegurada</a:t>
                      </a:r>
                      <a:endParaRPr lang="es-ES" sz="800" b="1" kern="1200" dirty="0">
                        <a:solidFill>
                          <a:schemeClr val="bg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</a:tr>
              <a:tr h="2042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Muerte Accidental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T="45696" marB="4569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kern="1200" smtClean="0">
                          <a:solidFill>
                            <a:schemeClr val="tx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S/40,000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T="45696" marB="4569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2979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Invalidez Total y</a:t>
                      </a:r>
                      <a:r>
                        <a:rPr lang="es-ES" sz="800" baseline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</a:t>
                      </a: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Permanente</a:t>
                      </a:r>
                      <a:r>
                        <a:rPr lang="es-ES" sz="800" baseline="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 </a:t>
                      </a: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por Enfermedad o Accidente</a:t>
                      </a: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S/ 40,000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T="45696" marB="4569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2878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Renta Hospitalaria por accidente</a:t>
                      </a: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Hasta S/100 por día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de hospitalización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" name="13 Rectángulo"/>
          <p:cNvSpPr/>
          <p:nvPr/>
        </p:nvSpPr>
        <p:spPr>
          <a:xfrm>
            <a:off x="467544" y="1779662"/>
            <a:ext cx="1368152" cy="212661"/>
          </a:xfrm>
          <a:prstGeom prst="rect">
            <a:avLst/>
          </a:prstGeom>
        </p:spPr>
        <p:txBody>
          <a:bodyPr wrap="square" lIns="73445" tIns="36722" rIns="73445" bIns="36722">
            <a:spAutoFit/>
          </a:bodyPr>
          <a:lstStyle/>
          <a:p>
            <a:pPr algn="just">
              <a:defRPr/>
            </a:pPr>
            <a:r>
              <a:rPr lang="es-ES_tradnl" altLang="es-ES" sz="900" b="1" dirty="0">
                <a:latin typeface="BNPP Sans" pitchFamily="50" charset="0"/>
              </a:rPr>
              <a:t>Accidentes </a:t>
            </a:r>
            <a:r>
              <a:rPr lang="es-ES_tradnl" altLang="es-ES" sz="900" b="1" dirty="0" smtClean="0">
                <a:latin typeface="BNPP Sans" pitchFamily="50" charset="0"/>
              </a:rPr>
              <a:t>Personales</a:t>
            </a:r>
            <a:endParaRPr lang="es-ES" altLang="es-ES" sz="900" b="1" dirty="0">
              <a:latin typeface="BNPP Sans" pitchFamily="50" charset="0"/>
            </a:endParaRPr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24507"/>
              </p:ext>
            </p:extLst>
          </p:nvPr>
        </p:nvGraphicFramePr>
        <p:xfrm>
          <a:off x="6012160" y="2002997"/>
          <a:ext cx="2880320" cy="1941504"/>
        </p:xfrm>
        <a:graphic>
          <a:graphicData uri="http://schemas.openxmlformats.org/drawingml/2006/table">
            <a:tbl>
              <a:tblPr firstRow="1" bandRow="1"/>
              <a:tblGrid>
                <a:gridCol w="1800200"/>
                <a:gridCol w="1080120"/>
              </a:tblGrid>
              <a:tr h="2742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dirty="0" smtClean="0">
                          <a:solidFill>
                            <a:schemeClr val="bg1"/>
                          </a:solidFill>
                          <a:latin typeface="BNPP Sans" pitchFamily="50" charset="0"/>
                        </a:rPr>
                        <a:t>Coberturas</a:t>
                      </a:r>
                      <a:endParaRPr lang="es-ES" sz="800" dirty="0">
                        <a:solidFill>
                          <a:schemeClr val="bg1"/>
                        </a:solidFill>
                        <a:latin typeface="BNPP Sans" pitchFamily="50" charset="0"/>
                      </a:endParaRP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s-PE" sz="800" b="1" kern="1200" dirty="0" smtClean="0">
                          <a:solidFill>
                            <a:schemeClr val="bg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Suma Asegurada</a:t>
                      </a:r>
                      <a:endParaRPr lang="es-ES" sz="800" b="1" kern="1200" dirty="0">
                        <a:solidFill>
                          <a:schemeClr val="bg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</a:tr>
              <a:tr h="3519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Desempleo Involuntario</a:t>
                      </a:r>
                    </a:p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(Trabajadores Dependientes)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T="45696" marB="4569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S/.350 por cuota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(hasta 4 cuotas)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T="45696" marB="4569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3098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Incapacidad Temporal (Trabajadores Independientes)</a:t>
                      </a: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S/.350 por cuota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(hasta 4 cuotas)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T="45696" marB="4569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1407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Divorcio</a:t>
                      </a: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S/.1,000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1434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Matrimonio</a:t>
                      </a: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S/.1,000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  <a:tr h="2182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Nacimiento de un hijo</a:t>
                      </a: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S/.1,000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2659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Titulación del Asegurado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o de un hijo</a:t>
                      </a:r>
                    </a:p>
                  </a:txBody>
                  <a:tcPr marT="45696" marB="4569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S/.1,000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16 Rectángulo"/>
          <p:cNvSpPr/>
          <p:nvPr/>
        </p:nvSpPr>
        <p:spPr>
          <a:xfrm>
            <a:off x="6012160" y="1783025"/>
            <a:ext cx="1368152" cy="212661"/>
          </a:xfrm>
          <a:prstGeom prst="rect">
            <a:avLst/>
          </a:prstGeom>
        </p:spPr>
        <p:txBody>
          <a:bodyPr wrap="square" lIns="73445" tIns="36722" rIns="73445" bIns="36722">
            <a:spAutoFit/>
          </a:bodyPr>
          <a:lstStyle/>
          <a:p>
            <a:pPr algn="just">
              <a:defRPr/>
            </a:pPr>
            <a:r>
              <a:rPr lang="es-ES_tradnl" altLang="es-ES" sz="900" b="1" dirty="0" smtClean="0">
                <a:latin typeface="BNPP Sans" pitchFamily="50" charset="0"/>
              </a:rPr>
              <a:t>Eventos de Vida</a:t>
            </a:r>
            <a:endParaRPr lang="es-ES" altLang="es-ES" sz="900" b="1" dirty="0">
              <a:latin typeface="BNPP Sans" pitchFamily="50" charset="0"/>
            </a:endParaRPr>
          </a:p>
        </p:txBody>
      </p:sp>
      <p:graphicFrame>
        <p:nvGraphicFramePr>
          <p:cNvPr id="19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53229"/>
              </p:ext>
            </p:extLst>
          </p:nvPr>
        </p:nvGraphicFramePr>
        <p:xfrm>
          <a:off x="3707904" y="1995686"/>
          <a:ext cx="2076355" cy="700896"/>
        </p:xfrm>
        <a:graphic>
          <a:graphicData uri="http://schemas.openxmlformats.org/drawingml/2006/table">
            <a:tbl>
              <a:tblPr firstRow="1" bandRow="1"/>
              <a:tblGrid>
                <a:gridCol w="996235"/>
                <a:gridCol w="1080120"/>
              </a:tblGrid>
              <a:tr h="2742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_tradnl" sz="800" dirty="0" smtClean="0">
                          <a:solidFill>
                            <a:schemeClr val="bg1"/>
                          </a:solidFill>
                          <a:latin typeface="BNPP Sans" pitchFamily="50" charset="0"/>
                        </a:rPr>
                        <a:t>Coberturas</a:t>
                      </a:r>
                      <a:endParaRPr lang="es-ES" sz="800" dirty="0">
                        <a:solidFill>
                          <a:schemeClr val="bg1"/>
                        </a:solidFill>
                        <a:latin typeface="BNPP Sans" pitchFamily="50" charset="0"/>
                      </a:endParaRP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s-PE" sz="800" b="1" kern="1200" dirty="0" smtClean="0">
                          <a:solidFill>
                            <a:schemeClr val="bg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Suma Asegurada</a:t>
                      </a:r>
                      <a:endParaRPr lang="es-ES" sz="800" b="1" kern="1200" dirty="0">
                        <a:solidFill>
                          <a:schemeClr val="bg1"/>
                        </a:solidFill>
                        <a:latin typeface="BNPP Sans" pitchFamily="50" charset="0"/>
                        <a:ea typeface="+mn-ea"/>
                        <a:cs typeface="+mn-cs"/>
                      </a:endParaRP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</a:tr>
              <a:tr h="1577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Fallecimiento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T="45696" marB="4569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S/.10,000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T="45696" marB="4569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</a:tr>
              <a:tr h="160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smtClean="0">
                          <a:solidFill>
                            <a:schemeClr val="tx1"/>
                          </a:solidFill>
                          <a:latin typeface="BNPP Sans" pitchFamily="50" charset="0"/>
                        </a:rPr>
                        <a:t>Sepelio</a:t>
                      </a:r>
                    </a:p>
                  </a:txBody>
                  <a:tcPr marT="45696" marB="4569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kern="1200" dirty="0" smtClean="0">
                          <a:solidFill>
                            <a:schemeClr val="tx1"/>
                          </a:solidFill>
                          <a:latin typeface="BNPP Sans" pitchFamily="50" charset="0"/>
                          <a:ea typeface="+mn-ea"/>
                          <a:cs typeface="+mn-cs"/>
                        </a:rPr>
                        <a:t>Hasta S/.4,000</a:t>
                      </a:r>
                      <a:endParaRPr lang="es-ES" sz="800" dirty="0">
                        <a:solidFill>
                          <a:schemeClr val="tx1"/>
                        </a:solidFill>
                        <a:latin typeface="BNPP Sans" pitchFamily="50" charset="0"/>
                      </a:endParaRPr>
                    </a:p>
                  </a:txBody>
                  <a:tcPr marT="45696" marB="4569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" name="19 Rectángulo"/>
          <p:cNvSpPr/>
          <p:nvPr/>
        </p:nvSpPr>
        <p:spPr>
          <a:xfrm>
            <a:off x="3707904" y="1779662"/>
            <a:ext cx="1368152" cy="212661"/>
          </a:xfrm>
          <a:prstGeom prst="rect">
            <a:avLst/>
          </a:prstGeom>
        </p:spPr>
        <p:txBody>
          <a:bodyPr wrap="square" lIns="73445" tIns="36722" rIns="73445" bIns="36722">
            <a:spAutoFit/>
          </a:bodyPr>
          <a:lstStyle/>
          <a:p>
            <a:pPr algn="just">
              <a:defRPr/>
            </a:pPr>
            <a:r>
              <a:rPr lang="es-ES_tradnl" altLang="es-ES" sz="900" b="1" dirty="0" smtClean="0">
                <a:latin typeface="BNPP Sans" pitchFamily="50" charset="0"/>
              </a:rPr>
              <a:t>Sepelio</a:t>
            </a:r>
            <a:endParaRPr lang="es-ES" altLang="es-ES" sz="900" b="1" dirty="0"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80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BC144B7E-206C-44AD-8E38-6FDB3E42673B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51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195588" name="2 Título"/>
          <p:cNvSpPr>
            <a:spLocks noGrp="1"/>
          </p:cNvSpPr>
          <p:nvPr>
            <p:ph type="title"/>
          </p:nvPr>
        </p:nvSpPr>
        <p:spPr>
          <a:xfrm>
            <a:off x="429945" y="289664"/>
            <a:ext cx="7750520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Status de los targets globales: Renovaciones y nuevos negocios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pic>
        <p:nvPicPr>
          <p:cNvPr id="19558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t="14285" r="17999" b="15475"/>
          <a:stretch>
            <a:fillRect/>
          </a:stretch>
        </p:blipFill>
        <p:spPr bwMode="auto">
          <a:xfrm>
            <a:off x="257163" y="713298"/>
            <a:ext cx="1044722" cy="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90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24" y="2786209"/>
            <a:ext cx="1186697" cy="33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273235" y="1186871"/>
            <a:ext cx="8430106" cy="1459156"/>
          </a:xfrm>
          <a:prstGeom prst="rect">
            <a:avLst/>
          </a:prstGeom>
          <a:noFill/>
        </p:spPr>
        <p:txBody>
          <a:bodyPr lIns="73445" tIns="36722" rIns="73445" bIns="36722">
            <a:spAutoFit/>
          </a:bodyPr>
          <a:lstStyle/>
          <a:p>
            <a:pPr marL="229514" indent="-229514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PE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En </a:t>
            </a:r>
            <a:r>
              <a:rPr lang="es-PE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Noviembre 2017  se renovaron los productos de Desgravamen y Tarjeta Protegida</a:t>
            </a:r>
            <a:r>
              <a:rPr lang="es-PE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, con mejores condiciones para Cardif. La comisión del  Desgravamen TC paso de 92% a 84.5% (venta nueva y stock); y el desgravamen de la Línea Paralela de 81.5% a 80% (sólo stock). El contrato aplica desde Marzo 2018, por 2 años. </a:t>
            </a:r>
            <a:r>
              <a:rPr lang="es-PE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GWP: 51.26M EUR; NBI: 4.10M EUR</a:t>
            </a:r>
          </a:p>
          <a:p>
            <a:pPr marL="229514" indent="-229514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PE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En Octubre 2017  se renovó la Garantía Extendida (Saga Falabella, Tottus y Sodimac), con mejores condiciones. Incremento del costo técnico en 10% para el 1er año, incremento del costo técnico  de 5 % para el 2do año; y un posible incremento de 5% adicional para el 3er año con un incremento en la comisión  a 16%. Se anuló la DEF y se cotizó en versión run off.  </a:t>
            </a:r>
            <a:r>
              <a:rPr lang="es-PE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GWP: 11.98M EUR; NBI:5.87MEUR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73235" y="3075806"/>
            <a:ext cx="8430106" cy="1459156"/>
          </a:xfrm>
          <a:prstGeom prst="rect">
            <a:avLst/>
          </a:prstGeom>
          <a:noFill/>
        </p:spPr>
        <p:txBody>
          <a:bodyPr lIns="73445" tIns="36722" rIns="73445" bIns="36722">
            <a:spAutoFit/>
          </a:bodyPr>
          <a:lstStyle/>
          <a:p>
            <a:pPr marL="229514" indent="-229514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PE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En Enero se </a:t>
            </a:r>
            <a:r>
              <a:rPr lang="es-PE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ganó el producto de Sepelio por </a:t>
            </a:r>
            <a:r>
              <a:rPr lang="es-PE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3 años</a:t>
            </a:r>
            <a:r>
              <a:rPr lang="es-PE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, ha implementarse </a:t>
            </a:r>
            <a:r>
              <a:rPr lang="es-PE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en Agosto 2018</a:t>
            </a:r>
            <a:r>
              <a:rPr lang="es-PE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. </a:t>
            </a:r>
            <a:r>
              <a:rPr lang="es-PE" sz="1000" b="1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GWP: 1.26; NBI: 0.47M EUR</a:t>
            </a:r>
          </a:p>
          <a:p>
            <a:pPr marL="229514" indent="-229514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PE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Pendiente cortar el SOAT. </a:t>
            </a:r>
            <a:r>
              <a:rPr lang="es-PE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En </a:t>
            </a:r>
            <a:r>
              <a:rPr lang="es-PE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Ene18 se acordó con el socio :  No adelantar los S/98k, pendientes, adjudicación del Sepelio por 3 años con una comisión de 45%, primera opción para cotizar e implementar el seguro de desempleo para la TC/ </a:t>
            </a:r>
            <a:r>
              <a:rPr lang="es-PE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LP</a:t>
            </a:r>
          </a:p>
          <a:p>
            <a:pPr marL="229514" indent="-229514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PE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El 19-07 nos comunican que el Banco reducirá la vigencia del contrato SEPELIO a 2 años, por cambio de políticas internas del Banco.  Pendiente abordar el tema de cara al Banco. </a:t>
            </a:r>
          </a:p>
          <a:p>
            <a:pPr marL="229514" indent="-229514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PE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Se esta revisando la oportunidad de cotizar los productos de Retiro Protegido y Compra Protegida para el Banco. Pendiente recibir </a:t>
            </a:r>
            <a:r>
              <a:rPr lang="es-PE" sz="10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info</a:t>
            </a:r>
            <a:r>
              <a:rPr lang="es-PE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 de ellos. </a:t>
            </a:r>
            <a:endParaRPr lang="es-PE" sz="1000" dirty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54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E1994169-5440-4379-8AC6-D54687A7E11E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52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196612" name="2 Título"/>
          <p:cNvSpPr>
            <a:spLocks noGrp="1"/>
          </p:cNvSpPr>
          <p:nvPr>
            <p:ph type="title"/>
          </p:nvPr>
        </p:nvSpPr>
        <p:spPr>
          <a:xfrm>
            <a:off x="429945" y="289664"/>
            <a:ext cx="7750520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Status de los targets globales: Renovaciones y nuevos negocios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33508" y="3147814"/>
            <a:ext cx="8491718" cy="1228323"/>
          </a:xfrm>
          <a:prstGeom prst="rect">
            <a:avLst/>
          </a:prstGeom>
          <a:noFill/>
        </p:spPr>
        <p:txBody>
          <a:bodyPr lIns="73445" tIns="36722" rIns="73445" bIns="36722">
            <a:spAutoFit/>
          </a:bodyPr>
          <a:lstStyle/>
          <a:p>
            <a:pPr marL="229514" indent="-229514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PE" sz="1000" dirty="0">
                <a:latin typeface="BNPP Sans" pitchFamily="50" charset="0"/>
              </a:rPr>
              <a:t>En Marzo 17 inició la comercialización del  Protección de Tarjeta. Actualmente estamos en </a:t>
            </a:r>
            <a:r>
              <a:rPr lang="es-PE" sz="1000" dirty="0" smtClean="0">
                <a:latin typeface="BNPP Sans" pitchFamily="50" charset="0"/>
              </a:rPr>
              <a:t>4,500 </a:t>
            </a:r>
            <a:r>
              <a:rPr lang="es-PE" sz="1000" dirty="0">
                <a:latin typeface="BNPP Sans" pitchFamily="50" charset="0"/>
              </a:rPr>
              <a:t>ventas mes. </a:t>
            </a:r>
            <a:endParaRPr lang="es-PE" sz="1000" dirty="0" smtClean="0">
              <a:latin typeface="BNPP Sans" pitchFamily="50" charset="0"/>
            </a:endParaRPr>
          </a:p>
          <a:p>
            <a:pPr marL="229514" indent="-229514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PE" sz="1000" dirty="0" smtClean="0">
                <a:latin typeface="BNPP Sans" pitchFamily="50" charset="0"/>
              </a:rPr>
              <a:t>En 2017 </a:t>
            </a:r>
            <a:r>
              <a:rPr lang="es-PE" sz="1000" dirty="0">
                <a:latin typeface="BNPP Sans" pitchFamily="50" charset="0"/>
              </a:rPr>
              <a:t>se ganó la licitación del Desgravamen  para el Crédito Efectico (PEF). La comercialización </a:t>
            </a:r>
            <a:r>
              <a:rPr lang="es-PE" sz="1000" dirty="0" smtClean="0">
                <a:latin typeface="BNPP Sans" pitchFamily="50" charset="0"/>
              </a:rPr>
              <a:t>el 27,07,18; </a:t>
            </a:r>
            <a:r>
              <a:rPr lang="es-PE" sz="1000" dirty="0">
                <a:latin typeface="BNPP Sans" pitchFamily="50" charset="0"/>
              </a:rPr>
              <a:t>por un periodo de 5 años. </a:t>
            </a:r>
            <a:r>
              <a:rPr lang="es-PE" sz="1000" b="1" dirty="0">
                <a:latin typeface="BNPP Sans" pitchFamily="50" charset="0"/>
              </a:rPr>
              <a:t>GWP: 11.40M EUR; NBI:2.12M EUR</a:t>
            </a:r>
          </a:p>
          <a:p>
            <a:pPr marL="229514" indent="-229514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s-PE" sz="1000" dirty="0">
                <a:latin typeface="BNPP Sans" pitchFamily="50" charset="0"/>
              </a:rPr>
              <a:t>En noviembre 2017 se ganó la licitación  para 3 productos que se </a:t>
            </a:r>
            <a:r>
              <a:rPr lang="es-PE" sz="1000" dirty="0" smtClean="0">
                <a:latin typeface="BNPP Sans" pitchFamily="50" charset="0"/>
              </a:rPr>
              <a:t>comercializan </a:t>
            </a:r>
            <a:r>
              <a:rPr lang="es-PE" sz="1000" dirty="0">
                <a:latin typeface="BNPP Sans" pitchFamily="50" charset="0"/>
              </a:rPr>
              <a:t>por POS: AP, Eventos de la vida y Sepelio. La comercialización </a:t>
            </a:r>
            <a:r>
              <a:rPr lang="es-PE" sz="1000" dirty="0" smtClean="0">
                <a:latin typeface="BNPP Sans" pitchFamily="50" charset="0"/>
              </a:rPr>
              <a:t>inicio el 02,07,18  por  </a:t>
            </a:r>
            <a:r>
              <a:rPr lang="es-PE" sz="1000" dirty="0">
                <a:latin typeface="BNPP Sans" pitchFamily="50" charset="0"/>
              </a:rPr>
              <a:t>un periodo de 3 años. Se pago un bono de S/4M. </a:t>
            </a:r>
            <a:r>
              <a:rPr lang="es-PE" sz="1000" b="1" dirty="0">
                <a:latin typeface="BNPP Sans" pitchFamily="50" charset="0"/>
              </a:rPr>
              <a:t>GWP: 5.95M EUR; NBI: 1.66M EUR </a:t>
            </a:r>
          </a:p>
        </p:txBody>
      </p:sp>
      <p:sp>
        <p:nvSpPr>
          <p:cNvPr id="196614" name="11 CuadroTexto"/>
          <p:cNvSpPr txBox="1">
            <a:spLocks noChangeArrowheads="1"/>
          </p:cNvSpPr>
          <p:nvPr/>
        </p:nvSpPr>
        <p:spPr bwMode="auto">
          <a:xfrm>
            <a:off x="273235" y="866953"/>
            <a:ext cx="8490379" cy="192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marL="285750" indent="-285750"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PE" altLang="es-ES" sz="1000" dirty="0">
                <a:solidFill>
                  <a:schemeClr val="tx1"/>
                </a:solidFill>
                <a:latin typeface="BNPP Sans" pitchFamily="50" charset="0"/>
              </a:rPr>
              <a:t>En Setiembre 2017, la Financiera Oh! licitó todos sus productos :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PE" altLang="es-ES" sz="1000" b="1" dirty="0">
                <a:solidFill>
                  <a:schemeClr val="tx1"/>
                </a:solidFill>
                <a:latin typeface="BNPP Sans" pitchFamily="50" charset="0"/>
              </a:rPr>
              <a:t>Desgravamen Tarjeta Protegida; y Línea Paralela: </a:t>
            </a:r>
            <a:r>
              <a:rPr lang="es-PE" altLang="es-ES" sz="1000" dirty="0">
                <a:solidFill>
                  <a:schemeClr val="tx1"/>
                </a:solidFill>
                <a:latin typeface="BNPP Sans" pitchFamily="50" charset="0"/>
              </a:rPr>
              <a:t>Lo ganó Pacifico Seguros. </a:t>
            </a:r>
            <a:r>
              <a:rPr lang="es-PE" altLang="es-ES" sz="1000" b="1" dirty="0">
                <a:solidFill>
                  <a:schemeClr val="tx1"/>
                </a:solidFill>
                <a:latin typeface="BNPP Sans" pitchFamily="50" charset="0"/>
              </a:rPr>
              <a:t>GWP:25.5M EUR; NBI 2.5M EUR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PE" altLang="es-ES" sz="1000" b="1" dirty="0">
                <a:solidFill>
                  <a:schemeClr val="tx1"/>
                </a:solidFill>
                <a:latin typeface="BNPP Sans" pitchFamily="50" charset="0"/>
              </a:rPr>
              <a:t>SPF (Desempleo):  </a:t>
            </a:r>
            <a:r>
              <a:rPr lang="es-PE" altLang="es-ES" sz="1000" dirty="0">
                <a:solidFill>
                  <a:schemeClr val="tx1"/>
                </a:solidFill>
                <a:latin typeface="BNPP Sans" pitchFamily="50" charset="0"/>
              </a:rPr>
              <a:t>Pendiente. </a:t>
            </a:r>
            <a:r>
              <a:rPr lang="es-PE" altLang="es-ES" sz="1000" b="1" dirty="0">
                <a:solidFill>
                  <a:schemeClr val="tx1"/>
                </a:solidFill>
                <a:latin typeface="BNPP Sans" pitchFamily="50" charset="0"/>
              </a:rPr>
              <a:t>GWP: 6.87M EUR; NBI: 1.15M EUR. </a:t>
            </a:r>
            <a:r>
              <a:rPr lang="es-PE" altLang="es-ES" sz="1000" dirty="0">
                <a:solidFill>
                  <a:schemeClr val="tx1"/>
                </a:solidFill>
                <a:latin typeface="BNPP Sans" pitchFamily="50" charset="0"/>
              </a:rPr>
              <a:t>Por 2 </a:t>
            </a:r>
            <a:r>
              <a:rPr lang="es-PE" altLang="es-ES" sz="1000" dirty="0" smtClean="0">
                <a:solidFill>
                  <a:schemeClr val="tx1"/>
                </a:solidFill>
                <a:latin typeface="BNPP Sans" pitchFamily="50" charset="0"/>
              </a:rPr>
              <a:t>años</a:t>
            </a:r>
            <a:endParaRPr lang="es-PE" altLang="es-ES" sz="1000" dirty="0">
              <a:solidFill>
                <a:schemeClr val="tx1"/>
              </a:solidFill>
              <a:latin typeface="BNPP Sans" pitchFamily="50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PE" altLang="es-ES" sz="1000" dirty="0">
                <a:solidFill>
                  <a:schemeClr val="tx1"/>
                </a:solidFill>
                <a:latin typeface="BNPP Sans" pitchFamily="50" charset="0"/>
              </a:rPr>
              <a:t>En Dic 17 , se renovaron las  cuentas de Extra garantía  (Vea  y </a:t>
            </a:r>
            <a:r>
              <a:rPr lang="es-PE" altLang="es-ES" sz="1000" dirty="0" err="1">
                <a:solidFill>
                  <a:schemeClr val="tx1"/>
                </a:solidFill>
                <a:latin typeface="BNPP Sans" pitchFamily="50" charset="0"/>
              </a:rPr>
              <a:t>Oechsle</a:t>
            </a:r>
            <a:r>
              <a:rPr lang="es-PE" altLang="es-ES" sz="1000" dirty="0">
                <a:solidFill>
                  <a:schemeClr val="tx1"/>
                </a:solidFill>
                <a:latin typeface="BNPP Sans" pitchFamily="50" charset="0"/>
              </a:rPr>
              <a:t>), por 3 años. Desde Enero 2018</a:t>
            </a:r>
            <a:r>
              <a:rPr lang="es-PE" altLang="es-ES" sz="1000" b="1" dirty="0">
                <a:solidFill>
                  <a:schemeClr val="tx1"/>
                </a:solidFill>
                <a:latin typeface="BNPP Sans" pitchFamily="50" charset="0"/>
              </a:rPr>
              <a:t>; </a:t>
            </a:r>
            <a:r>
              <a:rPr lang="es-PE" altLang="es-ES" sz="1000" dirty="0">
                <a:solidFill>
                  <a:schemeClr val="tx1"/>
                </a:solidFill>
                <a:latin typeface="BNPP Sans" pitchFamily="50" charset="0"/>
              </a:rPr>
              <a:t>con nuevas condiciones. Coaseguro con </a:t>
            </a:r>
            <a:r>
              <a:rPr lang="es-PE" altLang="es-ES" sz="1000" dirty="0" err="1">
                <a:solidFill>
                  <a:schemeClr val="tx1"/>
                </a:solidFill>
                <a:latin typeface="BNPP Sans" pitchFamily="50" charset="0"/>
              </a:rPr>
              <a:t>Interseguro</a:t>
            </a:r>
            <a:r>
              <a:rPr lang="es-PE" altLang="es-ES" sz="1000" dirty="0">
                <a:solidFill>
                  <a:schemeClr val="tx1"/>
                </a:solidFill>
                <a:latin typeface="BNPP Sans" pitchFamily="50" charset="0"/>
              </a:rPr>
              <a:t> (compañía del grupo </a:t>
            </a:r>
            <a:r>
              <a:rPr lang="es-PE" altLang="es-ES" sz="1000" dirty="0" err="1">
                <a:solidFill>
                  <a:schemeClr val="tx1"/>
                </a:solidFill>
                <a:latin typeface="BNPP Sans" pitchFamily="50" charset="0"/>
              </a:rPr>
              <a:t>intercorp</a:t>
            </a:r>
            <a:r>
              <a:rPr lang="es-PE" altLang="es-ES" sz="1000" dirty="0">
                <a:solidFill>
                  <a:schemeClr val="tx1"/>
                </a:solidFill>
                <a:latin typeface="BNPP Sans" pitchFamily="50" charset="0"/>
              </a:rPr>
              <a:t>) 40%; y </a:t>
            </a:r>
            <a:r>
              <a:rPr lang="es-PE" altLang="es-ES" sz="1000" dirty="0" smtClean="0">
                <a:solidFill>
                  <a:schemeClr val="tx1"/>
                </a:solidFill>
                <a:latin typeface="BNPP Sans" pitchFamily="50" charset="0"/>
              </a:rPr>
              <a:t>60% </a:t>
            </a:r>
            <a:r>
              <a:rPr lang="es-PE" altLang="es-ES" sz="1000" dirty="0">
                <a:solidFill>
                  <a:schemeClr val="tx1"/>
                </a:solidFill>
                <a:latin typeface="BNPP Sans" pitchFamily="50" charset="0"/>
              </a:rPr>
              <a:t>de retención Cardif. Se anuló la DEF de </a:t>
            </a:r>
            <a:r>
              <a:rPr lang="es-PE" altLang="es-ES" sz="1000" dirty="0" err="1">
                <a:solidFill>
                  <a:schemeClr val="tx1"/>
                </a:solidFill>
                <a:latin typeface="BNPP Sans" pitchFamily="50" charset="0"/>
              </a:rPr>
              <a:t>Oechsle</a:t>
            </a:r>
            <a:r>
              <a:rPr lang="es-PE" altLang="es-ES" sz="1000" dirty="0">
                <a:solidFill>
                  <a:schemeClr val="tx1"/>
                </a:solidFill>
                <a:latin typeface="BNPP Sans" pitchFamily="50" charset="0"/>
              </a:rPr>
              <a:t>. </a:t>
            </a:r>
            <a:r>
              <a:rPr lang="es-PE" altLang="es-ES" sz="1000" b="1" dirty="0">
                <a:solidFill>
                  <a:schemeClr val="tx1"/>
                </a:solidFill>
                <a:latin typeface="BNPP Sans" pitchFamily="50" charset="0"/>
              </a:rPr>
              <a:t>GWP: 7.76M EUR; NBI: 2.95M </a:t>
            </a:r>
            <a:r>
              <a:rPr lang="es-PE" altLang="es-ES" sz="1000" b="1" dirty="0" smtClean="0">
                <a:solidFill>
                  <a:schemeClr val="tx1"/>
                </a:solidFill>
                <a:latin typeface="BNPP Sans" pitchFamily="50" charset="0"/>
              </a:rPr>
              <a:t>EUR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PE" altLang="es-ES" sz="1000" dirty="0" smtClean="0">
                <a:solidFill>
                  <a:schemeClr val="tx1"/>
                </a:solidFill>
                <a:latin typeface="BNPP Sans" pitchFamily="50" charset="0"/>
              </a:rPr>
              <a:t>Se vienen revisando la alternativa de venta de SG como segundo esfuerzo (Stand </a:t>
            </a:r>
            <a:r>
              <a:rPr lang="es-PE" altLang="es-ES" sz="1000" dirty="0" err="1" smtClean="0">
                <a:solidFill>
                  <a:schemeClr val="tx1"/>
                </a:solidFill>
                <a:latin typeface="BNPP Sans" pitchFamily="50" charset="0"/>
              </a:rPr>
              <a:t>alone</a:t>
            </a:r>
            <a:r>
              <a:rPr lang="es-PE" altLang="es-ES" sz="1000" dirty="0" smtClean="0">
                <a:solidFill>
                  <a:schemeClr val="tx1"/>
                </a:solidFill>
                <a:latin typeface="BNPP Sans" pitchFamily="50" charset="0"/>
              </a:rPr>
              <a:t>), pendiente evaluar un MP con tarifas adicionales imputadas al negocio de cara a margen socio.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PE" altLang="es-ES" sz="1000" dirty="0" smtClean="0">
                <a:solidFill>
                  <a:schemeClr val="tx1"/>
                </a:solidFill>
                <a:latin typeface="BNPP Sans" pitchFamily="50" charset="0"/>
              </a:rPr>
              <a:t>Se tiene en curso la aprobación del desarrollo de la AP para ser ofrecida (</a:t>
            </a:r>
            <a:r>
              <a:rPr lang="es-PE" altLang="es-ES" sz="1000" dirty="0" err="1" smtClean="0">
                <a:solidFill>
                  <a:schemeClr val="tx1"/>
                </a:solidFill>
                <a:latin typeface="BNPP Sans" pitchFamily="50" charset="0"/>
              </a:rPr>
              <a:t>Multiproducto</a:t>
            </a:r>
            <a:r>
              <a:rPr lang="es-PE" altLang="es-ES" sz="1000" dirty="0" smtClean="0">
                <a:solidFill>
                  <a:schemeClr val="tx1"/>
                </a:solidFill>
                <a:latin typeface="BNPP Sans" pitchFamily="50" charset="0"/>
              </a:rPr>
              <a:t>)</a:t>
            </a:r>
            <a:endParaRPr lang="es-PE" altLang="es-ES" sz="1000" dirty="0">
              <a:solidFill>
                <a:schemeClr val="tx1"/>
              </a:solidFill>
              <a:latin typeface="BNPP Sans" pitchFamily="50" charset="0"/>
            </a:endParaRPr>
          </a:p>
        </p:txBody>
      </p:sp>
      <p:pic>
        <p:nvPicPr>
          <p:cNvPr id="196615" name="1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2" t="20908" r="51430" b="54512"/>
          <a:stretch>
            <a:fillRect/>
          </a:stretch>
        </p:blipFill>
        <p:spPr bwMode="auto">
          <a:xfrm>
            <a:off x="352260" y="634712"/>
            <a:ext cx="1583156" cy="28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61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7774"/>
            <a:ext cx="989807" cy="34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63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EEDF57CD-9607-4E14-843D-641F5F95A219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53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120480" y="4738083"/>
            <a:ext cx="441998" cy="27027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endParaRPr lang="es-PE" altLang="es-ES" sz="11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7636" name="2 Título"/>
          <p:cNvSpPr>
            <a:spLocks noGrp="1"/>
          </p:cNvSpPr>
          <p:nvPr>
            <p:ph type="title"/>
          </p:nvPr>
        </p:nvSpPr>
        <p:spPr>
          <a:xfrm>
            <a:off x="380387" y="289664"/>
            <a:ext cx="7386638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>
                <a:latin typeface="BNPP Sans Light" pitchFamily="50" charset="0"/>
                <a:cs typeface="Arial" charset="0"/>
              </a:rPr>
              <a:t>Status de los targets globales: Portfolio R. / Value S. 	</a:t>
            </a:r>
            <a:endParaRPr lang="es-ES" altLang="es-ES" sz="2100">
              <a:latin typeface="BNPP Sans Light" pitchFamily="50" charset="0"/>
              <a:cs typeface="Arial" charset="0"/>
            </a:endParaRPr>
          </a:p>
        </p:txBody>
      </p:sp>
      <p:sp>
        <p:nvSpPr>
          <p:cNvPr id="197637" name="9 CuadroTexto"/>
          <p:cNvSpPr txBox="1">
            <a:spLocks noChangeArrowheads="1"/>
          </p:cNvSpPr>
          <p:nvPr/>
        </p:nvSpPr>
        <p:spPr bwMode="auto">
          <a:xfrm>
            <a:off x="316096" y="737975"/>
            <a:ext cx="4499004" cy="30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s-PE" altLang="es-ES" sz="1100" b="1" u="sng" dirty="0">
                <a:solidFill>
                  <a:schemeClr val="tx1"/>
                </a:solidFill>
                <a:latin typeface="BNPP Sans" pitchFamily="50" charset="0"/>
              </a:rPr>
              <a:t>Portfolio </a:t>
            </a:r>
            <a:r>
              <a:rPr lang="es-PE" altLang="es-ES" sz="1100" b="1" u="sng" dirty="0" err="1">
                <a:solidFill>
                  <a:schemeClr val="tx1"/>
                </a:solidFill>
                <a:latin typeface="BNPP Sans" pitchFamily="50" charset="0"/>
              </a:rPr>
              <a:t>Review</a:t>
            </a:r>
            <a:r>
              <a:rPr lang="es-PE" altLang="es-ES" sz="1100" b="1" u="sng" dirty="0">
                <a:solidFill>
                  <a:schemeClr val="tx1"/>
                </a:solidFill>
                <a:latin typeface="BNPP Sans" pitchFamily="50" charset="0"/>
              </a:rPr>
              <a:t> – Corte de </a:t>
            </a:r>
            <a:r>
              <a:rPr lang="es-PE" altLang="es-ES" sz="1100" b="1" u="sng" dirty="0" err="1">
                <a:solidFill>
                  <a:schemeClr val="tx1"/>
                </a:solidFill>
                <a:latin typeface="BNPP Sans" pitchFamily="50" charset="0"/>
              </a:rPr>
              <a:t>de</a:t>
            </a:r>
            <a:r>
              <a:rPr lang="es-PE" altLang="es-ES" sz="1100" b="1" u="sng" dirty="0">
                <a:solidFill>
                  <a:schemeClr val="tx1"/>
                </a:solidFill>
                <a:latin typeface="BNPP Sans" pitchFamily="50" charset="0"/>
              </a:rPr>
              <a:t> Productos </a:t>
            </a:r>
          </a:p>
        </p:txBody>
      </p:sp>
      <p:pic>
        <p:nvPicPr>
          <p:cNvPr id="197638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59" y="1132815"/>
            <a:ext cx="850511" cy="28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9" name="2 Rectángulo"/>
          <p:cNvSpPr>
            <a:spLocks noChangeArrowheads="1"/>
          </p:cNvSpPr>
          <p:nvPr/>
        </p:nvSpPr>
        <p:spPr bwMode="auto">
          <a:xfrm>
            <a:off x="-167424" y="1399569"/>
            <a:ext cx="7633171" cy="5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marL="342900" indent="-342900"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PE" altLang="es-ES" sz="1100" dirty="0">
                <a:solidFill>
                  <a:schemeClr val="tx1"/>
                </a:solidFill>
                <a:latin typeface="BNPP Sans" pitchFamily="50" charset="0"/>
              </a:rPr>
              <a:t>Productos en run off : Renta Hospitalaria y Renta Alimenticia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PE" altLang="es-ES" sz="1100" dirty="0">
                <a:solidFill>
                  <a:schemeClr val="tx1"/>
                </a:solidFill>
                <a:latin typeface="BNPP Sans" pitchFamily="50" charset="0"/>
              </a:rPr>
              <a:t>Cesión del Seguro Oncológico a </a:t>
            </a:r>
            <a:r>
              <a:rPr lang="es-PE" altLang="es-ES" sz="1100" dirty="0" err="1">
                <a:solidFill>
                  <a:schemeClr val="tx1"/>
                </a:solidFill>
                <a:latin typeface="BNPP Sans" pitchFamily="50" charset="0"/>
              </a:rPr>
              <a:t>Rimac</a:t>
            </a:r>
            <a:r>
              <a:rPr lang="es-PE" altLang="es-ES" sz="1100" dirty="0">
                <a:solidFill>
                  <a:schemeClr val="tx1"/>
                </a:solidFill>
                <a:latin typeface="BNPP Sans" pitchFamily="50" charset="0"/>
              </a:rPr>
              <a:t> Seguros </a:t>
            </a:r>
          </a:p>
        </p:txBody>
      </p:sp>
      <p:sp>
        <p:nvSpPr>
          <p:cNvPr id="197640" name="3 Rectángulo"/>
          <p:cNvSpPr>
            <a:spLocks noChangeArrowheads="1"/>
          </p:cNvSpPr>
          <p:nvPr/>
        </p:nvSpPr>
        <p:spPr bwMode="auto">
          <a:xfrm>
            <a:off x="-182156" y="2465402"/>
            <a:ext cx="9310084" cy="5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marL="342900" indent="-342900"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PE" altLang="es-ES" sz="1100" dirty="0">
                <a:solidFill>
                  <a:schemeClr val="tx1"/>
                </a:solidFill>
                <a:latin typeface="BNPP Sans" pitchFamily="50" charset="0"/>
              </a:rPr>
              <a:t>Se dejó de comercial el SOAT en Julio 2017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PE" altLang="es-ES" sz="1100" dirty="0">
                <a:solidFill>
                  <a:schemeClr val="tx1"/>
                </a:solidFill>
                <a:latin typeface="BNPP Sans" pitchFamily="50" charset="0"/>
              </a:rPr>
              <a:t>Se dejó de comercializar el producto  de Enfermedades Graves (run off) en Setiembre 2017; y se cortará el run off en Enero 2018</a:t>
            </a:r>
          </a:p>
        </p:txBody>
      </p:sp>
      <p:pic>
        <p:nvPicPr>
          <p:cNvPr id="197641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20" y="2170447"/>
            <a:ext cx="758093" cy="2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t="14285" r="17999" b="15475"/>
          <a:stretch>
            <a:fillRect/>
          </a:stretch>
        </p:blipFill>
        <p:spPr bwMode="auto">
          <a:xfrm>
            <a:off x="440659" y="2997731"/>
            <a:ext cx="1043383" cy="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43" name="4 Rectángulo"/>
          <p:cNvSpPr>
            <a:spLocks noChangeArrowheads="1"/>
          </p:cNvSpPr>
          <p:nvPr/>
        </p:nvSpPr>
        <p:spPr bwMode="auto">
          <a:xfrm>
            <a:off x="-115389" y="3478355"/>
            <a:ext cx="3997135" cy="30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445" tIns="36722" rIns="73445" bIns="36722">
            <a:spAutoFit/>
          </a:bodyPr>
          <a:lstStyle>
            <a:lvl1pPr marL="342900" indent="-342900"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PE" altLang="es-ES" sz="1100" dirty="0">
                <a:solidFill>
                  <a:schemeClr val="tx1"/>
                </a:solidFill>
                <a:latin typeface="BNPP Sans" pitchFamily="50" charset="0"/>
              </a:rPr>
              <a:t>Se dejó de comercializar el SOAT  en Octubre 2017</a:t>
            </a:r>
          </a:p>
        </p:txBody>
      </p:sp>
      <p:sp>
        <p:nvSpPr>
          <p:cNvPr id="197644" name="20 CuadroTexto"/>
          <p:cNvSpPr txBox="1">
            <a:spLocks noChangeArrowheads="1"/>
          </p:cNvSpPr>
          <p:nvPr/>
        </p:nvSpPr>
        <p:spPr bwMode="auto">
          <a:xfrm>
            <a:off x="273235" y="4103519"/>
            <a:ext cx="8551991" cy="58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marL="285750" indent="-285750"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PE" altLang="es-ES" sz="1100" dirty="0">
                <a:solidFill>
                  <a:schemeClr val="tx1"/>
                </a:solidFill>
                <a:latin typeface="BNPP Sans" pitchFamily="50" charset="0"/>
              </a:rPr>
              <a:t>Ampliación del </a:t>
            </a:r>
            <a:r>
              <a:rPr lang="es-ES" altLang="es-ES" sz="1100" dirty="0" err="1">
                <a:solidFill>
                  <a:schemeClr val="tx1"/>
                </a:solidFill>
                <a:latin typeface="BNPP Sans" pitchFamily="50" charset="0"/>
              </a:rPr>
              <a:t>waiver</a:t>
            </a:r>
            <a:r>
              <a:rPr lang="es-ES" altLang="es-ES" sz="1100" dirty="0">
                <a:solidFill>
                  <a:schemeClr val="tx1"/>
                </a:solidFill>
                <a:latin typeface="BNPP Sans" pitchFamily="50" charset="0"/>
              </a:rPr>
              <a:t> de </a:t>
            </a:r>
            <a:r>
              <a:rPr lang="es-ES" altLang="es-ES" sz="1100" dirty="0" err="1">
                <a:solidFill>
                  <a:schemeClr val="tx1"/>
                </a:solidFill>
                <a:latin typeface="BNPP Sans" pitchFamily="50" charset="0"/>
              </a:rPr>
              <a:t>Client</a:t>
            </a:r>
            <a:r>
              <a:rPr lang="es-ES" altLang="es-ES" sz="1100" dirty="0">
                <a:solidFill>
                  <a:schemeClr val="tx1"/>
                </a:solidFill>
                <a:latin typeface="BNPP Sans" pitchFamily="50" charset="0"/>
              </a:rPr>
              <a:t> </a:t>
            </a:r>
            <a:r>
              <a:rPr lang="es-ES" altLang="es-ES" sz="1100" dirty="0" err="1">
                <a:solidFill>
                  <a:schemeClr val="tx1"/>
                </a:solidFill>
                <a:latin typeface="BNPP Sans" pitchFamily="50" charset="0"/>
              </a:rPr>
              <a:t>Value</a:t>
            </a:r>
            <a:r>
              <a:rPr lang="es-ES" altLang="es-ES" sz="1100" dirty="0">
                <a:solidFill>
                  <a:schemeClr val="tx1"/>
                </a:solidFill>
                <a:latin typeface="BNPP Sans" pitchFamily="50" charset="0"/>
              </a:rPr>
              <a:t> a todas las categorías de productos hasta diciembre 2018 (antes era solo CPI).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endParaRPr lang="es-PE" altLang="es-ES" sz="1100" dirty="0">
              <a:solidFill>
                <a:schemeClr val="tx1"/>
              </a:solidFill>
              <a:latin typeface="BNPP Sans" pitchFamily="50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0387" y="3829716"/>
            <a:ext cx="1583156" cy="306917"/>
          </a:xfrm>
          <a:prstGeom prst="rect">
            <a:avLst/>
          </a:prstGeom>
          <a:noFill/>
        </p:spPr>
        <p:txBody>
          <a:bodyPr lIns="73445" tIns="36722" rIns="73445" bIns="36722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PE" sz="1100" b="1" u="sng" dirty="0">
                <a:latin typeface="BNPP Sans" pitchFamily="50" charset="0"/>
              </a:rPr>
              <a:t>Client Value</a:t>
            </a:r>
          </a:p>
        </p:txBody>
      </p:sp>
    </p:spTree>
    <p:extLst>
      <p:ext uri="{BB962C8B-B14F-4D97-AF65-F5344CB8AC3E}">
        <p14:creationId xmlns:p14="http://schemas.microsoft.com/office/powerpoint/2010/main" val="424971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8EFE9543-7147-4F5F-AF80-1A5448F9F782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54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120480" y="4738083"/>
            <a:ext cx="441998" cy="270278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5" tIns="72288" rIns="73445" bIns="72288" anchor="ctr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defRPr/>
            </a:pPr>
            <a:endParaRPr lang="es-PE" altLang="es-ES" sz="11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07876" name="2 Título"/>
          <p:cNvSpPr txBox="1">
            <a:spLocks/>
          </p:cNvSpPr>
          <p:nvPr/>
        </p:nvSpPr>
        <p:spPr bwMode="auto">
          <a:xfrm>
            <a:off x="316095" y="280263"/>
            <a:ext cx="524638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446088" indent="-179388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804863" indent="-176213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158875" indent="-168275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r>
              <a:rPr lang="es-ES_tradnl" altLang="es-ES" sz="2100" b="1" dirty="0" err="1" smtClean="0">
                <a:solidFill>
                  <a:schemeClr val="accent1"/>
                </a:solidFill>
                <a:latin typeface="BNPP Sans Light" pitchFamily="50" charset="0"/>
              </a:rPr>
              <a:t>Highlights</a:t>
            </a:r>
            <a:r>
              <a:rPr lang="es-ES_tradnl" altLang="es-ES" sz="2100" b="1" dirty="0" smtClean="0">
                <a:solidFill>
                  <a:schemeClr val="accent1"/>
                </a:solidFill>
                <a:latin typeface="BNPP Sans Light" pitchFamily="50" charset="0"/>
              </a:rPr>
              <a:t> - SEGUROS FALABELLA</a:t>
            </a:r>
            <a:endParaRPr lang="es-ES" altLang="es-ES" sz="2100" b="1" dirty="0">
              <a:solidFill>
                <a:schemeClr val="accent1"/>
              </a:solidFill>
              <a:latin typeface="BNPP Sans Light" pitchFamily="50" charset="0"/>
            </a:endParaRPr>
          </a:p>
        </p:txBody>
      </p:sp>
      <p:sp>
        <p:nvSpPr>
          <p:cNvPr id="207877" name="5 Rectángulo"/>
          <p:cNvSpPr>
            <a:spLocks noChangeArrowheads="1"/>
          </p:cNvSpPr>
          <p:nvPr/>
        </p:nvSpPr>
        <p:spPr bwMode="auto">
          <a:xfrm>
            <a:off x="211624" y="809658"/>
            <a:ext cx="8613602" cy="350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es-ES" altLang="es-ES" sz="1300" b="1" dirty="0">
                <a:solidFill>
                  <a:schemeClr val="tx1"/>
                </a:solidFill>
                <a:latin typeface="BNPP Sans" pitchFamily="50" charset="0"/>
              </a:rPr>
              <a:t>Datos Relevantes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endParaRPr lang="es-ES" altLang="es-ES" sz="800" b="1" dirty="0">
              <a:solidFill>
                <a:schemeClr val="tx1"/>
              </a:solidFill>
              <a:latin typeface="BNPP Sans" pitchFamily="50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ES" altLang="es-ES" sz="1100" dirty="0">
                <a:solidFill>
                  <a:schemeClr val="tx1"/>
                </a:solidFill>
                <a:latin typeface="BNPP Sans" pitchFamily="50" charset="0"/>
              </a:rPr>
              <a:t>Durante el 2017 han tenido una colocación de 20k tarjetas al mes; esperan que esta se incremente en 14% durante el Q1, 17% durante el Q2/ Q3 y 18% durante el Q4 al mes, durante el 2018.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ES" altLang="es-ES" sz="1100" dirty="0">
                <a:solidFill>
                  <a:schemeClr val="tx1"/>
                </a:solidFill>
                <a:latin typeface="BNPP Sans" pitchFamily="50" charset="0"/>
              </a:rPr>
              <a:t>La cuota promedio de la tarjeta es de 300 soles al mes.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PE" altLang="es-ES" sz="1100" dirty="0">
                <a:solidFill>
                  <a:schemeClr val="tx1"/>
                </a:solidFill>
                <a:latin typeface="BNPP Sans" pitchFamily="50" charset="0"/>
              </a:rPr>
              <a:t>La Corredora tiene nuevo GG desde </a:t>
            </a:r>
            <a:r>
              <a:rPr lang="es-PE" altLang="es-ES" sz="1100" dirty="0" smtClean="0">
                <a:solidFill>
                  <a:schemeClr val="tx1"/>
                </a:solidFill>
                <a:latin typeface="BNPP Sans" pitchFamily="50" charset="0"/>
              </a:rPr>
              <a:t>Junio 2018 (Karla Bermúdez)</a:t>
            </a:r>
            <a:endParaRPr lang="es-PE" altLang="es-ES" sz="1100" dirty="0">
              <a:solidFill>
                <a:schemeClr val="tx1"/>
              </a:solidFill>
              <a:latin typeface="BNPP Sans" pitchFamily="50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</a:pPr>
            <a:endParaRPr lang="es-ES_tradnl" altLang="es-ES" sz="1300" b="1" dirty="0">
              <a:solidFill>
                <a:schemeClr val="tx1"/>
              </a:solidFill>
              <a:latin typeface="BNPP Sans" pitchFamily="50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es-ES_tradnl" altLang="es-ES" sz="1300" b="1" dirty="0">
                <a:solidFill>
                  <a:schemeClr val="tx1"/>
                </a:solidFill>
                <a:latin typeface="BNPP Sans" pitchFamily="50" charset="0"/>
              </a:rPr>
              <a:t>Cotizaciones / Implementación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ES" altLang="es-ES" sz="1100" dirty="0">
                <a:solidFill>
                  <a:schemeClr val="tx1"/>
                </a:solidFill>
                <a:latin typeface="BNPP Sans" pitchFamily="50" charset="0"/>
              </a:rPr>
              <a:t>Estamos trabajando en una cotización para </a:t>
            </a:r>
            <a:r>
              <a:rPr lang="es-ES" altLang="es-ES" sz="1100" dirty="0" smtClean="0">
                <a:solidFill>
                  <a:schemeClr val="tx1"/>
                </a:solidFill>
                <a:latin typeface="BNPP Sans" pitchFamily="50" charset="0"/>
              </a:rPr>
              <a:t>: Seguro </a:t>
            </a:r>
            <a:r>
              <a:rPr lang="es-ES" altLang="es-ES" sz="1100" dirty="0">
                <a:solidFill>
                  <a:schemeClr val="tx1"/>
                </a:solidFill>
                <a:latin typeface="BNPP Sans" pitchFamily="50" charset="0"/>
              </a:rPr>
              <a:t>de Desempleo para la Tarjeta de Crédito y para Línea </a:t>
            </a:r>
            <a:r>
              <a:rPr lang="es-ES" altLang="es-ES" sz="1100" dirty="0" smtClean="0">
                <a:solidFill>
                  <a:schemeClr val="tx1"/>
                </a:solidFill>
                <a:latin typeface="BNPP Sans" pitchFamily="50" charset="0"/>
              </a:rPr>
              <a:t>Paralela </a:t>
            </a:r>
            <a:r>
              <a:rPr lang="es-ES" altLang="es-ES" sz="900" dirty="0" smtClean="0">
                <a:solidFill>
                  <a:schemeClr val="tx1"/>
                </a:solidFill>
                <a:latin typeface="BNPP Sans" pitchFamily="50" charset="0"/>
              </a:rPr>
              <a:t>(optativo y por plan)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s-ES" altLang="es-ES" sz="900" dirty="0">
                <a:solidFill>
                  <a:schemeClr val="tx1"/>
                </a:solidFill>
                <a:latin typeface="BNPP Sans" pitchFamily="50" charset="0"/>
              </a:rPr>
              <a:t>	</a:t>
            </a:r>
            <a:r>
              <a:rPr lang="es-ES" altLang="es-ES" sz="900" dirty="0" smtClean="0">
                <a:solidFill>
                  <a:schemeClr val="tx1"/>
                </a:solidFill>
                <a:latin typeface="BNPP Sans" pitchFamily="50" charset="0"/>
              </a:rPr>
              <a:t>		     </a:t>
            </a:r>
            <a:r>
              <a:rPr lang="es-ES" altLang="es-ES" sz="1100" dirty="0">
                <a:solidFill>
                  <a:schemeClr val="tx1"/>
                </a:solidFill>
                <a:latin typeface="BNPP Sans" pitchFamily="50" charset="0"/>
              </a:rPr>
              <a:t>Vida </a:t>
            </a:r>
            <a:r>
              <a:rPr lang="es-ES" altLang="es-ES" sz="1100" dirty="0" smtClean="0">
                <a:solidFill>
                  <a:schemeClr val="tx1"/>
                </a:solidFill>
                <a:latin typeface="BNPP Sans" pitchFamily="50" charset="0"/>
              </a:rPr>
              <a:t>Supercash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s-ES" altLang="es-ES" sz="1100" dirty="0">
                <a:solidFill>
                  <a:schemeClr val="tx1"/>
                </a:solidFill>
                <a:latin typeface="BNPP Sans" pitchFamily="50" charset="0"/>
              </a:rPr>
              <a:t>	</a:t>
            </a:r>
            <a:r>
              <a:rPr lang="es-ES" altLang="es-ES" sz="1100" dirty="0" smtClean="0">
                <a:solidFill>
                  <a:schemeClr val="tx1"/>
                </a:solidFill>
                <a:latin typeface="BNPP Sans" pitchFamily="50" charset="0"/>
              </a:rPr>
              <a:t>		    Retiro Seguro</a:t>
            </a:r>
            <a:endParaRPr lang="es-ES" altLang="es-ES" sz="1100" dirty="0">
              <a:solidFill>
                <a:schemeClr val="tx1"/>
              </a:solidFill>
              <a:latin typeface="BNPP Sans" pitchFamily="50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es-ES" altLang="es-ES" sz="1100" dirty="0" smtClean="0">
                <a:solidFill>
                  <a:schemeClr val="tx1"/>
                </a:solidFill>
                <a:latin typeface="BNPP Sans" pitchFamily="50" charset="0"/>
              </a:rPr>
              <a:t>Se han implementado los </a:t>
            </a:r>
            <a:r>
              <a:rPr lang="es-ES" altLang="es-ES" sz="1100" dirty="0">
                <a:solidFill>
                  <a:schemeClr val="tx1"/>
                </a:solidFill>
                <a:latin typeface="BNPP Sans" pitchFamily="50" charset="0"/>
              </a:rPr>
              <a:t>cambios de la renovación de Desgravamen: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s-ES" altLang="es-ES" sz="1100" b="1" dirty="0">
                <a:solidFill>
                  <a:schemeClr val="tx1"/>
                </a:solidFill>
                <a:latin typeface="BNPP Sans" pitchFamily="50" charset="0"/>
              </a:rPr>
              <a:t>Desgravamen TC</a:t>
            </a:r>
            <a:r>
              <a:rPr lang="es-ES" altLang="es-ES" sz="1100" dirty="0">
                <a:solidFill>
                  <a:schemeClr val="tx1"/>
                </a:solidFill>
                <a:latin typeface="BNPP Sans" pitchFamily="50" charset="0"/>
              </a:rPr>
              <a:t>: El cambio de precios </a:t>
            </a:r>
            <a:r>
              <a:rPr lang="es-ES" altLang="es-ES" sz="1100" dirty="0" smtClean="0">
                <a:solidFill>
                  <a:schemeClr val="tx1"/>
                </a:solidFill>
                <a:latin typeface="BNPP Sans" pitchFamily="50" charset="0"/>
              </a:rPr>
              <a:t>se realizó en Abril 2018, se aplicó penalidad por la demora.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s-ES" altLang="es-ES" sz="1100" b="1" dirty="0" smtClean="0">
                <a:solidFill>
                  <a:schemeClr val="tx1"/>
                </a:solidFill>
                <a:latin typeface="BNPP Sans" pitchFamily="50" charset="0"/>
              </a:rPr>
              <a:t>Desgravamen </a:t>
            </a:r>
            <a:r>
              <a:rPr lang="es-ES" altLang="es-ES" sz="1100" b="1" dirty="0">
                <a:solidFill>
                  <a:schemeClr val="tx1"/>
                </a:solidFill>
                <a:latin typeface="BNPP Sans" pitchFamily="50" charset="0"/>
              </a:rPr>
              <a:t>SC</a:t>
            </a:r>
            <a:r>
              <a:rPr lang="es-ES" altLang="es-ES" sz="1100" dirty="0">
                <a:solidFill>
                  <a:schemeClr val="tx1"/>
                </a:solidFill>
                <a:latin typeface="BNPP Sans" pitchFamily="50" charset="0"/>
              </a:rPr>
              <a:t>: Pendiente por el Banco Falabella, </a:t>
            </a:r>
            <a:r>
              <a:rPr lang="es-ES" altLang="es-ES" sz="1100" dirty="0" smtClean="0">
                <a:solidFill>
                  <a:schemeClr val="tx1"/>
                </a:solidFill>
                <a:latin typeface="BNPP Sans" pitchFamily="50" charset="0"/>
              </a:rPr>
              <a:t>debería aplicarse penalidad por la demora.</a:t>
            </a:r>
            <a:endParaRPr lang="es-ES_tradnl" altLang="es-ES" sz="1100" dirty="0">
              <a:solidFill>
                <a:schemeClr val="tx1"/>
              </a:solidFill>
              <a:latin typeface="BNPP Sans" pitchFamily="50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endParaRPr lang="es-ES" altLang="es-ES" sz="1100" dirty="0">
              <a:solidFill>
                <a:schemeClr val="tx1"/>
              </a:solid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1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473CA79-38F0-443B-B0D4-2DFB14E04F7C}" type="slidenum">
              <a:rPr lang="en-GB" altLang="es-ES" smtClean="0">
                <a:solidFill>
                  <a:srgbClr val="000000"/>
                </a:solidFill>
              </a:rPr>
              <a:pPr/>
              <a:t>55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18116" name="2 Título"/>
          <p:cNvSpPr txBox="1">
            <a:spLocks/>
          </p:cNvSpPr>
          <p:nvPr/>
        </p:nvSpPr>
        <p:spPr bwMode="auto">
          <a:xfrm>
            <a:off x="316096" y="280263"/>
            <a:ext cx="379110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>
              <a:defRPr sz="1600">
                <a:solidFill>
                  <a:schemeClr val="bg1"/>
                </a:solidFill>
                <a:latin typeface="Arial" charset="0"/>
              </a:defRPr>
            </a:lvl2pPr>
            <a:lvl3pPr>
              <a:defRPr sz="1400">
                <a:solidFill>
                  <a:schemeClr val="accent1"/>
                </a:solidFill>
                <a:latin typeface="Arial" charset="0"/>
              </a:defRPr>
            </a:lvl3pPr>
            <a:lvl4pPr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ES_tradnl" altLang="es-ES" sz="2100" b="1" dirty="0" err="1" smtClean="0">
                <a:solidFill>
                  <a:schemeClr val="accent1"/>
                </a:solidFill>
                <a:latin typeface="BNPP Sans Light" pitchFamily="50" charset="0"/>
              </a:rPr>
              <a:t>Highlights</a:t>
            </a:r>
            <a:r>
              <a:rPr lang="es-ES_tradnl" altLang="es-ES" sz="2100" b="1" dirty="0" smtClean="0">
                <a:solidFill>
                  <a:schemeClr val="accent1"/>
                </a:solidFill>
                <a:latin typeface="BNPP Sans Light" pitchFamily="50" charset="0"/>
              </a:rPr>
              <a:t> - BANCO CENCOSUD</a:t>
            </a:r>
            <a:endParaRPr lang="es-ES" altLang="es-ES" sz="2100" b="1" dirty="0">
              <a:solidFill>
                <a:schemeClr val="accent1"/>
              </a:solidFill>
              <a:latin typeface="BNPP Sans Light" pitchFamily="50" charset="0"/>
            </a:endParaRPr>
          </a:p>
        </p:txBody>
      </p:sp>
      <p:sp>
        <p:nvSpPr>
          <p:cNvPr id="218117" name="8 Rectángulo"/>
          <p:cNvSpPr>
            <a:spLocks noChangeArrowheads="1"/>
          </p:cNvSpPr>
          <p:nvPr/>
        </p:nvSpPr>
        <p:spPr bwMode="auto">
          <a:xfrm>
            <a:off x="211623" y="627534"/>
            <a:ext cx="8551991" cy="405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/>
          <a:p>
            <a:pPr algn="just"/>
            <a:r>
              <a:rPr lang="es-ES" altLang="es-ES" sz="1100" b="1" dirty="0">
                <a:latin typeface="BNPP Sans" pitchFamily="50" charset="0"/>
              </a:rPr>
              <a:t>Datos Relevantes</a:t>
            </a:r>
          </a:p>
          <a:p>
            <a:pPr algn="just"/>
            <a:endParaRPr lang="es-ES" altLang="es-ES" sz="1100" b="1" i="1" dirty="0">
              <a:latin typeface="BNPP Sans" pitchFamily="50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s-PE" altLang="es-ES" sz="1100" dirty="0" smtClean="0">
                <a:latin typeface="BNPP Sans" pitchFamily="50" charset="0"/>
              </a:rPr>
              <a:t>Banco </a:t>
            </a:r>
            <a:r>
              <a:rPr lang="es-PE" altLang="es-ES" sz="1100" dirty="0" err="1" smtClean="0">
                <a:latin typeface="BNPP Sans" pitchFamily="50" charset="0"/>
              </a:rPr>
              <a:t>Cencosud</a:t>
            </a:r>
            <a:r>
              <a:rPr lang="es-PE" altLang="es-ES" sz="1100" dirty="0" smtClean="0">
                <a:latin typeface="BNPP Sans" pitchFamily="50" charset="0"/>
              </a:rPr>
              <a:t> se </a:t>
            </a:r>
            <a:r>
              <a:rPr lang="es-PE" altLang="es-ES" sz="1100" dirty="0">
                <a:latin typeface="BNPP Sans" pitchFamily="50" charset="0"/>
              </a:rPr>
              <a:t>ha  avocado a mejorar la calidad de las ventas y la permanencia todo el 2017. Han cambiado esquemas de incentivos a la FVV y disminuido las metas de sus Seguros.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PE" altLang="es-ES" sz="1100" dirty="0">
                <a:latin typeface="BNPP Sans" pitchFamily="50" charset="0"/>
              </a:rPr>
              <a:t>Se espera la implementación de nuevos productos para el 2018</a:t>
            </a:r>
            <a:endParaRPr lang="es-PE" altLang="es-ES" sz="1100" b="1" dirty="0">
              <a:latin typeface="BNPP Sans" pitchFamily="50" charset="0"/>
            </a:endParaRPr>
          </a:p>
          <a:p>
            <a:pPr algn="just">
              <a:lnSpc>
                <a:spcPct val="150000"/>
              </a:lnSpc>
            </a:pPr>
            <a:r>
              <a:rPr lang="es-PE" altLang="es-ES" sz="1100" b="1" dirty="0">
                <a:latin typeface="BNPP Sans" pitchFamily="50" charset="0"/>
              </a:rPr>
              <a:t>Productos Financieros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PE" altLang="es-ES" sz="1100" b="1" i="1" dirty="0">
                <a:latin typeface="BNPP Sans" pitchFamily="50" charset="0"/>
              </a:rPr>
              <a:t>Tarjeta de Crédito:</a:t>
            </a:r>
          </a:p>
          <a:p>
            <a:pPr marL="596737" lvl="1" indent="-229514" algn="just">
              <a:buFont typeface="Wingdings" pitchFamily="2" charset="2"/>
              <a:buChar char="§"/>
            </a:pPr>
            <a:r>
              <a:rPr lang="es-ES" altLang="es-ES" sz="1100" dirty="0">
                <a:latin typeface="BNPP Sans" pitchFamily="50" charset="0"/>
              </a:rPr>
              <a:t>Tarjetas colocadas: 18,000 al mes (meta 2017). </a:t>
            </a:r>
          </a:p>
          <a:p>
            <a:pPr marL="596737" lvl="1" indent="-229514" algn="just">
              <a:buFont typeface="Wingdings" pitchFamily="2" charset="2"/>
              <a:buChar char="§"/>
            </a:pPr>
            <a:r>
              <a:rPr lang="es-ES" altLang="es-ES" sz="1100" dirty="0">
                <a:latin typeface="BNPP Sans" pitchFamily="50" charset="0"/>
              </a:rPr>
              <a:t>Línea Promedio: s/.3,700</a:t>
            </a:r>
          </a:p>
          <a:p>
            <a:pPr marL="596737" lvl="1" indent="-229514" algn="just">
              <a:buFont typeface="Wingdings" pitchFamily="2" charset="2"/>
              <a:buChar char="§"/>
            </a:pPr>
            <a:r>
              <a:rPr lang="es-ES" altLang="es-ES" sz="1100" dirty="0">
                <a:latin typeface="BNPP Sans" pitchFamily="50" charset="0"/>
              </a:rPr>
              <a:t>Uso promedio de la línea de crédito: 28%</a:t>
            </a:r>
            <a:endParaRPr lang="es-PE" altLang="es-ES" sz="1100" b="1" i="1" dirty="0">
              <a:latin typeface="BNPP Sans" pitchFamily="50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PE" altLang="es-ES" sz="1100" b="1" i="1" dirty="0">
                <a:latin typeface="BNPP Sans" pitchFamily="50" charset="0"/>
              </a:rPr>
              <a:t>Súper Avance:</a:t>
            </a:r>
          </a:p>
          <a:p>
            <a:pPr marL="596737" lvl="1" indent="-229514" algn="just">
              <a:buFont typeface="Wingdings" pitchFamily="2" charset="2"/>
              <a:buChar char="§"/>
            </a:pPr>
            <a:r>
              <a:rPr lang="es-ES" altLang="es-ES" sz="1100" dirty="0">
                <a:latin typeface="BNPP Sans" pitchFamily="50" charset="0"/>
              </a:rPr>
              <a:t>Cantidad de desembolsos mes: 2,000</a:t>
            </a:r>
          </a:p>
          <a:p>
            <a:pPr marL="596737" lvl="1" indent="-229514" algn="just">
              <a:buFont typeface="Wingdings" pitchFamily="2" charset="2"/>
              <a:buChar char="§"/>
            </a:pPr>
            <a:r>
              <a:rPr lang="es-ES" altLang="es-ES" sz="1100" dirty="0">
                <a:latin typeface="BNPP Sans" pitchFamily="50" charset="0"/>
              </a:rPr>
              <a:t>Monto promedio del desembolso: s/.6,000</a:t>
            </a:r>
          </a:p>
          <a:p>
            <a:pPr marL="596737" lvl="1" indent="-229514" algn="just">
              <a:buFont typeface="Wingdings" pitchFamily="2" charset="2"/>
              <a:buChar char="§"/>
            </a:pPr>
            <a:r>
              <a:rPr lang="es-ES" altLang="es-ES" sz="1100" dirty="0">
                <a:latin typeface="BNPP Sans" pitchFamily="50" charset="0"/>
              </a:rPr>
              <a:t>Plazo Promedio del Crédito:  27 meses</a:t>
            </a:r>
          </a:p>
          <a:p>
            <a:pPr marL="596737" lvl="1" indent="-229514" algn="just">
              <a:buFont typeface="Wingdings" pitchFamily="2" charset="2"/>
              <a:buChar char="§"/>
            </a:pPr>
            <a:r>
              <a:rPr lang="es-ES" altLang="es-ES" sz="1100" dirty="0">
                <a:latin typeface="BNPP Sans" pitchFamily="50" charset="0"/>
              </a:rPr>
              <a:t>Sólo para clientes con campaña. El cliente se tiene que acercar a la plataforma del Banco para firmar un formulario y luego a las cajas del súper mercado</a:t>
            </a:r>
            <a:endParaRPr lang="es-PE" altLang="es-ES" sz="1100" b="1" i="1" dirty="0">
              <a:latin typeface="BNPP Sans" pitchFamily="50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PE" altLang="es-ES" sz="1100" b="1" i="1" dirty="0">
                <a:latin typeface="BNPP Sans" pitchFamily="50" charset="0"/>
              </a:rPr>
              <a:t>Avance Efectivo:</a:t>
            </a:r>
          </a:p>
          <a:p>
            <a:pPr marL="596737" lvl="1" indent="-229514" algn="just">
              <a:buFont typeface="Wingdings" pitchFamily="2" charset="2"/>
              <a:buChar char="§"/>
            </a:pPr>
            <a:r>
              <a:rPr lang="es-ES" altLang="es-ES" sz="1100" dirty="0">
                <a:latin typeface="BNPP Sans" pitchFamily="50" charset="0"/>
              </a:rPr>
              <a:t>Cantidad de desembolsos mes: 29,356</a:t>
            </a:r>
          </a:p>
          <a:p>
            <a:pPr marL="596737" lvl="1" indent="-229514" algn="just">
              <a:buFont typeface="Wingdings" pitchFamily="2" charset="2"/>
              <a:buChar char="§"/>
            </a:pPr>
            <a:r>
              <a:rPr lang="es-ES" altLang="es-ES" sz="1100" dirty="0">
                <a:latin typeface="BNPP Sans" pitchFamily="50" charset="0"/>
              </a:rPr>
              <a:t>Monto promedio del desembolso: s/.480</a:t>
            </a:r>
          </a:p>
          <a:p>
            <a:pPr marL="596737" lvl="1" indent="-229514" algn="just">
              <a:buFont typeface="Wingdings" pitchFamily="2" charset="2"/>
              <a:buChar char="§"/>
            </a:pPr>
            <a:r>
              <a:rPr lang="es-ES" altLang="es-ES" sz="1100" dirty="0">
                <a:latin typeface="BNPP Sans" pitchFamily="50" charset="0"/>
              </a:rPr>
              <a:t>Plazo promedio del pago: 9.5 meses</a:t>
            </a:r>
          </a:p>
          <a:p>
            <a:pPr marL="596737" lvl="1" indent="-229514" algn="just">
              <a:buFont typeface="Wingdings" pitchFamily="2" charset="2"/>
              <a:buChar char="§"/>
            </a:pPr>
            <a:r>
              <a:rPr lang="es-ES" altLang="es-ES" sz="1100" dirty="0">
                <a:latin typeface="BNPP Sans" pitchFamily="50" charset="0"/>
              </a:rPr>
              <a:t>Se entregan en las cajas del Supermercado, sin necesidad de pasar por el Banco </a:t>
            </a:r>
            <a:r>
              <a:rPr lang="es-ES" altLang="es-ES" sz="1100" dirty="0" err="1">
                <a:latin typeface="BNPP Sans" pitchFamily="50" charset="0"/>
              </a:rPr>
              <a:t>Cencosud</a:t>
            </a:r>
            <a:r>
              <a:rPr lang="es-ES" altLang="es-ES" sz="1100" dirty="0">
                <a:latin typeface="BNPP Sans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5948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12BCEEFC-0E50-406E-A896-9ECAA68E42A5}" type="slidenum">
              <a:rPr lang="en-GB" altLang="es-ES" smtClean="0">
                <a:solidFill>
                  <a:srgbClr val="000000"/>
                </a:solidFill>
              </a:rPr>
              <a:pPr/>
              <a:t>56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26308" name="2 Título"/>
          <p:cNvSpPr txBox="1">
            <a:spLocks/>
          </p:cNvSpPr>
          <p:nvPr/>
        </p:nvSpPr>
        <p:spPr bwMode="auto">
          <a:xfrm>
            <a:off x="316096" y="280263"/>
            <a:ext cx="34352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>
              <a:defRPr sz="1600">
                <a:solidFill>
                  <a:schemeClr val="bg1"/>
                </a:solidFill>
                <a:latin typeface="Arial" charset="0"/>
              </a:defRPr>
            </a:lvl2pPr>
            <a:lvl3pPr>
              <a:defRPr sz="1400">
                <a:solidFill>
                  <a:schemeClr val="accent1"/>
                </a:solidFill>
                <a:latin typeface="Arial" charset="0"/>
              </a:defRPr>
            </a:lvl3pPr>
            <a:lvl4pPr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ES_tradnl" altLang="es-ES" sz="2100" b="1" dirty="0" err="1" smtClean="0">
                <a:solidFill>
                  <a:schemeClr val="accent1"/>
                </a:solidFill>
                <a:latin typeface="BNPP Sans Light" pitchFamily="50" charset="0"/>
              </a:rPr>
              <a:t>Highlights</a:t>
            </a:r>
            <a:r>
              <a:rPr lang="es-ES_tradnl" altLang="es-ES" sz="2100" b="1" dirty="0" smtClean="0">
                <a:solidFill>
                  <a:schemeClr val="accent1"/>
                </a:solidFill>
                <a:latin typeface="BNPP Sans Light" pitchFamily="50" charset="0"/>
              </a:rPr>
              <a:t> - FINANCIERA OH</a:t>
            </a:r>
            <a:endParaRPr lang="es-ES" altLang="es-ES" sz="2100" b="1" dirty="0">
              <a:solidFill>
                <a:schemeClr val="accent1"/>
              </a:solidFill>
              <a:latin typeface="BNPP Sans Light" pitchFamily="50" charset="0"/>
            </a:endParaRPr>
          </a:p>
        </p:txBody>
      </p:sp>
      <p:sp>
        <p:nvSpPr>
          <p:cNvPr id="226309" name="5 Rectángulo"/>
          <p:cNvSpPr>
            <a:spLocks noChangeArrowheads="1"/>
          </p:cNvSpPr>
          <p:nvPr/>
        </p:nvSpPr>
        <p:spPr bwMode="auto">
          <a:xfrm>
            <a:off x="136618" y="918944"/>
            <a:ext cx="8734147" cy="303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/>
          <a:p>
            <a:pPr algn="just"/>
            <a:r>
              <a:rPr lang="es-ES" altLang="es-ES" sz="1300" b="1" i="1" dirty="0">
                <a:latin typeface="BNPP Sans" pitchFamily="50" charset="0"/>
              </a:rPr>
              <a:t>Datos Relevantes:</a:t>
            </a:r>
          </a:p>
          <a:p>
            <a:pPr algn="just">
              <a:buFont typeface="Wingdings" pitchFamily="2" charset="2"/>
              <a:buChar char="Ø"/>
            </a:pPr>
            <a:r>
              <a:rPr lang="es-ES" altLang="es-ES" sz="1100" dirty="0">
                <a:latin typeface="BNPP Sans" pitchFamily="50" charset="0"/>
              </a:rPr>
              <a:t>La Financiera Oh es nuestro nexo para poder comercializar productos  con los </a:t>
            </a:r>
            <a:r>
              <a:rPr lang="es-ES" altLang="es-ES" sz="1100" dirty="0" err="1">
                <a:latin typeface="BNPP Sans" pitchFamily="50" charset="0"/>
              </a:rPr>
              <a:t>retails</a:t>
            </a:r>
            <a:r>
              <a:rPr lang="es-ES" altLang="es-ES" sz="1100" dirty="0">
                <a:latin typeface="BNPP Sans" pitchFamily="50" charset="0"/>
              </a:rPr>
              <a:t> del Grupo (Plaza Vea, </a:t>
            </a:r>
            <a:r>
              <a:rPr lang="es-ES" altLang="es-ES" sz="1100" dirty="0" err="1">
                <a:latin typeface="BNPP Sans" pitchFamily="50" charset="0"/>
              </a:rPr>
              <a:t>Oechsle</a:t>
            </a:r>
            <a:r>
              <a:rPr lang="es-ES" altLang="es-ES" sz="1100" dirty="0">
                <a:latin typeface="BNPP Sans" pitchFamily="50" charset="0"/>
              </a:rPr>
              <a:t> y PROMART).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PE" altLang="es-ES" sz="1100" dirty="0" smtClean="0">
                <a:latin typeface="BNPP Sans" pitchFamily="50" charset="0"/>
              </a:rPr>
              <a:t>Primer Planeamiento </a:t>
            </a:r>
            <a:r>
              <a:rPr lang="es-PE" altLang="es-ES" sz="1100" dirty="0">
                <a:latin typeface="BNPP Sans" pitchFamily="50" charset="0"/>
              </a:rPr>
              <a:t>Comercial </a:t>
            </a:r>
            <a:r>
              <a:rPr lang="es-PE" altLang="es-ES" sz="1100" dirty="0" smtClean="0">
                <a:latin typeface="BNPP Sans" pitchFamily="50" charset="0"/>
              </a:rPr>
              <a:t> fue el 12 </a:t>
            </a:r>
            <a:r>
              <a:rPr lang="es-PE" altLang="es-ES" sz="1100" dirty="0">
                <a:latin typeface="BNPP Sans" pitchFamily="50" charset="0"/>
              </a:rPr>
              <a:t>de Febrero, en donde se le </a:t>
            </a:r>
            <a:r>
              <a:rPr lang="es-PE" altLang="es-ES" sz="1100" dirty="0" smtClean="0">
                <a:latin typeface="BNPP Sans" pitchFamily="50" charset="0"/>
              </a:rPr>
              <a:t>presentaron </a:t>
            </a:r>
            <a:r>
              <a:rPr lang="es-PE" altLang="es-ES" sz="1100" dirty="0">
                <a:latin typeface="BNPP Sans" pitchFamily="50" charset="0"/>
              </a:rPr>
              <a:t>mejoras en EW e iniciativas nuevas.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PE" altLang="es-ES" sz="1100" dirty="0">
                <a:latin typeface="BNPP Sans" pitchFamily="50" charset="0"/>
              </a:rPr>
              <a:t>Se </a:t>
            </a:r>
            <a:r>
              <a:rPr lang="es-ES_tradnl" altLang="es-ES" sz="1100" dirty="0" smtClean="0">
                <a:latin typeface="BNPP Sans" pitchFamily="50" charset="0"/>
              </a:rPr>
              <a:t>realizo una visita a Brasil, para ver experiencias de mejoras y nuevas ideas para ser replicadas acá. </a:t>
            </a:r>
            <a:endParaRPr lang="es-ES_tradnl" altLang="es-ES" sz="1100" dirty="0">
              <a:latin typeface="BNPP Sans" pitchFamily="50" charset="0"/>
            </a:endParaRPr>
          </a:p>
          <a:p>
            <a:pPr algn="just"/>
            <a:endParaRPr lang="es-ES" altLang="es-ES" sz="1100" dirty="0">
              <a:latin typeface="BNPP Sans" pitchFamily="50" charset="0"/>
            </a:endParaRPr>
          </a:p>
          <a:p>
            <a:pPr algn="just"/>
            <a:r>
              <a:rPr lang="es-ES" altLang="es-ES" sz="1300" b="1" i="1" dirty="0">
                <a:latin typeface="BNPP Sans" pitchFamily="50" charset="0"/>
              </a:rPr>
              <a:t>Datos sobre los Productos Financieros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PE" altLang="es-ES" sz="1300" b="1" i="1" dirty="0">
                <a:latin typeface="BNPP Sans" pitchFamily="50" charset="0"/>
              </a:rPr>
              <a:t>Tarjeta de Crédito:</a:t>
            </a:r>
          </a:p>
          <a:p>
            <a:pPr marL="596737" lvl="1" indent="-229514" algn="just">
              <a:buFont typeface="Wingdings" pitchFamily="2" charset="2"/>
              <a:buChar char="§"/>
            </a:pPr>
            <a:r>
              <a:rPr lang="es-ES" altLang="es-ES" sz="1100" dirty="0">
                <a:latin typeface="BNPP Sans" pitchFamily="50" charset="0"/>
              </a:rPr>
              <a:t>Tarjetas colocadas: 18,000 al mes (meta 2017). </a:t>
            </a:r>
          </a:p>
          <a:p>
            <a:pPr marL="596737" lvl="1" indent="-229514" algn="just">
              <a:buFont typeface="Wingdings" pitchFamily="2" charset="2"/>
              <a:buChar char="§"/>
            </a:pPr>
            <a:r>
              <a:rPr lang="es-ES" altLang="es-ES" sz="1100" dirty="0">
                <a:latin typeface="BNPP Sans" pitchFamily="50" charset="0"/>
              </a:rPr>
              <a:t>Línea Promedio: s/.3,500</a:t>
            </a:r>
          </a:p>
          <a:p>
            <a:pPr algn="just">
              <a:buFontTx/>
              <a:buChar char="•"/>
            </a:pPr>
            <a:endParaRPr lang="es-ES" altLang="es-ES" sz="1100" dirty="0">
              <a:latin typeface="BNPP Sans" pitchFamily="50" charset="0"/>
            </a:endParaRPr>
          </a:p>
          <a:p>
            <a:pPr algn="just"/>
            <a:r>
              <a:rPr lang="es-ES_tradnl" altLang="es-ES" sz="1300" b="1" i="1" dirty="0">
                <a:latin typeface="BNPP Sans" pitchFamily="50" charset="0"/>
              </a:rPr>
              <a:t>Cotizaciones / Implementación: </a:t>
            </a:r>
          </a:p>
          <a:p>
            <a:pPr algn="just"/>
            <a:endParaRPr lang="es-ES_tradnl" altLang="es-ES" sz="1300" b="1" i="1" dirty="0">
              <a:latin typeface="BNPP Sans" pitchFamily="50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s-ES" altLang="es-ES" sz="1100" dirty="0">
                <a:latin typeface="BNPP Sans" pitchFamily="50" charset="0"/>
              </a:rPr>
              <a:t>Se presentó  como nuevo  producto “Compra Protegida” para el Grupo </a:t>
            </a:r>
            <a:r>
              <a:rPr lang="es-ES" altLang="es-ES" sz="1100" dirty="0" err="1">
                <a:latin typeface="BNPP Sans" pitchFamily="50" charset="0"/>
              </a:rPr>
              <a:t>Interbank</a:t>
            </a:r>
            <a:r>
              <a:rPr lang="es-ES" altLang="es-ES" sz="1100" dirty="0">
                <a:latin typeface="BNPP Sans" pitchFamily="50" charset="0"/>
              </a:rPr>
              <a:t> (Plaza Vea, </a:t>
            </a:r>
            <a:r>
              <a:rPr lang="es-ES" altLang="es-ES" sz="1100" dirty="0" err="1">
                <a:latin typeface="BNPP Sans" pitchFamily="50" charset="0"/>
              </a:rPr>
              <a:t>Oechsle</a:t>
            </a:r>
            <a:r>
              <a:rPr lang="es-ES" altLang="es-ES" sz="1100" dirty="0">
                <a:latin typeface="BNPP Sans" pitchFamily="50" charset="0"/>
              </a:rPr>
              <a:t> </a:t>
            </a:r>
            <a:r>
              <a:rPr lang="es-ES" altLang="es-ES" sz="1100" dirty="0" smtClean="0">
                <a:latin typeface="BNPP Sans" pitchFamily="50" charset="0"/>
              </a:rPr>
              <a:t>), actualmente se sigue avanzando en las re cotizaciones de condiciones ultima propuesta enviada 11-07. </a:t>
            </a:r>
            <a:endParaRPr lang="es-ES" altLang="es-ES" sz="1100" dirty="0">
              <a:latin typeface="BNPP Sans" pitchFamily="50" charset="0"/>
            </a:endParaRPr>
          </a:p>
          <a:p>
            <a:pPr algn="just"/>
            <a:endParaRPr lang="es-ES_tradnl" altLang="es-ES" sz="1100" dirty="0">
              <a:solidFill>
                <a:schemeClr val="bg2"/>
              </a:solidFill>
              <a:latin typeface="BNPP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7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>
              <a:defRPr sz="8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717CA985-D5FC-4A64-A155-E976B8E7BC74}" type="slidenum">
              <a:rPr lang="en-GB" altLang="es-ES" smtClean="0">
                <a:solidFill>
                  <a:srgbClr val="000000"/>
                </a:solidFill>
              </a:rPr>
              <a:pPr/>
              <a:t>57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233476" name="2 Título"/>
          <p:cNvSpPr txBox="1">
            <a:spLocks/>
          </p:cNvSpPr>
          <p:nvPr/>
        </p:nvSpPr>
        <p:spPr bwMode="auto">
          <a:xfrm>
            <a:off x="316096" y="280263"/>
            <a:ext cx="327653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>
              <a:defRPr sz="1600">
                <a:solidFill>
                  <a:schemeClr val="bg1"/>
                </a:solidFill>
                <a:latin typeface="Arial" charset="0"/>
              </a:defRPr>
            </a:lvl2pPr>
            <a:lvl3pPr>
              <a:defRPr sz="1400">
                <a:solidFill>
                  <a:schemeClr val="accent1"/>
                </a:solidFill>
                <a:latin typeface="Arial" charset="0"/>
              </a:defRPr>
            </a:lvl3pPr>
            <a:lvl4pPr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bg2"/>
                </a:solidFill>
                <a:latin typeface="Arial" charset="0"/>
              </a:defRPr>
            </a:lvl5pPr>
            <a:lvl6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s-ES_tradnl" altLang="es-ES" sz="2100" b="1" dirty="0" err="1" smtClean="0">
                <a:solidFill>
                  <a:schemeClr val="accent1"/>
                </a:solidFill>
                <a:latin typeface="BNPP Sans Light" pitchFamily="50" charset="0"/>
              </a:rPr>
              <a:t>Highlights</a:t>
            </a:r>
            <a:r>
              <a:rPr lang="es-ES_tradnl" altLang="es-ES" sz="2100" b="1" dirty="0" smtClean="0">
                <a:solidFill>
                  <a:schemeClr val="accent1"/>
                </a:solidFill>
                <a:latin typeface="BNPP Sans Light" pitchFamily="50" charset="0"/>
              </a:rPr>
              <a:t> - BANCO RIPLEY</a:t>
            </a:r>
            <a:endParaRPr lang="es-ES" altLang="es-ES" sz="2100" b="1" dirty="0">
              <a:solidFill>
                <a:schemeClr val="accent1"/>
              </a:solidFill>
              <a:latin typeface="BNPP Sans Light" pitchFamily="50" charset="0"/>
            </a:endParaRPr>
          </a:p>
        </p:txBody>
      </p:sp>
      <p:sp>
        <p:nvSpPr>
          <p:cNvPr id="233477" name="8 Rectángulo"/>
          <p:cNvSpPr>
            <a:spLocks noChangeArrowheads="1"/>
          </p:cNvSpPr>
          <p:nvPr/>
        </p:nvSpPr>
        <p:spPr bwMode="auto">
          <a:xfrm>
            <a:off x="211623" y="833160"/>
            <a:ext cx="8673875" cy="419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>
            <a:spAutoFit/>
          </a:bodyPr>
          <a:lstStyle/>
          <a:p>
            <a:pPr algn="just"/>
            <a:r>
              <a:rPr lang="es-ES" altLang="es-ES" sz="1300" b="1" i="1" dirty="0">
                <a:latin typeface="BNPP Sans" pitchFamily="50" charset="0"/>
              </a:rPr>
              <a:t>Datos Relevantes:</a:t>
            </a:r>
          </a:p>
          <a:p>
            <a:pPr algn="just">
              <a:lnSpc>
                <a:spcPct val="150000"/>
              </a:lnSpc>
              <a:buFontTx/>
              <a:buChar char="•"/>
            </a:pPr>
            <a:r>
              <a:rPr lang="es-ES" altLang="es-ES" sz="1100" dirty="0">
                <a:latin typeface="BNPP Sans" pitchFamily="50" charset="0"/>
              </a:rPr>
              <a:t>En el 2017, es el </a:t>
            </a:r>
            <a:r>
              <a:rPr lang="es-ES" altLang="es-ES" sz="1100" dirty="0" err="1">
                <a:latin typeface="BNPP Sans" pitchFamily="50" charset="0"/>
              </a:rPr>
              <a:t>retail</a:t>
            </a:r>
            <a:r>
              <a:rPr lang="es-ES" altLang="es-ES" sz="1100" dirty="0">
                <a:latin typeface="BNPP Sans" pitchFamily="50" charset="0"/>
              </a:rPr>
              <a:t> con el que se ha ganado mas negocios </a:t>
            </a:r>
          </a:p>
          <a:p>
            <a:pPr marL="596737" lvl="1" indent="-229514" algn="just">
              <a:buFont typeface="Arial" charset="0"/>
              <a:buChar char="•"/>
            </a:pPr>
            <a:r>
              <a:rPr lang="es-ES_tradnl" altLang="es-ES" sz="1100" dirty="0">
                <a:latin typeface="BNPP Sans" pitchFamily="50" charset="0"/>
              </a:rPr>
              <a:t>Protección de Tarjeta (Feb 2017)</a:t>
            </a:r>
            <a:r>
              <a:rPr lang="es-ES_tradnl" altLang="es-ES" sz="1100" b="1" dirty="0">
                <a:latin typeface="BNPP Sans" pitchFamily="50" charset="0"/>
              </a:rPr>
              <a:t>		</a:t>
            </a:r>
            <a:r>
              <a:rPr lang="es-ES_tradnl" altLang="es-ES" sz="1100" dirty="0">
                <a:latin typeface="BNPP Sans" pitchFamily="50" charset="0"/>
              </a:rPr>
              <a:t>GWP 3.35M EUR 	NBI  1.26 M EUR (3 años)</a:t>
            </a:r>
          </a:p>
          <a:p>
            <a:pPr marL="596737" lvl="1" indent="-229514" algn="just">
              <a:buFont typeface="Arial" charset="0"/>
              <a:buChar char="•"/>
            </a:pPr>
            <a:r>
              <a:rPr lang="es-ES_tradnl" altLang="es-ES" sz="1100" dirty="0">
                <a:latin typeface="BNPP Sans" pitchFamily="50" charset="0"/>
              </a:rPr>
              <a:t>Desgravamen PEF (Set 2017)		GWP 11.40M EUR	NBI 2.12M EUR (5 años)</a:t>
            </a:r>
          </a:p>
          <a:p>
            <a:pPr marL="596737" lvl="1" indent="-229514" algn="just">
              <a:buFont typeface="Arial" charset="0"/>
              <a:buChar char="•"/>
            </a:pPr>
            <a:r>
              <a:rPr lang="es-ES_tradnl" altLang="es-ES" sz="1100" dirty="0">
                <a:latin typeface="BNPP Sans" pitchFamily="50" charset="0"/>
              </a:rPr>
              <a:t>AP+ Eventos + Sepelio (Nov 2017)		GWP 5.95m EUR	NBI 1.66m EUR (5 años)	</a:t>
            </a:r>
          </a:p>
          <a:p>
            <a:pPr algn="just">
              <a:lnSpc>
                <a:spcPct val="150000"/>
              </a:lnSpc>
            </a:pPr>
            <a:r>
              <a:rPr lang="es-ES_tradnl" altLang="es-ES" sz="1300" b="1" i="1" dirty="0">
                <a:latin typeface="BNPP Sans" pitchFamily="50" charset="0"/>
              </a:rPr>
              <a:t>Datos sobre los Productos Financieros:</a:t>
            </a:r>
          </a:p>
          <a:p>
            <a:pPr marL="596737" lvl="1" indent="-229514" algn="just">
              <a:lnSpc>
                <a:spcPct val="150000"/>
              </a:lnSpc>
              <a:buFont typeface="Arial" charset="0"/>
              <a:buChar char="•"/>
            </a:pPr>
            <a:r>
              <a:rPr lang="es-PE" altLang="es-ES" sz="1100" b="1" dirty="0">
                <a:latin typeface="BNPP Sans" pitchFamily="50" charset="0"/>
              </a:rPr>
              <a:t>Tarjeta de Crédito</a:t>
            </a:r>
          </a:p>
          <a:p>
            <a:pPr marL="591637" lvl="2" indent="-229514" algn="just">
              <a:buFont typeface="Arial" charset="0"/>
              <a:buChar char="•"/>
            </a:pPr>
            <a:r>
              <a:rPr lang="es-ES" altLang="es-ES" sz="1000" dirty="0">
                <a:latin typeface="BNPP Sans" pitchFamily="50" charset="0"/>
              </a:rPr>
              <a:t>Tarjetas colocadas: 13,000 mensuales entre titulares y adicionales (2016).</a:t>
            </a:r>
          </a:p>
          <a:p>
            <a:pPr marL="591637" lvl="2" indent="-229514" algn="just">
              <a:buFont typeface="Arial" charset="0"/>
              <a:buChar char="•"/>
            </a:pPr>
            <a:r>
              <a:rPr lang="es-ES" altLang="es-ES" sz="1000" dirty="0">
                <a:latin typeface="BNPP Sans" pitchFamily="50" charset="0"/>
              </a:rPr>
              <a:t>Línea Promedio: s/.6,500</a:t>
            </a:r>
          </a:p>
          <a:p>
            <a:pPr marL="591637" lvl="2" indent="-229514" algn="just">
              <a:buFont typeface="Arial" charset="0"/>
              <a:buChar char="•"/>
            </a:pPr>
            <a:r>
              <a:rPr lang="es-ES" altLang="es-ES" sz="1000" dirty="0">
                <a:latin typeface="BNPP Sans" pitchFamily="50" charset="0"/>
              </a:rPr>
              <a:t>Stock de tarjetas a Dic16: 1.2 MM de tarjetas</a:t>
            </a:r>
          </a:p>
          <a:p>
            <a:pPr marL="596737" lvl="1" indent="-22951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PE" altLang="es-ES" sz="1100" b="1" dirty="0">
                <a:latin typeface="BNPP Sans" pitchFamily="50" charset="0"/>
              </a:rPr>
              <a:t>Crédito SEF (Línea Paralela)</a:t>
            </a:r>
          </a:p>
          <a:p>
            <a:pPr marL="591637" lvl="2" indent="-229514" algn="just">
              <a:buFont typeface="Arial" charset="0"/>
              <a:buChar char="•"/>
            </a:pPr>
            <a:r>
              <a:rPr lang="es-ES" altLang="es-ES" sz="1000" dirty="0">
                <a:latin typeface="BNPP Sans" pitchFamily="50" charset="0"/>
              </a:rPr>
              <a:t>Cantidad de desembolsos mes: 10,000</a:t>
            </a:r>
          </a:p>
          <a:p>
            <a:pPr marL="591637" lvl="2" indent="-229514" algn="just">
              <a:buFont typeface="Arial" charset="0"/>
              <a:buChar char="•"/>
            </a:pPr>
            <a:r>
              <a:rPr lang="es-ES" altLang="es-ES" sz="1000" dirty="0">
                <a:latin typeface="BNPP Sans" pitchFamily="50" charset="0"/>
              </a:rPr>
              <a:t>Monto promedio del desembolso: s/.6,000</a:t>
            </a:r>
          </a:p>
          <a:p>
            <a:pPr marL="591637" lvl="2" indent="-229514" algn="just">
              <a:buFont typeface="Arial" charset="0"/>
              <a:buChar char="•"/>
            </a:pPr>
            <a:r>
              <a:rPr lang="es-ES" altLang="es-ES" sz="1000" dirty="0">
                <a:latin typeface="BNPP Sans" pitchFamily="50" charset="0"/>
              </a:rPr>
              <a:t>Plazo Promedio del Crédito:  36 meses y Plazo promedio – término de pago: 21 meses</a:t>
            </a:r>
            <a:endParaRPr lang="es-PE" altLang="es-ES" sz="1000" dirty="0">
              <a:latin typeface="BNPP Sans" pitchFamily="50" charset="0"/>
            </a:endParaRPr>
          </a:p>
          <a:p>
            <a:pPr marL="596737" lvl="1" indent="-22951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s-ES" altLang="es-ES" sz="1100" b="1" dirty="0">
                <a:latin typeface="BNPP Sans" pitchFamily="50" charset="0"/>
              </a:rPr>
              <a:t>EFEX (Disposición de efectivo de la misma línea de la TC)</a:t>
            </a:r>
            <a:endParaRPr lang="es-PE" altLang="es-ES" sz="1100" b="1" dirty="0">
              <a:latin typeface="BNPP Sans" pitchFamily="50" charset="0"/>
            </a:endParaRPr>
          </a:p>
          <a:p>
            <a:pPr marL="596737" lvl="1" indent="-229514" algn="just">
              <a:buFont typeface="Arial" charset="0"/>
              <a:buChar char="•"/>
            </a:pPr>
            <a:r>
              <a:rPr lang="es-ES" altLang="es-ES" sz="1000" dirty="0">
                <a:latin typeface="BNPP Sans" pitchFamily="50" charset="0"/>
              </a:rPr>
              <a:t>Cantidad de desembolsos mes: 40,000</a:t>
            </a:r>
          </a:p>
          <a:p>
            <a:pPr marL="596737" lvl="1" indent="-229514" algn="just">
              <a:buFont typeface="Arial" charset="0"/>
              <a:buChar char="•"/>
            </a:pPr>
            <a:r>
              <a:rPr lang="es-ES" altLang="es-ES" sz="1000" dirty="0">
                <a:latin typeface="BNPP Sans" pitchFamily="50" charset="0"/>
              </a:rPr>
              <a:t>Monto promedio del desembolso: s/.1,100</a:t>
            </a:r>
          </a:p>
          <a:p>
            <a:pPr marL="596737" lvl="1" indent="-229514" algn="just">
              <a:buFont typeface="Arial" charset="0"/>
              <a:buChar char="•"/>
            </a:pPr>
            <a:r>
              <a:rPr lang="es-ES" altLang="es-ES" sz="1000" dirty="0">
                <a:latin typeface="BNPP Sans" pitchFamily="50" charset="0"/>
              </a:rPr>
              <a:t>Monto máximo de desembolso: s/.2,000</a:t>
            </a:r>
          </a:p>
          <a:p>
            <a:pPr marL="596737" lvl="1" indent="-229514" algn="just">
              <a:buFont typeface="Arial" charset="0"/>
              <a:buChar char="•"/>
            </a:pPr>
            <a:r>
              <a:rPr lang="es-ES" altLang="es-ES" sz="1000" dirty="0">
                <a:latin typeface="BNPP Sans" pitchFamily="50" charset="0"/>
              </a:rPr>
              <a:t>Plazo promedio del pago: 9.5 meses</a:t>
            </a:r>
          </a:p>
          <a:p>
            <a:pPr marL="596737" lvl="1" indent="-229514" algn="just">
              <a:buFont typeface="Arial" charset="0"/>
              <a:buChar char="•"/>
            </a:pPr>
            <a:r>
              <a:rPr lang="es-ES" altLang="es-ES" sz="1000" dirty="0">
                <a:latin typeface="BNPP Sans" pitchFamily="50" charset="0"/>
              </a:rPr>
              <a:t>Lugar de retiro: Banco (75%); ATM (25%)</a:t>
            </a:r>
          </a:p>
          <a:p>
            <a:pPr marL="591637" lvl="2" indent="-229514" algn="just">
              <a:buFont typeface="Wingdings" pitchFamily="2" charset="2"/>
              <a:buChar char="ü"/>
            </a:pPr>
            <a:endParaRPr lang="es-ES" altLang="es-ES" sz="1000" dirty="0">
              <a:solidFill>
                <a:schemeClr val="bg1"/>
              </a:solidFill>
              <a:latin typeface="BNPP Sans" pitchFamily="50" charset="0"/>
            </a:endParaRPr>
          </a:p>
          <a:p>
            <a:pPr algn="just">
              <a:lnSpc>
                <a:spcPct val="150000"/>
              </a:lnSpc>
            </a:pPr>
            <a:r>
              <a:rPr lang="es-ES_tradnl" altLang="es-ES" sz="1100" i="1" dirty="0">
                <a:solidFill>
                  <a:schemeClr val="bg1"/>
                </a:solidFill>
                <a:latin typeface="BNPP Sans" pitchFamily="50" charset="0"/>
              </a:rPr>
              <a:t>			 </a:t>
            </a:r>
          </a:p>
        </p:txBody>
      </p:sp>
    </p:spTree>
    <p:extLst>
      <p:ext uri="{BB962C8B-B14F-4D97-AF65-F5344CB8AC3E}">
        <p14:creationId xmlns:p14="http://schemas.microsoft.com/office/powerpoint/2010/main" val="17579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161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596737" indent="-229514" eaLnBrk="0" hangingPunct="0">
              <a:spcBef>
                <a:spcPts val="161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300">
                <a:solidFill>
                  <a:schemeClr val="bg1"/>
                </a:solidFill>
                <a:latin typeface="Arial" charset="0"/>
              </a:defRPr>
            </a:lvl2pPr>
            <a:lvl3pPr marL="918058" indent="-183612" eaLnBrk="0" hangingPunct="0">
              <a:spcBef>
                <a:spcPts val="161"/>
              </a:spcBef>
              <a:buFont typeface="Wingdings" pitchFamily="2" charset="2"/>
              <a:buChar char="§"/>
              <a:defRPr sz="1100">
                <a:solidFill>
                  <a:schemeClr val="accent1"/>
                </a:solidFill>
                <a:latin typeface="Arial" charset="0"/>
              </a:defRPr>
            </a:lvl3pPr>
            <a:lvl4pPr marL="1285281" indent="-183612" eaLnBrk="0" hangingPunct="0">
              <a:spcBef>
                <a:spcPts val="161"/>
              </a:spcBef>
              <a:buFont typeface="Wingdings" pitchFamily="2" charset="2"/>
              <a:buChar char="§"/>
              <a:defRPr sz="1000">
                <a:solidFill>
                  <a:schemeClr val="bg2"/>
                </a:solidFill>
                <a:latin typeface="Arial" charset="0"/>
              </a:defRPr>
            </a:lvl4pPr>
            <a:lvl5pPr marL="1652504" indent="-183612" eaLnBrk="0" hangingPunct="0">
              <a:spcBef>
                <a:spcPts val="161"/>
              </a:spcBef>
              <a:defRPr sz="800">
                <a:solidFill>
                  <a:schemeClr val="bg2"/>
                </a:solidFill>
                <a:latin typeface="Arial" charset="0"/>
              </a:defRPr>
            </a:lvl5pPr>
            <a:lvl6pPr marL="2019727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6pPr>
            <a:lvl7pPr marL="2386950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7pPr>
            <a:lvl8pPr marL="2754173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8pPr>
            <a:lvl9pPr marL="3121396" indent="-183612" eaLnBrk="0" fontAlgn="base" hangingPunct="0">
              <a:spcBef>
                <a:spcPts val="161"/>
              </a:spcBef>
              <a:spcAft>
                <a:spcPct val="0"/>
              </a:spcAft>
              <a:defRPr sz="8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fld id="{5D78E219-BD97-46D2-A707-FC7EC2C18F88}" type="slidenum">
              <a:rPr lang="en-GB" altLang="es-E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SzTx/>
              </a:pPr>
              <a:t>6</a:t>
            </a:fld>
            <a:endParaRPr lang="en-GB" altLang="es-ES" smtClean="0">
              <a:solidFill>
                <a:srgbClr val="000000"/>
              </a:solidFill>
            </a:endParaRPr>
          </a:p>
        </p:txBody>
      </p:sp>
      <p:sp>
        <p:nvSpPr>
          <p:cNvPr id="193540" name="2 Título"/>
          <p:cNvSpPr>
            <a:spLocks noGrp="1"/>
          </p:cNvSpPr>
          <p:nvPr>
            <p:ph type="title"/>
          </p:nvPr>
        </p:nvSpPr>
        <p:spPr>
          <a:xfrm>
            <a:off x="371011" y="236784"/>
            <a:ext cx="4254370" cy="323165"/>
          </a:xfrm>
        </p:spPr>
        <p:txBody>
          <a:bodyPr wrap="none">
            <a:spAutoFit/>
          </a:bodyPr>
          <a:lstStyle/>
          <a:p>
            <a:pPr eaLnBrk="1" hangingPunct="1"/>
            <a:r>
              <a:rPr lang="es-ES_tradnl" altLang="es-ES" sz="2100" dirty="0">
                <a:latin typeface="BNPP Sans Light" pitchFamily="50" charset="0"/>
                <a:cs typeface="Arial" charset="0"/>
              </a:rPr>
              <a:t>Status de los targets </a:t>
            </a:r>
            <a:r>
              <a:rPr lang="es-ES_tradnl" altLang="es-ES" sz="2100" dirty="0" smtClean="0">
                <a:latin typeface="BNPP Sans Light" pitchFamily="50" charset="0"/>
                <a:cs typeface="Arial" charset="0"/>
              </a:rPr>
              <a:t>globales</a:t>
            </a:r>
            <a:r>
              <a:rPr lang="es-ES_tradnl" altLang="es-ES" sz="2100" dirty="0">
                <a:latin typeface="BNPP Sans Light" pitchFamily="50" charset="0"/>
                <a:cs typeface="Arial" charset="0"/>
              </a:rPr>
              <a:t> </a:t>
            </a:r>
            <a:r>
              <a:rPr lang="es-ES_tradnl" altLang="es-ES" sz="2100" dirty="0" smtClean="0">
                <a:latin typeface="BNPP Sans Light" pitchFamily="50" charset="0"/>
                <a:cs typeface="Arial" charset="0"/>
              </a:rPr>
              <a:t>(S/):</a:t>
            </a:r>
            <a:endParaRPr lang="es-ES" altLang="es-ES" sz="2100" dirty="0">
              <a:latin typeface="BNPP Sans Light" pitchFamily="50" charset="0"/>
              <a:cs typeface="Arial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99934"/>
              </p:ext>
            </p:extLst>
          </p:nvPr>
        </p:nvGraphicFramePr>
        <p:xfrm>
          <a:off x="1547664" y="1131590"/>
          <a:ext cx="5880100" cy="2238375"/>
        </p:xfrm>
        <a:graphic>
          <a:graphicData uri="http://schemas.openxmlformats.org/drawingml/2006/table">
            <a:tbl>
              <a:tblPr/>
              <a:tblGrid>
                <a:gridCol w="1003300"/>
                <a:gridCol w="152400"/>
                <a:gridCol w="762000"/>
                <a:gridCol w="762000"/>
                <a:gridCol w="762000"/>
                <a:gridCol w="152400"/>
                <a:gridCol w="762000"/>
                <a:gridCol w="762000"/>
                <a:gridCol w="7620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GWP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NBI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SOCIO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REAL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PPTO 2018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U2018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REAL 2017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PPTO 2018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U2018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Banco Falabella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62,138,741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85,437,130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66,478,583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1,727,931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3,522,024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6,288,635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Banco Cencosud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9,012,719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7,322,848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3,991,441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2,295,554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1,100,941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506,350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Cafae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8,999,309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-25,313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2,201,343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260,906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Corredores de Seguros Falabella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7,639,395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-357,844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256,507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81,007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Saga Falabella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15,794,376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15,694,590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17,461,465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737,884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1,019,897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673,429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Supermercados Peruanos (Vea)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5,422,607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5,325,022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5,076,584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2,064,265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1,583,784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1,607,274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Tottus + Sodimac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9,394,535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10,090,792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7,839,603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2,004,305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4,838,622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2,966,300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Tiendas Peruanas (Oechsle)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2,458,924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2,256,076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2,973,636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1,192,898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508,340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424,515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Banco Ripley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2,079,779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5,935,834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4,593,401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816,540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1,956,985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1,438,260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algn="l" rtl="0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122,940,386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132,062,291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108,392,744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12,682,878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14,787,099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14,246,675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7" name="Picture 2" descr="C:\Users\986400\AppData\Local\Temp\notes0A895E\presentacion22x17-2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82" b="40164"/>
          <a:stretch>
            <a:fillRect/>
          </a:stretch>
        </p:blipFill>
        <p:spPr bwMode="auto">
          <a:xfrm>
            <a:off x="1230898" y="2857892"/>
            <a:ext cx="6421024" cy="21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08" name="Picture 2" descr="C:\Users\986400\AppData\Local\Temp\notes0A895E\presentacion22x17-2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7" b="58855"/>
          <a:stretch>
            <a:fillRect/>
          </a:stretch>
        </p:blipFill>
        <p:spPr bwMode="auto">
          <a:xfrm>
            <a:off x="1316619" y="1665145"/>
            <a:ext cx="6421024" cy="26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10" name="AutoShape 4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131260" y="-682745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endParaRPr lang="es-PE" altLang="es-ES">
              <a:solidFill>
                <a:schemeClr val="tx1"/>
              </a:solidFill>
            </a:endParaRPr>
          </a:p>
        </p:txBody>
      </p:sp>
      <p:sp>
        <p:nvSpPr>
          <p:cNvPr id="200711" name="AutoShape 6" descr="Resultado de imagen para corredores de seguros falabella logo png"/>
          <p:cNvSpPr>
            <a:spLocks noChangeAspect="1" noChangeArrowheads="1"/>
          </p:cNvSpPr>
          <p:nvPr/>
        </p:nvSpPr>
        <p:spPr bwMode="auto">
          <a:xfrm>
            <a:off x="259841" y="-569934"/>
            <a:ext cx="7812649" cy="142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445" tIns="36722" rIns="73445" bIns="36722"/>
          <a:lstStyle>
            <a:lvl1pPr eaLnBrk="0" hangingPunct="0">
              <a:spcBef>
                <a:spcPts val="200"/>
              </a:spcBef>
              <a:buClr>
                <a:srgbClr val="8064A2"/>
              </a:buClr>
              <a:buSzPct val="100000"/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0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400"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00"/>
              </a:spcBef>
              <a:buFont typeface="Wingdings" pitchFamily="2" charset="2"/>
              <a:buChar char="§"/>
              <a:defRPr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200"/>
              </a:spcBef>
              <a:defRPr sz="10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defRPr sz="10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</a:pPr>
            <a:endParaRPr lang="es-PE" altLang="es-ES">
              <a:solidFill>
                <a:schemeClr val="tx1"/>
              </a:solidFill>
            </a:endParaRPr>
          </a:p>
        </p:txBody>
      </p:sp>
      <p:pic>
        <p:nvPicPr>
          <p:cNvPr id="2007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47" y="1985953"/>
            <a:ext cx="4058345" cy="7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1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Protección de Tarjeta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8</a:t>
            </a:fld>
            <a:endParaRPr lang="en-GB" noProof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21313"/>
            <a:ext cx="3986722" cy="175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751589"/>
            <a:ext cx="3960440" cy="188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 Marcador de contenido"/>
          <p:cNvSpPr>
            <a:spLocks noGrp="1"/>
          </p:cNvSpPr>
          <p:nvPr>
            <p:ph idx="1"/>
          </p:nvPr>
        </p:nvSpPr>
        <p:spPr>
          <a:xfrm>
            <a:off x="342578" y="2715765"/>
            <a:ext cx="8460000" cy="1224137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E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Contrato: Por dos años desde Enero 2018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E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Colación de Tarjetas: 18,000 tarjetas mensuales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s-ES" sz="1000" dirty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ea typeface="+mj-ea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s-E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Acciones Comerciales: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E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Venta del </a:t>
            </a:r>
            <a:r>
              <a:rPr lang="es-E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prodcuto</a:t>
            </a:r>
            <a:r>
              <a:rPr lang="es-E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 en el </a:t>
            </a:r>
            <a:r>
              <a:rPr lang="es-E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retail</a:t>
            </a:r>
            <a:r>
              <a:rPr lang="es-E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 (sin fecha)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E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Colocarle la cobertura de desempleo, quitando la cobertura de “compra protegida” para que no se cruce con la del </a:t>
            </a:r>
            <a:r>
              <a:rPr lang="es-E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retail</a:t>
            </a:r>
            <a:endParaRPr lang="es-ES" sz="1000" dirty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0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Desgravamen SC + TC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smtClean="0"/>
              <a:t>|  00/00/0000  |</a:t>
            </a:r>
            <a:endParaRPr lang="en-GB" noProof="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 smtClean="0"/>
              <a:t>Presentation title</a:t>
            </a:r>
            <a:endParaRPr lang="en-GB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en-GB" noProof="0" smtClean="0"/>
              <a:pPr>
                <a:defRPr/>
              </a:pPr>
              <a:t>9</a:t>
            </a:fld>
            <a:endParaRPr lang="en-GB" noProof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5" y="697579"/>
            <a:ext cx="3227679" cy="187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679975"/>
            <a:ext cx="3600400" cy="204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97165"/>
            <a:ext cx="3225652" cy="190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 Marcador de contenido"/>
          <p:cNvSpPr>
            <a:spLocks noGrp="1"/>
          </p:cNvSpPr>
          <p:nvPr>
            <p:ph idx="1"/>
          </p:nvPr>
        </p:nvSpPr>
        <p:spPr>
          <a:xfrm>
            <a:off x="4716016" y="2729916"/>
            <a:ext cx="4157414" cy="1570026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E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Contrato: Por dos años desde </a:t>
            </a:r>
            <a:r>
              <a:rPr lang="es-E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Mayo 2018</a:t>
            </a:r>
            <a:endParaRPr lang="es-ES" sz="1000" dirty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ea typeface="+mj-ea"/>
              <a:cs typeface="Arial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E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Colocación </a:t>
            </a:r>
            <a:r>
              <a:rPr lang="es-E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de Tarjetas: 18,000 tarjetas mensuales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s-ES" sz="1000" dirty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ea typeface="+mj-ea"/>
              <a:cs typeface="Arial" charset="0"/>
            </a:endParaRPr>
          </a:p>
          <a:p>
            <a:pPr>
              <a:spcBef>
                <a:spcPct val="0"/>
              </a:spcBef>
            </a:pPr>
            <a:r>
              <a:rPr lang="es-E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Acciones Comerciales</a:t>
            </a:r>
            <a:r>
              <a:rPr lang="es-E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: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E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No se logro implementar la nueva prima de l Desgravamen SC , sin embargo se penalizará al Banco reduciendo la comisión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E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TC: Se cambiaron las condiciones y primas desde Mayo 2018, quedando pendiente los “refinanciado”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s-E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NPP Sans Light" pitchFamily="50" charset="0"/>
                <a:ea typeface="+mj-ea"/>
                <a:cs typeface="Arial" charset="0"/>
              </a:rPr>
              <a:t>Incremento de Precio a partir del 2018, unificando TC + SC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s-E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BNPP Sans Light" pitchFamily="50" charset="0"/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49762"/>
      </p:ext>
    </p:extLst>
  </p:cSld>
  <p:clrMapOvr>
    <a:masterClrMapping/>
  </p:clrMapOvr>
</p:sld>
</file>

<file path=ppt/theme/theme1.xml><?xml version="1.0" encoding="utf-8"?>
<a:theme xmlns:a="http://schemas.openxmlformats.org/drawingml/2006/main" name="20150601_093540">
  <a:themeElements>
    <a:clrScheme name="BNPP-XL">
      <a:dk1>
        <a:srgbClr val="FFFFFF"/>
      </a:dk1>
      <a:lt1>
        <a:srgbClr val="000000"/>
      </a:lt1>
      <a:dk2>
        <a:srgbClr val="EEEFF2"/>
      </a:dk2>
      <a:lt2>
        <a:srgbClr val="78848A"/>
      </a:lt2>
      <a:accent1>
        <a:srgbClr val="00915A"/>
      </a:accent1>
      <a:accent2>
        <a:srgbClr val="85B95F"/>
      </a:accent2>
      <a:accent3>
        <a:srgbClr val="00AB8E"/>
      </a:accent3>
      <a:accent4>
        <a:srgbClr val="008578"/>
      </a:accent4>
      <a:accent5>
        <a:srgbClr val="43B02A"/>
      </a:accent5>
      <a:accent6>
        <a:srgbClr val="D0DF00"/>
      </a:accent6>
      <a:hlink>
        <a:srgbClr val="00915A"/>
      </a:hlink>
      <a:folHlink>
        <a:srgbClr val="00915A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20150601_093540</Template>
  <TotalTime>2688</TotalTime>
  <Words>5521</Words>
  <Application>Microsoft Office PowerPoint</Application>
  <PresentationFormat>Presentación en pantalla (16:9)</PresentationFormat>
  <Paragraphs>1843</Paragraphs>
  <Slides>57</Slides>
  <Notes>1</Notes>
  <HiddenSlides>43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59" baseType="lpstr">
      <vt:lpstr>20150601_093540</vt:lpstr>
      <vt:lpstr>Feuille de calcul</vt:lpstr>
      <vt:lpstr>Presentación de PowerPoint</vt:lpstr>
      <vt:lpstr>Banca Retail: Cardif mantiene un fuerte posicionamiento en la industria</vt:lpstr>
      <vt:lpstr>Presentación de PowerPoint</vt:lpstr>
      <vt:lpstr>Presentación de PowerPoint</vt:lpstr>
      <vt:lpstr>Presentación de PowerPoint</vt:lpstr>
      <vt:lpstr>Status de los targets globales (S/):</vt:lpstr>
      <vt:lpstr>Presentación de PowerPoint</vt:lpstr>
      <vt:lpstr>Protección de Tarjeta</vt:lpstr>
      <vt:lpstr>Desgravamen SC + TC</vt:lpstr>
      <vt:lpstr>Garantía Extendida</vt:lpstr>
      <vt:lpstr>Organigrama y Contactos</vt:lpstr>
      <vt:lpstr>Organigrama y Contactos</vt:lpstr>
      <vt:lpstr>Organigrama y Contactos</vt:lpstr>
      <vt:lpstr>Organigrama y Contactos</vt:lpstr>
      <vt:lpstr>Resumen del negocio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Vida Tranquila (Desempleo + Eventos) </vt:lpstr>
      <vt:lpstr>Presentación de PowerPoint</vt:lpstr>
      <vt:lpstr>Optativos: PT + AP + Sepelio + Eventos</vt:lpstr>
      <vt:lpstr>Presentación de PowerPoint</vt:lpstr>
      <vt:lpstr>Súper garantía  (OE + VEA) </vt:lpstr>
      <vt:lpstr>Presentación de PowerPoint</vt:lpstr>
      <vt:lpstr>Organigrama y Contactos</vt:lpstr>
      <vt:lpstr>Organigrama y Contactos</vt:lpstr>
      <vt:lpstr>Resumen del negocio</vt:lpstr>
      <vt:lpstr>Productos GWP &amp; NBI</vt:lpstr>
      <vt:lpstr>Presentación de PowerPoint</vt:lpstr>
      <vt:lpstr>Presentación de PowerPoint</vt:lpstr>
      <vt:lpstr>Organigrama y Contactos</vt:lpstr>
      <vt:lpstr>Organigrama y Contactos</vt:lpstr>
      <vt:lpstr>Organigrama y Contactos</vt:lpstr>
      <vt:lpstr>Resumen del negocio</vt:lpstr>
      <vt:lpstr>Productos GWP &amp; NBI</vt:lpstr>
      <vt:lpstr>Presentación de PowerPoint</vt:lpstr>
      <vt:lpstr>Presentación de PowerPoint</vt:lpstr>
      <vt:lpstr>Organigrama y Contactos</vt:lpstr>
      <vt:lpstr>Organigrama y Contactos</vt:lpstr>
      <vt:lpstr>Resumen del negocio</vt:lpstr>
      <vt:lpstr>Productos GWP &amp; NBI</vt:lpstr>
      <vt:lpstr>Presentación de PowerPoint</vt:lpstr>
      <vt:lpstr>Presentación de PowerPoint</vt:lpstr>
      <vt:lpstr>Status de los targets globales: Renovaciones y nuevos negocios</vt:lpstr>
      <vt:lpstr>Status de los targets globales: Renovaciones y nuevos negocios</vt:lpstr>
      <vt:lpstr>Status de los targets globales: Portfolio R. / Value S. 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BNP Paribas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Natalia MAHOLANYIOVA</dc:creator>
  <cp:lastModifiedBy>Carmen SAQUICORAY</cp:lastModifiedBy>
  <cp:revision>174</cp:revision>
  <cp:lastPrinted>2018-08-13T15:35:58Z</cp:lastPrinted>
  <dcterms:created xsi:type="dcterms:W3CDTF">2015-06-05T12:53:40Z</dcterms:created>
  <dcterms:modified xsi:type="dcterms:W3CDTF">2018-08-14T21:48:34Z</dcterms:modified>
</cp:coreProperties>
</file>