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342" r:id="rId3"/>
    <p:sldId id="341" r:id="rId4"/>
    <p:sldId id="350" r:id="rId5"/>
    <p:sldId id="330" r:id="rId6"/>
    <p:sldId id="343" r:id="rId7"/>
    <p:sldId id="311" r:id="rId8"/>
    <p:sldId id="312" r:id="rId9"/>
    <p:sldId id="313" r:id="rId10"/>
    <p:sldId id="347" r:id="rId11"/>
    <p:sldId id="349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203"/>
    <a:srgbClr val="E6A01E"/>
    <a:srgbClr val="28A5C3"/>
    <a:srgbClr val="6473AF"/>
    <a:srgbClr val="F0F050"/>
    <a:srgbClr val="DCDC1E"/>
    <a:srgbClr val="DC7D32"/>
    <a:srgbClr val="3C9146"/>
    <a:srgbClr val="0C4C49"/>
    <a:srgbClr val="F9D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2" autoAdjust="0"/>
  </p:normalViewPr>
  <p:slideViewPr>
    <p:cSldViewPr>
      <p:cViewPr>
        <p:scale>
          <a:sx n="80" d="100"/>
          <a:sy n="80" d="100"/>
        </p:scale>
        <p:origin x="-99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Lbls>
            <c:spPr>
              <a:noFill/>
              <a:ln w="22252">
                <a:noFill/>
              </a:ln>
            </c:spPr>
            <c:txPr>
              <a:bodyPr/>
              <a:lstStyle/>
              <a:p>
                <a:pPr>
                  <a:defRPr sz="788" b="1" i="0" u="none" strike="noStrike" baseline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32458624"/>
        <c:axId val="37595392"/>
      </c:barChart>
      <c:catAx>
        <c:axId val="3245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782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 sz="788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s-ES"/>
          </a:p>
        </c:txPr>
        <c:crossAx val="375953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595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458624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delete val="1"/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19739">
                <a:noFill/>
              </a:ln>
            </c:spPr>
            <c:txPr>
              <a:bodyPr/>
              <a:lstStyle/>
              <a:p>
                <a:pPr>
                  <a:defRPr sz="933" b="1" i="0" u="none" strike="noStrike" baseline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19739">
                <a:noFill/>
              </a:ln>
            </c:spPr>
            <c:txPr>
              <a:bodyPr/>
              <a:lstStyle/>
              <a:p>
                <a:pPr>
                  <a:defRPr sz="933" b="1" i="0" u="none" strike="noStrike" baseline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011648"/>
        <c:axId val="38013184"/>
      </c:lineChart>
      <c:catAx>
        <c:axId val="380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 sz="699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s-ES"/>
          </a:p>
        </c:txPr>
        <c:crossAx val="380131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801318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8011648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9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Cumplimiento de Meta</a:t>
            </a:r>
            <a:r>
              <a:rPr lang="es-PE" baseline="0"/>
              <a:t>  (%)</a:t>
            </a:r>
            <a:endParaRPr lang="es-PE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09945984"/>
        <c:axId val="109947520"/>
        <c:axId val="0"/>
      </c:bar3DChart>
      <c:catAx>
        <c:axId val="109945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947520"/>
        <c:crosses val="autoZero"/>
        <c:auto val="1"/>
        <c:lblAlgn val="ctr"/>
        <c:lblOffset val="100"/>
        <c:noMultiLvlLbl val="0"/>
      </c:catAx>
      <c:valAx>
        <c:axId val="1099475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99459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0.09897</cdr:x>
      <cdr:y>0.02694</cdr:y>
    </cdr:from>
    <cdr:to>
      <cdr:x>0.97178</cdr:x>
      <cdr:y>0.90411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52481" y="56907"/>
          <a:ext cx="3990488" cy="185303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52" r="2041"/>
          <a:stretch/>
        </p:blipFill>
        <p:spPr bwMode="auto">
          <a:xfrm>
            <a:off x="0" y="5068"/>
            <a:ext cx="9144000" cy="555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3" name="Imagen 12" descr="logos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5877272"/>
            <a:ext cx="2920325" cy="720080"/>
          </a:xfrm>
          <a:prstGeom prst="rect">
            <a:avLst/>
          </a:prstGeom>
        </p:spPr>
      </p:pic>
      <p:pic>
        <p:nvPicPr>
          <p:cNvPr id="14" name="Imagen 13" descr="logos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4" y="6165304"/>
            <a:ext cx="3654610" cy="3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4644008" y="2780928"/>
            <a:ext cx="3312368" cy="2918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GB" sz="3200" b="0" noProof="0" dirty="0" smtClean="0">
              <a:solidFill>
                <a:schemeClr val="tx1"/>
              </a:solidFill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sz="2000" b="0" kern="120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b="0" kern="1200" noProof="0" dirty="0" smtClean="0">
                <a:solidFill>
                  <a:schemeClr val="tx1"/>
                </a:solidFill>
                <a:latin typeface="Arial Narrow"/>
                <a:ea typeface="+mn-ea"/>
                <a:cs typeface="Arial Narrow"/>
              </a:rPr>
              <a:t>BNP PARIBAS CARDIF</a:t>
            </a:r>
          </a:p>
          <a:p>
            <a:pPr algn="l">
              <a:spcAft>
                <a:spcPts val="600"/>
              </a:spcAft>
            </a:pPr>
            <a:r>
              <a:rPr lang="en-GB" sz="2400" b="0" noProof="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Cra</a:t>
            </a:r>
            <a:r>
              <a:rPr lang="en-GB" sz="2400" b="0" noProof="0" dirty="0" smtClean="0">
                <a:solidFill>
                  <a:schemeClr val="tx1"/>
                </a:solidFill>
                <a:latin typeface="Arial Narrow"/>
                <a:cs typeface="Arial Narrow"/>
              </a:rPr>
              <a:t> 7 # 75-66 </a:t>
            </a:r>
            <a:r>
              <a:rPr lang="en-GB" sz="2400" b="0" noProof="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Piso</a:t>
            </a:r>
            <a:r>
              <a:rPr lang="en-GB" sz="2400" b="0" noProof="0" dirty="0" smtClean="0">
                <a:solidFill>
                  <a:schemeClr val="tx1"/>
                </a:solidFill>
                <a:latin typeface="Arial Narrow"/>
                <a:cs typeface="Arial Narrow"/>
              </a:rPr>
              <a:t> 10 </a:t>
            </a:r>
          </a:p>
          <a:p>
            <a:pPr algn="l">
              <a:spcAft>
                <a:spcPts val="600"/>
              </a:spcAft>
            </a:pPr>
            <a:r>
              <a:rPr lang="en-GB" sz="2400" b="0" noProof="0" dirty="0" smtClean="0">
                <a:solidFill>
                  <a:schemeClr val="tx1"/>
                </a:solidFill>
                <a:latin typeface="Arial Narrow"/>
                <a:cs typeface="Arial Narrow"/>
              </a:rPr>
              <a:t>BOGOTÁ - COLOMBIA</a:t>
            </a:r>
          </a:p>
        </p:txBody>
      </p:sp>
      <p:sp>
        <p:nvSpPr>
          <p:cNvPr id="3" name="Rectángulo 2"/>
          <p:cNvSpPr/>
          <p:nvPr userDrawn="1"/>
        </p:nvSpPr>
        <p:spPr>
          <a:xfrm>
            <a:off x="5004048" y="3068960"/>
            <a:ext cx="3572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4400" b="0" kern="1200" noProof="0" dirty="0" smtClean="0">
                <a:solidFill>
                  <a:schemeClr val="tx1"/>
                </a:solidFill>
                <a:latin typeface="Arial Narrow"/>
                <a:ea typeface="+mn-ea"/>
                <a:cs typeface="Arial Narrow"/>
              </a:rPr>
              <a:t>¡GRACIAS</a:t>
            </a:r>
            <a:r>
              <a:rPr lang="en-GB" sz="4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5" name="ZoneTexte 1"/>
          <p:cNvSpPr txBox="1"/>
          <p:nvPr userDrawn="1"/>
        </p:nvSpPr>
        <p:spPr>
          <a:xfrm>
            <a:off x="1331640" y="908720"/>
            <a:ext cx="2952328" cy="2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GB" sz="3200" b="0" noProof="0" dirty="0" smtClean="0">
              <a:solidFill>
                <a:schemeClr val="tx1"/>
              </a:solidFill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sz="2000" b="0" kern="1200" noProof="0" dirty="0" smtClean="0">
              <a:solidFill>
                <a:schemeClr val="tx1"/>
              </a:solidFill>
              <a:latin typeface="Arial Narrow"/>
              <a:ea typeface="+mn-ea"/>
              <a:cs typeface="Arial Narrow"/>
            </a:endParaRPr>
          </a:p>
        </p:txBody>
      </p:sp>
      <p:sp>
        <p:nvSpPr>
          <p:cNvPr id="4" name="CuadroTexto 3"/>
          <p:cNvSpPr txBox="1"/>
          <p:nvPr userDrawn="1"/>
        </p:nvSpPr>
        <p:spPr>
          <a:xfrm>
            <a:off x="1475656" y="1196752"/>
            <a:ext cx="2592288" cy="15841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La información contenida en </a:t>
            </a:r>
          </a:p>
          <a:p>
            <a:pPr algn="ctr"/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este documento  es confidencial, </a:t>
            </a:r>
          </a:p>
          <a:p>
            <a:pPr algn="ctr"/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no contractual, y pertenece a </a:t>
            </a:r>
          </a:p>
          <a:p>
            <a:pPr algn="ctr"/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BNP </a:t>
            </a:r>
            <a:r>
              <a:rPr lang="es-ES" sz="1400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Paribas</a:t>
            </a:r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Cardif</a:t>
            </a:r>
            <a:r>
              <a:rPr lang="es-ES" sz="1400" dirty="0" smtClean="0">
                <a:solidFill>
                  <a:srgbClr val="FFFFFF"/>
                </a:solidFill>
                <a:latin typeface="Arial Narrow"/>
                <a:cs typeface="Arial Narrow"/>
              </a:rPr>
              <a:t>.</a:t>
            </a:r>
          </a:p>
        </p:txBody>
      </p:sp>
      <p:sp>
        <p:nvSpPr>
          <p:cNvPr id="6" name="CuadroTexto 5"/>
          <p:cNvSpPr txBox="1"/>
          <p:nvPr userDrawn="1"/>
        </p:nvSpPr>
        <p:spPr>
          <a:xfrm>
            <a:off x="1763688" y="2348880"/>
            <a:ext cx="2088232" cy="1080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dirty="0" smtClean="0">
                <a:solidFill>
                  <a:srgbClr val="FFFFFF"/>
                </a:solidFill>
              </a:rPr>
              <a:t>Esta información no</a:t>
            </a:r>
            <a:r>
              <a:rPr lang="es-ES" sz="1400" baseline="0" dirty="0" smtClean="0">
                <a:solidFill>
                  <a:srgbClr val="FFFFFF"/>
                </a:solidFill>
              </a:rPr>
              <a:t> </a:t>
            </a:r>
            <a:r>
              <a:rPr lang="es-ES" sz="1400" dirty="0" smtClean="0">
                <a:solidFill>
                  <a:srgbClr val="FFFFFF"/>
                </a:solidFill>
              </a:rPr>
              <a:t>puede ser</a:t>
            </a:r>
            <a:r>
              <a:rPr lang="es-ES" sz="1400" baseline="0" dirty="0" smtClean="0">
                <a:solidFill>
                  <a:srgbClr val="FFFFFF"/>
                </a:solidFill>
              </a:rPr>
              <a:t> </a:t>
            </a:r>
            <a:r>
              <a:rPr lang="es-ES" sz="1400" dirty="0" smtClean="0">
                <a:solidFill>
                  <a:srgbClr val="FFFFFF"/>
                </a:solidFill>
              </a:rPr>
              <a:t>usada sin autorización previa</a:t>
            </a:r>
          </a:p>
          <a:p>
            <a:pPr algn="ctr"/>
            <a:r>
              <a:rPr lang="es-ES" sz="1400" dirty="0" smtClean="0">
                <a:solidFill>
                  <a:srgbClr val="FFFFFF"/>
                </a:solidFill>
              </a:rPr>
              <a:t>de BNP </a:t>
            </a:r>
            <a:r>
              <a:rPr lang="es-ES" sz="1400" dirty="0" err="1" smtClean="0">
                <a:solidFill>
                  <a:srgbClr val="FFFFFF"/>
                </a:solidFill>
              </a:rPr>
              <a:t>Paribas</a:t>
            </a:r>
            <a:r>
              <a:rPr lang="es-ES" sz="1400" dirty="0" smtClean="0">
                <a:solidFill>
                  <a:srgbClr val="FFFFFF"/>
                </a:solidFill>
              </a:rPr>
              <a:t> </a:t>
            </a:r>
            <a:r>
              <a:rPr lang="es-ES" sz="1400" dirty="0" err="1" smtClean="0">
                <a:solidFill>
                  <a:srgbClr val="FFFFFF"/>
                </a:solidFill>
              </a:rPr>
              <a:t>Cardif</a:t>
            </a:r>
            <a:r>
              <a:rPr lang="es-ES" sz="1400" dirty="0" smtClean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Titulo de la </a:t>
            </a:r>
            <a:r>
              <a:rPr lang="en-GB" dirty="0" err="1" smtClean="0"/>
              <a:t>presentación</a:t>
            </a:r>
            <a:endParaRPr lang="en-GB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60352160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81917742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5696374"/>
              </p:ext>
            </p:extLst>
          </p:nvPr>
        </p:nvGraphicFramePr>
        <p:xfrm>
          <a:off x="1331640" y="1563691"/>
          <a:ext cx="3214688" cy="188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en-GB" altLang="fr-FR" sz="1600" dirty="0" smtClean="0">
                <a:solidFill>
                  <a:schemeClr val="bg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en-GB" altLang="fr-FR" sz="1600" dirty="0" smtClean="0">
                <a:solidFill>
                  <a:schemeClr val="bg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en-GB" altLang="fr-FR" sz="1600" dirty="0" smtClean="0">
                <a:solidFill>
                  <a:schemeClr val="bg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bg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bg1"/>
                </a:solidFill>
              </a:rPr>
              <a:t>mn</a:t>
            </a:r>
            <a:endParaRPr lang="en-GB" altLang="fr-FR" sz="1000" i="1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bg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bg1"/>
                </a:solidFill>
              </a:rPr>
              <a:t>mn</a:t>
            </a:r>
            <a:endParaRPr lang="en-GB" altLang="fr-FR" sz="1000" i="1" dirty="0">
              <a:solidFill>
                <a:schemeClr val="bg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bg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bg1"/>
                </a:solidFill>
              </a:rPr>
              <a:t>mn</a:t>
            </a:r>
            <a:endParaRPr lang="en-GB" altLang="fr-FR" sz="1000" i="1" dirty="0">
              <a:solidFill>
                <a:schemeClr val="bg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065378" y="2368376"/>
            <a:ext cx="1368000" cy="2796540"/>
          </a:xfrm>
          <a:prstGeom prst="rect">
            <a:avLst/>
          </a:prstGeom>
          <a:solidFill>
            <a:srgbClr val="D2DCAA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auto">
          <a:xfrm>
            <a:off x="4067176" y="1566371"/>
            <a:ext cx="1368425" cy="72771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5543551" y="1566371"/>
            <a:ext cx="1368425" cy="72771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019926" y="1566371"/>
            <a:ext cx="1368425" cy="72771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323528" y="2374090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323528" y="3099896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323528" y="3825700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sp>
        <p:nvSpPr>
          <p:cNvPr id="19" name="Rectangle 10"/>
          <p:cNvSpPr>
            <a:spLocks noChangeArrowheads="1"/>
          </p:cNvSpPr>
          <p:nvPr userDrawn="1"/>
        </p:nvSpPr>
        <p:spPr bwMode="auto">
          <a:xfrm>
            <a:off x="323528" y="4551506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noProof="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22105187"/>
              </p:ext>
            </p:extLst>
          </p:nvPr>
        </p:nvGraphicFramePr>
        <p:xfrm>
          <a:off x="363132" y="1412776"/>
          <a:ext cx="8241316" cy="391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Feuille de calcul" r:id="rId3" imgW="8737600" imgH="3416300" progId="Excel.Sheet.8">
                  <p:embed/>
                </p:oleObj>
              </mc:Choice>
              <mc:Fallback>
                <p:oleObj name="Feuille de calcul" r:id="rId3" imgW="8737600" imgH="3416300" progId="Excel.Sheet.8">
                  <p:embed/>
                  <p:pic>
                    <p:nvPicPr>
                      <p:cNvPr id="0" name="Obje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32" y="1412776"/>
                        <a:ext cx="8241316" cy="391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71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D-CMC-4-8145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634" y="-20235"/>
            <a:ext cx="9175634" cy="5400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Imagen 13" descr="logos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5877272"/>
            <a:ext cx="2920325" cy="720080"/>
          </a:xfrm>
          <a:prstGeom prst="rect">
            <a:avLst/>
          </a:prstGeom>
        </p:spPr>
      </p:pic>
      <p:pic>
        <p:nvPicPr>
          <p:cNvPr id="15" name="Imagen 14" descr="logos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4" y="6165304"/>
            <a:ext cx="3654610" cy="3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5" name="Imagen 4" descr="logo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5877272"/>
            <a:ext cx="2920325" cy="720080"/>
          </a:xfrm>
          <a:prstGeom prst="rect">
            <a:avLst/>
          </a:prstGeom>
        </p:spPr>
      </p:pic>
      <p:pic>
        <p:nvPicPr>
          <p:cNvPr id="6" name="Imagen 5" descr="logos-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4" y="6165304"/>
            <a:ext cx="3654610" cy="3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755576" y="1658894"/>
            <a:ext cx="8064424" cy="4002354"/>
          </a:xfrm>
        </p:spPr>
        <p:txBody>
          <a:bodyPr lIns="0" anchor="ctr">
            <a:normAutofit/>
          </a:bodyPr>
          <a:lstStyle>
            <a:lvl1pPr marL="363538" indent="-363538">
              <a:lnSpc>
                <a:spcPct val="200000"/>
              </a:lnSpc>
              <a:buClr>
                <a:srgbClr val="E6A01E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s-01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6237312"/>
            <a:ext cx="1752195" cy="432048"/>
          </a:xfrm>
          <a:prstGeom prst="rect">
            <a:avLst/>
          </a:prstGeom>
        </p:spPr>
      </p:pic>
      <p:pic>
        <p:nvPicPr>
          <p:cNvPr id="11" name="Imagen 10" descr="logos-02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48" y="6381328"/>
            <a:ext cx="2192764" cy="2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66" r:id="rId7"/>
    <p:sldLayoutId id="2147483680" r:id="rId8"/>
    <p:sldLayoutId id="2147483681" r:id="rId9"/>
    <p:sldLayoutId id="2147483678" r:id="rId10"/>
    <p:sldLayoutId id="2147483682" r:id="rId11"/>
    <p:sldLayoutId id="2147483683" r:id="rId12"/>
    <p:sldLayoutId id="2147483684" r:id="rId13"/>
    <p:sldLayoutId id="2147483744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pe/url?sa=i&amp;rct=j&amp;q=&amp;esrc=s&amp;source=images&amp;cd=&amp;cad=rja&amp;uact=8&amp;ved=2ahUKEwiy_pzbosTaAhUS11MKHbMDA7QQjRx6BAgAEAU&amp;url=http://themarketjobs.com/detalleblog.php?ids%3D13%26id%3D55&amp;psig=AOvVaw2bi9BeUaEYo9AhRmJ7ocsx&amp;ust=15241558378864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://www.google.cl/url?sa=i&amp;rct=j&amp;q=&amp;esrc=s&amp;source=images&amp;cd=&amp;cad=rja&amp;uact=8&amp;ved=0ahUKEwjplozPs-HMAhWEVz4KHbM0B94QjRwIBw&amp;url=http://www.flaticon.es/icono-gratis/grafico-de-torta-circular-con-cuarta-parte-cortada_58349&amp;bvm=bv.122129774,d.eWE&amp;psig=AFQjCNHTQRMQ9jHqESuHMuc7OqUGNMwgfw&amp;ust=1463584527619251" TargetMode="External"/><Relationship Id="rId2" Type="http://schemas.openxmlformats.org/officeDocument/2006/relationships/hyperlink" Target="http://www.google.cl/url?sa=i&amp;rct=j&amp;q=&amp;esrc=s&amp;source=images&amp;cd=&amp;cad=rja&amp;uact=8&amp;ved=&amp;url=http://www.freepik.com/free-photos-vectors/ascending-line&amp;bvm=bv.122129774,d.eWE&amp;psig=AFQjCNEjHWuf8LoNEk52-BKI4G5Bb0me6Q&amp;ust=1463584331698049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google.cl/url?sa=i&amp;rct=j&amp;q=&amp;esrc=s&amp;source=images&amp;cd=&amp;cad=rja&amp;uact=8&amp;ved=0ahUKEwjm7660suHMAhUIdj4KHY7wBxIQjRwIBw&amp;url=http://todovector.com/vector/tecnologia/reloj/&amp;bvm=bv.122129774,d.eWE&amp;psig=AFQjCNGT5yl_C-efZiWBVYo6zjhR2yP2qw&amp;ust=14635842540400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google.com.co/url?sa=i&amp;rct=j&amp;q=&amp;esrc=s&amp;source=images&amp;cd=&amp;cad=rja&amp;uact=8&amp;ved=0ahUKEwiX7IOd0JDSAhVLRiYKHT7TAPwQjRwIBw&amp;url=http://meganservices.com/about-us.html&amp;bvm=bv.146786187,d.cGw&amp;psig=AFQjCNGSd9kNZhzKwPsOtQHbIM92Kyq7kw&amp;ust=148719739584913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google.com.co/url?sa=i&amp;rct=j&amp;q=&amp;esrc=s&amp;source=images&amp;cd=&amp;cad=rja&amp;uact=8&amp;ved=0ahUKEwiX7IOd0JDSAhVLRiYKHT7TAPwQjRwIBw&amp;url=http://meganservices.com/about-us.html&amp;bvm=bv.146786187,d.cGw&amp;psig=AFQjCNGSd9kNZhzKwPsOtQHbIM92Kyq7kw&amp;ust=148719739584913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co/url?sa=i&amp;rct=j&amp;q=&amp;esrc=s&amp;source=images&amp;cd=&amp;cad=rja&amp;uact=8&amp;ved=0ahUKEwiX7IOd0JDSAhVLRiYKHT7TAPwQjRwIBw&amp;url=http://meganservices.com/about-us.html&amp;bvm=bv.146786187,d.cGw&amp;psig=AFQjCNGSd9kNZhzKwPsOtQHbIM92Kyq7kw&amp;ust=1487197395849134" TargetMode="External"/><Relationship Id="rId2" Type="http://schemas.openxmlformats.org/officeDocument/2006/relationships/hyperlink" Target="http://www.google.com.co/url?sa=i&amp;rct=j&amp;q=&amp;esrc=s&amp;source=images&amp;cd=&amp;cad=rja&amp;uact=8&amp;ved=0ahUKEwiUg72B0JDSAhUK8CYKHZYyCvIQjRwIBw&amp;url=http://infosoc.haifa.ac.il/index.php/he/members/researchers/361-assaf-thon&amp;bvm=bv.146786187,d.cGw&amp;psig=AFQjCNEmu9yhZP98l1ePA26jfyEm46EwdA&amp;ust=148719734699844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trabajo en equip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13690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851920" y="404664"/>
            <a:ext cx="4968552" cy="1296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  <a:latin typeface="BNPP Sans" pitchFamily="50" charset="0"/>
              </a:rPr>
              <a:t>SMART TRAINING – ABRIL 2018</a:t>
            </a:r>
          </a:p>
          <a:p>
            <a:pPr algn="ctr"/>
            <a:r>
              <a:rPr lang="es-PE" b="1" dirty="0" smtClean="0">
                <a:solidFill>
                  <a:schemeClr val="bg1"/>
                </a:solidFill>
                <a:latin typeface="BNPP Sans" pitchFamily="50" charset="0"/>
              </a:rPr>
              <a:t>Oficinas de Lima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808"/>
            <a:ext cx="999607" cy="99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0165"/>
              </p:ext>
            </p:extLst>
          </p:nvPr>
        </p:nvGraphicFramePr>
        <p:xfrm>
          <a:off x="-77779" y="3733436"/>
          <a:ext cx="4572000" cy="211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13 Rectángulo"/>
          <p:cNvSpPr/>
          <p:nvPr/>
        </p:nvSpPr>
        <p:spPr>
          <a:xfrm>
            <a:off x="264250" y="1989203"/>
            <a:ext cx="4103680" cy="1844349"/>
          </a:xfrm>
          <a:prstGeom prst="rect">
            <a:avLst/>
          </a:prstGeom>
          <a:solidFill>
            <a:schemeClr val="tx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33" name="AutoShape 6" descr="Resultado de imagen de salesm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38 Conector recto"/>
          <p:cNvCxnSpPr/>
          <p:nvPr/>
        </p:nvCxnSpPr>
        <p:spPr>
          <a:xfrm flipH="1">
            <a:off x="2991774" y="1927813"/>
            <a:ext cx="17756" cy="35066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>
            <a:off x="6304615" y="2160112"/>
            <a:ext cx="17756" cy="34267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H="1">
            <a:off x="3144174" y="2080213"/>
            <a:ext cx="17756" cy="35066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>
            <a:off x="6457015" y="2312512"/>
            <a:ext cx="17756" cy="34267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H="1">
            <a:off x="3296574" y="2232613"/>
            <a:ext cx="17756" cy="35066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r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Autofit/>
          </a:bodyPr>
          <a:lstStyle/>
          <a:p>
            <a:r>
              <a:rPr lang="es-CO" sz="2400" dirty="0">
                <a:latin typeface="BNPP Sans" pitchFamily="50" charset="0"/>
              </a:rPr>
              <a:t> </a:t>
            </a:r>
            <a:r>
              <a:rPr lang="es-CO" sz="2400" dirty="0" smtClean="0">
                <a:latin typeface="BNPP Sans" pitchFamily="50" charset="0"/>
              </a:rPr>
              <a:t>Simulación</a:t>
            </a:r>
            <a:endParaRPr lang="es-CO" sz="2400" dirty="0">
              <a:latin typeface="BNPP Sans" pitchFamily="50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0029" y="2084379"/>
            <a:ext cx="3456384" cy="736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Capacitaciones grupales y/o individuales</a:t>
            </a:r>
          </a:p>
          <a:p>
            <a:pPr algn="just"/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Aumentar la productividad del asesor</a:t>
            </a:r>
          </a:p>
          <a:p>
            <a:pPr algn="just"/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Aumentar el volumen general de ventas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Incrementar el porcentaje de asesores comprometidos con el cumplimiento de la meta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algn="just"/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60160" y="1989204"/>
            <a:ext cx="3732320" cy="74196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Aumentamos  24 puntos el resultado promedio de participación  mayo a diciembre 2017</a:t>
            </a:r>
          </a:p>
          <a:p>
            <a:pPr algn="just"/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      Nota. Mayo 55% - Diciembre 79%</a:t>
            </a:r>
          </a:p>
          <a:p>
            <a:pPr algn="just"/>
            <a:endParaRPr lang="es-PE" sz="1200" dirty="0" smtClean="0">
              <a:solidFill>
                <a:schemeClr val="bg1"/>
              </a:solidFill>
              <a:latin typeface="BNPP Sans" pitchFamily="50" charset="0"/>
            </a:endParaRPr>
          </a:p>
          <a:p>
            <a:pPr algn="just"/>
            <a:endParaRPr lang="es-PE" sz="1400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6537" y="5876036"/>
            <a:ext cx="1296144" cy="96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Sin Capacitación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301995" y="5876036"/>
            <a:ext cx="1856868" cy="4312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Con Capacitación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978512" y="1192544"/>
            <a:ext cx="7658650" cy="42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TIENDAS SAGA FALABELLA </a:t>
            </a:r>
          </a:p>
        </p:txBody>
      </p:sp>
      <p:pic>
        <p:nvPicPr>
          <p:cNvPr id="32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1" y="999020"/>
            <a:ext cx="678689" cy="6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593483" y="3733436"/>
            <a:ext cx="2489058" cy="2776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Alineamiento de la gestión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550156" y="5972211"/>
            <a:ext cx="2952328" cy="70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100" dirty="0" smtClean="0">
                <a:solidFill>
                  <a:schemeClr val="bg1"/>
                </a:solidFill>
                <a:latin typeface="BNPP Sans" pitchFamily="50" charset="0"/>
              </a:rPr>
              <a:t>*</a:t>
            </a:r>
            <a:r>
              <a:rPr lang="es-PE" sz="1100" dirty="0">
                <a:solidFill>
                  <a:schemeClr val="bg1"/>
                </a:solidFill>
                <a:latin typeface="BNPP Sans" pitchFamily="50" charset="0"/>
              </a:rPr>
              <a:t>Asesores que venden / Dotación Total</a:t>
            </a:r>
          </a:p>
          <a:p>
            <a:endParaRPr lang="es-PE" sz="1100" dirty="0" smtClean="0">
              <a:solidFill>
                <a:schemeClr val="accent4"/>
              </a:solidFill>
              <a:latin typeface="BNPP Sans" pitchFamily="50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636362"/>
            <a:ext cx="306034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Objetivos de la gestión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5160160" y="1569697"/>
            <a:ext cx="306034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Resultados</a:t>
            </a:r>
          </a:p>
        </p:txBody>
      </p:sp>
      <p:sp>
        <p:nvSpPr>
          <p:cNvPr id="41" name="40 Cheurón"/>
          <p:cNvSpPr/>
          <p:nvPr/>
        </p:nvSpPr>
        <p:spPr>
          <a:xfrm>
            <a:off x="4572000" y="2384759"/>
            <a:ext cx="360040" cy="692823"/>
          </a:xfrm>
          <a:prstGeom prst="chevron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12721"/>
            <a:ext cx="3728429" cy="180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085161" y="2846749"/>
            <a:ext cx="4058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Incrementamos </a:t>
            </a:r>
            <a:r>
              <a:rPr lang="es-PE" sz="1200" dirty="0">
                <a:solidFill>
                  <a:schemeClr val="bg1"/>
                </a:solidFill>
                <a:latin typeface="BNPP Sans" pitchFamily="50" charset="0"/>
              </a:rPr>
              <a:t>del porcentaje de Asesores que </a:t>
            </a: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  </a:t>
            </a:r>
          </a:p>
          <a:p>
            <a:pPr algn="just"/>
            <a:r>
              <a:rPr lang="es-PE" sz="1200" dirty="0">
                <a:solidFill>
                  <a:schemeClr val="bg1"/>
                </a:solidFill>
                <a:latin typeface="BNPP Sans" pitchFamily="50" charset="0"/>
              </a:rPr>
              <a:t> </a:t>
            </a: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   venden </a:t>
            </a:r>
            <a:r>
              <a:rPr lang="es-PE" sz="1200" dirty="0">
                <a:solidFill>
                  <a:schemeClr val="bg1"/>
                </a:solidFill>
                <a:latin typeface="BNPP Sans" pitchFamily="50" charset="0"/>
              </a:rPr>
              <a:t>de 44% el mes de mayo a 73</a:t>
            </a: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%</a:t>
            </a:r>
          </a:p>
          <a:p>
            <a:pPr algn="just"/>
            <a:r>
              <a:rPr lang="es-PE" sz="1200" dirty="0">
                <a:solidFill>
                  <a:schemeClr val="bg1"/>
                </a:solidFill>
                <a:latin typeface="BNPP Sans" pitchFamily="50" charset="0"/>
              </a:rPr>
              <a:t> </a:t>
            </a:r>
            <a:r>
              <a:rPr lang="es-PE" sz="1200" dirty="0" smtClean="0">
                <a:solidFill>
                  <a:schemeClr val="bg1"/>
                </a:solidFill>
                <a:latin typeface="BNPP Sans" pitchFamily="50" charset="0"/>
              </a:rPr>
              <a:t>   </a:t>
            </a:r>
            <a:r>
              <a:rPr lang="es-PE" sz="1200" dirty="0">
                <a:solidFill>
                  <a:schemeClr val="bg1"/>
                </a:solidFill>
                <a:latin typeface="BNPP Sans" pitchFamily="50" charset="0"/>
              </a:rPr>
              <a:t>al cierre del año</a:t>
            </a:r>
          </a:p>
        </p:txBody>
      </p:sp>
    </p:spTree>
    <p:extLst>
      <p:ext uri="{BB962C8B-B14F-4D97-AF65-F5344CB8AC3E}">
        <p14:creationId xmlns:p14="http://schemas.microsoft.com/office/powerpoint/2010/main" val="35962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4" grpId="0"/>
      <p:bldP spid="6" grpId="0" animBg="1"/>
      <p:bldP spid="27" grpId="0"/>
      <p:bldP spid="34" grpId="0"/>
      <p:bldP spid="31" grpId="0"/>
      <p:bldP spid="11" grpId="0"/>
      <p:bldP spid="12" grpId="0"/>
      <p:bldP spid="13" grpId="0"/>
      <p:bldP spid="40" grpId="0"/>
      <p:bldP spid="41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64761" y="2780928"/>
            <a:ext cx="3535631" cy="302433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816322" y="2996952"/>
            <a:ext cx="3230835" cy="22322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4000" dirty="0" smtClean="0">
                <a:latin typeface="BNPP Sans Light" pitchFamily="50" charset="0"/>
              </a:rPr>
              <a:t>GRACIAS!</a:t>
            </a:r>
          </a:p>
          <a:p>
            <a:r>
              <a:rPr lang="es-PE" dirty="0" smtClean="0">
                <a:latin typeface="BNPP Sans Light" pitchFamily="50" charset="0"/>
              </a:rPr>
              <a:t>BNP PARIBAS CARDIF</a:t>
            </a:r>
          </a:p>
          <a:p>
            <a:r>
              <a:rPr lang="es-PE" dirty="0" err="1" smtClean="0">
                <a:latin typeface="BNPP Sans Light" pitchFamily="50" charset="0"/>
              </a:rPr>
              <a:t>Canaval</a:t>
            </a:r>
            <a:r>
              <a:rPr lang="es-PE" dirty="0" smtClean="0">
                <a:latin typeface="BNPP Sans Light" pitchFamily="50" charset="0"/>
              </a:rPr>
              <a:t> y Moreyra 380, </a:t>
            </a:r>
          </a:p>
          <a:p>
            <a:r>
              <a:rPr lang="es-PE" dirty="0" smtClean="0">
                <a:latin typeface="BNPP Sans Light" pitchFamily="50" charset="0"/>
              </a:rPr>
              <a:t>San Isidro</a:t>
            </a:r>
          </a:p>
          <a:p>
            <a:r>
              <a:rPr lang="es-PE" dirty="0" smtClean="0">
                <a:latin typeface="BNPP Sans Light" pitchFamily="50" charset="0"/>
              </a:rPr>
              <a:t>Telf.: 517 5700</a:t>
            </a:r>
          </a:p>
          <a:p>
            <a:endParaRPr lang="es-PE" sz="1600" dirty="0" smtClean="0">
              <a:latin typeface="BNPP Sans Light" pitchFamily="50" charset="0"/>
            </a:endParaRPr>
          </a:p>
          <a:p>
            <a:r>
              <a:rPr lang="es-PE" sz="2400" b="1" dirty="0" smtClean="0">
                <a:latin typeface="BNPP Sans Light" pitchFamily="50" charset="0"/>
              </a:rPr>
              <a:t>Bnpparibascardif.com</a:t>
            </a:r>
          </a:p>
        </p:txBody>
      </p:sp>
    </p:spTree>
    <p:extLst>
      <p:ext uri="{BB962C8B-B14F-4D97-AF65-F5344CB8AC3E}">
        <p14:creationId xmlns:p14="http://schemas.microsoft.com/office/powerpoint/2010/main" val="3352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Pentágono"/>
          <p:cNvSpPr/>
          <p:nvPr/>
        </p:nvSpPr>
        <p:spPr>
          <a:xfrm>
            <a:off x="6732240" y="5373216"/>
            <a:ext cx="2340152" cy="648072"/>
          </a:xfrm>
          <a:prstGeom prst="homePlate">
            <a:avLst/>
          </a:prstGeom>
          <a:solidFill>
            <a:schemeClr val="tx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34" name="33 Pentágono"/>
          <p:cNvSpPr/>
          <p:nvPr/>
        </p:nvSpPr>
        <p:spPr>
          <a:xfrm>
            <a:off x="3491880" y="5373216"/>
            <a:ext cx="2340152" cy="648072"/>
          </a:xfrm>
          <a:prstGeom prst="homePlate">
            <a:avLst/>
          </a:prstGeom>
          <a:solidFill>
            <a:schemeClr val="tx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33" name="32 Pentágono"/>
          <p:cNvSpPr/>
          <p:nvPr/>
        </p:nvSpPr>
        <p:spPr>
          <a:xfrm>
            <a:off x="123082" y="5373216"/>
            <a:ext cx="2710748" cy="648072"/>
          </a:xfrm>
          <a:prstGeom prst="homePlate">
            <a:avLst/>
          </a:prstGeom>
          <a:solidFill>
            <a:schemeClr val="tx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8" name="7 Elipse"/>
          <p:cNvSpPr/>
          <p:nvPr/>
        </p:nvSpPr>
        <p:spPr>
          <a:xfrm>
            <a:off x="3517906" y="1052736"/>
            <a:ext cx="1836000" cy="172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4886058" y="2132664"/>
            <a:ext cx="1836000" cy="1764000"/>
          </a:xfrm>
          <a:prstGeom prst="ellipse">
            <a:avLst/>
          </a:prstGeom>
          <a:solidFill>
            <a:srgbClr val="BD220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3574059" y="3363808"/>
            <a:ext cx="1744047" cy="1721184"/>
          </a:xfrm>
          <a:prstGeom prst="ellipse">
            <a:avLst/>
          </a:prstGeom>
          <a:solidFill>
            <a:srgbClr val="E6A01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077946" y="2132664"/>
            <a:ext cx="1800000" cy="1764000"/>
          </a:xfrm>
          <a:prstGeom prst="ellipse">
            <a:avLst/>
          </a:prstGeom>
          <a:solidFill>
            <a:srgbClr val="28A5C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413484" y="19480"/>
            <a:ext cx="8496944" cy="1321288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>
                <a:latin typeface="BNPP Sans" pitchFamily="50" charset="0"/>
              </a:rPr>
              <a:t>Metodología de capacitación y seguimiento de ventas</a:t>
            </a:r>
            <a:endParaRPr lang="es-PE" sz="2400" dirty="0">
              <a:latin typeface="BNPP Sans" pitchFamily="50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3301882" y="1988648"/>
            <a:ext cx="2304256" cy="2160240"/>
          </a:xfrm>
          <a:prstGeom prst="ellipse">
            <a:avLst/>
          </a:prstGeom>
          <a:solidFill>
            <a:schemeClr val="tx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366343" y="2661838"/>
            <a:ext cx="223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latin typeface="BNPP Sans" pitchFamily="50" charset="0"/>
              </a:rPr>
              <a:t>M</a:t>
            </a:r>
            <a:r>
              <a:rPr lang="es-CL" sz="1600" b="1" dirty="0" smtClean="0">
                <a:solidFill>
                  <a:schemeClr val="bg1"/>
                </a:solidFill>
                <a:latin typeface="BNPP Sans" pitchFamily="50" charset="0"/>
              </a:rPr>
              <a:t>etodología de capacitación equipos de Venta </a:t>
            </a:r>
            <a:endParaRPr lang="es-CL" sz="16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15" name="14 Flecha abajo"/>
          <p:cNvSpPr/>
          <p:nvPr/>
        </p:nvSpPr>
        <p:spPr>
          <a:xfrm rot="5400000" flipH="1" flipV="1">
            <a:off x="3743992" y="1196776"/>
            <a:ext cx="540000" cy="972000"/>
          </a:xfrm>
          <a:prstGeom prst="downArrow">
            <a:avLst>
              <a:gd name="adj1" fmla="val 50000"/>
              <a:gd name="adj2" fmla="val 56202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6" name="15 Flecha abajo"/>
          <p:cNvSpPr/>
          <p:nvPr/>
        </p:nvSpPr>
        <p:spPr>
          <a:xfrm rot="10800000" flipH="1" flipV="1">
            <a:off x="5616116" y="2132665"/>
            <a:ext cx="612068" cy="941861"/>
          </a:xfrm>
          <a:prstGeom prst="downArrow">
            <a:avLst>
              <a:gd name="adj1" fmla="val 50000"/>
              <a:gd name="adj2" fmla="val 56202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7" name="16 Flecha abajo"/>
          <p:cNvSpPr/>
          <p:nvPr/>
        </p:nvSpPr>
        <p:spPr>
          <a:xfrm rot="16200000" flipH="1" flipV="1">
            <a:off x="4543993" y="3949179"/>
            <a:ext cx="540000" cy="1008000"/>
          </a:xfrm>
          <a:prstGeom prst="downArrow">
            <a:avLst>
              <a:gd name="adj1" fmla="val 50000"/>
              <a:gd name="adj2" fmla="val 56202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8" name="17 Flecha abajo"/>
          <p:cNvSpPr/>
          <p:nvPr/>
        </p:nvSpPr>
        <p:spPr>
          <a:xfrm flipH="1" flipV="1">
            <a:off x="2627784" y="2996760"/>
            <a:ext cx="612068" cy="930346"/>
          </a:xfrm>
          <a:prstGeom prst="downArrow">
            <a:avLst>
              <a:gd name="adj1" fmla="val 50000"/>
              <a:gd name="adj2" fmla="val 56202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681702" y="1271212"/>
            <a:ext cx="1368152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BNPP Sans" pitchFamily="50" charset="0"/>
              </a:rPr>
              <a:t>Performance de Ventas</a:t>
            </a:r>
          </a:p>
        </p:txBody>
      </p:sp>
      <p:pic>
        <p:nvPicPr>
          <p:cNvPr id="20" name="Picture 7" descr="https://encrypted-tbn2.gstatic.com/images?q=tbn:ANd9GcSYjfLkjuSBE_aGUwpFzppsDwgbSRKXT-yvCyM1K6ECGIxTddi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98" y="1805722"/>
            <a:ext cx="293844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5534130" y="1270309"/>
            <a:ext cx="164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BNPP Sans" pitchFamily="50" charset="0"/>
              </a:rPr>
              <a:t>Minutos de Capacitación</a:t>
            </a:r>
            <a:endParaRPr lang="es-CL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pic>
        <p:nvPicPr>
          <p:cNvPr id="22" name="Picture 5" descr="http://todovector.com/vector/tecnologia/reloj/1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14" y="13100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08" y="4651395"/>
            <a:ext cx="572135" cy="50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1259632" y="4005064"/>
            <a:ext cx="23042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BNPP Sans" pitchFamily="50" charset="0"/>
              </a:rPr>
              <a:t>Contenidos de Entrenamiento a medida</a:t>
            </a:r>
            <a:endParaRPr lang="es-CL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grpSp>
        <p:nvGrpSpPr>
          <p:cNvPr id="25" name="Agrupar 7"/>
          <p:cNvGrpSpPr/>
          <p:nvPr/>
        </p:nvGrpSpPr>
        <p:grpSpPr>
          <a:xfrm>
            <a:off x="5678146" y="4149080"/>
            <a:ext cx="2638270" cy="718484"/>
            <a:chOff x="6061164" y="3616396"/>
            <a:chExt cx="2593464" cy="718484"/>
          </a:xfrm>
        </p:grpSpPr>
        <p:sp>
          <p:nvSpPr>
            <p:cNvPr id="26" name="25 CuadroTexto"/>
            <p:cNvSpPr txBox="1"/>
            <p:nvPr/>
          </p:nvSpPr>
          <p:spPr>
            <a:xfrm>
              <a:off x="6061164" y="3616396"/>
              <a:ext cx="2198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smtClean="0">
                  <a:solidFill>
                    <a:schemeClr val="bg1"/>
                  </a:solidFill>
                  <a:latin typeface="BNPP Sans" pitchFamily="50" charset="0"/>
                </a:rPr>
                <a:t>Segmentación de Equipos/Sucursales</a:t>
              </a:r>
              <a:endParaRPr lang="es-CL" b="1" dirty="0">
                <a:solidFill>
                  <a:schemeClr val="bg1"/>
                </a:solidFill>
                <a:latin typeface="BNPP Sans" pitchFamily="50" charset="0"/>
              </a:endParaRPr>
            </a:p>
          </p:txBody>
        </p:sp>
        <p:pic>
          <p:nvPicPr>
            <p:cNvPr id="27" name="Picture 9" descr="https://encrypted-tbn1.gstatic.com/images?q=tbn:ANd9GcRSIXr_Glq_SsOUK5arQa3zasJD1A8P5ZyFSUgxFpz-uxrNW6pDgw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309" y="3939561"/>
              <a:ext cx="395319" cy="39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27 CuadroTexto"/>
          <p:cNvSpPr txBox="1"/>
          <p:nvPr/>
        </p:nvSpPr>
        <p:spPr>
          <a:xfrm>
            <a:off x="123082" y="5520314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solidFill>
                  <a:schemeClr val="bg1"/>
                </a:solidFill>
                <a:latin typeface="BNPP Sans" pitchFamily="50" charset="0"/>
              </a:rPr>
              <a:t>Optimización de Recursos</a:t>
            </a:r>
            <a:endParaRPr lang="es-CL" sz="16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91880" y="5507355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solidFill>
                  <a:schemeClr val="bg1"/>
                </a:solidFill>
                <a:latin typeface="BNPP Sans" pitchFamily="50" charset="0"/>
              </a:rPr>
              <a:t>Evaluación constante</a:t>
            </a:r>
            <a:endParaRPr lang="es-CL" sz="16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732240" y="5504032"/>
            <a:ext cx="2111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solidFill>
                  <a:schemeClr val="bg1"/>
                </a:solidFill>
                <a:latin typeface="BNPP Sans" pitchFamily="50" charset="0"/>
              </a:rPr>
              <a:t>Mejora de resultados</a:t>
            </a:r>
            <a:endParaRPr lang="es-CL" sz="16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31" name="30 Flecha derecha"/>
          <p:cNvSpPr/>
          <p:nvPr/>
        </p:nvSpPr>
        <p:spPr>
          <a:xfrm>
            <a:off x="2843808" y="5500326"/>
            <a:ext cx="556835" cy="338554"/>
          </a:xfrm>
          <a:prstGeom prst="righ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5940152" y="5520314"/>
            <a:ext cx="556835" cy="338554"/>
          </a:xfrm>
          <a:prstGeom prst="righ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grpSp>
        <p:nvGrpSpPr>
          <p:cNvPr id="21" name="20 Grupo"/>
          <p:cNvGrpSpPr/>
          <p:nvPr/>
        </p:nvGrpSpPr>
        <p:grpSpPr>
          <a:xfrm>
            <a:off x="35496" y="1278753"/>
            <a:ext cx="8926819" cy="4526511"/>
            <a:chOff x="35496" y="1344616"/>
            <a:chExt cx="8926819" cy="4526511"/>
          </a:xfrm>
        </p:grpSpPr>
        <p:sp>
          <p:nvSpPr>
            <p:cNvPr id="34" name="33 Flecha derecha"/>
            <p:cNvSpPr/>
            <p:nvPr/>
          </p:nvSpPr>
          <p:spPr>
            <a:xfrm rot="5400000">
              <a:off x="3644124" y="1869384"/>
              <a:ext cx="1171167" cy="363888"/>
            </a:xfrm>
            <a:prstGeom prst="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42" name="Picture 2" descr="Imagen relacionad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708920"/>
              <a:ext cx="2592287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Elipse"/>
            <p:cNvSpPr/>
            <p:nvPr/>
          </p:nvSpPr>
          <p:spPr>
            <a:xfrm>
              <a:off x="6444209" y="4668891"/>
              <a:ext cx="972616" cy="932256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18 Flecha derecha"/>
            <p:cNvSpPr/>
            <p:nvPr/>
          </p:nvSpPr>
          <p:spPr>
            <a:xfrm rot="12807701">
              <a:off x="5783074" y="4712133"/>
              <a:ext cx="1368152" cy="363888"/>
            </a:xfrm>
            <a:prstGeom prst="rightArrow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19 Elipse"/>
            <p:cNvSpPr/>
            <p:nvPr/>
          </p:nvSpPr>
          <p:spPr>
            <a:xfrm>
              <a:off x="6561349" y="4793867"/>
              <a:ext cx="738336" cy="682302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22 Flecha derecha"/>
            <p:cNvSpPr/>
            <p:nvPr/>
          </p:nvSpPr>
          <p:spPr>
            <a:xfrm rot="9505384">
              <a:off x="5887118" y="2898300"/>
              <a:ext cx="1368152" cy="363888"/>
            </a:xfrm>
            <a:prstGeom prst="rightArrow">
              <a:avLst/>
            </a:prstGeom>
            <a:solidFill>
              <a:srgbClr val="E6A01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23 Elipse"/>
            <p:cNvSpPr/>
            <p:nvPr/>
          </p:nvSpPr>
          <p:spPr>
            <a:xfrm>
              <a:off x="6516216" y="2424736"/>
              <a:ext cx="972616" cy="932256"/>
            </a:xfrm>
            <a:prstGeom prst="ellipse">
              <a:avLst/>
            </a:prstGeom>
            <a:solidFill>
              <a:srgbClr val="E6A01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6633356" y="2549713"/>
              <a:ext cx="738336" cy="682302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>
              <a:off x="1201283" y="4584976"/>
              <a:ext cx="972616" cy="932256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26 Flecha derecha"/>
            <p:cNvSpPr/>
            <p:nvPr/>
          </p:nvSpPr>
          <p:spPr>
            <a:xfrm rot="19554465">
              <a:off x="1419231" y="4573262"/>
              <a:ext cx="1368152" cy="363888"/>
            </a:xfrm>
            <a:prstGeom prst="rightArrow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>
              <a:off x="1318423" y="4709952"/>
              <a:ext cx="738336" cy="682302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28 Elipse"/>
            <p:cNvSpPr/>
            <p:nvPr/>
          </p:nvSpPr>
          <p:spPr>
            <a:xfrm>
              <a:off x="971600" y="2424736"/>
              <a:ext cx="972616" cy="932256"/>
            </a:xfrm>
            <a:prstGeom prst="ellipse">
              <a:avLst/>
            </a:prstGeom>
            <a:solidFill>
              <a:srgbClr val="28A5C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29 Flecha derecha"/>
            <p:cNvSpPr/>
            <p:nvPr/>
          </p:nvSpPr>
          <p:spPr>
            <a:xfrm rot="1769505">
              <a:off x="1116549" y="2895933"/>
              <a:ext cx="1368152" cy="363888"/>
            </a:xfrm>
            <a:prstGeom prst="rightArrow">
              <a:avLst/>
            </a:prstGeom>
            <a:solidFill>
              <a:srgbClr val="28A5C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1088740" y="2549712"/>
              <a:ext cx="738336" cy="682302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31 Elipse"/>
            <p:cNvSpPr/>
            <p:nvPr/>
          </p:nvSpPr>
          <p:spPr>
            <a:xfrm>
              <a:off x="3743400" y="1344616"/>
              <a:ext cx="972616" cy="932256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3860540" y="1465745"/>
              <a:ext cx="738336" cy="682302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46" name="Picture 6" descr="Imagen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368" y="2506205"/>
              <a:ext cx="638893" cy="63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Resultado de imagen para sales person icon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84" y="15737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0" name="Picture 10" descr="Imagen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96" y="2636912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2" name="Picture 1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960" y="4803169"/>
              <a:ext cx="413009" cy="41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9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735387" y="4941168"/>
              <a:ext cx="428901" cy="38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21 CuadroTexto"/>
            <p:cNvSpPr txBox="1"/>
            <p:nvPr/>
          </p:nvSpPr>
          <p:spPr>
            <a:xfrm>
              <a:off x="35496" y="3573016"/>
              <a:ext cx="2484654" cy="430792"/>
            </a:xfrm>
            <a:prstGeom prst="rect">
              <a:avLst/>
            </a:prstGeom>
            <a:noFill/>
          </p:spPr>
          <p:txBody>
            <a:bodyPr wrap="square" lIns="91348" tIns="45673" rIns="91348" bIns="45673" rtlCol="0">
              <a:spAutoFit/>
            </a:bodyPr>
            <a:lstStyle/>
            <a:p>
              <a:pPr algn="ctr" defTabSz="913473"/>
              <a:r>
                <a:rPr lang="es-CO" sz="1100" b="1" dirty="0" smtClean="0">
                  <a:solidFill>
                    <a:schemeClr val="accent1"/>
                  </a:solidFill>
                  <a:latin typeface="BNPP Sans" pitchFamily="50" charset="0"/>
                </a:rPr>
                <a:t>Niveles de penetración </a:t>
              </a:r>
            </a:p>
            <a:p>
              <a:pPr algn="ctr" defTabSz="913473"/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óptimos </a:t>
              </a:r>
              <a:r>
                <a:rPr lang="es-CO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para el logro de la meta</a:t>
              </a:r>
            </a:p>
          </p:txBody>
        </p:sp>
        <p:sp>
          <p:nvSpPr>
            <p:cNvPr id="41" name="21 CuadroTexto"/>
            <p:cNvSpPr txBox="1"/>
            <p:nvPr/>
          </p:nvSpPr>
          <p:spPr>
            <a:xfrm>
              <a:off x="4847716" y="1460779"/>
              <a:ext cx="2460588" cy="600069"/>
            </a:xfrm>
            <a:prstGeom prst="rect">
              <a:avLst/>
            </a:prstGeom>
            <a:noFill/>
          </p:spPr>
          <p:txBody>
            <a:bodyPr wrap="square" lIns="91348" tIns="45673" rIns="91348" bIns="45673" rtlCol="0">
              <a:spAutoFit/>
            </a:bodyPr>
            <a:lstStyle/>
            <a:p>
              <a:pPr algn="ctr" defTabSz="913473"/>
              <a:r>
                <a:rPr lang="es-CO" sz="1100" b="1" dirty="0" smtClean="0">
                  <a:solidFill>
                    <a:schemeClr val="accent1"/>
                  </a:solidFill>
                  <a:latin typeface="BNPP Sans" pitchFamily="50" charset="0"/>
                </a:rPr>
                <a:t>Importante  % de asesores </a:t>
              </a:r>
            </a:p>
            <a:p>
              <a:pPr algn="ctr" defTabSz="913473"/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no involucrados con el programa y/o que no cumplen con la meta</a:t>
              </a:r>
              <a:endParaRPr lang="es-CO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NPP Sans" pitchFamily="50" charset="0"/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6501727" y="3497166"/>
              <a:ext cx="2460588" cy="600069"/>
            </a:xfrm>
            <a:prstGeom prst="rect">
              <a:avLst/>
            </a:prstGeom>
            <a:noFill/>
          </p:spPr>
          <p:txBody>
            <a:bodyPr wrap="square" lIns="91348" tIns="45673" rIns="91348" bIns="45673" rtlCol="0">
              <a:spAutoFit/>
            </a:bodyPr>
            <a:lstStyle/>
            <a:p>
              <a:pPr algn="ctr" defTabSz="913473"/>
              <a:r>
                <a:rPr lang="es-CO" sz="1100" b="1" dirty="0" smtClean="0">
                  <a:solidFill>
                    <a:schemeClr val="accent1"/>
                  </a:solidFill>
                  <a:latin typeface="BNPP Sans" pitchFamily="50" charset="0"/>
                </a:rPr>
                <a:t>Niveles de Productividad </a:t>
              </a:r>
            </a:p>
            <a:p>
              <a:pPr algn="ctr" defTabSz="913473"/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en comparación con algunos competidores</a:t>
              </a:r>
              <a:endParaRPr lang="es-CO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NPP Sans" pitchFamily="50" charset="0"/>
              </a:endParaRPr>
            </a:p>
          </p:txBody>
        </p:sp>
        <p:sp>
          <p:nvSpPr>
            <p:cNvPr id="43" name="21 CuadroTexto"/>
            <p:cNvSpPr txBox="1"/>
            <p:nvPr/>
          </p:nvSpPr>
          <p:spPr>
            <a:xfrm>
              <a:off x="2281098" y="5101781"/>
              <a:ext cx="1945093" cy="769346"/>
            </a:xfrm>
            <a:prstGeom prst="rect">
              <a:avLst/>
            </a:prstGeom>
            <a:noFill/>
          </p:spPr>
          <p:txBody>
            <a:bodyPr wrap="square" lIns="91348" tIns="45673" rIns="91348" bIns="45673" rtlCol="0">
              <a:spAutoFit/>
            </a:bodyPr>
            <a:lstStyle/>
            <a:p>
              <a:pPr algn="ctr" defTabSz="913473"/>
              <a:r>
                <a:rPr lang="es-CO" sz="1100" b="1" dirty="0" smtClean="0">
                  <a:solidFill>
                    <a:schemeClr val="accent1"/>
                  </a:solidFill>
                  <a:latin typeface="BNPP Sans" pitchFamily="50" charset="0"/>
                </a:rPr>
                <a:t>Cobertura</a:t>
              </a:r>
              <a:r>
                <a:rPr lang="es-CO" sz="1100" dirty="0" smtClean="0">
                  <a:solidFill>
                    <a:schemeClr val="bg1"/>
                  </a:solidFill>
                  <a:latin typeface="BNPP Sans" pitchFamily="50" charset="0"/>
                </a:rPr>
                <a:t> </a:t>
              </a:r>
            </a:p>
            <a:p>
              <a:pPr algn="ctr" defTabSz="913473"/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alcanzar </a:t>
              </a:r>
              <a:r>
                <a:rPr lang="es-CO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la </a:t>
              </a:r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totalidad de territorios y canales en el tiempo requerido.</a:t>
              </a:r>
              <a:endParaRPr lang="es-CO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NPP Sans" pitchFamily="50" charset="0"/>
              </a:endParaRPr>
            </a:p>
          </p:txBody>
        </p:sp>
        <p:sp>
          <p:nvSpPr>
            <p:cNvPr id="44" name="21 CuadroTexto"/>
            <p:cNvSpPr txBox="1"/>
            <p:nvPr/>
          </p:nvSpPr>
          <p:spPr>
            <a:xfrm>
              <a:off x="4499992" y="5133187"/>
              <a:ext cx="1926253" cy="600069"/>
            </a:xfrm>
            <a:prstGeom prst="rect">
              <a:avLst/>
            </a:prstGeom>
            <a:noFill/>
          </p:spPr>
          <p:txBody>
            <a:bodyPr wrap="square" lIns="91348" tIns="45673" rIns="91348" bIns="45673" rtlCol="0">
              <a:spAutoFit/>
            </a:bodyPr>
            <a:lstStyle/>
            <a:p>
              <a:pPr algn="ctr" defTabSz="913473"/>
              <a:r>
                <a:rPr lang="es-CO" sz="1100" b="1" dirty="0" smtClean="0">
                  <a:solidFill>
                    <a:schemeClr val="accent1"/>
                  </a:solidFill>
                  <a:latin typeface="BNPP Sans" pitchFamily="50" charset="0"/>
                </a:rPr>
                <a:t>Madurez</a:t>
              </a:r>
              <a:endParaRPr lang="es-CO" sz="1100" dirty="0" smtClean="0">
                <a:solidFill>
                  <a:schemeClr val="accent1"/>
                </a:solidFill>
                <a:latin typeface="BNPP Sans" pitchFamily="50" charset="0"/>
              </a:endParaRPr>
            </a:p>
            <a:p>
              <a:pPr algn="ctr" defTabSz="913473"/>
              <a:r>
                <a:rPr lang="es-CO" sz="11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el conocimiento del negocio y productos en los canales</a:t>
              </a:r>
              <a:r>
                <a:rPr lang="es-CO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NPP Sans" pitchFamily="50" charset="0"/>
                </a:rPr>
                <a:t>.</a:t>
              </a:r>
            </a:p>
          </p:txBody>
        </p:sp>
      </p:grpSp>
      <p:sp>
        <p:nvSpPr>
          <p:cNvPr id="45" name="2 Título"/>
          <p:cNvSpPr>
            <a:spLocks noGrp="1"/>
          </p:cNvSpPr>
          <p:nvPr>
            <p:ph type="title"/>
          </p:nvPr>
        </p:nvSpPr>
        <p:spPr>
          <a:xfrm>
            <a:off x="395536" y="19480"/>
            <a:ext cx="8496944" cy="1321288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>
                <a:latin typeface="BNPP Sans" pitchFamily="50" charset="0"/>
              </a:rPr>
              <a:t>Factores para definir la situación actual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8786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45" name="2 Título"/>
          <p:cNvSpPr>
            <a:spLocks noGrp="1"/>
          </p:cNvSpPr>
          <p:nvPr>
            <p:ph type="title"/>
          </p:nvPr>
        </p:nvSpPr>
        <p:spPr>
          <a:xfrm>
            <a:off x="395536" y="19480"/>
            <a:ext cx="8496944" cy="1321288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>
                <a:latin typeface="BNPP Sans" pitchFamily="50" charset="0"/>
              </a:rPr>
              <a:t>Clasificación de Tiendas y/u Oficinas de Venta</a:t>
            </a:r>
            <a:endParaRPr lang="es-PE" sz="2400" dirty="0"/>
          </a:p>
        </p:txBody>
      </p:sp>
      <p:grpSp>
        <p:nvGrpSpPr>
          <p:cNvPr id="35" name="34 Grupo"/>
          <p:cNvGrpSpPr/>
          <p:nvPr/>
        </p:nvGrpSpPr>
        <p:grpSpPr>
          <a:xfrm>
            <a:off x="1525203" y="1429865"/>
            <a:ext cx="7295269" cy="3820920"/>
            <a:chOff x="1209056" y="1752609"/>
            <a:chExt cx="6934219" cy="3820920"/>
          </a:xfrm>
        </p:grpSpPr>
        <p:cxnSp>
          <p:nvCxnSpPr>
            <p:cNvPr id="36" name="35 Conector recto de flecha"/>
            <p:cNvCxnSpPr/>
            <p:nvPr/>
          </p:nvCxnSpPr>
          <p:spPr>
            <a:xfrm>
              <a:off x="1209056" y="5573529"/>
              <a:ext cx="6934219" cy="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flipH="1" flipV="1">
              <a:off x="1219216" y="1752609"/>
              <a:ext cx="32658" cy="382092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Rectángulo redondeado"/>
          <p:cNvSpPr/>
          <p:nvPr/>
        </p:nvSpPr>
        <p:spPr>
          <a:xfrm>
            <a:off x="5568266" y="5358659"/>
            <a:ext cx="781473" cy="315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 smtClean="0"/>
              <a:t>100%</a:t>
            </a:r>
            <a:endParaRPr lang="es-ES" sz="14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349739" y="5286651"/>
            <a:ext cx="19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  <a:latin typeface="+mn-lt"/>
              </a:rPr>
              <a:t>% Cumplimiento </a:t>
            </a:r>
          </a:p>
          <a:p>
            <a:pPr algn="ctr"/>
            <a:r>
              <a:rPr lang="es-CL" sz="1200" b="1" dirty="0" smtClean="0">
                <a:solidFill>
                  <a:schemeClr val="bg1"/>
                </a:solidFill>
                <a:latin typeface="+mn-lt"/>
              </a:rPr>
              <a:t>Meta Sucursal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-76200" y="2216332"/>
            <a:ext cx="171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</a:rPr>
              <a:t>% Ejecutivos </a:t>
            </a:r>
          </a:p>
          <a:p>
            <a:pPr algn="ctr"/>
            <a:r>
              <a:rPr lang="es-CL" sz="1200" b="1" dirty="0" smtClean="0">
                <a:solidFill>
                  <a:schemeClr val="bg1"/>
                </a:solidFill>
              </a:rPr>
              <a:t>que cumplen</a:t>
            </a:r>
          </a:p>
          <a:p>
            <a:pPr algn="ctr"/>
            <a:r>
              <a:rPr lang="es-CL" sz="1600" b="1" dirty="0" smtClean="0">
                <a:solidFill>
                  <a:srgbClr val="FF0000"/>
                </a:solidFill>
              </a:rPr>
              <a:t>(Alineamiento</a:t>
            </a:r>
            <a:r>
              <a:rPr lang="es-CL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719908" y="1521639"/>
            <a:ext cx="195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 smtClean="0">
                <a:solidFill>
                  <a:schemeClr val="accent1"/>
                </a:solidFill>
              </a:rPr>
              <a:t>Poco madura  </a:t>
            </a:r>
          </a:p>
          <a:p>
            <a:r>
              <a:rPr lang="es-CL" b="1" dirty="0" smtClean="0">
                <a:solidFill>
                  <a:srgbClr val="FF0000"/>
                </a:solidFill>
              </a:rPr>
              <a:t>En alineamiento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1643708" y="3540088"/>
            <a:ext cx="195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>
                <a:solidFill>
                  <a:schemeClr val="accent1"/>
                </a:solidFill>
              </a:rPr>
              <a:t>Poco madura </a:t>
            </a:r>
            <a:endParaRPr lang="es-CL" b="1" dirty="0" smtClean="0">
              <a:solidFill>
                <a:schemeClr val="accent1"/>
              </a:solidFill>
            </a:endParaRPr>
          </a:p>
          <a:p>
            <a:r>
              <a:rPr lang="es-CL" b="1" dirty="0" smtClean="0">
                <a:solidFill>
                  <a:srgbClr val="FF0000"/>
                </a:solidFill>
              </a:rPr>
              <a:t>No alineada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081162" y="3518097"/>
            <a:ext cx="195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 smtClean="0">
                <a:solidFill>
                  <a:schemeClr val="accent1"/>
                </a:solidFill>
              </a:rPr>
              <a:t>Madura </a:t>
            </a:r>
          </a:p>
          <a:p>
            <a:r>
              <a:rPr lang="es-CL" b="1" dirty="0" smtClean="0">
                <a:solidFill>
                  <a:srgbClr val="FF0000"/>
                </a:solidFill>
              </a:rPr>
              <a:t>No alineada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1" name="50 Rectángulo redondeado"/>
          <p:cNvSpPr/>
          <p:nvPr/>
        </p:nvSpPr>
        <p:spPr>
          <a:xfrm>
            <a:off x="3376819" y="5358659"/>
            <a:ext cx="835141" cy="315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 smtClean="0"/>
              <a:t>85%</a:t>
            </a:r>
            <a:endParaRPr lang="es-ES" sz="14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3837432" y="1521639"/>
            <a:ext cx="195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 smtClean="0">
                <a:solidFill>
                  <a:schemeClr val="accent1"/>
                </a:solidFill>
              </a:rPr>
              <a:t>En maduración</a:t>
            </a:r>
            <a:endParaRPr lang="es-CL" b="1" dirty="0">
              <a:solidFill>
                <a:schemeClr val="accent1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En alineamiento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3833488" y="3538417"/>
            <a:ext cx="195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>
                <a:solidFill>
                  <a:schemeClr val="accent1"/>
                </a:solidFill>
              </a:rPr>
              <a:t>En maduración</a:t>
            </a:r>
          </a:p>
          <a:p>
            <a:r>
              <a:rPr lang="es-CL" b="1" dirty="0" smtClean="0">
                <a:solidFill>
                  <a:srgbClr val="FF0000"/>
                </a:solidFill>
              </a:rPr>
              <a:t>No alineada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54" name="Picture 3" descr="Y:\Analisis de Negocio\imagenes\rai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74" y="2138506"/>
            <a:ext cx="772561" cy="7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>
            <a:off x="6084330" y="1495041"/>
            <a:ext cx="195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accent1"/>
                </a:solidFill>
                <a:latin typeface="+mn-lt"/>
              </a:rPr>
              <a:t>Madura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</a:p>
          <a:p>
            <a:pPr algn="ctr"/>
            <a:r>
              <a:rPr lang="es-CL" b="1" dirty="0">
                <a:solidFill>
                  <a:srgbClr val="FF0000"/>
                </a:solidFill>
              </a:rPr>
              <a:t>I</a:t>
            </a:r>
            <a:r>
              <a:rPr lang="es-CL" b="1" dirty="0" smtClean="0">
                <a:solidFill>
                  <a:srgbClr val="FF0000"/>
                </a:solidFill>
                <a:latin typeface="+mn-lt"/>
              </a:rPr>
              <a:t>deal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6" name="Picture 2" descr="C:\Documentos Pega\Iconos Powerpoint\estrella mario bro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3540" y="2210514"/>
            <a:ext cx="635897" cy="7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Documentos Pega\Iconos Powerpoint\peligr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6869" y="4415100"/>
            <a:ext cx="638856" cy="5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http://1.bp.blogspot.com/-fP80IbrP9Ew/T3wWwjqQyTI/AAAAAAAAAD8/pL4bGXguVDs/s1600/balanza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3893" y="4340887"/>
            <a:ext cx="856922" cy="7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https://eticaydesarrollo2.wikispaces.com/file/view/BALANZA2.jpg/307511594/280x201/BALANZA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5341" y="4310185"/>
            <a:ext cx="1045555" cy="7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9" descr="http://kerubino.files.wordpress.com/2013/09/crecer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9094" y="2222497"/>
            <a:ext cx="1041871" cy="7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CuadroTexto"/>
          <p:cNvSpPr txBox="1"/>
          <p:nvPr/>
        </p:nvSpPr>
        <p:spPr>
          <a:xfrm>
            <a:off x="6330672" y="5616376"/>
            <a:ext cx="195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latin typeface="+mn-lt"/>
              </a:defRPr>
            </a:lvl1pPr>
          </a:lstStyle>
          <a:p>
            <a:r>
              <a:rPr lang="es-CL" b="1" dirty="0">
                <a:solidFill>
                  <a:schemeClr val="accent6">
                    <a:lumMod val="50000"/>
                  </a:schemeClr>
                </a:solidFill>
              </a:rPr>
              <a:t>(Maduración)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2" name="61 Conector recto"/>
          <p:cNvCxnSpPr/>
          <p:nvPr/>
        </p:nvCxnSpPr>
        <p:spPr>
          <a:xfrm flipV="1">
            <a:off x="3728551" y="1213184"/>
            <a:ext cx="0" cy="357054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916629" y="1213176"/>
            <a:ext cx="0" cy="357054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1576097" y="3212976"/>
            <a:ext cx="6596728" cy="10886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 redondeado"/>
          <p:cNvSpPr/>
          <p:nvPr/>
        </p:nvSpPr>
        <p:spPr>
          <a:xfrm>
            <a:off x="690062" y="3196762"/>
            <a:ext cx="835141" cy="315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 smtClean="0"/>
              <a:t>60%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4140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95 Conector recto"/>
          <p:cNvCxnSpPr/>
          <p:nvPr/>
        </p:nvCxnSpPr>
        <p:spPr>
          <a:xfrm>
            <a:off x="2241877" y="1004708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4618324" y="1004708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>
            <a:off x="6925943" y="1004708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01379" y="1108126"/>
            <a:ext cx="1702469" cy="900752"/>
            <a:chOff x="201379" y="1108126"/>
            <a:chExt cx="1702469" cy="900752"/>
          </a:xfrm>
        </p:grpSpPr>
        <p:sp>
          <p:nvSpPr>
            <p:cNvPr id="100" name="99 CuadroTexto"/>
            <p:cNvSpPr txBox="1"/>
            <p:nvPr/>
          </p:nvSpPr>
          <p:spPr>
            <a:xfrm>
              <a:off x="609596" y="1108126"/>
              <a:ext cx="1009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dirty="0" smtClean="0"/>
                <a:t>[0%-50%]</a:t>
              </a:r>
              <a:endParaRPr lang="es-ES" sz="1400" dirty="0"/>
            </a:p>
          </p:txBody>
        </p:sp>
        <p:cxnSp>
          <p:nvCxnSpPr>
            <p:cNvPr id="114" name="113 Conector recto de flecha"/>
            <p:cNvCxnSpPr/>
            <p:nvPr/>
          </p:nvCxnSpPr>
          <p:spPr>
            <a:xfrm>
              <a:off x="201379" y="1437675"/>
              <a:ext cx="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 de flecha"/>
            <p:cNvCxnSpPr/>
            <p:nvPr/>
          </p:nvCxnSpPr>
          <p:spPr>
            <a:xfrm>
              <a:off x="675169" y="1437675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 de flecha"/>
            <p:cNvCxnSpPr/>
            <p:nvPr/>
          </p:nvCxnSpPr>
          <p:spPr>
            <a:xfrm>
              <a:off x="1892456" y="1437675"/>
              <a:ext cx="1139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recto de flecha"/>
            <p:cNvCxnSpPr/>
            <p:nvPr/>
          </p:nvCxnSpPr>
          <p:spPr>
            <a:xfrm>
              <a:off x="1332036" y="1437675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201379" y="1437675"/>
              <a:ext cx="169107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/>
          <p:cNvGrpSpPr/>
          <p:nvPr/>
        </p:nvGrpSpPr>
        <p:grpSpPr>
          <a:xfrm>
            <a:off x="2576217" y="1108126"/>
            <a:ext cx="1702469" cy="902214"/>
            <a:chOff x="2576217" y="1108126"/>
            <a:chExt cx="1702469" cy="902214"/>
          </a:xfrm>
        </p:grpSpPr>
        <p:sp>
          <p:nvSpPr>
            <p:cNvPr id="101" name="100 CuadroTexto"/>
            <p:cNvSpPr txBox="1"/>
            <p:nvPr/>
          </p:nvSpPr>
          <p:spPr>
            <a:xfrm>
              <a:off x="2801263" y="1108126"/>
              <a:ext cx="1179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dirty="0" smtClean="0"/>
                <a:t>[50% - 85%]</a:t>
              </a:r>
              <a:endParaRPr lang="es-ES" sz="1400" dirty="0"/>
            </a:p>
          </p:txBody>
        </p:sp>
        <p:cxnSp>
          <p:nvCxnSpPr>
            <p:cNvPr id="123" name="122 Conector recto de flecha"/>
            <p:cNvCxnSpPr/>
            <p:nvPr/>
          </p:nvCxnSpPr>
          <p:spPr>
            <a:xfrm>
              <a:off x="2576217" y="1439137"/>
              <a:ext cx="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/>
            <p:nvPr/>
          </p:nvCxnSpPr>
          <p:spPr>
            <a:xfrm>
              <a:off x="3050007" y="1439137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/>
            <p:nvPr/>
          </p:nvCxnSpPr>
          <p:spPr>
            <a:xfrm>
              <a:off x="4267294" y="1439137"/>
              <a:ext cx="1139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/>
            <p:nvPr/>
          </p:nvCxnSpPr>
          <p:spPr>
            <a:xfrm>
              <a:off x="3706874" y="1439137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/>
            <p:nvPr/>
          </p:nvCxnSpPr>
          <p:spPr>
            <a:xfrm>
              <a:off x="2576217" y="1439137"/>
              <a:ext cx="169107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/>
          <p:cNvGrpSpPr/>
          <p:nvPr/>
        </p:nvGrpSpPr>
        <p:grpSpPr>
          <a:xfrm>
            <a:off x="4915909" y="1108126"/>
            <a:ext cx="1702469" cy="902214"/>
            <a:chOff x="4915909" y="1108126"/>
            <a:chExt cx="1702469" cy="902214"/>
          </a:xfrm>
        </p:grpSpPr>
        <p:sp>
          <p:nvSpPr>
            <p:cNvPr id="102" name="101 CuadroTexto"/>
            <p:cNvSpPr txBox="1"/>
            <p:nvPr/>
          </p:nvSpPr>
          <p:spPr>
            <a:xfrm>
              <a:off x="5107551" y="1108126"/>
              <a:ext cx="1249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dirty="0" smtClean="0"/>
                <a:t>[85% -100%]</a:t>
              </a:r>
              <a:endParaRPr lang="es-ES" sz="1400" dirty="0"/>
            </a:p>
          </p:txBody>
        </p:sp>
        <p:cxnSp>
          <p:nvCxnSpPr>
            <p:cNvPr id="128" name="127 Conector recto de flecha"/>
            <p:cNvCxnSpPr/>
            <p:nvPr/>
          </p:nvCxnSpPr>
          <p:spPr>
            <a:xfrm>
              <a:off x="4915909" y="1439137"/>
              <a:ext cx="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>
              <a:off x="5389699" y="1439137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>
              <a:off x="6606986" y="1439137"/>
              <a:ext cx="1139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>
              <a:off x="6046566" y="1439137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/>
            <p:nvPr/>
          </p:nvCxnSpPr>
          <p:spPr>
            <a:xfrm>
              <a:off x="4915909" y="1439137"/>
              <a:ext cx="169107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7169365" y="1108126"/>
            <a:ext cx="1702469" cy="878980"/>
            <a:chOff x="7169365" y="1108126"/>
            <a:chExt cx="1702469" cy="878980"/>
          </a:xfrm>
        </p:grpSpPr>
        <p:sp>
          <p:nvSpPr>
            <p:cNvPr id="103" name="102 CuadroTexto"/>
            <p:cNvSpPr txBox="1"/>
            <p:nvPr/>
          </p:nvSpPr>
          <p:spPr>
            <a:xfrm>
              <a:off x="7609147" y="1108126"/>
              <a:ext cx="935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dirty="0" smtClean="0"/>
                <a:t>[&gt;100%]</a:t>
              </a:r>
              <a:endParaRPr lang="es-ES" sz="1400" dirty="0"/>
            </a:p>
          </p:txBody>
        </p:sp>
        <p:cxnSp>
          <p:nvCxnSpPr>
            <p:cNvPr id="133" name="132 Conector recto de flecha"/>
            <p:cNvCxnSpPr/>
            <p:nvPr/>
          </p:nvCxnSpPr>
          <p:spPr>
            <a:xfrm>
              <a:off x="7169365" y="1415903"/>
              <a:ext cx="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Conector recto de flecha"/>
            <p:cNvCxnSpPr/>
            <p:nvPr/>
          </p:nvCxnSpPr>
          <p:spPr>
            <a:xfrm>
              <a:off x="7643155" y="1415903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34 Conector recto de flecha"/>
            <p:cNvCxnSpPr/>
            <p:nvPr/>
          </p:nvCxnSpPr>
          <p:spPr>
            <a:xfrm>
              <a:off x="8860442" y="1415903"/>
              <a:ext cx="11392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135 Conector recto de flecha"/>
            <p:cNvCxnSpPr/>
            <p:nvPr/>
          </p:nvCxnSpPr>
          <p:spPr>
            <a:xfrm>
              <a:off x="8300022" y="1415903"/>
              <a:ext cx="0" cy="57120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Conector recto"/>
            <p:cNvCxnSpPr/>
            <p:nvPr/>
          </p:nvCxnSpPr>
          <p:spPr>
            <a:xfrm>
              <a:off x="7169365" y="1415903"/>
              <a:ext cx="169107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173 Rectángulo redondeado"/>
          <p:cNvSpPr/>
          <p:nvPr/>
        </p:nvSpPr>
        <p:spPr>
          <a:xfrm>
            <a:off x="323528" y="4367534"/>
            <a:ext cx="377062" cy="32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P</a:t>
            </a:r>
            <a:endParaRPr lang="es-ES" sz="1200" b="1" dirty="0"/>
          </a:p>
        </p:txBody>
      </p:sp>
      <p:sp>
        <p:nvSpPr>
          <p:cNvPr id="175" name="174 Rectángulo redondeado"/>
          <p:cNvSpPr/>
          <p:nvPr/>
        </p:nvSpPr>
        <p:spPr>
          <a:xfrm>
            <a:off x="310276" y="4756014"/>
            <a:ext cx="377062" cy="324000"/>
          </a:xfrm>
          <a:prstGeom prst="roundRect">
            <a:avLst/>
          </a:prstGeom>
          <a:solidFill>
            <a:srgbClr val="DC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000" b="1" dirty="0" smtClean="0"/>
              <a:t>AJ</a:t>
            </a:r>
            <a:endParaRPr lang="es-ES" sz="1000" b="1" dirty="0"/>
          </a:p>
        </p:txBody>
      </p:sp>
      <p:sp>
        <p:nvSpPr>
          <p:cNvPr id="176" name="175 Rectángulo redondeado"/>
          <p:cNvSpPr/>
          <p:nvPr/>
        </p:nvSpPr>
        <p:spPr>
          <a:xfrm>
            <a:off x="323528" y="5144494"/>
            <a:ext cx="377062" cy="324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R</a:t>
            </a:r>
            <a:endParaRPr lang="es-ES" sz="1200" b="1" dirty="0"/>
          </a:p>
        </p:txBody>
      </p:sp>
      <p:sp>
        <p:nvSpPr>
          <p:cNvPr id="177" name="176 Rectángulo redondeado"/>
          <p:cNvSpPr/>
          <p:nvPr/>
        </p:nvSpPr>
        <p:spPr>
          <a:xfrm>
            <a:off x="323528" y="5532974"/>
            <a:ext cx="377062" cy="324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F</a:t>
            </a:r>
            <a:endParaRPr lang="es-ES" sz="1200" b="1" dirty="0"/>
          </a:p>
        </p:txBody>
      </p:sp>
      <p:sp>
        <p:nvSpPr>
          <p:cNvPr id="178" name="177 Rectángulo redondeado"/>
          <p:cNvSpPr/>
          <p:nvPr/>
        </p:nvSpPr>
        <p:spPr>
          <a:xfrm>
            <a:off x="790223" y="4367534"/>
            <a:ext cx="2448000" cy="32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PRIORIDAD</a:t>
            </a:r>
            <a:endParaRPr lang="es-ES" sz="1200" b="1" dirty="0"/>
          </a:p>
        </p:txBody>
      </p:sp>
      <p:sp>
        <p:nvSpPr>
          <p:cNvPr id="179" name="178 Rectángulo redondeado"/>
          <p:cNvSpPr/>
          <p:nvPr/>
        </p:nvSpPr>
        <p:spPr>
          <a:xfrm>
            <a:off x="790223" y="4756014"/>
            <a:ext cx="2448000" cy="324000"/>
          </a:xfrm>
          <a:prstGeom prst="roundRect">
            <a:avLst/>
          </a:prstGeom>
          <a:solidFill>
            <a:srgbClr val="DC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APOYO </a:t>
            </a:r>
            <a:r>
              <a:rPr lang="es-CL" sz="1200" b="1" dirty="0"/>
              <a:t>JEFATURA</a:t>
            </a:r>
            <a:endParaRPr lang="es-ES" sz="1200" b="1" dirty="0"/>
          </a:p>
        </p:txBody>
      </p:sp>
      <p:sp>
        <p:nvSpPr>
          <p:cNvPr id="180" name="179 Rectángulo redondeado"/>
          <p:cNvSpPr/>
          <p:nvPr/>
        </p:nvSpPr>
        <p:spPr>
          <a:xfrm>
            <a:off x="790223" y="5144494"/>
            <a:ext cx="2448000" cy="324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REFUERZO</a:t>
            </a:r>
            <a:endParaRPr lang="es-ES" sz="1200" b="1" dirty="0"/>
          </a:p>
        </p:txBody>
      </p:sp>
      <p:sp>
        <p:nvSpPr>
          <p:cNvPr id="181" name="180 Rectángulo redondeado"/>
          <p:cNvSpPr/>
          <p:nvPr/>
        </p:nvSpPr>
        <p:spPr>
          <a:xfrm>
            <a:off x="790223" y="5532974"/>
            <a:ext cx="2448000" cy="324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L" sz="1200" b="1" dirty="0" smtClean="0"/>
              <a:t>FIDELIZAR</a:t>
            </a:r>
            <a:endParaRPr lang="es-ES" sz="1200" b="1" dirty="0"/>
          </a:p>
        </p:txBody>
      </p:sp>
      <p:sp>
        <p:nvSpPr>
          <p:cNvPr id="182" name="181 Rectángulo redondeado"/>
          <p:cNvSpPr/>
          <p:nvPr/>
        </p:nvSpPr>
        <p:spPr>
          <a:xfrm>
            <a:off x="335289" y="3956716"/>
            <a:ext cx="2902934" cy="36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Clasificación</a:t>
            </a:r>
            <a:endParaRPr lang="es-ES" b="1" dirty="0"/>
          </a:p>
        </p:txBody>
      </p:sp>
      <p:sp>
        <p:nvSpPr>
          <p:cNvPr id="183" name="Rectángulo redondeado 1"/>
          <p:cNvSpPr>
            <a:spLocks noChangeArrowheads="1"/>
          </p:cNvSpPr>
          <p:nvPr/>
        </p:nvSpPr>
        <p:spPr bwMode="auto">
          <a:xfrm>
            <a:off x="3254527" y="4376300"/>
            <a:ext cx="5289867" cy="306467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NPP Sans" pitchFamily="50" charset="0"/>
              </a:rPr>
              <a:t>Asesores nuevos y/o bajos resultados con pocos minutos de capacitación.</a:t>
            </a:r>
            <a:endParaRPr lang="es-ES" sz="12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184" name="Rectángulo redondeado 1"/>
          <p:cNvSpPr>
            <a:spLocks noChangeArrowheads="1"/>
          </p:cNvSpPr>
          <p:nvPr/>
        </p:nvSpPr>
        <p:spPr bwMode="auto">
          <a:xfrm>
            <a:off x="3254528" y="4745168"/>
            <a:ext cx="5493936" cy="306467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NPP Sans" pitchFamily="50" charset="0"/>
              </a:rPr>
              <a:t>Asesores con bajos resultados y minutos significativos de capacitación.</a:t>
            </a:r>
            <a:endParaRPr lang="es-ES" sz="12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185" name="Rectángulo redondeado 1"/>
          <p:cNvSpPr>
            <a:spLocks noChangeArrowheads="1"/>
          </p:cNvSpPr>
          <p:nvPr/>
        </p:nvSpPr>
        <p:spPr bwMode="auto">
          <a:xfrm>
            <a:off x="3253580" y="5042148"/>
            <a:ext cx="5060966" cy="510778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NPP Sans" pitchFamily="50" charset="0"/>
              </a:rPr>
              <a:t>Asesores con ventas promedio al 85%, capacitación focalizada en necesidades propias del ejecutivo.</a:t>
            </a:r>
            <a:endParaRPr lang="es-ES" sz="12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186" name="Rectángulo redondeado 1"/>
          <p:cNvSpPr>
            <a:spLocks noChangeArrowheads="1"/>
          </p:cNvSpPr>
          <p:nvPr/>
        </p:nvSpPr>
        <p:spPr bwMode="auto">
          <a:xfrm>
            <a:off x="3245290" y="5537061"/>
            <a:ext cx="5060966" cy="306467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NPP Sans" pitchFamily="50" charset="0"/>
              </a:rPr>
              <a:t>Asesores con alto nivel de ventas. Apoyo  motivacional </a:t>
            </a:r>
            <a:endParaRPr lang="es-ES" sz="1200" b="1" dirty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39503" y="338032"/>
            <a:ext cx="4608744" cy="714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spcBef>
                <a:spcPct val="0"/>
              </a:spcBef>
            </a:pPr>
            <a:r>
              <a:rPr lang="es-PE" sz="2400" b="1" dirty="0">
                <a:solidFill>
                  <a:schemeClr val="accent1"/>
                </a:solidFill>
                <a:latin typeface="BNPP Sans" pitchFamily="50" charset="0"/>
                <a:ea typeface="+mj-ea"/>
                <a:cs typeface="+mj-cs"/>
              </a:rPr>
              <a:t>Minutos en Capacitación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19342" y="897527"/>
            <a:ext cx="9144000" cy="364488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b="1" dirty="0" smtClean="0">
                <a:latin typeface="BNPP Sans" pitchFamily="50" charset="0"/>
              </a:rPr>
              <a:t>% Cumplimiento de Ventas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-8967" y="2642453"/>
            <a:ext cx="914400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  <a:latin typeface="BNPP Sans" pitchFamily="50" charset="0"/>
              </a:rPr>
              <a:t>Minutos Acumulados de Capacitación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"/>
          <a:stretch/>
        </p:blipFill>
        <p:spPr bwMode="auto">
          <a:xfrm>
            <a:off x="107504" y="2961362"/>
            <a:ext cx="2029268" cy="125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r="2553"/>
          <a:stretch/>
        </p:blipFill>
        <p:spPr bwMode="auto">
          <a:xfrm>
            <a:off x="2267744" y="2996952"/>
            <a:ext cx="2108370" cy="131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r="4500"/>
          <a:stretch/>
        </p:blipFill>
        <p:spPr bwMode="auto">
          <a:xfrm>
            <a:off x="4504344" y="2996952"/>
            <a:ext cx="2155888" cy="142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/>
          <a:stretch/>
        </p:blipFill>
        <p:spPr bwMode="auto">
          <a:xfrm>
            <a:off x="6827865" y="2967312"/>
            <a:ext cx="2153600" cy="139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"/>
          <p:cNvCxnSpPr/>
          <p:nvPr/>
        </p:nvCxnSpPr>
        <p:spPr>
          <a:xfrm>
            <a:off x="335289" y="692696"/>
            <a:ext cx="841317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195736" y="1415903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4427984" y="1412776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6732240" y="1412776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6732240" y="2996952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4427984" y="2996952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195736" y="2996952"/>
            <a:ext cx="0" cy="10288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5" y="1340769"/>
            <a:ext cx="2062497" cy="1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9"/>
            <a:ext cx="2108370" cy="1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44" y="1340769"/>
            <a:ext cx="2102641" cy="11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65" y="1415903"/>
            <a:ext cx="2153600" cy="11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3" grpId="0"/>
      <p:bldP spid="184" grpId="0"/>
      <p:bldP spid="185" grpId="0"/>
      <p:bldP spid="186" grpId="0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2578" y="307072"/>
            <a:ext cx="8460000" cy="745664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BNPP Sans" pitchFamily="50" charset="0"/>
              </a:rPr>
              <a:t>Metodología de Gestión</a:t>
            </a:r>
            <a:endParaRPr lang="es-PE" sz="24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4843"/>
            <a:ext cx="7992888" cy="42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115615" y="3955124"/>
            <a:ext cx="21314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Establecer orden de Clasificación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Priorizar Foco de Sucursales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Elaborar Base Stock Inicial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Segmentación de Sucursales</a:t>
            </a:r>
            <a:endParaRPr lang="es-CL" sz="1100" dirty="0">
              <a:latin typeface="BNPP Sans" pitchFamily="50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419872" y="4171727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L" sz="1100" dirty="0">
                <a:latin typeface="BNPP Sans" pitchFamily="50" charset="0"/>
              </a:rPr>
              <a:t>Segmentación de Ejecutivos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sz="1100" dirty="0">
                <a:latin typeface="BNPP Sans" pitchFamily="50" charset="0"/>
              </a:rPr>
              <a:t>Priorización por Ranking de Venta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sz="1100" dirty="0">
                <a:latin typeface="BNPP Sans" pitchFamily="50" charset="0"/>
              </a:rPr>
              <a:t>Nivelar el conocimiento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868144" y="4149080"/>
            <a:ext cx="2606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Establecer orden de Formación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Priorizar Foco de Sucursales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sz="1100" dirty="0" smtClean="0">
                <a:latin typeface="BNPP Sans" pitchFamily="50" charset="0"/>
              </a:rPr>
              <a:t>Armar Base Stock Inicial</a:t>
            </a:r>
            <a:endParaRPr lang="es-CL" sz="1100" dirty="0">
              <a:latin typeface="BNPP Sans" pitchFamily="50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3237947"/>
            <a:ext cx="1898504" cy="4070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2000" b="1" dirty="0" smtClean="0">
                <a:latin typeface="BNPP Sans" pitchFamily="50" charset="0"/>
              </a:rPr>
              <a:t>Mapeo inicial</a:t>
            </a:r>
          </a:p>
          <a:p>
            <a:pPr algn="ctr"/>
            <a:r>
              <a:rPr lang="es-PE" sz="1400" b="1" dirty="0" smtClean="0">
                <a:latin typeface="BNPP Sans" pitchFamily="50" charset="0"/>
              </a:rPr>
              <a:t>Ventas históricas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744937" y="3237947"/>
            <a:ext cx="1979191" cy="4070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2000" b="1" dirty="0" smtClean="0">
                <a:latin typeface="BNPP Sans" pitchFamily="50" charset="0"/>
              </a:rPr>
              <a:t>Barrido inicial</a:t>
            </a:r>
          </a:p>
          <a:p>
            <a:pPr algn="ctr"/>
            <a:r>
              <a:rPr lang="es-PE" sz="1400" b="1" dirty="0" smtClean="0">
                <a:latin typeface="BNPP Sans" pitchFamily="50" charset="0"/>
              </a:rPr>
              <a:t>Plan de visitas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796136" y="3237947"/>
            <a:ext cx="2711784" cy="551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2000" b="1" dirty="0" smtClean="0">
                <a:latin typeface="BNPP Sans" pitchFamily="50" charset="0"/>
              </a:rPr>
              <a:t>Nivelación y ajuste</a:t>
            </a:r>
          </a:p>
          <a:p>
            <a:pPr algn="ctr"/>
            <a:r>
              <a:rPr lang="es-PE" sz="1400" b="1" dirty="0" smtClean="0">
                <a:latin typeface="BNPP Sans" pitchFamily="50" charset="0"/>
              </a:rPr>
              <a:t>Revisión de resultados</a:t>
            </a:r>
          </a:p>
        </p:txBody>
      </p:sp>
      <p:pic>
        <p:nvPicPr>
          <p:cNvPr id="11268" name="Picture 4" descr="Resultado de imagen para dardo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92" y="1268760"/>
            <a:ext cx="188538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1268760"/>
            <a:ext cx="1430288" cy="12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n para podiu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46" y="1028824"/>
            <a:ext cx="1499750" cy="14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479 Rectángulo"/>
          <p:cNvSpPr/>
          <p:nvPr/>
        </p:nvSpPr>
        <p:spPr>
          <a:xfrm>
            <a:off x="4544157" y="1946943"/>
            <a:ext cx="1152128" cy="294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479" name="478 Rectángulo"/>
          <p:cNvSpPr/>
          <p:nvPr/>
        </p:nvSpPr>
        <p:spPr>
          <a:xfrm>
            <a:off x="4558641" y="2348880"/>
            <a:ext cx="1152128" cy="7333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477" name="476 Rectángulo"/>
          <p:cNvSpPr/>
          <p:nvPr/>
        </p:nvSpPr>
        <p:spPr>
          <a:xfrm>
            <a:off x="4533686" y="4775088"/>
            <a:ext cx="1152128" cy="1088417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478" name="477 Rectángulo"/>
          <p:cNvSpPr/>
          <p:nvPr/>
        </p:nvSpPr>
        <p:spPr>
          <a:xfrm>
            <a:off x="4544157" y="3124374"/>
            <a:ext cx="1152128" cy="1583836"/>
          </a:xfrm>
          <a:prstGeom prst="rect">
            <a:avLst/>
          </a:prstGeom>
          <a:solidFill>
            <a:srgbClr val="E6A01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494463" y="4000574"/>
            <a:ext cx="1141433" cy="1876697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B0BC-3107-4FC2-88A7-35DBBFB377AE}" type="slidenum">
              <a:rPr lang="en-GB" altLang="fr-FR" smtClean="0">
                <a:solidFill>
                  <a:srgbClr val="000000"/>
                </a:solidFill>
              </a:rPr>
              <a:pPr/>
              <a:t>7</a:t>
            </a:fld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78" y="307072"/>
            <a:ext cx="8460000" cy="745664"/>
          </a:xfrm>
        </p:spPr>
        <p:txBody>
          <a:bodyPr>
            <a:noAutofit/>
          </a:bodyPr>
          <a:lstStyle/>
          <a:p>
            <a:r>
              <a:rPr lang="es-CO" altLang="fr-FR" sz="2400" dirty="0" smtClean="0">
                <a:latin typeface="BNPP Sans" pitchFamily="50" charset="0"/>
              </a:rPr>
              <a:t/>
            </a:r>
            <a:br>
              <a:rPr lang="es-CO" altLang="fr-FR" sz="2400" dirty="0" smtClean="0">
                <a:latin typeface="BNPP Sans" pitchFamily="50" charset="0"/>
              </a:rPr>
            </a:br>
            <a:r>
              <a:rPr lang="es-CO" altLang="fr-FR" sz="2800" dirty="0" smtClean="0">
                <a:latin typeface="BNPP Sans" pitchFamily="50" charset="0"/>
              </a:rPr>
              <a:t>Objetivo: Situación </a:t>
            </a:r>
            <a:r>
              <a:rPr lang="es-CO" altLang="fr-FR" sz="2800" dirty="0">
                <a:latin typeface="BNPP Sans" pitchFamily="50" charset="0"/>
              </a:rPr>
              <a:t>Actual vs Desafío</a:t>
            </a:r>
            <a:br>
              <a:rPr lang="es-CO" altLang="fr-FR" sz="2800" dirty="0">
                <a:latin typeface="BNPP Sans" pitchFamily="50" charset="0"/>
              </a:rPr>
            </a:br>
            <a:endParaRPr lang="es-CO" altLang="fr-FR" sz="2800" dirty="0">
              <a:latin typeface="BNPP Sans" pitchFamily="50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85549" y="2924604"/>
            <a:ext cx="1150347" cy="10170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485549" y="2348880"/>
            <a:ext cx="115034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485549" y="1981964"/>
            <a:ext cx="1150347" cy="294908"/>
          </a:xfrm>
          <a:prstGeom prst="rect">
            <a:avLst/>
          </a:prstGeom>
          <a:solidFill>
            <a:srgbClr val="3C914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660232" y="5013177"/>
            <a:ext cx="1152128" cy="864096"/>
          </a:xfrm>
          <a:prstGeom prst="rect">
            <a:avLst/>
          </a:prstGeom>
          <a:solidFill>
            <a:srgbClr val="D0B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646865" y="3590118"/>
            <a:ext cx="1162186" cy="1351050"/>
          </a:xfrm>
          <a:prstGeom prst="rect">
            <a:avLst/>
          </a:prstGeom>
          <a:solidFill>
            <a:srgbClr val="E3E8A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660232" y="2545830"/>
            <a:ext cx="1152128" cy="955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652260" y="1981964"/>
            <a:ext cx="1160100" cy="4389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pic>
        <p:nvPicPr>
          <p:cNvPr id="21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360" y="372532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65" y="369631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3773" y="298865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790" y="298865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29854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298865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967" y="322576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6587" y="370814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626" y="37173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9039" y="32133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9404" y="32133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650" y="322161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2644" y="322161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6666" y="32133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9275" y="34290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8671" y="37173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012" y="3691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3314" y="344897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966" y="34290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1912" y="34290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84" y="34290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766" y="263484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8916" y="262963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1806" y="26286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5782" y="24122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9838" y="24122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8" y="24122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43" y="24122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262786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808" y="206948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6829" y="206084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7830" y="206084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40687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407707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0687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7576" y="40687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40687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40687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8270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7576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450912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7576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470821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450912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38527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38527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38527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38527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38527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363672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386104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363672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8270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544" y="32766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4254" y="32683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32683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8270" y="32683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32683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32683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4254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0238" y="283634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0278" y="262031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21328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1328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4254" y="21328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3542" y="21328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21328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213418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120 CuadroTexto"/>
          <p:cNvSpPr txBox="1"/>
          <p:nvPr/>
        </p:nvSpPr>
        <p:spPr>
          <a:xfrm>
            <a:off x="2308407" y="1705660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  <a:latin typeface="BNPP Sans" pitchFamily="50" charset="0"/>
              </a:rPr>
              <a:t>Mes 1</a:t>
            </a:r>
          </a:p>
        </p:txBody>
      </p:sp>
      <p:sp>
        <p:nvSpPr>
          <p:cNvPr id="122" name="121 CuadroTexto"/>
          <p:cNvSpPr txBox="1"/>
          <p:nvPr/>
        </p:nvSpPr>
        <p:spPr>
          <a:xfrm rot="5400000">
            <a:off x="1586948" y="4202023"/>
            <a:ext cx="683803" cy="133843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PRIORIDAD</a:t>
            </a:r>
          </a:p>
        </p:txBody>
      </p:sp>
      <p:pic>
        <p:nvPicPr>
          <p:cNvPr id="4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3773" y="406253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7" y="406253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7142" y="478885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461" y="478885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2517" y="478885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1198" y="478885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42552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7381" y="42552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821" y="406428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406428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4173" y="42847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5861" y="452165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5861" y="429318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3857" y="47930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397" y="572495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171" y="571352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4341" y="571666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4173" y="57198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11" y="5711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7142" y="428267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9757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1076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5132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3813" y="450082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967" y="549166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215" y="526253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526678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12" y="5275640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053" y="549166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5275640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526678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3099" y="549166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110" y="548302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110" y="570768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005" y="570768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053" y="570768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968" y="570768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77" y="570768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77" y="548302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6158" y="505961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544" y="306896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4254" y="306066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286" y="306066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8270" y="306066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02" y="306066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18" y="306066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578 CuadroTexto"/>
          <p:cNvSpPr txBox="1"/>
          <p:nvPr/>
        </p:nvSpPr>
        <p:spPr>
          <a:xfrm>
            <a:off x="4468753" y="1710852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  <a:latin typeface="BNPP Sans" pitchFamily="50" charset="0"/>
              </a:rPr>
              <a:t>Mes 5</a:t>
            </a:r>
          </a:p>
        </p:txBody>
      </p:sp>
      <p:sp>
        <p:nvSpPr>
          <p:cNvPr id="580" name="579 CuadroTexto"/>
          <p:cNvSpPr txBox="1"/>
          <p:nvPr/>
        </p:nvSpPr>
        <p:spPr>
          <a:xfrm>
            <a:off x="6499876" y="1700808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  <a:latin typeface="BNPP Sans" pitchFamily="50" charset="0"/>
              </a:rPr>
              <a:t>Mes 12</a:t>
            </a:r>
          </a:p>
        </p:txBody>
      </p:sp>
      <p:sp>
        <p:nvSpPr>
          <p:cNvPr id="585" name="584 CuadroTexto"/>
          <p:cNvSpPr txBox="1"/>
          <p:nvPr/>
        </p:nvSpPr>
        <p:spPr>
          <a:xfrm rot="5400000">
            <a:off x="1546362" y="2273695"/>
            <a:ext cx="683803" cy="825215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REFUERZO</a:t>
            </a:r>
          </a:p>
        </p:txBody>
      </p:sp>
      <p:sp>
        <p:nvSpPr>
          <p:cNvPr id="587" name="586 CuadroTexto"/>
          <p:cNvSpPr txBox="1"/>
          <p:nvPr/>
        </p:nvSpPr>
        <p:spPr>
          <a:xfrm rot="5400000">
            <a:off x="1648538" y="1585658"/>
            <a:ext cx="608934" cy="1026706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FIDELIZACIÓN</a:t>
            </a:r>
          </a:p>
        </p:txBody>
      </p:sp>
      <p:pic>
        <p:nvPicPr>
          <p:cNvPr id="24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55309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550" y="551956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720" y="552270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552" y="552585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5790" y="551723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531497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550" y="530354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720" y="530667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552" y="530983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5790" y="530120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50989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550" y="508752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720" y="509065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552" y="509381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5790" y="508518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264 Rectángulo"/>
          <p:cNvSpPr/>
          <p:nvPr/>
        </p:nvSpPr>
        <p:spPr>
          <a:xfrm>
            <a:off x="6397801" y="1921684"/>
            <a:ext cx="1486567" cy="4027596"/>
          </a:xfrm>
          <a:prstGeom prst="rect">
            <a:avLst/>
          </a:prstGeom>
          <a:solidFill>
            <a:schemeClr val="tx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280" name="279 CuadroTexto"/>
          <p:cNvSpPr txBox="1"/>
          <p:nvPr/>
        </p:nvSpPr>
        <p:spPr>
          <a:xfrm rot="5400000">
            <a:off x="1557069" y="3081186"/>
            <a:ext cx="683803" cy="846628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APOYO JEFATURA</a:t>
            </a:r>
          </a:p>
        </p:txBody>
      </p:sp>
      <p:sp>
        <p:nvSpPr>
          <p:cNvPr id="173" name="172 CuadroTexto"/>
          <p:cNvSpPr txBox="1"/>
          <p:nvPr/>
        </p:nvSpPr>
        <p:spPr>
          <a:xfrm rot="16200000">
            <a:off x="138309" y="3182172"/>
            <a:ext cx="2170638" cy="792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  <a:latin typeface="BNPP Sans" pitchFamily="50" charset="0"/>
              </a:rPr>
              <a:t>Número de Asesor / Mes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64297" y="1052736"/>
            <a:ext cx="705678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400" dirty="0" smtClean="0">
              <a:solidFill>
                <a:schemeClr val="accent4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16425" y="1124744"/>
            <a:ext cx="7376055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600" b="1" dirty="0" smtClean="0">
                <a:solidFill>
                  <a:schemeClr val="bg1"/>
                </a:solidFill>
                <a:latin typeface="BNPP Sans" pitchFamily="50" charset="0"/>
              </a:rPr>
              <a:t>Desafío: </a:t>
            </a:r>
            <a:r>
              <a:rPr lang="es-PE" sz="1600" dirty="0" smtClean="0">
                <a:solidFill>
                  <a:schemeClr val="bg1"/>
                </a:solidFill>
                <a:latin typeface="BNPP Sans" pitchFamily="50" charset="0"/>
              </a:rPr>
              <a:t>Lograr aumentar la cantidad de vendedores al cumplimiento de la meta </a:t>
            </a:r>
          </a:p>
        </p:txBody>
      </p:sp>
      <p:sp>
        <p:nvSpPr>
          <p:cNvPr id="5" name="4 Elipse"/>
          <p:cNvSpPr/>
          <p:nvPr/>
        </p:nvSpPr>
        <p:spPr>
          <a:xfrm>
            <a:off x="3590994" y="4013361"/>
            <a:ext cx="620966" cy="421625"/>
          </a:xfrm>
          <a:prstGeom prst="ellipse">
            <a:avLst/>
          </a:prstGeom>
          <a:solidFill>
            <a:srgbClr val="F0F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177" name="176 Elipse"/>
          <p:cNvSpPr/>
          <p:nvPr/>
        </p:nvSpPr>
        <p:spPr>
          <a:xfrm>
            <a:off x="3590992" y="3195895"/>
            <a:ext cx="620967" cy="405392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</a:rPr>
              <a:t>0</a:t>
            </a:r>
          </a:p>
          <a:p>
            <a:pPr algn="ctr"/>
            <a:endParaRPr lang="es-PE" sz="1000" b="1" dirty="0" smtClean="0">
              <a:solidFill>
                <a:schemeClr val="bg1"/>
              </a:solidFill>
            </a:endParaRPr>
          </a:p>
        </p:txBody>
      </p:sp>
      <p:sp>
        <p:nvSpPr>
          <p:cNvPr id="178" name="177 Elipse"/>
          <p:cNvSpPr/>
          <p:nvPr/>
        </p:nvSpPr>
        <p:spPr>
          <a:xfrm>
            <a:off x="3590994" y="2488407"/>
            <a:ext cx="620966" cy="3479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9" name="178 Elipse"/>
          <p:cNvSpPr/>
          <p:nvPr/>
        </p:nvSpPr>
        <p:spPr>
          <a:xfrm>
            <a:off x="3610232" y="1981964"/>
            <a:ext cx="601728" cy="362437"/>
          </a:xfrm>
          <a:prstGeom prst="ellipse">
            <a:avLst/>
          </a:prstGeom>
          <a:solidFill>
            <a:srgbClr val="3C914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211959" y="4140696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 smtClean="0">
                <a:solidFill>
                  <a:schemeClr val="bg1"/>
                </a:solidFill>
              </a:rPr>
              <a:t>91%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4235962" y="3284984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000" dirty="0" smtClean="0">
              <a:solidFill>
                <a:schemeClr val="bg1"/>
              </a:solidFill>
            </a:endParaRPr>
          </a:p>
        </p:txBody>
      </p:sp>
      <p:sp>
        <p:nvSpPr>
          <p:cNvPr id="182" name="181 CuadroTexto"/>
          <p:cNvSpPr txBox="1"/>
          <p:nvPr/>
        </p:nvSpPr>
        <p:spPr>
          <a:xfrm>
            <a:off x="4243198" y="2556520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 smtClean="0">
                <a:solidFill>
                  <a:schemeClr val="bg1"/>
                </a:solidFill>
              </a:rPr>
              <a:t>8%</a:t>
            </a:r>
          </a:p>
          <a:p>
            <a:endParaRPr lang="es-PE" sz="1000" dirty="0" smtClean="0">
              <a:solidFill>
                <a:schemeClr val="bg1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4235747" y="2060848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000" b="1" dirty="0" smtClean="0">
              <a:solidFill>
                <a:schemeClr val="bg1"/>
              </a:solidFill>
            </a:endParaRPr>
          </a:p>
        </p:txBody>
      </p:sp>
      <p:pic>
        <p:nvPicPr>
          <p:cNvPr id="180" name="Picture 4" descr="Resultado de imagen para dardo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6" y="908720"/>
            <a:ext cx="94269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23993 -0.02824 " pathEditMode="relative" ptsTypes="AA">
                                      <p:cBhvr>
                                        <p:cTn id="6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28837 -0.02454 " pathEditMode="relative" ptsTypes="AA">
                                      <p:cBhvr>
                                        <p:cTn id="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20469 0.0037 " pathEditMode="relative" ptsTypes="AA">
                                      <p:cBhvr>
                                        <p:cTn id="10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92318E-7 L 0.20278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2.68394E-6 L 0.22552 -0.03193 " pathEditMode="relative" ptsTypes="AA">
                                      <p:cBhvr>
                                        <p:cTn id="14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69 L 0.2816 -0.03031 " pathEditMode="relative" ptsTypes="AA">
                                      <p:cBhvr>
                                        <p:cTn id="16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48 0.00024 L 0.27639 -0.02637 " pathEditMode="relative" ptsTypes="AA">
                                      <p:cBhvr>
                                        <p:cTn id="18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2564E-6 L 0.19115 0.0044 " pathEditMode="relative" ptsTypes="AA">
                                      <p:cBhvr>
                                        <p:cTn id="20" dur="2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239E-7 L 0.18542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69 L 0.28403 -0.03124 " pathEditMode="relative" ptsTypes="AA">
                                      <p:cBhvr>
                                        <p:cTn id="24" dur="2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49236E-6 L 0.27934 -0.03518 " pathEditMode="relative" ptsTypes="AA">
                                      <p:cBhvr>
                                        <p:cTn id="26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9454E-7 L 0.27118 -0.03402 " pathEditMode="relative" ptsTypes="AA">
                                      <p:cBhvr>
                                        <p:cTn id="28" dur="2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6.49236E-6 L 0.16389 -0.00325 " pathEditMode="relative" ptsTypes="AA">
                                      <p:cBhvr>
                                        <p:cTn id="30" dur="2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9.9491E-7 L 0.1632 -0.00324 " pathEditMode="relative" ptsTypes="AA">
                                      <p:cBhvr>
                                        <p:cTn id="32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8.24618E-6 L 0.2816 -0.04165 " pathEditMode="relative" ptsTypes="AA">
                                      <p:cBhvr>
                                        <p:cTn id="34" dur="2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9.9491E-7 L 0.27674 -0.03841 " pathEditMode="relative" ptsTypes="AA">
                                      <p:cBhvr>
                                        <p:cTn id="36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24618E-6 L 0.27361 -0.0393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9.9491E-7 L 0.18004 -0.13443 " pathEditMode="relative" ptsTypes="AA">
                                      <p:cBhvr>
                                        <p:cTn id="4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42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44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46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48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50" dur="2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5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54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56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5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60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62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64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66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6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70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72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7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7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7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639 -0.00324 " pathEditMode="relative" ptsTypes="AA">
                                      <p:cBhvr>
                                        <p:cTn id="8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118E-6 L 0.19757 0.00855 " pathEditMode="relative" ptsTypes="AA">
                                      <p:cBhvr>
                                        <p:cTn id="82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7436E-6 L 0.14306 0.02568 " pathEditMode="relative" ptsTypes="AA">
                                      <p:cBhvr>
                                        <p:cTn id="8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98 0.03841 " pathEditMode="relative" ptsTypes="AA">
                                      <p:cBhvr>
                                        <p:cTn id="87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98 0.03841 " pathEditMode="relative" ptsTypes="AA">
                                      <p:cBhvr>
                                        <p:cTn id="89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98 0.03841 " pathEditMode="relative" ptsTypes="AA">
                                      <p:cBhvr>
                                        <p:cTn id="9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98 0.03841 " pathEditMode="relative" ptsTypes="AA">
                                      <p:cBhvr>
                                        <p:cTn id="93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98 0.03841 " pathEditMode="relative" ptsTypes="AA">
                                      <p:cBhvr>
                                        <p:cTn id="9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5 0.03725 " pathEditMode="relative" ptsTypes="AA">
                                      <p:cBhvr>
                                        <p:cTn id="97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5 0.03725 " pathEditMode="relative" ptsTypes="AA">
                                      <p:cBhvr>
                                        <p:cTn id="9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5 0.03725 " pathEditMode="relative" ptsTypes="AA">
                                      <p:cBhvr>
                                        <p:cTn id="101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5 0.03725 " pathEditMode="relative" ptsTypes="AA">
                                      <p:cBhvr>
                                        <p:cTn id="10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5 0.03725 " pathEditMode="relative" ptsTypes="AA">
                                      <p:cBhvr>
                                        <p:cTn id="105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25127E-6 L 0.2592 -0.02685 " pathEditMode="relative" ptsTypes="AA">
                                      <p:cBhvr>
                                        <p:cTn id="10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4873E-6 L 0.29202 0.00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923 -0.13119 " pathEditMode="relative" ptsTypes="AA">
                                      <p:cBhvr>
                                        <p:cTn id="111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923 -0.13119 " pathEditMode="relative" ptsTypes="AA">
                                      <p:cBhvr>
                                        <p:cTn id="113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923 -0.13119 " pathEditMode="relative" ptsTypes="AA">
                                      <p:cBhvr>
                                        <p:cTn id="115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923 -0.13119 " pathEditMode="relative" ptsTypes="AA">
                                      <p:cBhvr>
                                        <p:cTn id="11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923 -0.13119 " pathEditMode="relative" ptsTypes="AA">
                                      <p:cBhvr>
                                        <p:cTn id="119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327 -0.05437 " pathEditMode="relative" ptsTypes="AA">
                                      <p:cBhvr>
                                        <p:cTn id="121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327 -0.05437 " pathEditMode="relative" ptsTypes="AA">
                                      <p:cBhvr>
                                        <p:cTn id="123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327 -0.05437 " pathEditMode="relative" ptsTypes="AA">
                                      <p:cBhvr>
                                        <p:cTn id="125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327 -0.05437 " pathEditMode="relative" ptsTypes="AA">
                                      <p:cBhvr>
                                        <p:cTn id="12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5 -0.03309 " pathEditMode="relative" ptsTypes="AA">
                                      <p:cBhvr>
                                        <p:cTn id="13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5 -0.03309 " pathEditMode="relative" ptsTypes="AA">
                                      <p:cBhvr>
                                        <p:cTn id="13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5 -0.03309 " pathEditMode="relative" ptsTypes="AA">
                                      <p:cBhvr>
                                        <p:cTn id="13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5 -0.03309 " pathEditMode="relative" ptsTypes="AA">
                                      <p:cBhvr>
                                        <p:cTn id="136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812 0.02683 " pathEditMode="relative" ptsTypes="AA">
                                      <p:cBhvr>
                                        <p:cTn id="13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812 0.02683 " pathEditMode="relative" ptsTypes="AA">
                                      <p:cBhvr>
                                        <p:cTn id="14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975 -0.05229 " pathEditMode="relative" ptsTypes="AA">
                                      <p:cBhvr>
                                        <p:cTn id="14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975 -0.05229 " pathEditMode="relative" ptsTypes="AA">
                                      <p:cBhvr>
                                        <p:cTn id="14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12 -0.00324 " pathEditMode="relative" ptsTypes="AA">
                                      <p:cBhvr>
                                        <p:cTn id="14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12 -0.00324 " pathEditMode="relative" ptsTypes="AA">
                                      <p:cBhvr>
                                        <p:cTn id="14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12 -0.00324 " pathEditMode="relative" ptsTypes="AA">
                                      <p:cBhvr>
                                        <p:cTn id="15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477 Rectángulo"/>
          <p:cNvSpPr/>
          <p:nvPr/>
        </p:nvSpPr>
        <p:spPr>
          <a:xfrm>
            <a:off x="3995936" y="3284984"/>
            <a:ext cx="1152128" cy="1583836"/>
          </a:xfrm>
          <a:prstGeom prst="rect">
            <a:avLst/>
          </a:prstGeom>
          <a:solidFill>
            <a:srgbClr val="E6A01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918399" y="4144590"/>
            <a:ext cx="1141433" cy="1876697"/>
          </a:xfrm>
          <a:prstGeom prst="rect">
            <a:avLst/>
          </a:prstGeom>
          <a:solidFill>
            <a:srgbClr val="D0B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B0BC-3107-4FC2-88A7-35DBBFB377AE}" type="slidenum">
              <a:rPr lang="en-GB" altLang="fr-FR" smtClean="0">
                <a:solidFill>
                  <a:srgbClr val="000000"/>
                </a:solidFill>
              </a:rPr>
              <a:pPr/>
              <a:t>8</a:t>
            </a:fld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909485" y="3068620"/>
            <a:ext cx="1150347" cy="1017088"/>
          </a:xfrm>
          <a:prstGeom prst="rect">
            <a:avLst/>
          </a:prstGeom>
          <a:solidFill>
            <a:srgbClr val="E3E8A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909485" y="2492896"/>
            <a:ext cx="115034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909485" y="2125980"/>
            <a:ext cx="1150347" cy="294908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084168" y="5157193"/>
            <a:ext cx="1152128" cy="864096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070801" y="3734134"/>
            <a:ext cx="1162186" cy="1351050"/>
          </a:xfrm>
          <a:prstGeom prst="rect">
            <a:avLst/>
          </a:prstGeom>
          <a:solidFill>
            <a:srgbClr val="DC7D3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084168" y="2689846"/>
            <a:ext cx="1152128" cy="955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076196" y="2125980"/>
            <a:ext cx="1160100" cy="4389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pic>
        <p:nvPicPr>
          <p:cNvPr id="21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5296" y="386934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601" y="384033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7709" y="31326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6618" y="313267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3277" y="312945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8901" y="313266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6903" y="336977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5299" y="358182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523" y="38521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2562" y="38613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2975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3340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6586" y="336562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6580" y="336562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602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5851" y="358969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2607" y="38613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4948" y="383528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7250" y="35929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6902" y="359298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848" y="360180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6620" y="36024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2" y="277886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2852" y="277365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0765" y="27726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718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3774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2455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779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2440" y="277188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028" y="221350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0765" y="220486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8797" y="220486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136" y="5174463"/>
            <a:ext cx="53930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136" y="5597874"/>
            <a:ext cx="53930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120 CuadroTexto"/>
          <p:cNvSpPr txBox="1"/>
          <p:nvPr/>
        </p:nvSpPr>
        <p:spPr>
          <a:xfrm>
            <a:off x="1732343" y="1849676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BNPP Sans" pitchFamily="50" charset="0"/>
              </a:rPr>
              <a:t>Mes Inicial</a:t>
            </a:r>
          </a:p>
        </p:txBody>
      </p:sp>
      <p:pic>
        <p:nvPicPr>
          <p:cNvPr id="4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7709" y="42065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733" y="420655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2397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6453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134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43992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1317" y="43992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9757" y="420830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5781" y="420830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1748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09" y="44288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7" y="466566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8122" y="55949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7148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1748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7" y="44371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7793" y="49370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581869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2852" y="580726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1052" y="581039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0884" y="58135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0884" y="55809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8122" y="580492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442668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693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012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9068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7749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7148" y="515532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" name="476 Rectángulo"/>
          <p:cNvSpPr/>
          <p:nvPr/>
        </p:nvSpPr>
        <p:spPr>
          <a:xfrm>
            <a:off x="3995936" y="4932870"/>
            <a:ext cx="1152128" cy="1088417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479" name="478 Rectángulo"/>
          <p:cNvSpPr/>
          <p:nvPr/>
        </p:nvSpPr>
        <p:spPr>
          <a:xfrm>
            <a:off x="3995936" y="2479634"/>
            <a:ext cx="1152128" cy="7333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sp>
        <p:nvSpPr>
          <p:cNvPr id="480" name="479 Rectángulo"/>
          <p:cNvSpPr/>
          <p:nvPr/>
        </p:nvSpPr>
        <p:spPr>
          <a:xfrm>
            <a:off x="3995936" y="2125980"/>
            <a:ext cx="1152128" cy="294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>
              <a:solidFill>
                <a:srgbClr val="FFFFFF"/>
              </a:solidFill>
            </a:endParaRPr>
          </a:p>
        </p:txBody>
      </p:sp>
      <p:pic>
        <p:nvPicPr>
          <p:cNvPr id="48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2671" y="5635680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8919" y="5406549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68" y="541079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541965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9757" y="5635680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541965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541079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2028" y="518221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8803" y="5635680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9814" y="562704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5701" y="585170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717" y="585170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585170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2672" y="585170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585170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5781" y="562704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498760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517806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9095" y="51752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1862" y="51752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440" y="520363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6104" y="39877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040" y="39877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8398" y="379733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717" y="379733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3773" y="379733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454" y="379733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2689" y="358131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297" y="4419841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0177" y="4013361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39877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693" y="420381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7" y="420381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420381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3733" y="420381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4203817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456" y="441154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1826" y="441154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693" y="4418179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693" y="463586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7" y="463586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463586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3733" y="463586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463586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1118" y="440941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8628" y="39877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2636" y="360541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8656" y="361819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9779" y="3378081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5719" y="3378081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7749" y="358131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3173" y="272255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0993" y="2755438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6857" y="2530699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2101" y="252026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8615" y="253933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983" y="254093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381" y="2748085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6303" y="272095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5278" y="277229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65" y="2742253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297138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381" y="299695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365" y="297138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5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980" y="297138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5781" y="2996952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8253" y="2971384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17929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17929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7709" y="217929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217929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" name="Picture 9" descr="Resultado de imagen para icono muñequito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2179296"/>
            <a:ext cx="120275" cy="1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578 CuadroTexto"/>
          <p:cNvSpPr txBox="1"/>
          <p:nvPr/>
        </p:nvSpPr>
        <p:spPr>
          <a:xfrm>
            <a:off x="3835580" y="1844824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BNPP Sans" pitchFamily="50" charset="0"/>
              </a:rPr>
              <a:t>Mes 5</a:t>
            </a:r>
          </a:p>
        </p:txBody>
      </p:sp>
      <p:sp>
        <p:nvSpPr>
          <p:cNvPr id="580" name="579 CuadroTexto"/>
          <p:cNvSpPr txBox="1"/>
          <p:nvPr/>
        </p:nvSpPr>
        <p:spPr>
          <a:xfrm>
            <a:off x="5923812" y="1844824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BNPP Sans" pitchFamily="50" charset="0"/>
              </a:rPr>
              <a:t>Mes 12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32343" y="2065700"/>
            <a:ext cx="1486567" cy="4027596"/>
          </a:xfrm>
          <a:prstGeom prst="rect">
            <a:avLst/>
          </a:prstGeom>
          <a:solidFill>
            <a:schemeClr val="tx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250" name="249 CuadroTexto"/>
          <p:cNvSpPr txBox="1"/>
          <p:nvPr/>
        </p:nvSpPr>
        <p:spPr>
          <a:xfrm>
            <a:off x="3456149" y="4911146"/>
            <a:ext cx="683803" cy="103813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000" dirty="0" smtClean="0">
                <a:solidFill>
                  <a:srgbClr val="002060"/>
                </a:solidFill>
                <a:latin typeface="BNPP Sans" pitchFamily="50" charset="0"/>
              </a:rPr>
              <a:t>PRIORIDAD</a:t>
            </a:r>
          </a:p>
        </p:txBody>
      </p:sp>
      <p:sp>
        <p:nvSpPr>
          <p:cNvPr id="252" name="251 CuadroTexto"/>
          <p:cNvSpPr txBox="1"/>
          <p:nvPr/>
        </p:nvSpPr>
        <p:spPr>
          <a:xfrm>
            <a:off x="3456149" y="3678897"/>
            <a:ext cx="683803" cy="90223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900" dirty="0" smtClean="0">
                <a:solidFill>
                  <a:srgbClr val="002060"/>
                </a:solidFill>
                <a:latin typeface="BNPP Sans" pitchFamily="50" charset="0"/>
              </a:rPr>
              <a:t>APOYO A JEFATURA</a:t>
            </a:r>
          </a:p>
        </p:txBody>
      </p:sp>
      <p:sp>
        <p:nvSpPr>
          <p:cNvPr id="253" name="252 CuadroTexto"/>
          <p:cNvSpPr txBox="1"/>
          <p:nvPr/>
        </p:nvSpPr>
        <p:spPr>
          <a:xfrm>
            <a:off x="3441102" y="2646541"/>
            <a:ext cx="683803" cy="71045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000" dirty="0" smtClean="0">
                <a:solidFill>
                  <a:srgbClr val="002060"/>
                </a:solidFill>
                <a:latin typeface="BNPP Sans" pitchFamily="50" charset="0"/>
              </a:rPr>
              <a:t>REFUERZO</a:t>
            </a:r>
          </a:p>
        </p:txBody>
      </p:sp>
      <p:sp>
        <p:nvSpPr>
          <p:cNvPr id="254" name="253 CuadroTexto"/>
          <p:cNvSpPr txBox="1"/>
          <p:nvPr/>
        </p:nvSpPr>
        <p:spPr>
          <a:xfrm>
            <a:off x="3459010" y="1747675"/>
            <a:ext cx="608934" cy="99070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900" dirty="0" smtClean="0">
                <a:solidFill>
                  <a:srgbClr val="002060"/>
                </a:solidFill>
                <a:latin typeface="BNPP Sans" pitchFamily="50" charset="0"/>
              </a:rPr>
              <a:t>FIDELIZACIÓN</a:t>
            </a:r>
          </a:p>
        </p:txBody>
      </p:sp>
      <p:sp>
        <p:nvSpPr>
          <p:cNvPr id="200" name="199 CuadroTexto"/>
          <p:cNvSpPr txBox="1"/>
          <p:nvPr/>
        </p:nvSpPr>
        <p:spPr>
          <a:xfrm rot="16200000">
            <a:off x="143509" y="3176972"/>
            <a:ext cx="2016224" cy="792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  <a:latin typeface="BNPP Sans" pitchFamily="50" charset="0"/>
              </a:rPr>
              <a:t>Número de Asesor / Mes</a:t>
            </a:r>
          </a:p>
        </p:txBody>
      </p:sp>
      <p:sp>
        <p:nvSpPr>
          <p:cNvPr id="246" name="245 CuadroTexto"/>
          <p:cNvSpPr txBox="1"/>
          <p:nvPr/>
        </p:nvSpPr>
        <p:spPr>
          <a:xfrm>
            <a:off x="5429784" y="4911146"/>
            <a:ext cx="683803" cy="103813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900" dirty="0" smtClean="0">
                <a:solidFill>
                  <a:srgbClr val="002060"/>
                </a:solidFill>
                <a:latin typeface="BNPP Sans" pitchFamily="50" charset="0"/>
              </a:rPr>
              <a:t>PRIORIDAD</a:t>
            </a:r>
          </a:p>
        </p:txBody>
      </p:sp>
      <p:sp>
        <p:nvSpPr>
          <p:cNvPr id="247" name="246 CuadroTexto"/>
          <p:cNvSpPr txBox="1"/>
          <p:nvPr/>
        </p:nvSpPr>
        <p:spPr>
          <a:xfrm>
            <a:off x="5445580" y="3908194"/>
            <a:ext cx="683803" cy="90223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900" dirty="0" smtClean="0">
                <a:solidFill>
                  <a:srgbClr val="002060"/>
                </a:solidFill>
                <a:latin typeface="BNPP Sans" pitchFamily="50" charset="0"/>
              </a:rPr>
              <a:t>APOYO A JEFATURA</a:t>
            </a:r>
          </a:p>
        </p:txBody>
      </p:sp>
      <p:sp>
        <p:nvSpPr>
          <p:cNvPr id="305" name="304 CuadroTexto"/>
          <p:cNvSpPr txBox="1"/>
          <p:nvPr/>
        </p:nvSpPr>
        <p:spPr>
          <a:xfrm>
            <a:off x="5374509" y="2829407"/>
            <a:ext cx="683803" cy="71045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900" dirty="0" smtClean="0">
                <a:solidFill>
                  <a:srgbClr val="002060"/>
                </a:solidFill>
                <a:latin typeface="BNPP Sans" pitchFamily="50" charset="0"/>
              </a:rPr>
              <a:t>REFUERZO</a:t>
            </a: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78" y="307072"/>
            <a:ext cx="8460000" cy="745664"/>
          </a:xfrm>
        </p:spPr>
        <p:txBody>
          <a:bodyPr>
            <a:noAutofit/>
          </a:bodyPr>
          <a:lstStyle/>
          <a:p>
            <a:r>
              <a:rPr lang="es-CO" altLang="fr-FR" sz="2400" dirty="0" smtClean="0">
                <a:latin typeface="BNPP Sans" pitchFamily="50" charset="0"/>
              </a:rPr>
              <a:t/>
            </a:r>
            <a:br>
              <a:rPr lang="es-CO" altLang="fr-FR" sz="2400" dirty="0" smtClean="0">
                <a:latin typeface="BNPP Sans" pitchFamily="50" charset="0"/>
              </a:rPr>
            </a:br>
            <a:r>
              <a:rPr lang="es-CO" altLang="fr-FR" sz="2800" dirty="0" smtClean="0">
                <a:latin typeface="BNPP Sans" pitchFamily="50" charset="0"/>
              </a:rPr>
              <a:t>Objetivo: Situación </a:t>
            </a:r>
            <a:r>
              <a:rPr lang="es-CO" altLang="fr-FR" sz="2800" dirty="0">
                <a:latin typeface="BNPP Sans" pitchFamily="50" charset="0"/>
              </a:rPr>
              <a:t>Actual vs Desafío</a:t>
            </a:r>
            <a:br>
              <a:rPr lang="es-CO" altLang="fr-FR" sz="2800" dirty="0">
                <a:latin typeface="BNPP Sans" pitchFamily="50" charset="0"/>
              </a:rPr>
            </a:br>
            <a:endParaRPr lang="es-CO" altLang="fr-FR" sz="2800" dirty="0">
              <a:latin typeface="BNPP Sans" pitchFamily="50" charset="0"/>
            </a:endParaRPr>
          </a:p>
        </p:txBody>
      </p:sp>
      <p:sp>
        <p:nvSpPr>
          <p:cNvPr id="175" name="174 CuadroTexto"/>
          <p:cNvSpPr txBox="1"/>
          <p:nvPr/>
        </p:nvSpPr>
        <p:spPr>
          <a:xfrm>
            <a:off x="364297" y="1052736"/>
            <a:ext cx="705678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400" dirty="0" smtClean="0">
              <a:solidFill>
                <a:schemeClr val="accent4"/>
              </a:solidFill>
            </a:endParaRPr>
          </a:p>
        </p:txBody>
      </p:sp>
      <p:pic>
        <p:nvPicPr>
          <p:cNvPr id="176" name="Picture 4" descr="Resultado de imagen para dardo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6" y="908720"/>
            <a:ext cx="94269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176 CuadroTexto"/>
          <p:cNvSpPr txBox="1"/>
          <p:nvPr/>
        </p:nvSpPr>
        <p:spPr>
          <a:xfrm>
            <a:off x="1516425" y="1124744"/>
            <a:ext cx="7376055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600" b="1" dirty="0" smtClean="0">
                <a:solidFill>
                  <a:schemeClr val="bg1"/>
                </a:solidFill>
                <a:latin typeface="BNPP Sans" pitchFamily="50" charset="0"/>
              </a:rPr>
              <a:t>Desafío: </a:t>
            </a:r>
            <a:r>
              <a:rPr lang="es-PE" sz="1600" dirty="0" smtClean="0">
                <a:solidFill>
                  <a:schemeClr val="bg1"/>
                </a:solidFill>
                <a:latin typeface="BNPP Sans" pitchFamily="50" charset="0"/>
              </a:rPr>
              <a:t>Lograr aumentar la cantidad de vendedores al cumplimiento de la meta </a:t>
            </a:r>
          </a:p>
        </p:txBody>
      </p:sp>
    </p:spTree>
    <p:extLst>
      <p:ext uri="{BB962C8B-B14F-4D97-AF65-F5344CB8AC3E}">
        <p14:creationId xmlns:p14="http://schemas.microsoft.com/office/powerpoint/2010/main" val="26438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6" dur="2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8" dur="2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12" dur="2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14" dur="2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16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18" dur="2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20" dur="2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22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24" dur="2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26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28" dur="2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30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32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34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64 0.0287 " pathEditMode="relative" ptsTypes="AA">
                                      <p:cBhvr>
                                        <p:cTn id="36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21129 -0.239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-1199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736 -0.24074 " pathEditMode="relative" ptsTypes="AA">
                                      <p:cBhvr>
                                        <p:cTn id="40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736 -0.24074 " pathEditMode="relative" ptsTypes="AA">
                                      <p:cBhvr>
                                        <p:cTn id="42" dur="2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736 -0.24074 " pathEditMode="relative" ptsTypes="AA">
                                      <p:cBhvr>
                                        <p:cTn id="44" dur="2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736 -0.24074 " pathEditMode="relative" ptsTypes="AA">
                                      <p:cBhvr>
                                        <p:cTn id="46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49" dur="2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22708 0.0321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15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22968 0.0321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159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55" dur="2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57" dur="2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59" dur="2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61" dur="2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63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65" dur="2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67" dur="2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69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71" dur="2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73" dur="2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75" dur="2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611 0.03056 " pathEditMode="relative" ptsTypes="AA">
                                      <p:cBhvr>
                                        <p:cTn id="77" dur="2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15608 0.1231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615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0.13507 0.0951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476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0.27517 0.000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2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022E-16 L 0.29461 0.0321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159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0.2356 -0.0307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55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2709 -0.0030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6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23055 0.0259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29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23056 0.0259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29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23056 0.02593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29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23055 0.0259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29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23056 0.0259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2934 -0.0240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20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23923 0.0055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7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5225 0.0055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27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26302 -0.0275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23125 0.0974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486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23663 0.1013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506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26823 0.0310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3" y="155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26441 0.0354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175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3958 0.0296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4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23958 0.0296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4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22969 0.0333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166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23281 0.0333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166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2708 0.0296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148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22743 0.0333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166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 L 0.30347 -0.0386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-19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0.19514 0.0351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175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19514 0.03518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175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19514 0.03518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175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19045 0.0645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321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19236 0.0675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69 0.01203 " pathEditMode="relative" ptsTypes="AA">
                                      <p:cBhvr>
                                        <p:cTn id="144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21389 0.012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62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69 0.01203 " pathEditMode="relative" ptsTypes="AA">
                                      <p:cBhvr>
                                        <p:cTn id="148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1389 0.0125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62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2.59259E-6 L 0.2151 0.012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18399" y="4144590"/>
            <a:ext cx="1141433" cy="1876697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80432" y="6381328"/>
            <a:ext cx="180000" cy="180000"/>
          </a:xfrm>
        </p:spPr>
        <p:txBody>
          <a:bodyPr/>
          <a:lstStyle/>
          <a:p>
            <a:fld id="{E72AB0BC-3107-4FC2-88A7-35DBBFB377AE}" type="slidenum">
              <a:rPr lang="en-GB" altLang="fr-FR" smtClean="0">
                <a:solidFill>
                  <a:srgbClr val="000000"/>
                </a:solidFill>
              </a:rPr>
              <a:pPr/>
              <a:t>9</a:t>
            </a:fld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909485" y="3068620"/>
            <a:ext cx="1150347" cy="1017088"/>
          </a:xfrm>
          <a:prstGeom prst="rect">
            <a:avLst/>
          </a:prstGeom>
          <a:solidFill>
            <a:srgbClr val="E6A01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909485" y="2492896"/>
            <a:ext cx="115034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909485" y="2125980"/>
            <a:ext cx="1150347" cy="294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190038" y="5141825"/>
            <a:ext cx="1152128" cy="900000"/>
          </a:xfrm>
          <a:prstGeom prst="rect">
            <a:avLst/>
          </a:prstGeom>
          <a:solidFill>
            <a:srgbClr val="F0F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194023" y="3734134"/>
            <a:ext cx="1148819" cy="1351050"/>
          </a:xfrm>
          <a:prstGeom prst="rect">
            <a:avLst/>
          </a:prstGeom>
          <a:solidFill>
            <a:srgbClr val="E6A01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4024" y="2689846"/>
            <a:ext cx="1152128" cy="955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186052" y="2125980"/>
            <a:ext cx="1160100" cy="4389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 smtClean="0">
              <a:solidFill>
                <a:srgbClr val="FFFFFF"/>
              </a:solidFill>
            </a:endParaRPr>
          </a:p>
        </p:txBody>
      </p:sp>
      <p:sp>
        <p:nvSpPr>
          <p:cNvPr id="3" name="AutoShape 4" descr="Resultado de imagen para icono muñequito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>
              <a:solidFill>
                <a:srgbClr val="FFFFFF"/>
              </a:solidFill>
            </a:endParaRPr>
          </a:p>
        </p:txBody>
      </p:sp>
      <p:sp>
        <p:nvSpPr>
          <p:cNvPr id="4" name="AutoShape 6" descr="Resultado de imagen para icono muñequito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>
              <a:solidFill>
                <a:srgbClr val="FFFFFF"/>
              </a:solidFill>
            </a:endParaRPr>
          </a:p>
        </p:txBody>
      </p:sp>
      <p:pic>
        <p:nvPicPr>
          <p:cNvPr id="21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5296" y="386934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601" y="384033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7709" y="31326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6618" y="313267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3277" y="312945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8901" y="313266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6903" y="336977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5299" y="358182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523" y="385215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2562" y="38613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2975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3340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6586" y="336562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6580" y="336562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602" y="33573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5851" y="3589696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2607" y="38613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4948" y="383528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7250" y="359299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6902" y="359298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848" y="3601808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6620" y="36024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2" y="277886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2852" y="277365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0765" y="277263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718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3774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2455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779" y="255626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2440" y="277188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028" y="221350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0765" y="220486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8797" y="220486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120 CuadroTexto"/>
          <p:cNvSpPr txBox="1"/>
          <p:nvPr/>
        </p:nvSpPr>
        <p:spPr>
          <a:xfrm>
            <a:off x="1747348" y="1849676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BNPP Sans" pitchFamily="50" charset="0"/>
              </a:rPr>
              <a:t>Mes </a:t>
            </a:r>
            <a:r>
              <a:rPr lang="es-CO" sz="1400" dirty="0">
                <a:solidFill>
                  <a:schemeClr val="bg1"/>
                </a:solidFill>
                <a:latin typeface="BNPP Sans" pitchFamily="50" charset="0"/>
              </a:rPr>
              <a:t>1</a:t>
            </a:r>
            <a:endParaRPr lang="es-CO" sz="1400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pic>
        <p:nvPicPr>
          <p:cNvPr id="43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7709" y="42065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733" y="420655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2397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6453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134" y="493287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43992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1317" y="4399287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9757" y="420830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5781" y="420830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1748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157192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09" y="442881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7" y="4644500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8" y="55809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7148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1748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3649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9797" y="443719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7793" y="493701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581869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2852" y="580726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73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1052" y="581039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0429" y="558060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0884" y="5813551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0884" y="5580943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8122" y="5804924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078" y="442668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693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012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9068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7749" y="4644839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9" descr="Resultado de imagen para icono muñequi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5141825"/>
            <a:ext cx="108026" cy="1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" name="579 CuadroTexto"/>
          <p:cNvSpPr txBox="1"/>
          <p:nvPr/>
        </p:nvSpPr>
        <p:spPr>
          <a:xfrm>
            <a:off x="6062646" y="1844824"/>
            <a:ext cx="14565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BNPP Sans" pitchFamily="50" charset="0"/>
              </a:rPr>
              <a:t>Mes 12</a:t>
            </a:r>
          </a:p>
        </p:txBody>
      </p:sp>
      <p:sp>
        <p:nvSpPr>
          <p:cNvPr id="273" name="272 CuadroTexto"/>
          <p:cNvSpPr txBox="1"/>
          <p:nvPr/>
        </p:nvSpPr>
        <p:spPr>
          <a:xfrm rot="16200000">
            <a:off x="-463456" y="3372378"/>
            <a:ext cx="2530562" cy="771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1200" b="1" dirty="0" smtClean="0">
                <a:solidFill>
                  <a:schemeClr val="bg1"/>
                </a:solidFill>
                <a:latin typeface="BNPP Sans" pitchFamily="50" charset="0"/>
              </a:rPr>
              <a:t>Número de </a:t>
            </a:r>
          </a:p>
          <a:p>
            <a:pPr algn="ctr"/>
            <a:r>
              <a:rPr lang="es-CO" sz="1200" b="1" dirty="0" smtClean="0">
                <a:solidFill>
                  <a:schemeClr val="bg1"/>
                </a:solidFill>
                <a:latin typeface="BNPP Sans" pitchFamily="50" charset="0"/>
              </a:rPr>
              <a:t> Asesor  / Mes</a:t>
            </a:r>
          </a:p>
        </p:txBody>
      </p:sp>
      <p:sp>
        <p:nvSpPr>
          <p:cNvPr id="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7" y="91048"/>
            <a:ext cx="8731671" cy="745664"/>
          </a:xfrm>
        </p:spPr>
        <p:txBody>
          <a:bodyPr>
            <a:noAutofit/>
          </a:bodyPr>
          <a:lstStyle/>
          <a:p>
            <a:r>
              <a:rPr lang="es-CO" altLang="fr-FR" sz="2400" dirty="0">
                <a:latin typeface="BNPP Sans" pitchFamily="50" charset="0"/>
              </a:rPr>
              <a:t>La capacitación y seguimiento de ventas, lleva al </a:t>
            </a:r>
            <a:r>
              <a:rPr lang="es-CO" altLang="fr-FR" sz="2400" dirty="0" smtClean="0">
                <a:latin typeface="BNPP Sans" pitchFamily="50" charset="0"/>
              </a:rPr>
              <a:t>cumplimiento </a:t>
            </a:r>
            <a:r>
              <a:rPr lang="es-CO" altLang="fr-FR" sz="2400" dirty="0">
                <a:latin typeface="BNPP Sans" pitchFamily="50" charset="0"/>
              </a:rPr>
              <a:t>de la meta</a:t>
            </a:r>
          </a:p>
        </p:txBody>
      </p:sp>
      <p:sp>
        <p:nvSpPr>
          <p:cNvPr id="323" name="322 CuadroTexto"/>
          <p:cNvSpPr txBox="1"/>
          <p:nvPr/>
        </p:nvSpPr>
        <p:spPr>
          <a:xfrm rot="5400000">
            <a:off x="5302870" y="5140107"/>
            <a:ext cx="683803" cy="881672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PRIORIDAD</a:t>
            </a:r>
          </a:p>
        </p:txBody>
      </p:sp>
      <p:sp>
        <p:nvSpPr>
          <p:cNvPr id="324" name="323 CuadroTexto"/>
          <p:cNvSpPr txBox="1"/>
          <p:nvPr/>
        </p:nvSpPr>
        <p:spPr>
          <a:xfrm rot="5400000">
            <a:off x="5329286" y="3945500"/>
            <a:ext cx="683803" cy="90223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APOYO A</a:t>
            </a:r>
            <a:r>
              <a:rPr lang="es-CO" sz="1100" dirty="0" smtClean="0">
                <a:solidFill>
                  <a:schemeClr val="bg1"/>
                </a:solidFill>
                <a:latin typeface="BNPP Sans" pitchFamily="50" charset="0"/>
              </a:rPr>
              <a:t> </a:t>
            </a:r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JEFATURA</a:t>
            </a:r>
          </a:p>
        </p:txBody>
      </p:sp>
      <p:sp>
        <p:nvSpPr>
          <p:cNvPr id="325" name="324 CuadroTexto"/>
          <p:cNvSpPr txBox="1"/>
          <p:nvPr/>
        </p:nvSpPr>
        <p:spPr>
          <a:xfrm rot="5400000">
            <a:off x="5364720" y="2853599"/>
            <a:ext cx="683803" cy="71045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000" b="1" dirty="0" smtClean="0">
                <a:solidFill>
                  <a:schemeClr val="bg1"/>
                </a:solidFill>
                <a:latin typeface="BNPP Sans" pitchFamily="50" charset="0"/>
              </a:rPr>
              <a:t>REFUERZO</a:t>
            </a:r>
          </a:p>
        </p:txBody>
      </p:sp>
      <p:sp>
        <p:nvSpPr>
          <p:cNvPr id="326" name="325 CuadroTexto"/>
          <p:cNvSpPr txBox="1"/>
          <p:nvPr/>
        </p:nvSpPr>
        <p:spPr>
          <a:xfrm rot="5400000">
            <a:off x="5356357" y="1874815"/>
            <a:ext cx="608934" cy="99070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050" b="1" dirty="0" smtClean="0">
                <a:solidFill>
                  <a:schemeClr val="bg1"/>
                </a:solidFill>
                <a:latin typeface="BNPP Sans" pitchFamily="50" charset="0"/>
              </a:rPr>
              <a:t>FIDELIZACIÓN</a:t>
            </a:r>
          </a:p>
        </p:txBody>
      </p:sp>
      <p:sp>
        <p:nvSpPr>
          <p:cNvPr id="328" name="327 CuadroTexto"/>
          <p:cNvSpPr txBox="1"/>
          <p:nvPr/>
        </p:nvSpPr>
        <p:spPr>
          <a:xfrm rot="5400000">
            <a:off x="1070535" y="4482194"/>
            <a:ext cx="683803" cy="881672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PRIORIDAD</a:t>
            </a:r>
          </a:p>
        </p:txBody>
      </p:sp>
      <p:sp>
        <p:nvSpPr>
          <p:cNvPr id="329" name="328 CuadroTexto"/>
          <p:cNvSpPr txBox="1"/>
          <p:nvPr/>
        </p:nvSpPr>
        <p:spPr>
          <a:xfrm rot="5400000">
            <a:off x="1080814" y="3102238"/>
            <a:ext cx="683803" cy="90223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APOYO A JEFATURA</a:t>
            </a:r>
          </a:p>
        </p:txBody>
      </p:sp>
      <p:sp>
        <p:nvSpPr>
          <p:cNvPr id="330" name="329 CuadroTexto"/>
          <p:cNvSpPr txBox="1"/>
          <p:nvPr/>
        </p:nvSpPr>
        <p:spPr>
          <a:xfrm rot="5400000">
            <a:off x="1056932" y="2365147"/>
            <a:ext cx="683803" cy="710451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REFUERZO</a:t>
            </a:r>
          </a:p>
        </p:txBody>
      </p:sp>
      <p:sp>
        <p:nvSpPr>
          <p:cNvPr id="365" name="364 CuadroTexto"/>
          <p:cNvSpPr txBox="1"/>
          <p:nvPr/>
        </p:nvSpPr>
        <p:spPr>
          <a:xfrm rot="5400000">
            <a:off x="1107885" y="1781520"/>
            <a:ext cx="608934" cy="990704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es-CO" sz="1100" b="1" dirty="0" smtClean="0">
                <a:solidFill>
                  <a:schemeClr val="bg1"/>
                </a:solidFill>
                <a:latin typeface="BNPP Sans" pitchFamily="50" charset="0"/>
              </a:rPr>
              <a:t>FIDELIZACIÓN</a:t>
            </a:r>
          </a:p>
        </p:txBody>
      </p:sp>
      <p:sp>
        <p:nvSpPr>
          <p:cNvPr id="256" name="255 Elipse"/>
          <p:cNvSpPr/>
          <p:nvPr/>
        </p:nvSpPr>
        <p:spPr>
          <a:xfrm>
            <a:off x="3014928" y="3339911"/>
            <a:ext cx="620967" cy="405392"/>
          </a:xfrm>
          <a:prstGeom prst="ellipse">
            <a:avLst/>
          </a:prstGeom>
          <a:solidFill>
            <a:srgbClr val="E6A01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000" b="1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57" name="256 Elipse"/>
          <p:cNvSpPr/>
          <p:nvPr/>
        </p:nvSpPr>
        <p:spPr>
          <a:xfrm>
            <a:off x="3014930" y="2632423"/>
            <a:ext cx="620966" cy="3479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9</a:t>
            </a:r>
          </a:p>
        </p:txBody>
      </p:sp>
      <p:sp>
        <p:nvSpPr>
          <p:cNvPr id="258" name="257 Elipse"/>
          <p:cNvSpPr/>
          <p:nvPr/>
        </p:nvSpPr>
        <p:spPr>
          <a:xfrm>
            <a:off x="3034168" y="2125980"/>
            <a:ext cx="601728" cy="3624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0</a:t>
            </a:r>
          </a:p>
        </p:txBody>
      </p:sp>
      <p:sp>
        <p:nvSpPr>
          <p:cNvPr id="259" name="258 CuadroTexto"/>
          <p:cNvSpPr txBox="1"/>
          <p:nvPr/>
        </p:nvSpPr>
        <p:spPr>
          <a:xfrm>
            <a:off x="3745035" y="4221088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91%</a:t>
            </a:r>
          </a:p>
        </p:txBody>
      </p:sp>
      <p:sp>
        <p:nvSpPr>
          <p:cNvPr id="261" name="260 CuadroTexto"/>
          <p:cNvSpPr txBox="1"/>
          <p:nvPr/>
        </p:nvSpPr>
        <p:spPr>
          <a:xfrm>
            <a:off x="3707183" y="2646106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>
                <a:solidFill>
                  <a:schemeClr val="bg1"/>
                </a:solidFill>
                <a:latin typeface="BNPP Sans" pitchFamily="50" charset="0"/>
              </a:rPr>
              <a:t>9</a:t>
            </a:r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%</a:t>
            </a:r>
            <a:endParaRPr lang="es-PE" sz="1000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62" name="261 CuadroTexto"/>
          <p:cNvSpPr txBox="1"/>
          <p:nvPr/>
        </p:nvSpPr>
        <p:spPr>
          <a:xfrm>
            <a:off x="3704092" y="2174659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000" b="1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83" name="282 Elipse"/>
          <p:cNvSpPr/>
          <p:nvPr/>
        </p:nvSpPr>
        <p:spPr>
          <a:xfrm>
            <a:off x="7361657" y="5332964"/>
            <a:ext cx="620966" cy="421625"/>
          </a:xfrm>
          <a:prstGeom prst="ellipse">
            <a:avLst/>
          </a:prstGeom>
          <a:solidFill>
            <a:srgbClr val="F0F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71</a:t>
            </a:r>
          </a:p>
        </p:txBody>
      </p:sp>
      <p:sp>
        <p:nvSpPr>
          <p:cNvPr id="284" name="283 Elipse"/>
          <p:cNvSpPr/>
          <p:nvPr/>
        </p:nvSpPr>
        <p:spPr>
          <a:xfrm>
            <a:off x="7342644" y="4107963"/>
            <a:ext cx="620967" cy="405392"/>
          </a:xfrm>
          <a:prstGeom prst="ellipse">
            <a:avLst/>
          </a:prstGeom>
          <a:solidFill>
            <a:srgbClr val="E6A01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4</a:t>
            </a:r>
          </a:p>
        </p:txBody>
      </p:sp>
      <p:sp>
        <p:nvSpPr>
          <p:cNvPr id="285" name="284 Elipse"/>
          <p:cNvSpPr/>
          <p:nvPr/>
        </p:nvSpPr>
        <p:spPr>
          <a:xfrm>
            <a:off x="7342646" y="3003411"/>
            <a:ext cx="620966" cy="3479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30</a:t>
            </a:r>
          </a:p>
        </p:txBody>
      </p:sp>
      <p:sp>
        <p:nvSpPr>
          <p:cNvPr id="286" name="285 Elipse"/>
          <p:cNvSpPr/>
          <p:nvPr/>
        </p:nvSpPr>
        <p:spPr>
          <a:xfrm>
            <a:off x="7361884" y="2199259"/>
            <a:ext cx="601728" cy="3624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000" b="1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87" name="286 CuadroTexto"/>
          <p:cNvSpPr txBox="1"/>
          <p:nvPr/>
        </p:nvSpPr>
        <p:spPr>
          <a:xfrm>
            <a:off x="8019771" y="5343412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68%</a:t>
            </a:r>
          </a:p>
        </p:txBody>
      </p:sp>
      <p:sp>
        <p:nvSpPr>
          <p:cNvPr id="288" name="287 CuadroTexto"/>
          <p:cNvSpPr txBox="1"/>
          <p:nvPr/>
        </p:nvSpPr>
        <p:spPr>
          <a:xfrm>
            <a:off x="7987614" y="4060391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>
                <a:solidFill>
                  <a:schemeClr val="bg1"/>
                </a:solidFill>
                <a:latin typeface="BNPP Sans" pitchFamily="50" charset="0"/>
              </a:rPr>
              <a:t>4</a:t>
            </a:r>
            <a:r>
              <a:rPr lang="es-PE" sz="1000" dirty="0" smtClean="0">
                <a:solidFill>
                  <a:schemeClr val="bg1"/>
                </a:solidFill>
                <a:latin typeface="BNPP Sans" pitchFamily="50" charset="0"/>
              </a:rPr>
              <a:t>%</a:t>
            </a:r>
          </a:p>
        </p:txBody>
      </p:sp>
      <p:sp>
        <p:nvSpPr>
          <p:cNvPr id="289" name="288 CuadroTexto"/>
          <p:cNvSpPr txBox="1"/>
          <p:nvPr/>
        </p:nvSpPr>
        <p:spPr>
          <a:xfrm>
            <a:off x="7922842" y="3017094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29</a:t>
            </a:r>
            <a:r>
              <a:rPr lang="es-PE" sz="1000" dirty="0" smtClean="0">
                <a:solidFill>
                  <a:schemeClr val="bg1"/>
                </a:solidFill>
                <a:latin typeface="BNPP Sans" pitchFamily="50" charset="0"/>
              </a:rPr>
              <a:t>%</a:t>
            </a:r>
          </a:p>
        </p:txBody>
      </p:sp>
      <p:sp>
        <p:nvSpPr>
          <p:cNvPr id="290" name="289 CuadroTexto"/>
          <p:cNvSpPr txBox="1"/>
          <p:nvPr/>
        </p:nvSpPr>
        <p:spPr>
          <a:xfrm>
            <a:off x="7987399" y="2178724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000" b="1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291" name="290 Elipse"/>
          <p:cNvSpPr/>
          <p:nvPr/>
        </p:nvSpPr>
        <p:spPr>
          <a:xfrm>
            <a:off x="2987824" y="4170031"/>
            <a:ext cx="620966" cy="421625"/>
          </a:xfrm>
          <a:prstGeom prst="ellipse">
            <a:avLst/>
          </a:prstGeom>
          <a:solidFill>
            <a:srgbClr val="F0F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BNPP Sans" pitchFamily="50" charset="0"/>
              </a:rPr>
              <a:t>96</a:t>
            </a:r>
          </a:p>
        </p:txBody>
      </p:sp>
      <p:sp>
        <p:nvSpPr>
          <p:cNvPr id="296" name="295 CuadroTexto"/>
          <p:cNvSpPr txBox="1"/>
          <p:nvPr/>
        </p:nvSpPr>
        <p:spPr>
          <a:xfrm>
            <a:off x="3747525" y="3389533"/>
            <a:ext cx="256794" cy="368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s-PE" sz="1000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67804" y="980728"/>
            <a:ext cx="7658650" cy="42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Caso de éxi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t</a:t>
            </a:r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o:</a:t>
            </a:r>
          </a:p>
          <a:p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En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el 1er mes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del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proceso de capacitación solo 9 asesores estaban </a:t>
            </a:r>
            <a:r>
              <a:rPr lang="es-PE" sz="1400" b="1" dirty="0" smtClean="0">
                <a:solidFill>
                  <a:schemeClr val="bg1"/>
                </a:solidFill>
                <a:latin typeface="BNPP Sans" pitchFamily="50" charset="0"/>
              </a:rPr>
              <a:t>comprometidos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con la meta, al mes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12 </a:t>
            </a:r>
            <a:r>
              <a:rPr lang="es-PE" sz="1400" dirty="0" smtClean="0">
                <a:solidFill>
                  <a:schemeClr val="bg1"/>
                </a:solidFill>
                <a:latin typeface="BNPP Sans" pitchFamily="50" charset="0"/>
              </a:rPr>
              <a:t>aumentamos a 30 asesores. Incrementamos 233% asesores comprometidos con los objetivos de venta </a:t>
            </a:r>
            <a:endParaRPr lang="es-PE" sz="1400" b="1" dirty="0" smtClean="0">
              <a:solidFill>
                <a:schemeClr val="bg1"/>
              </a:solidFill>
              <a:latin typeface="BNPP Sans" pitchFamily="50" charset="0"/>
            </a:endParaRPr>
          </a:p>
        </p:txBody>
      </p:sp>
      <p:cxnSp>
        <p:nvCxnSpPr>
          <p:cNvPr id="12" name="11 Conector recto"/>
          <p:cNvCxnSpPr/>
          <p:nvPr/>
        </p:nvCxnSpPr>
        <p:spPr>
          <a:xfrm flipV="1">
            <a:off x="1398833" y="3066194"/>
            <a:ext cx="2314572" cy="2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Conector recto"/>
          <p:cNvCxnSpPr/>
          <p:nvPr/>
        </p:nvCxnSpPr>
        <p:spPr>
          <a:xfrm>
            <a:off x="5644771" y="3678600"/>
            <a:ext cx="2406468" cy="11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963977" y="2913096"/>
            <a:ext cx="659943" cy="368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81" name="280 CuadroTexto"/>
          <p:cNvSpPr txBox="1"/>
          <p:nvPr/>
        </p:nvSpPr>
        <p:spPr>
          <a:xfrm>
            <a:off x="8231137" y="3519939"/>
            <a:ext cx="824062" cy="368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3200" b="1" dirty="0" smtClean="0">
                <a:solidFill>
                  <a:srgbClr val="FF0000"/>
                </a:solidFill>
              </a:rPr>
              <a:t>30</a:t>
            </a:r>
          </a:p>
          <a:p>
            <a:endParaRPr lang="es-PE" sz="3200" b="1" dirty="0" smtClean="0">
              <a:solidFill>
                <a:srgbClr val="FF0000"/>
              </a:solidFill>
            </a:endParaRPr>
          </a:p>
        </p:txBody>
      </p:sp>
      <p:pic>
        <p:nvPicPr>
          <p:cNvPr id="14338" name="Picture 2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1" y="999020"/>
            <a:ext cx="678689" cy="6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52" y="1828843"/>
            <a:ext cx="999607" cy="99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47761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72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47362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46684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0.46649 -0.0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684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4684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46649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46702 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4720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47205 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46424 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46702 0.0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0.47483 0.000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4 0.00069 L 0.46754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41145 0.0016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47483 0.000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49063 -0.032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31" y="-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61E-6 L 0.44844 -0.1579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-79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61E-6 L 0.49844 -0.157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-79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4347E-6 L 0.47761 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72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4347E-6 L 0.47483 0.000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44323 -0.125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627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4347E-6 L 0.46962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2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21906E-6 L 0.46858 -1.21906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1587E-6 L 0.47049 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1587E-6 L 0.46771 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1587E-6 L 0.47049 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1587E-6 L 0.4757 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5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1587E-6 L 0.47848 0.0004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4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9207E-6 L 0.47761 0.000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72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5258E-6 L 0.46268 0.0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45362E-6 L 0.47448 0.0048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5" y="2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5362E-6 L 0.47223 0.0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2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5038E-6 L 0.46893 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4617E-6 L 0.47049 -0.000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-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95258E-6 L 0.46268 0.001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63174E-6 L 0.46268 0.00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6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63174E-6 L 0.46268 0.0013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6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4948 0.011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55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50052 0.0099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4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50538 0.008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44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50851 0.0129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64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46511 0.0310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7" y="155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47101 0.0347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173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3731 0.049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245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592 0.0266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1" y="131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45209 0.026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131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44827 0.0296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14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44862 0.0284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1" y="141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56597 0.0909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453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46754 0.060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68" y="300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43177 -0.0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0" y="-166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4908 -0.0018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31" y="-9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48715 -0.0006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8" y="-4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49549 -0.000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4" y="-4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50208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2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2037 L 0.50156 0.0013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088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50434 0.000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2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39636 0.0326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162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0.48299 0.0101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50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48143 0.0108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5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48142 0.0111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48854 0.0111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55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45487 0.08472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423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41944 -0.0412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2" y="-206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42327 -0.04121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3" y="-206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42605 -0.0412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206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48924 0.0099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2" y="486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49705 0.0099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48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51024 0.0087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3" y="44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6424 -0.0006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4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479 -0.0006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theme/theme1.xml><?xml version="1.0" encoding="utf-8"?>
<a:theme xmlns:a="http://schemas.openxmlformats.org/drawingml/2006/main" name="BNPP-ENG">
  <a:themeElements>
    <a:clrScheme name="BNPP">
      <a:dk1>
        <a:srgbClr val="000000"/>
      </a:dk1>
      <a:lt1>
        <a:srgbClr val="FFFFFF"/>
      </a:lt1>
      <a:dk2>
        <a:srgbClr val="939598"/>
      </a:dk2>
      <a:lt2>
        <a:srgbClr val="F0F0F0"/>
      </a:lt2>
      <a:accent1>
        <a:srgbClr val="00A76C"/>
      </a:accent1>
      <a:accent2>
        <a:srgbClr val="82A44A"/>
      </a:accent2>
      <a:accent3>
        <a:srgbClr val="BFBFBF"/>
      </a:accent3>
      <a:accent4>
        <a:srgbClr val="D2DCAA"/>
      </a:accent4>
      <a:accent5>
        <a:srgbClr val="A0C873"/>
      </a:accent5>
      <a:accent6>
        <a:srgbClr val="00A76C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BNPP-ENG</Template>
  <TotalTime>26210</TotalTime>
  <Words>587</Words>
  <Application>Microsoft Office PowerPoint</Application>
  <PresentationFormat>Presentación en pantalla (4:3)</PresentationFormat>
  <Paragraphs>176</Paragraphs>
  <Slides>11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BNPP-ENG</vt:lpstr>
      <vt:lpstr>Feuille de calcul</vt:lpstr>
      <vt:lpstr>Presentación de PowerPoint</vt:lpstr>
      <vt:lpstr>Metodología de capacitación y seguimiento de ventas</vt:lpstr>
      <vt:lpstr>Factores para definir la situación actual</vt:lpstr>
      <vt:lpstr>Clasificación de Tiendas y/u Oficinas de Venta</vt:lpstr>
      <vt:lpstr>Presentación de PowerPoint</vt:lpstr>
      <vt:lpstr>Metodología de Gestión</vt:lpstr>
      <vt:lpstr> Objetivo: Situación Actual vs Desafío </vt:lpstr>
      <vt:lpstr> Objetivo: Situación Actual vs Desafío </vt:lpstr>
      <vt:lpstr>La capacitación y seguimiento de ventas, lleva al cumplimiento de la meta</vt:lpstr>
      <vt:lpstr> Simulación</vt:lpstr>
      <vt:lpstr>Presentación de PowerPoint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SANTIAGO</dc:creator>
  <cp:lastModifiedBy>Gonzalo ITURRIAGA</cp:lastModifiedBy>
  <cp:revision>248</cp:revision>
  <cp:lastPrinted>2015-02-25T12:09:14Z</cp:lastPrinted>
  <dcterms:created xsi:type="dcterms:W3CDTF">2016-01-06T22:16:56Z</dcterms:created>
  <dcterms:modified xsi:type="dcterms:W3CDTF">2018-05-30T21:27:50Z</dcterms:modified>
</cp:coreProperties>
</file>