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혁신성장 정책금융 동향 : ICT 산업을 중심으로</a:t>
            </a:r>
          </a:p>
          <a:p>
            <a:r>
              <a:t>혁신성장 정책금융 동향 :</a:t>
            </a:r>
          </a:p>
          <a:p>
            <a:r>
              <a:t>ICT 산업을 중심으로</a:t>
            </a:r>
          </a:p>
          <a:p>
            <a:r>
              <a:t>오동찬 선임조사역 (dcoh@kcredit.or.kr)</a:t>
            </a:r>
          </a:p>
          <a:p>
            <a:r>
              <a:t>&lt;요 약&gt;</a:t>
            </a:r>
          </a:p>
          <a:p>
            <a:r>
              <a:t>▶ 혁신성장 정책금융기관*은 혁신성장산업 영위기업을 발굴·지원하기 위한 정책금융 가이드라인**에 따라 혁신</a:t>
            </a:r>
          </a:p>
          <a:p>
            <a:r>
              <a:t>성장 기술분야에 대한 금융지원을 강화하고 있음</a:t>
            </a:r>
          </a:p>
          <a:p>
            <a:r>
              <a:t>* 산업은행, 기업은행, 수출입은행, 신용보증기금, 기술보증기금, 중소벤처기업진흥공단, 무역보험공사 등</a:t>
            </a:r>
          </a:p>
          <a:p>
            <a:r>
              <a:t>11개 기관</a:t>
            </a:r>
          </a:p>
          <a:p>
            <a:r>
              <a:t>** 혁신성장 정책금융 지원 대상을 판단하는 기준으로, ‘9대 테마 – 46개 분야 – 296개 품목’으로 구성</a:t>
            </a:r>
          </a:p>
          <a:p>
            <a:r>
              <a:t>￮ 정책금융기관의 혁신성장 정책금융 공급규모는 2017년 24.1조 원에서 2021년 85.4조 원으로 크게 증가</a:t>
            </a:r>
          </a:p>
          <a:p>
            <a:r>
              <a:t>하여 국내 산업 구조의 미래 산업으로의 전환을 충실히 지원하고 있음</a:t>
            </a:r>
          </a:p>
          <a:p>
            <a:r>
              <a:t>￮ 본 보고서는 ICT 산업의 정책금융 지원 트렌드를 파악하고, 혁신성장 정책금융이 집중되는 주요 품목의</a:t>
            </a:r>
          </a:p>
          <a:p>
            <a:r>
              <a:t>기술·시장 동향을 분석함</a:t>
            </a:r>
          </a:p>
          <a:p>
            <a:r>
              <a:t>▶ 혁신성장 ICT 산업은 정보통신(6개 분야, 47개 품목), 전기전자(5개 분야, 27개 품목), 센서측정(3개 분야,</a:t>
            </a:r>
          </a:p>
          <a:p>
            <a:r>
              <a:t>19개 품목) 테마로 구성되며, 혁신성장 정책금융기관의 공급액 규모는 2021년 말 기준 16.9조 원으로</a:t>
            </a:r>
          </a:p>
          <a:p>
            <a:r>
              <a:t>2017년 이후 연평균 39.2% 지속 증가하고 있음</a:t>
            </a:r>
          </a:p>
          <a:p>
            <a:r>
              <a:t>￮ ICT 산업의 공급액 규모 비중은 혁신성장 정책금융 총 공급 규모의 약 20% 수준임</a:t>
            </a:r>
          </a:p>
          <a:p>
            <a:r>
              <a:t>* (‘17)18.7% → (’18)20.7% → (’19)18.5% → (’20)20.3% → (’21)19.8%</a:t>
            </a:r>
          </a:p>
          <a:p>
            <a:r>
              <a:t>CIS이슈리포트 2022-2호 | 1 |</a:t>
            </a:r>
          </a:p>
          <a:p>
            <a:r>
              <a:t>▶ 혁신성장 ICT 산업의 정책금융 공급규모 및 공급속도를 종합적으로 분석한 결과, 차세대무선통신미디어,</a:t>
            </a:r>
          </a:p>
          <a:p>
            <a:r>
              <a:t>능동형컴퓨팅(이상 정보통신 테마), 차세대반도체(전기전자 테마) 및 객체탐지(센서측정 테마) 기술분야로</a:t>
            </a:r>
          </a:p>
          <a:p>
            <a:r>
              <a:t>혁신성장 정책금융이 집중되고 있음</a:t>
            </a:r>
          </a:p>
          <a:p>
            <a:r>
              <a:t>[ICT 산업 내 주요 기술분야 혁신성장 정책금융 공급 현황]</a:t>
            </a:r>
          </a:p>
          <a:p>
            <a:r>
              <a:t>(단위: 억 원, %)</a:t>
            </a:r>
          </a:p>
          <a:p>
            <a:r>
              <a:t>테마 주요 기술분야 정책금융 공급규모 연평균 공급액 테마 내 공급</a:t>
            </a:r>
          </a:p>
          <a:p>
            <a:r>
              <a:t>(대분류) (중분류) 2017년 말 2021년 말 증가율(%) 점유율(%)</a:t>
            </a:r>
          </a:p>
          <a:p>
            <a:r>
              <a:t>차세대무선통신미디어 7,820 27,865 37.4 45.1</a:t>
            </a:r>
          </a:p>
          <a:p>
            <a:r>
              <a:t>정보통신</a:t>
            </a:r>
          </a:p>
          <a:p>
            <a:r>
              <a:t>능동형컴퓨팅 352 16,032 159.8 10.1</a:t>
            </a:r>
          </a:p>
          <a:p>
            <a:r>
              <a:t>전기전자 차세대반도체 12,019 53,779 45.4 58.5</a:t>
            </a:r>
          </a:p>
          <a:p>
            <a:r>
              <a:t>센서측정 객체탐지 1,278 6,711 51.4 48.5</a:t>
            </a:r>
          </a:p>
          <a:p>
            <a:r>
              <a:t>▶ 주요 기술분야별 세부 품목단위로는 5G 이동통신시스템, 인공지능(AI), 시스템반도체 및 스마트센서에</a:t>
            </a:r>
          </a:p>
          <a:p>
            <a:r>
              <a:t>정책금융 공급량이 높은 것으로 확인됨</a:t>
            </a:r>
          </a:p>
          <a:p>
            <a:r>
              <a:t>￮ 정부가 미래 먹거리산업으로 선정한 인공지능(AI)의 미래성장율(CAGR: 41.0%)이 가장 높으며, 시장규모는</a:t>
            </a:r>
          </a:p>
          <a:p>
            <a:r>
              <a:t>시스템반도체(3,833.8억 달러, 2025년)가 가장 큰 것으로 분석됨</a:t>
            </a:r>
          </a:p>
          <a:p>
            <a:r>
              <a:t>￮ 4대 품목은 공통적으로 수요기반이 크고, 각국 정부가 중점적으로 육성을 지원하고 있어 시장이 지속</a:t>
            </a:r>
          </a:p>
          <a:p>
            <a:r>
              <a:t>성장할 것으로 전망되나, 원천기술 미확보 및 높은 해외 의존도가 약점으로 지적되어 국내 기업의 경쟁력</a:t>
            </a:r>
          </a:p>
          <a:p>
            <a:r>
              <a:t>강화가 시급한 것으로 평가됨</a:t>
            </a:r>
          </a:p>
          <a:p>
            <a:r>
              <a:t>[혁신성장 ICT 주요 품목 시장전망]</a:t>
            </a:r>
          </a:p>
          <a:p>
            <a:r>
              <a:t>(단위: 억 달러, %)</a:t>
            </a:r>
          </a:p>
          <a:p>
            <a:r>
              <a:t>주요 기술분야 주요 품목 시장규모 전망</a:t>
            </a:r>
          </a:p>
          <a:p>
            <a:r>
              <a:t>시장 촉진·저해요인</a:t>
            </a:r>
          </a:p>
          <a:p>
            <a:r>
              <a:t>(중분류) (소분류) 2020년 2025년(E) CAGR(%)</a:t>
            </a:r>
          </a:p>
          <a:p>
            <a:r>
              <a:t>차세대 5G이동통신 Ÿ (촉진) 정부의 국제표준 확보 의지</a:t>
            </a:r>
          </a:p>
          <a:p>
            <a:r>
              <a:t>494.4 1,982.0 32.0</a:t>
            </a:r>
          </a:p>
          <a:p>
            <a:r>
              <a:t>무선통신미디어 시스템 Ÿ (저해) 소재에 대한 높은 해외 의존도</a:t>
            </a:r>
          </a:p>
          <a:p>
            <a:r>
              <a:t>Ÿ (촉진) 정부의 미래먹거리 산업 선정</a:t>
            </a:r>
          </a:p>
          <a:p>
            <a:r>
              <a:t>능동형컴퓨팅 인공지능(AI) 398.4 2,223.7 41.0</a:t>
            </a:r>
          </a:p>
          <a:p>
            <a:r>
              <a:t>Ÿ (저해) 국내 기술의 낮은 완성도</a:t>
            </a:r>
          </a:p>
          <a:p>
            <a:r>
              <a:t>Ÿ (촉진) 반도체 강국 실현을 위한 정책</a:t>
            </a:r>
          </a:p>
          <a:p>
            <a:r>
              <a:t>차세대반도체 시스템반도체 2,723.6 3,833.8 7.1</a:t>
            </a:r>
          </a:p>
          <a:p>
            <a:r>
              <a:t>Ÿ (저해) 글로벌 경쟁강도 심화</a:t>
            </a:r>
          </a:p>
          <a:p>
            <a:r>
              <a:t>Ÿ (촉진) 스마트팜 등 연관 산업의 성장</a:t>
            </a:r>
          </a:p>
          <a:p>
            <a:r>
              <a:t>객체탐지 스마트센서 366.5 875.8 19.0</a:t>
            </a:r>
          </a:p>
          <a:p>
            <a:r>
              <a:t>Ÿ (저해) 설계 기술의 높은 해외 의존도</a:t>
            </a:r>
          </a:p>
          <a:p>
            <a:r>
              <a:t>▶ 산업의 경쟁력 강화를 위해 혁신성장 유망산업 분야로의 금융지원을 지속적으로 추진해야 함</a:t>
            </a:r>
          </a:p>
          <a:p>
            <a:r>
              <a:t>￮ 빠른 산업변화를 반영한 혁신성장산업 기업발굴 가이드라인의 내실화·최신화에 노력을 기해야 함</a:t>
            </a:r>
          </a:p>
          <a:p>
            <a:r>
              <a:t>￮ 또한, 미래 성장성은 유망하나 단기 수익 창출이 어려운 산업의 지원 강화를 위해 정책금융 뿐만 아니라</a:t>
            </a:r>
          </a:p>
          <a:p>
            <a:r>
              <a:t>민관주도의 역동적 금융으로 혁신성장 금융지원 영역을 확대할 필요가 있음</a:t>
            </a:r>
          </a:p>
          <a:p>
            <a:r>
              <a:t>| 2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1. 들어가며</a:t>
            </a:r>
          </a:p>
          <a:p>
            <a:r>
              <a:t>▶ 혁신성장 정책금융기관은 건강한 혁신산업 생태계를 조성하기 위해 기업 성장에 필요한 자금을</a:t>
            </a:r>
          </a:p>
          <a:p>
            <a:r>
              <a:t>지원하는 혁신성장 정책금융 제도를 시행하고 있음</a:t>
            </a:r>
          </a:p>
          <a:p>
            <a:r>
              <a:t>￮ 혁신성장 정책금융기관은 혁신성장에 대한 정의를 구체화한 정책금융 가이드라인*에 따라 혁신성장</a:t>
            </a:r>
          </a:p>
          <a:p>
            <a:r>
              <a:t>산업육성을 위한 정책금융 업무를 추진 중임</a:t>
            </a:r>
          </a:p>
          <a:p>
            <a:r>
              <a:t>* 혁신성장 기업발굴 및 금융지원을 위해 활용하는 기준으로, ‘9대 테마-46개 분야-296개 품목’으로 구성</a:t>
            </a:r>
          </a:p>
          <a:p>
            <a:r>
              <a:t>▶ 혁신성장 정책금융 제도 시행 이후 공급 규모가 매년 증가하는 등, 미래 혁신성장 분야의 글로벌</a:t>
            </a:r>
          </a:p>
          <a:p>
            <a:r>
              <a:t>경쟁력 확보를 위한 금융지원이 지속 추진 중임</a:t>
            </a:r>
          </a:p>
          <a:p>
            <a:r>
              <a:t>￮ 정책금융기관의 혁신성장 분야 정책금융 공급규모는 2017년 240,787억 원에서 연평균 37.2% 증가</a:t>
            </a:r>
          </a:p>
          <a:p>
            <a:r>
              <a:t>하여 2021년 854,338억 원에 이르는 등 그 외연을 확장해나가고 있음</a:t>
            </a:r>
          </a:p>
          <a:p>
            <a:r>
              <a:t>￮ 정책금융 공급 건수 또한 2017년 28,187건에서 2021년 71,369건으로 증가함</a:t>
            </a:r>
          </a:p>
          <a:p>
            <a:r>
              <a:t>▶ 본 보고서는 ICT 산업의 정책금융 지원 트렌드를 파악하고, 정책금융이 집중되는 혁신성장 주요</a:t>
            </a:r>
          </a:p>
          <a:p>
            <a:r>
              <a:t>품목의 기술·시장 동향을 분석함</a:t>
            </a:r>
          </a:p>
          <a:p>
            <a:r>
              <a:t>∙ ICT 산업과 연관성이 높은 정보통신, 전기전자, 센서측정 테마·분야 및 주요 품목</a:t>
            </a:r>
          </a:p>
          <a:p>
            <a:r>
              <a:t>분석 대상</a:t>
            </a:r>
          </a:p>
          <a:p>
            <a:r>
              <a:t>- 정책금융 지원현황*, 혁신성장 주요 품목의 기술·시장 동향</a:t>
            </a:r>
          </a:p>
          <a:p>
            <a:r>
              <a:t>분석 시점 ∙ (지원현황) 2017년 12월말 ~ 2021년 12월말, (시장전망) 2020년 ~ 2025년</a:t>
            </a:r>
          </a:p>
          <a:p>
            <a:r>
              <a:t>* 한국신용정보원에 집중된 산은, 기은, 수은, 신보, 기보, 중진공, 무보의 혁신성장 정책금융 공급(대출, 보증, 투자) 데이터에 기반함</a:t>
            </a:r>
          </a:p>
          <a:p>
            <a:r>
              <a:t>2. ICT 산업 혁신성장 정책금융 공급현황</a:t>
            </a:r>
          </a:p>
          <a:p>
            <a:r>
              <a:t>▶ 혁신성장 ICT 산업은 정보통신(6개 분야, 47개 품목), 전기전자(5개 분야, 27개 품목), 센서측정</a:t>
            </a:r>
          </a:p>
          <a:p>
            <a:r>
              <a:t>(3개 분야, 19개 품목) 테마로 구성되며, 정책금융 공급액 규모는 2021년말 기준 16.9조 원으로</a:t>
            </a:r>
          </a:p>
          <a:p>
            <a:r>
              <a:t>연평균 39.2% 지속 증가하고 있음</a:t>
            </a:r>
          </a:p>
          <a:p>
            <a:r>
              <a:t>￮ 정책금융 제도 시행 초기 ICT 산업 내 혁신성장 정책금융 공급규모는 전기전자 테마가 가장 컸으나,</a:t>
            </a:r>
          </a:p>
          <a:p>
            <a:r>
              <a:t>최근에는 정보통신 테마의 공급량 증가 속도가 빠름</a:t>
            </a:r>
          </a:p>
          <a:p>
            <a:r>
              <a:t>￮ 이는 ‘초연결’, ‘초지능’, ‘초융합’으로 대표되는 ICT 글로벌 경쟁력 확보를 위해 정보통신 기술의</a:t>
            </a:r>
          </a:p>
          <a:p>
            <a:r>
              <a:t>역할이 중요해짐에 따른 것으로 분석됨</a:t>
            </a:r>
          </a:p>
          <a:p>
            <a:r>
              <a:t>CIS이슈리포트 2022-2호 | 3 |</a:t>
            </a:r>
          </a:p>
          <a:p>
            <a:r>
              <a:t>[혁신성장 ICT 산업 정책금융 공급 현황]</a:t>
            </a:r>
          </a:p>
          <a:p>
            <a:r>
              <a:t>(단위: 억 원, 괄호는 점유율 %)</a:t>
            </a:r>
          </a:p>
          <a:p>
            <a:r>
              <a:t>구분 2017년 말 2018년 말 2019년 말 2020년 말 2021년 말</a:t>
            </a:r>
          </a:p>
          <a:p>
            <a:r>
              <a:t>45,075 72,799 81,805 139,687 169,089</a:t>
            </a:r>
          </a:p>
          <a:p>
            <a:r>
              <a:t>혁신성장 ICT 산업</a:t>
            </a:r>
          </a:p>
          <a:p>
            <a:r>
              <a:t>(18.7) (20.7) (18.5) (20.3) (19.8)</a:t>
            </a:r>
          </a:p>
          <a:p>
            <a:r>
              <a:t>15,658 27,417 39,033 65,324 77,750</a:t>
            </a:r>
          </a:p>
          <a:p>
            <a:r>
              <a:t>정보통신</a:t>
            </a:r>
          </a:p>
          <a:p>
            <a:r>
              <a:t>(6.5) (7.8) (8.8) (9.5) (9.1)</a:t>
            </a:r>
          </a:p>
          <a:p>
            <a:r>
              <a:t>26,637 38,521 35,922 62,856 77,485</a:t>
            </a:r>
          </a:p>
          <a:p>
            <a:r>
              <a:t>전기전자</a:t>
            </a:r>
          </a:p>
          <a:p>
            <a:r>
              <a:t>(11.1) (10.9) (8.1) (9.1) (9.1)</a:t>
            </a:r>
          </a:p>
          <a:p>
            <a:r>
              <a:t>2,780 6,861 6,851 11,506 13,854</a:t>
            </a:r>
          </a:p>
          <a:p>
            <a:r>
              <a:t>센서측정</a:t>
            </a:r>
          </a:p>
          <a:p>
            <a:r>
              <a:t>(1.2) (1.9) (1.5) (1.7) (1.6)</a:t>
            </a:r>
          </a:p>
          <a:p>
            <a:r>
              <a:t>혁신성장 정책금융</a:t>
            </a:r>
          </a:p>
          <a:p>
            <a:r>
              <a:t>240,787 351,987 443,180 688,409 854,338</a:t>
            </a:r>
          </a:p>
          <a:p>
            <a:r>
              <a:t>총 공급액</a:t>
            </a:r>
          </a:p>
          <a:p>
            <a:r>
              <a:t>3. 정보통신 테마 혁신성장 정책금융 현황 및 관련 산업 동향</a:t>
            </a:r>
          </a:p>
          <a:p>
            <a:r>
              <a:t>▶ (지원 현황) 정보통신 테마를 구성하는 기술분야별 정책금융 지원 현황 분석결과, 공급점유율 관점</a:t>
            </a:r>
          </a:p>
          <a:p>
            <a:r>
              <a:t>에서는 차세대무선통신미디어 분야에 가장 많은 정책자금이 투입 되고 있으며, 공급량 증가율 관점</a:t>
            </a:r>
          </a:p>
          <a:p>
            <a:r>
              <a:t>에서는 능동형컴퓨팅 분야로의 정책자금 지원 증가 속도가 가장 빠른 추세임</a:t>
            </a:r>
          </a:p>
          <a:p>
            <a:r>
              <a:t>￮ 차세대무선통신미디어란 전송속도 향상, 소모전력 절감, 고속이동 중 끊김없는 통신 등 새로운 무선</a:t>
            </a:r>
          </a:p>
          <a:p>
            <a:r>
              <a:t>환경에 필요한 통신, 인프라 및 서비스 기술을 통칭하며, 4G/5G/6G, 사물인터넷, 방송통신인프라</a:t>
            </a:r>
          </a:p>
          <a:p>
            <a:r>
              <a:t>등의 품목으로 구성됨</a:t>
            </a:r>
          </a:p>
          <a:p>
            <a:r>
              <a:t>- 정보통신 테마 내 혁신성장 정책금융 공급 규모의 약 50%를 점유하고 있으며, 이는 초연결 미래</a:t>
            </a:r>
          </a:p>
          <a:p>
            <a:r>
              <a:t>사회를 구축하기 위해 네트워크 기반 기술 사업화에 대한 정책자금 공급이 꾸준함에 따른 것으로</a:t>
            </a:r>
          </a:p>
          <a:p>
            <a:r>
              <a:t>분석됨</a:t>
            </a:r>
          </a:p>
          <a:p>
            <a:r>
              <a:t>￮ 능동형컴퓨팅이란 거대하고 복잡해지는 데이터의 효율적 가공과 관리를 위한 인간두뇌와 유사한</a:t>
            </a:r>
          </a:p>
          <a:p>
            <a:r>
              <a:t>형태의 정보처리기술을 말하며, 인공지능, 상황인지컴퓨팅 등의 품목으로 구성됨</a:t>
            </a:r>
          </a:p>
          <a:p>
            <a:r>
              <a:t>- 컴퓨팅 기술을 활용한 다양한 사업화가 활발히 진행되고 있어 혁신성장 정책금융 공급 규모가 매년</a:t>
            </a:r>
          </a:p>
          <a:p>
            <a:r>
              <a:t>약 100% 수준으로 증가하고 있으며, 새정부의 ‘미래 먹거리산업 신성장 전략추진*’에 따라 인공</a:t>
            </a:r>
          </a:p>
          <a:p>
            <a:r>
              <a:t>지능 관련 기술로의 금융지원이 늘어날 것으로 전망됨</a:t>
            </a:r>
          </a:p>
          <a:p>
            <a:r>
              <a:t>* 에너지, 방산, 우주항공, 인공지능(AI), 바이오, 탄소중립 대응, 스마트농업을 차세대 6대 먹거리 산업으로 선정</a:t>
            </a:r>
          </a:p>
          <a:p>
            <a:r>
              <a:t>| 4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[혁신성장 정보통신 테마 내 기술분야별 정책금융 공급 현황]</a:t>
            </a:r>
          </a:p>
          <a:p>
            <a:r>
              <a:t>(단위: 억 원, 괄호는 점유율 %)</a:t>
            </a:r>
          </a:p>
          <a:p>
            <a:r>
              <a:t>구분 2017년 말 2018년 말 2019년 말 2020년 말 2021년 말</a:t>
            </a:r>
          </a:p>
          <a:p>
            <a:r>
              <a:t>정보통신 테마 15,658 27,417 39,033 65,324 77,750</a:t>
            </a:r>
          </a:p>
          <a:p>
            <a:r>
              <a:t>7,820 13,507 19,669 32,663 27,865</a:t>
            </a:r>
          </a:p>
          <a:p>
            <a:r>
              <a:t>차세대무선통신</a:t>
            </a:r>
          </a:p>
          <a:p>
            <a:r>
              <a:t>미디어</a:t>
            </a:r>
          </a:p>
          <a:p>
            <a:r>
              <a:t>(49.9) (49.3) (50.4) (50.0) (35.8)</a:t>
            </a:r>
          </a:p>
          <a:p>
            <a:r>
              <a:t>352 798 2,021 3,535 16,032</a:t>
            </a:r>
          </a:p>
          <a:p>
            <a:r>
              <a:t>능동형컴퓨팅</a:t>
            </a:r>
          </a:p>
          <a:p>
            <a:r>
              <a:t>(2.2) (2.9) (5.2) (5.4) (20.6)</a:t>
            </a:r>
          </a:p>
          <a:p>
            <a:r>
              <a:t>1,169 1,776 2,194 3,794 4,000</a:t>
            </a:r>
          </a:p>
          <a:p>
            <a:r>
              <a:t>실감형콘텐츠</a:t>
            </a:r>
          </a:p>
          <a:p>
            <a:r>
              <a:t>(7.5) (6.5) (5.6) (5.8) (5.1)</a:t>
            </a:r>
          </a:p>
          <a:p>
            <a:r>
              <a:t>2,718 3,507 4,890 8,741 10,263</a:t>
            </a:r>
          </a:p>
          <a:p>
            <a:r>
              <a:t>가용성강화</a:t>
            </a:r>
          </a:p>
          <a:p>
            <a:r>
              <a:t>(17.4) (12.8) (12.5) (13.4) (13.2)</a:t>
            </a:r>
          </a:p>
          <a:p>
            <a:r>
              <a:t>2,302 5,613 7,662 11,967 14,355</a:t>
            </a:r>
          </a:p>
          <a:p>
            <a:r>
              <a:t>지능형데이터분석</a:t>
            </a:r>
          </a:p>
          <a:p>
            <a:r>
              <a:t>(14.7) (20.5) (19.6) (18.3) (18.5)</a:t>
            </a:r>
          </a:p>
          <a:p>
            <a:r>
              <a:t>1,297 2,217 2,597 4,625 5,236</a:t>
            </a:r>
          </a:p>
          <a:p>
            <a:r>
              <a:t>소프트웨어</a:t>
            </a:r>
          </a:p>
          <a:p>
            <a:r>
              <a:t>(8.3) (8.1) (6.7) (7.1) (6.7)</a:t>
            </a:r>
          </a:p>
          <a:p>
            <a:r>
              <a:t>[정보통신 테마 기술분야별 정책금융 공급액 점유율 및 공급액 증감율]</a:t>
            </a:r>
          </a:p>
          <a:p>
            <a:r>
              <a:t>(단위: %) (단위: %)</a:t>
            </a:r>
          </a:p>
          <a:p>
            <a:r>
              <a:t>CIS이슈리포트 2022-2호 | 5 |</a:t>
            </a:r>
          </a:p>
          <a:p>
            <a:r>
              <a:t>▶ (주요품목① : 5G 이동통신) 정보통신 테마 내 기술분야 중 혁신성장 정책금융 공급규모가 가장 큰</a:t>
            </a:r>
          </a:p>
          <a:p>
            <a:r>
              <a:t>차세대무선통신미디어 분야의 경우 4G/5G 기술품목의 정책금융 공급 비중이 가장 높은 것으로 확인됨</a:t>
            </a:r>
          </a:p>
          <a:p>
            <a:r>
              <a:t>[차세대무선통신미디어 분야 내 기술품목별 혁신성장 정책금융 공급액 추이]</a:t>
            </a:r>
          </a:p>
          <a:p>
            <a:r>
              <a:t>(단위: 억 원)</a:t>
            </a:r>
          </a:p>
          <a:p>
            <a:r>
              <a:t>▶ 5G 이동통신 시스템은 ITU(International Telecommunication Union)가 정의한 5세대 이동통신</a:t>
            </a:r>
          </a:p>
          <a:p>
            <a:r>
              <a:t>규격을 만족시키는 무선 이동통신 네트워크 기술로, 2019년부터 국내 서비스를 시작함</a:t>
            </a:r>
          </a:p>
          <a:p>
            <a:r>
              <a:t>￮ 4G 이동통신 시스템(LTE)과 비교할 때 전송속도의 향상(1Gbps→20Gbps), 이동성 향상</a:t>
            </a:r>
          </a:p>
          <a:p>
            <a:r>
              <a:t>(350km/h→500km/h에서 끊김없는 데이터 전송 가능), 최대 연결가능 기기수 증가(10만 대 →</a:t>
            </a:r>
          </a:p>
          <a:p>
            <a:r>
              <a:t>100만 대 이상), 데이터 전송지연 감소(10ms→1ms) 등의 향상된 기능을 제공함</a:t>
            </a:r>
          </a:p>
          <a:p>
            <a:r>
              <a:t>￮ 5G는 전송속도 향상, 다수기기 접속 및 지연시간 단축을 위해 ①밀리미터파 통신이 가능한 주파수</a:t>
            </a:r>
          </a:p>
          <a:p>
            <a:r>
              <a:t>확장, ②스몰셀(Small cell)을 도입한 기지국, ③다중안테나 송수신(Massive MIMO), ④네트워크</a:t>
            </a:r>
          </a:p>
          <a:p>
            <a:r>
              <a:t>슬라이싱(Network Slicing) 등의 기술을 도입함</a:t>
            </a:r>
          </a:p>
          <a:p>
            <a:r>
              <a:t>[5G 주요 요소기술 특징]</a:t>
            </a:r>
          </a:p>
          <a:p>
            <a:r>
              <a:t>자료: 삼정 KPMG</a:t>
            </a:r>
          </a:p>
          <a:p>
            <a:r>
              <a:t>| 6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▶ 5G 이동통신 시스템 산업의 value chain은 ‘칩셋 및 장비 → 5G 이동통신 단말 및 기지국 →</a:t>
            </a:r>
          </a:p>
          <a:p>
            <a:r>
              <a:t>5G 이동통신 네트워크 → 이동통신 서비스’로 구성되며, 동 산업은 ①전방산업에 대한 파급효과가</a:t>
            </a:r>
          </a:p>
          <a:p>
            <a:r>
              <a:t>큰 산업, ②진입장벽이 높은 산업, ③지속적인 R&amp;D가 요구되는 산업 등의 특징을 가짐</a:t>
            </a:r>
          </a:p>
          <a:p>
            <a:r>
              <a:t>￮ 방송통신 서비스, 사물인터넷, 모바일 뱅킹, 전자상거래, 건설, 에너지, 의료, 국방, 조선, 물류,</a:t>
            </a:r>
          </a:p>
          <a:p>
            <a:r>
              <a:t>자동차 등의 다양한 산업을 대상으로 하는 등 전방산업에 파급효과가 큰 특징이 있음</a:t>
            </a:r>
          </a:p>
          <a:p>
            <a:r>
              <a:t>￮ 초기시장 선점을 통한 높은 진입장벽이 형성되어 독과점 현상이 뚜렷한 산업분야로, 기존 4G LTE</a:t>
            </a:r>
          </a:p>
          <a:p>
            <a:r>
              <a:t>와의 호환성 때문에 5G 이동통신 시스템 시장에서도 기존 사업자와 계약을 진행하는 경향이 있음</a:t>
            </a:r>
          </a:p>
          <a:p>
            <a:r>
              <a:t>￮ 전체 네트워크 설계역량이 경쟁력의 핵심요소이며, 지속적인 제품 개발능력과 고객을 만족시키기</a:t>
            </a:r>
          </a:p>
          <a:p>
            <a:r>
              <a:t>위한 마케팅 활동 등에서 차별적 경쟁우위를 확보하는 것이 중요한 경쟁요소임</a:t>
            </a:r>
          </a:p>
          <a:p>
            <a:r>
              <a:t>▶ 시장조사전문기관 Technavio에 따르면 세계 5G 이동통신 시스템 시장규모는 2020년 494.4억</a:t>
            </a:r>
          </a:p>
          <a:p>
            <a:r>
              <a:t>달러에서 연평균 32.0% 성장하여 2025년에는 1,982억 달러의 시장을 시현할 것으로 전망됨</a:t>
            </a:r>
          </a:p>
          <a:p>
            <a:r>
              <a:t>￮ 5G 상용화 서비스가 본격화됨에 따라 국내 5G 통신서비스 가입자 수는 매년 증가하고 있는 추세임</a:t>
            </a:r>
          </a:p>
          <a:p>
            <a:r>
              <a:t>* (‘19년 말)4,668,154명 → (’20년 말)11,851,373명 → (’21년 말)20,915,176명 (출처: 과학기술정보통신부)</a:t>
            </a:r>
          </a:p>
          <a:p>
            <a:r>
              <a:t>[세계 5G 이동통신 시스템 시장규모]</a:t>
            </a:r>
          </a:p>
          <a:p>
            <a:r>
              <a:t>(단위: 억 달러, 괄호는 YoY %)</a:t>
            </a:r>
          </a:p>
          <a:p>
            <a:r>
              <a:t>CAGR</a:t>
            </a:r>
          </a:p>
          <a:p>
            <a:r>
              <a:t>구분 2020 2021 2022 2023 2024 2025</a:t>
            </a:r>
          </a:p>
          <a:p>
            <a:r>
              <a:t>(2020-2025)</a:t>
            </a:r>
          </a:p>
          <a:p>
            <a:r>
              <a:t>494.4 645.1 815.5 1,063.5 1,429.1 1,982.0 32.0%</a:t>
            </a:r>
          </a:p>
          <a:p>
            <a:r>
              <a:t>5G이동통신</a:t>
            </a:r>
          </a:p>
          <a:p>
            <a:r>
              <a:t>시스템</a:t>
            </a:r>
          </a:p>
          <a:p>
            <a:r>
              <a:t>(30.5) (26.4) (30.4) (34.4) (38.7)</a:t>
            </a:r>
          </a:p>
          <a:p>
            <a:r>
              <a:t>20.5 27.6 42.4 73.9 136.7 263.1 66.6%</a:t>
            </a:r>
          </a:p>
          <a:p>
            <a:r>
              <a:t>장비</a:t>
            </a:r>
          </a:p>
          <a:p>
            <a:r>
              <a:t>(34.7) (53.6) (74.2) (85.1) (92.4)</a:t>
            </a:r>
          </a:p>
          <a:p>
            <a:r>
              <a:t>473.9 617.5 773.1 989.6 1,292.4 1,718.9 29.4%</a:t>
            </a:r>
          </a:p>
          <a:p>
            <a:r>
              <a:t>서비스</a:t>
            </a:r>
          </a:p>
          <a:p>
            <a:r>
              <a:t>(30.3) (25.2) (28.0) (30.6) (33.0)</a:t>
            </a:r>
          </a:p>
          <a:p>
            <a:r>
              <a:t>자료1: Global 5G Equipment Market 2021-2025, Technavio (2020)</a:t>
            </a:r>
          </a:p>
          <a:p>
            <a:r>
              <a:t>자료2: Global 5G Services Market 2022-2026, Technavio (2021)</a:t>
            </a:r>
          </a:p>
          <a:p>
            <a:r>
              <a:t>￮ 5G 원천기술 및 국제표준 확보를 위한 정부의 강한 의지, 유무선 융합시장의 성장으로 인한 스마트</a:t>
            </a:r>
          </a:p>
          <a:p>
            <a:r>
              <a:t>이동통신 시스템에 대한 수요 증가, 신흥국의 통신연계사업 발전으로 인한 해외시장 진출기회 확대</a:t>
            </a:r>
          </a:p>
          <a:p>
            <a:r>
              <a:t>등은 시장성장에 촉진요인으로 작용할 전망임</a:t>
            </a:r>
          </a:p>
          <a:p>
            <a:r>
              <a:t>￮ 이동통신 시스템 구축의 핵심 소재(RFIC, 모뎀 등)에 대한 높은 해외 의존도, 세계 시장을 선도하고</a:t>
            </a:r>
          </a:p>
          <a:p>
            <a:r>
              <a:t>있는 글로벌 기업 간의 M&amp;A를 통한 경쟁 강도 심화, 원천·핵심 기술 보유업체에 대한 로열티 지불</a:t>
            </a:r>
          </a:p>
          <a:p>
            <a:r>
              <a:t>및 특허소송에 대한 부담 등은 시장성장에 저해요인으로 작용할 전망임</a:t>
            </a:r>
          </a:p>
          <a:p>
            <a:r>
              <a:t>CIS이슈리포트 2022-2호 | 7 |</a:t>
            </a:r>
          </a:p>
          <a:p>
            <a:r>
              <a:t>▶ (주요품목② : 인공지능) 정보통신 테마 내 기술분야 중 정책금융 공급규모 증가율이 가장 높은</a:t>
            </a:r>
          </a:p>
          <a:p>
            <a:r>
              <a:t>능동형컴퓨팅 분야의 경우, 인공지능 품목의 정책금융 공급 비중이 가장 높으며, 이는 빅데이터</a:t>
            </a:r>
          </a:p>
          <a:p>
            <a:r>
              <a:t>분석기술의 발전으로 인해 인공지능의 활용처가 넓어짐에 따른 것으로 분석됨</a:t>
            </a:r>
          </a:p>
          <a:p>
            <a:r>
              <a:t>[능동형컴퓨팅 분야 내 기술품목별 혁신성장 정책금융 공급액 추이]</a:t>
            </a:r>
          </a:p>
          <a:p>
            <a:r>
              <a:t>(단위: 억 원)</a:t>
            </a:r>
          </a:p>
          <a:p>
            <a:r>
              <a:t>주: 스마트물류시스템 품목은 2021년부터 신규 품목으로 편임</a:t>
            </a:r>
          </a:p>
          <a:p>
            <a:r>
              <a:t>▶ 인공지능은 인간의 학습능력과 추론·지각능력, 자연언어 이해능력 등을 프로그램으로 구현한 기술로,</a:t>
            </a:r>
          </a:p>
          <a:p>
            <a:r>
              <a:t>컴퓨터가 인간의 지능적인 행동을 모방하는 방향으로 발전하고 있음</a:t>
            </a:r>
          </a:p>
          <a:p>
            <a:r>
              <a:t>￮ 인공지능은 사람의 두뇌가 복잡한 연산을 수행하는 점을 모방해 뉴런(Neuron)을 수학적으로 모방한</a:t>
            </a:r>
          </a:p>
          <a:p>
            <a:r>
              <a:t>알고리즘인 퍼셉트론(Perceptron)을 이용하여 컴퓨터의 연산 로직을 처리하는 원리로 동작함</a:t>
            </a:r>
          </a:p>
          <a:p>
            <a:r>
              <a:t>[인공지능 동작 개념]</a:t>
            </a:r>
          </a:p>
          <a:p>
            <a:r>
              <a:t>구분 구조</a:t>
            </a:r>
          </a:p>
          <a:p>
            <a:r>
              <a:t>Ÿ 세포체의 자극이 임계치를 넘으면 신경전달물질 발화</a:t>
            </a:r>
          </a:p>
          <a:p>
            <a:r>
              <a:t>뉴런</a:t>
            </a:r>
          </a:p>
          <a:p>
            <a:r>
              <a:t>Ÿ 활성함수의 계산 결과를 출력</a:t>
            </a:r>
          </a:p>
          <a:p>
            <a:r>
              <a:t>인공지능</a:t>
            </a:r>
          </a:p>
          <a:p>
            <a:r>
              <a:t>(퍼셉트론)</a:t>
            </a:r>
          </a:p>
          <a:p>
            <a:r>
              <a:t>자료: 디지에코</a:t>
            </a:r>
          </a:p>
          <a:p>
            <a:r>
              <a:t>| 8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▶ 다양한 데이터나 복잡한 자료 속에서 핵심적인 특징을 요약하는 ①데이터 추상화 기술, 방대한 지식</a:t>
            </a:r>
          </a:p>
          <a:p>
            <a:r>
              <a:t>체계를 이용하는 ②빅데이터 기술, 빅데이터를 처리하기 위한 ③고성능 컴퓨팅 기술이 인공지능</a:t>
            </a:r>
          </a:p>
          <a:p>
            <a:r>
              <a:t>구현의 핵심임</a:t>
            </a:r>
          </a:p>
          <a:p>
            <a:r>
              <a:t>￮ 데이터를 추상화하는 방법은 크게 인공신경망(ANN), 심층신경망(DNN), 합성곱신경망(CNN) 및</a:t>
            </a:r>
          </a:p>
          <a:p>
            <a:r>
              <a:t>순환신경망(RNN) 등으로 구분됨</a:t>
            </a:r>
          </a:p>
          <a:p>
            <a:r>
              <a:t>[인공지능 데이터 추상화 기술]</a:t>
            </a:r>
          </a:p>
          <a:p>
            <a:r>
              <a:t>구분 특징 장점 단점</a:t>
            </a:r>
          </a:p>
          <a:p>
            <a:r>
              <a:t>인공신경망(ANN) 사람의 신경망 원리와 구조를 모방하여 만든 알고리즘을 최적화</a:t>
            </a:r>
          </a:p>
          <a:p>
            <a:r>
              <a:t>모든 비선형 함수</a:t>
            </a:r>
          </a:p>
          <a:p>
            <a:r>
              <a:t>Artificial Neural 기계학습 알고리즘으로, 입력층, 출력층, 은닉층 하기 어려운 학습</a:t>
            </a:r>
          </a:p>
          <a:p>
            <a:r>
              <a:t>학습이 가능</a:t>
            </a:r>
          </a:p>
          <a:p>
            <a:r>
              <a:t>Network 으로 구성 환경 발생</a:t>
            </a:r>
          </a:p>
          <a:p>
            <a:r>
              <a:t>심층신경망(DNN) 학습환경에 따라</a:t>
            </a:r>
          </a:p>
          <a:p>
            <a:r>
              <a:t>입력층과 출력층 사이에 2개 이상의 은닉층</a:t>
            </a:r>
          </a:p>
          <a:p>
            <a:r>
              <a:t>Deep Neural ANN의 문제점 개선 높은 시간 복잡도</a:t>
            </a:r>
          </a:p>
          <a:p>
            <a:r>
              <a:t>들로 이뤄진 인공신경망</a:t>
            </a:r>
          </a:p>
          <a:p>
            <a:r>
              <a:t>Network 문제 발생</a:t>
            </a:r>
          </a:p>
          <a:p>
            <a:r>
              <a:t>합성곱신경망(CNN)</a:t>
            </a:r>
          </a:p>
          <a:p>
            <a:r>
              <a:t>데이터의 특징을 추출하여 특징들의 패턴을 이미지, 영상 데이터 특징추출 과정에서</a:t>
            </a:r>
          </a:p>
          <a:p>
            <a:r>
              <a:t>Convolution Neural</a:t>
            </a:r>
          </a:p>
          <a:p>
            <a:r>
              <a:t>파악하는 인공신경망 판별에 강점 정보손실 발생</a:t>
            </a:r>
          </a:p>
          <a:p>
            <a:r>
              <a:t>Network</a:t>
            </a:r>
          </a:p>
          <a:p>
            <a:r>
              <a:t>순환신경망(RNN) 현재의 학습과 과거의 학습을 연결하여 반복 연관성이 낮은</a:t>
            </a:r>
          </a:p>
          <a:p>
            <a:r>
              <a:t>학습훈련에 소요되는</a:t>
            </a:r>
          </a:p>
          <a:p>
            <a:r>
              <a:t>Recurrent Neural 적이고 순차적인 데이터 학습에 특화된 인공 데이터 처리에</a:t>
            </a:r>
          </a:p>
          <a:p>
            <a:r>
              <a:t>계산비용 감소</a:t>
            </a:r>
          </a:p>
          <a:p>
            <a:r>
              <a:t>Network 신경망 어려움</a:t>
            </a:r>
          </a:p>
          <a:p>
            <a:r>
              <a:t>￮ 빅데이터 분석을 위해서는 데이터마이닝, 기계학습, 패턴인식 등의 기술이 필요하며, 소셜미디어</a:t>
            </a:r>
          </a:p>
          <a:p>
            <a:r>
              <a:t>등 비정형 데이터의 증가로 인해 텍스트 마이닝, 오피니언 마이닝, 소셜 네트워크 분석, 군집 분석</a:t>
            </a:r>
          </a:p>
          <a:p>
            <a:r>
              <a:t>등의 기술도 꾸준히 개발되고 있음</a:t>
            </a:r>
          </a:p>
          <a:p>
            <a:r>
              <a:t>- 목적에 따라 인공지능이 학습할 수 있도록 라벨링(Labeling)된 데이터를 얻기 위해서는 많은</a:t>
            </a:r>
          </a:p>
          <a:p>
            <a:r>
              <a:t>시간과 비용이 소요되며, 빅데이터 정제여부에 따라 인공지능 서비스의 품질이 좌우됨</a:t>
            </a:r>
          </a:p>
          <a:p>
            <a:r>
              <a:t>￮ 다층으로 구성된 인공지능 모델을 이용하기 위해서는 고성능 컴퓨팅 환경이 필요하며, 이에 따라</a:t>
            </a:r>
          </a:p>
          <a:p>
            <a:r>
              <a:t>그래픽 처리용이었던 GPU를 숫자 연산기로 탈바꿈시키는 GPGPU1)기술이 개발됨</a:t>
            </a:r>
          </a:p>
          <a:p>
            <a:r>
              <a:t>- GPU는 최대 4천여 개의 연산 코어로 구성되어 연산 코어가 10~20개인 CPU와 비교할 때 병렬</a:t>
            </a:r>
          </a:p>
          <a:p>
            <a:r>
              <a:t>처리 능력이 뛰어나고, CPU와는 달리 다수의 연산 코어를 병렬 구성할 수 있어, 단순 연산을</a:t>
            </a:r>
          </a:p>
          <a:p>
            <a:r>
              <a:t>반복하는 인공지능 알고리즘에는 GPU가 적합함</a:t>
            </a:r>
          </a:p>
          <a:p>
            <a:r>
              <a:t>1) GPGPU(General-Purpose GPU): 일반적으로 컴퓨터그래픽스를 위한 계산만 맡았던 그래픽처리장치(GPU)를</a:t>
            </a:r>
          </a:p>
          <a:p>
            <a:r>
              <a:t>전통적으로 중앙처리장치(CPU)가 맡았던 응용프로그램들의 계산에 사용하는 기술</a:t>
            </a:r>
          </a:p>
          <a:p>
            <a:r>
              <a:t>CIS이슈리포트 2022-2호 | 9 |</a:t>
            </a:r>
          </a:p>
          <a:p>
            <a:r>
              <a:t>▶ 인공지능 산업의 value chain은 ‘AI 플랫폼 공급업체 → AI 어플리케이션 개발 → AI 응용솔루션</a:t>
            </a:r>
          </a:p>
          <a:p>
            <a:r>
              <a:t>개발 → 이용자’로 구성되며, 동 산업은 ①성장기 산업, ②대체재로부터의 위협이 낮은 산업, ③기</a:t>
            </a:r>
          </a:p>
          <a:p>
            <a:r>
              <a:t>술집약적 산업 등의 특징을 가짐</a:t>
            </a:r>
          </a:p>
          <a:p>
            <a:r>
              <a:t>￮ 알고리즘, 하드웨어 기술개발과 응용솔루션 서비스 상용화가 활발히 진행 중인 성장기 산업이며,</a:t>
            </a:r>
          </a:p>
          <a:p>
            <a:r>
              <a:t>수요 기업의 요구사항에 따라 운영플랫폼을 선택할 수 있는 구매자의 교섭력이 높은 산업임</a:t>
            </a:r>
          </a:p>
          <a:p>
            <a:r>
              <a:t>￮ 직접적인 대체 기술이 없어 대체재로부터 위협이 낮은 편이며, 알고리즘의 동작원리를 이해하고 맞</a:t>
            </a:r>
          </a:p>
          <a:p>
            <a:r>
              <a:t>춤형 서비스를 지원하기 위한 솔루션 개발 능력이 뒷받침 되어야 하는 기술집약적 산업임</a:t>
            </a:r>
          </a:p>
          <a:p>
            <a:r>
              <a:t>▶ 시장조사전문기관 BCC research에 따르면 세계 인공지능 시장규모는 2020년 398.4억 달러에서</a:t>
            </a:r>
          </a:p>
          <a:p>
            <a:r>
              <a:t>연평균 41.0% 성장하여 2025년에는 2,223.7억 달러의 시장을 형성할 것으로 전망됨</a:t>
            </a:r>
          </a:p>
          <a:p>
            <a:r>
              <a:t>￮ 세부 솔루션 분문별로는 2020년 기준 소프트웨어 부문의 점유율이 전체시장의 78.3%를 차지할</a:t>
            </a:r>
          </a:p>
          <a:p>
            <a:r>
              <a:t>정도로 압도적으로 높음</a:t>
            </a:r>
          </a:p>
          <a:p>
            <a:r>
              <a:t>[세계 인공지능 시장규모]</a:t>
            </a:r>
          </a:p>
          <a:p>
            <a:r>
              <a:t>(단위: 억 달러, 괄호는 YoY %)</a:t>
            </a:r>
          </a:p>
          <a:p>
            <a:r>
              <a:t>CAGR</a:t>
            </a:r>
          </a:p>
          <a:p>
            <a:r>
              <a:t>구분 2020 2021 2022 2023 2024 2025</a:t>
            </a:r>
          </a:p>
          <a:p>
            <a:r>
              <a:t>(2020-2025)</a:t>
            </a:r>
          </a:p>
          <a:p>
            <a:r>
              <a:t>398.4 553.3 769.7 1,134.3 1,498.9 2,223.7 41.0%</a:t>
            </a:r>
          </a:p>
          <a:p>
            <a:r>
              <a:t>인공지능</a:t>
            </a:r>
          </a:p>
          <a:p>
            <a:r>
              <a:t>(38.9) (39.1) (47.4) (32.1) (48.4)</a:t>
            </a:r>
          </a:p>
          <a:p>
            <a:r>
              <a:t>311.8 432.3 600.3 882.4 1,164.6 1,723.5 40.8%</a:t>
            </a:r>
          </a:p>
          <a:p>
            <a:r>
              <a:t>소프트웨어</a:t>
            </a:r>
          </a:p>
          <a:p>
            <a:r>
              <a:t>(38.6) (38.8) (47.0) (32.0) (48.0)</a:t>
            </a:r>
          </a:p>
          <a:p>
            <a:r>
              <a:t>55.7 78.0 109.3 162.6 216.0 323.7 42.2%</a:t>
            </a:r>
          </a:p>
          <a:p>
            <a:r>
              <a:t>서비스</a:t>
            </a:r>
          </a:p>
          <a:p>
            <a:r>
              <a:t>(40.0) (40.2) (48.9) (32.8) (49.8)</a:t>
            </a:r>
          </a:p>
          <a:p>
            <a:r>
              <a:t>30.9 43.1 60.2 89.2 118.3 176.5 41.7%</a:t>
            </a:r>
          </a:p>
          <a:p>
            <a:r>
              <a:t>하드웨어</a:t>
            </a:r>
          </a:p>
          <a:p>
            <a:r>
              <a:t>(39.5) (39.7) (48.2) (32.5) (49.2)</a:t>
            </a:r>
          </a:p>
          <a:p>
            <a:r>
              <a:t>자료: Global Artificial Intelligence(AI) Market, BCC Research (2022)</a:t>
            </a:r>
          </a:p>
          <a:p>
            <a:r>
              <a:t>￮ 인공지능 기술을 도입하는 산업이 늘어나고 있는 점, 인공지능 분야에 진출하는 스타트업의 증가에</a:t>
            </a:r>
          </a:p>
          <a:p>
            <a:r>
              <a:t>따라 산업의 기술경쟁력이 높아지는 점 등은 시장성장에 촉진요인으로 작용할 전망임</a:t>
            </a:r>
          </a:p>
          <a:p>
            <a:r>
              <a:t>￮ 국내 인공지능 기술에 대한 완성도가 높지 않아 국내기술의 도입처가 제한적인 점, 인공지능이</a:t>
            </a:r>
          </a:p>
          <a:p>
            <a:r>
              <a:t>인간의 고용 영역을 침범할 수 있고 기술의 불안정성으로 인한 사고 발생의 우려가 존재하는 점 등은</a:t>
            </a:r>
          </a:p>
          <a:p>
            <a:r>
              <a:t>시장성장에 저해요인으로 작용할 전망임</a:t>
            </a:r>
          </a:p>
          <a:p>
            <a:r>
              <a:t>| 10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4. 전기전자 테마 혁신성장 정책금융 현황 및 관련 산업 동향</a:t>
            </a:r>
          </a:p>
          <a:p>
            <a:r>
              <a:t>▶ (지원 현황) 전기전자 테마의 기술분야별 혁신성장 정책금융 공급점유율, 공급량 증가율을 종합적으로</a:t>
            </a:r>
          </a:p>
          <a:p>
            <a:r>
              <a:t>분석한 결과 차세대반도체 분야가 동 테마의 혁신성장 정책금융을 이끌고 있음</a:t>
            </a:r>
          </a:p>
          <a:p>
            <a:r>
              <a:t>￮ 차세대반도체란 기존 반도체 대비 처리속도 향상, 저전력 사용, 경박단소화 등 고성능을 실현하는</a:t>
            </a:r>
          </a:p>
          <a:p>
            <a:r>
              <a:t>반도체 및 관련 소재기술을 통칭하며, 반도체 미세공정 기술이 물리적 한계에 직면함에 따라 소재,</a:t>
            </a:r>
          </a:p>
          <a:p>
            <a:r>
              <a:t>장비 및 공정기술을 발전시켜 집적도를 향상시키는 방향으로 기술이 진화하고 있음</a:t>
            </a:r>
          </a:p>
          <a:p>
            <a:r>
              <a:t>￮ 3D집적회로, 전력반도체소자, 시스템반도체, AI반도체 등의 품목으로 구성되며, 시스템반도체 비전</a:t>
            </a:r>
          </a:p>
          <a:p>
            <a:r>
              <a:t>선포, 반도체 특별법 시행 등 반도체 산업에 우호적인 환경이 조성되고 있음</a:t>
            </a:r>
          </a:p>
          <a:p>
            <a:r>
              <a:t>- 특히, ‘국가첨단전략산업 경쟁력 강화 및 육성에 관한 특별조치법’(반도체 특별법) 제정으로 인해</a:t>
            </a:r>
          </a:p>
          <a:p>
            <a:r>
              <a:t>반도체, 이차전지 등 국가첨단전략산업을 파격적으로 지원할 수 있는 법적 근거가 마련됨에 따라</a:t>
            </a:r>
          </a:p>
          <a:p>
            <a:r>
              <a:t>향후 정책자금 공급 규모는 더 늘어날 것으로 전망됨</a:t>
            </a:r>
          </a:p>
          <a:p>
            <a:r>
              <a:t>[혁신성장 전기전자 테마 내 기술분야별 정책금융 공급 현황]</a:t>
            </a:r>
          </a:p>
          <a:p>
            <a:r>
              <a:t>(단위: 억 원, 괄호는 점유율 %)</a:t>
            </a:r>
          </a:p>
          <a:p>
            <a:r>
              <a:t>구분 2017년 말 2018년 말 2019년 말 2020년 말 2021년 말</a:t>
            </a:r>
          </a:p>
          <a:p>
            <a:r>
              <a:t>전기전자 테마 26,637 38,521 35,922 62,856 77,485</a:t>
            </a:r>
          </a:p>
          <a:p>
            <a:r>
              <a:t>12,019 18,971 17,006 39,475 53,779</a:t>
            </a:r>
          </a:p>
          <a:p>
            <a:r>
              <a:t>차세대반도체</a:t>
            </a:r>
          </a:p>
          <a:p>
            <a:r>
              <a:t>(45.1) (49.2) (47.3) (62.8) (69.4)</a:t>
            </a:r>
          </a:p>
          <a:p>
            <a:r>
              <a:t>5,546 9,400 9,111 9,980 9,171</a:t>
            </a:r>
          </a:p>
          <a:p>
            <a:r>
              <a:t>감성형인터페이스</a:t>
            </a:r>
          </a:p>
          <a:p>
            <a:r>
              <a:t>(20.8) (24.4) (25.4) (15.9) (11.8)</a:t>
            </a:r>
          </a:p>
          <a:p>
            <a:r>
              <a:t>1,959 2,028 2,150 4,322 4,265</a:t>
            </a:r>
          </a:p>
          <a:p>
            <a:r>
              <a:t>웨어러블디바이스</a:t>
            </a:r>
          </a:p>
          <a:p>
            <a:r>
              <a:t>(7.4) (5.3) (6.0) (6.9) (5.5)</a:t>
            </a:r>
          </a:p>
          <a:p>
            <a:r>
              <a:t>6,902 7,317 6,939 8,154 9,709</a:t>
            </a:r>
          </a:p>
          <a:p>
            <a:r>
              <a:t>능동형조명</a:t>
            </a:r>
          </a:p>
          <a:p>
            <a:r>
              <a:t>(25.9) (19.0) (19.3) (13.0) (12.5)</a:t>
            </a:r>
          </a:p>
          <a:p>
            <a:r>
              <a:t>212 804 715 926 561</a:t>
            </a:r>
          </a:p>
          <a:p>
            <a:r>
              <a:t>차세대컴퓨팅</a:t>
            </a:r>
          </a:p>
          <a:p>
            <a:r>
              <a:t>(0.8) (2.1) (2.0) (1.5) (0.7)</a:t>
            </a:r>
          </a:p>
          <a:p>
            <a:r>
              <a:t>CIS이슈리포트 2022-2호 | 11 |</a:t>
            </a:r>
          </a:p>
          <a:p>
            <a:r>
              <a:t>[전기전자 테마 내 기술분야별 정책금융 공급액 점유율 및 공급액 증감율]</a:t>
            </a:r>
          </a:p>
          <a:p>
            <a:r>
              <a:t>(단위: %) (단위: %)</a:t>
            </a:r>
          </a:p>
          <a:p>
            <a:r>
              <a:t>▶ (주요품목③ : 시스템반도체) 전기전자 테마를 이끄는 차세대반도체 분야의 경우 시스템반도체</a:t>
            </a:r>
          </a:p>
          <a:p>
            <a:r>
              <a:t>품목의 공급 비중이 가장 높은 것으로 확인되었으며, 이는 COVID-19 영향으로 비대면(untact)</a:t>
            </a:r>
          </a:p>
          <a:p>
            <a:r>
              <a:t>사회로의 빠른 전환에 따라 데이터처리 수요가 증가함에 따른 것으로 분석됨</a:t>
            </a:r>
          </a:p>
          <a:p>
            <a:r>
              <a:t>[차세대반도체 분야 내 기술품목별 혁신성장 정책금융 공급액 추이]</a:t>
            </a:r>
          </a:p>
          <a:p>
            <a:r>
              <a:t>(단위: 억 원)</a:t>
            </a:r>
          </a:p>
          <a:p>
            <a:r>
              <a:t>주: 반도체장비 품목은 2020년부터 신규 품목으로 편입</a:t>
            </a:r>
          </a:p>
          <a:p>
            <a:r>
              <a:t>▶ 시스템반도체는 정보의 연산, 처리, 제어 기능을 담당하는 전자소자로, 다양한 기능을 하나의 반도체에</a:t>
            </a:r>
          </a:p>
          <a:p>
            <a:r>
              <a:t>집적하고 소프트웨어와 융합하여 저전력, 고성능, 소형 및 저가격 등의 스마트화를 목표로 함</a:t>
            </a:r>
          </a:p>
          <a:p>
            <a:r>
              <a:t>￮ 데이터 저장이 주 용도인 메모리반도체와는 달리 여러 기능을 단일 칩에 통합하여 경제성·편의성을</a:t>
            </a:r>
          </a:p>
          <a:p>
            <a:r>
              <a:t>극대화하며, 센서와 융합을 통해 환경을 스스로 탐지·판단하는 능동적 작업을 실행 가능하도록 함</a:t>
            </a:r>
          </a:p>
          <a:p>
            <a:r>
              <a:t>| 12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[시스템반도체와 메모리반도체 비교]</a:t>
            </a:r>
          </a:p>
          <a:p>
            <a:r>
              <a:t>구분 시스템반도체 메모리반도체</a:t>
            </a:r>
          </a:p>
          <a:p>
            <a:r>
              <a:t>주요기능 Ÿ 논리, 연산, 제어 Ÿ 정보의 저장</a:t>
            </a:r>
          </a:p>
          <a:p>
            <a:r>
              <a:t>Ÿ 응용분야별 특화 시장 Ÿ 범용 양산 시장</a:t>
            </a:r>
          </a:p>
          <a:p>
            <a:r>
              <a:t>시장구조 Ÿ ASIC 등 용도별 다양화 Ÿ D램, S램 등 표준 제품 중심</a:t>
            </a:r>
          </a:p>
          <a:p>
            <a:r>
              <a:t>Ÿ 경기변동에 상대적으로 둔감 Ÿ 경기변동에 민감</a:t>
            </a:r>
          </a:p>
          <a:p>
            <a:r>
              <a:t>생산구조 Ÿ 다품종 소량/대량 생산 Ÿ 소품종 대량생산</a:t>
            </a:r>
          </a:p>
          <a:p>
            <a:r>
              <a:t>Ÿ 설계기술 및 우수인력 Ÿ 설비투자 및 자본력</a:t>
            </a:r>
          </a:p>
          <a:p>
            <a:r>
              <a:t>핵심경쟁력 Ÿ 설계 및 소프트웨어 기술을 통한 시스템 기능 Ÿ 미세공정 등 양산 기술을 통한 가격경쟁력</a:t>
            </a:r>
          </a:p>
          <a:p>
            <a:r>
              <a:t>Ÿ 성능 및 기능 위주 경쟁 Ÿ 선행기술 개발 및 시장선점</a:t>
            </a:r>
          </a:p>
          <a:p>
            <a:r>
              <a:t>Ÿ 설계, 제조, 패키징, 테스트 분업 활성화 Ÿ 종합반도체기업 중심</a:t>
            </a:r>
          </a:p>
          <a:p>
            <a:r>
              <a:t>사업구조</a:t>
            </a:r>
          </a:p>
          <a:p>
            <a:r>
              <a:t>Ÿ 중소기업, 벤처기업형, 대기업형 Ÿ 대기업형</a:t>
            </a:r>
          </a:p>
          <a:p>
            <a:r>
              <a:t>주요제품 Ÿ CPU, GPU, AP, 아날로그 반도체, 센서 Ÿ DRAM, NAND 플래시</a:t>
            </a:r>
          </a:p>
          <a:p>
            <a:r>
              <a:t>자료: 중소기업 전략기술로드맵 2022-2024, 중소벤처기업부</a:t>
            </a:r>
          </a:p>
          <a:p>
            <a:r>
              <a:t>￮ 시스템반도체는 기능에 따라 마이크로컴포넌트, 로직 IC(집적회로), 아날로그 IC, 주문형 반도체(ASIC)</a:t>
            </a:r>
          </a:p>
          <a:p>
            <a:r>
              <a:t>등으로 구분됨</a:t>
            </a:r>
          </a:p>
          <a:p>
            <a:r>
              <a:t>- 고성능 반도체, 센서의 지능화, AI프로세서, 데이터 센터 등 새로운 컴퓨팅 아키텍처가 등장함에</a:t>
            </a:r>
          </a:p>
          <a:p>
            <a:r>
              <a:t>따라 이를 구현하기 위한 시스템반도체 설계 및 공정기술에 대한 R&amp;D가 활발히 진행되고 있음</a:t>
            </a:r>
          </a:p>
          <a:p>
            <a:r>
              <a:t>[시스템반도체 기능별 분류]</a:t>
            </a:r>
          </a:p>
          <a:p>
            <a:r>
              <a:t>구분 내용</a:t>
            </a:r>
          </a:p>
          <a:p>
            <a:r>
              <a:t>Ÿ 초소형 집적회로, 주로 제어·연산 기능을 하는 초소형 반도체</a:t>
            </a:r>
          </a:p>
          <a:p>
            <a:r>
              <a:t>마이크로컴포넌트</a:t>
            </a:r>
          </a:p>
          <a:p>
            <a:r>
              <a:t>Ÿ MPU(Micro Processor Unit), MCU(Micro Controller Unit)2) 등이 해당</a:t>
            </a:r>
          </a:p>
          <a:p>
            <a:r>
              <a:t>Ÿ NOT, OR, AND 등의 논리회로로 구성된 반도체</a:t>
            </a:r>
          </a:p>
          <a:p>
            <a:r>
              <a:t>IC 로직 IC Ÿ 모바일 통신 기기에서 연산, 제어 기능을 담당하는 AP(Application</a:t>
            </a:r>
          </a:p>
          <a:p>
            <a:r>
              <a:t>Processor)가 대표적인 로직 IC임</a:t>
            </a:r>
          </a:p>
          <a:p>
            <a:r>
              <a:t>Ÿ 각종 아날로그 신호를 컴퓨터가 인식할 수 있는 디지털 신호로 변환하는 반도체</a:t>
            </a:r>
          </a:p>
          <a:p>
            <a:r>
              <a:t>아날로그 IC</a:t>
            </a:r>
          </a:p>
          <a:p>
            <a:r>
              <a:t>Ÿ 빛이나 소리 같은 아날로그 신호를 디지털로 바꿔주는 역할</a:t>
            </a:r>
          </a:p>
          <a:p>
            <a:r>
              <a:t>주문형 반도체 Ÿ 특정한 응용분야에 사용하기 위해 개발된 반도체 IC 제품</a:t>
            </a:r>
          </a:p>
          <a:p>
            <a:r>
              <a:t>(ASIC) Ÿ 해당 IC를 복수의 사용자가 구매하면 ASSP로 명명</a:t>
            </a:r>
          </a:p>
          <a:p>
            <a:r>
              <a:t>자료: 중소기업 전략기술로드맵 2022-2024, 중소벤처기업부</a:t>
            </a:r>
          </a:p>
          <a:p>
            <a:r>
              <a:t>2) MCU(Micro Controller Unit): 중앙처리장치(CPU)와 주변장치, 입출력 모듈 등을 하나의 칩으로 구성하여 여러 기능의 수행이</a:t>
            </a:r>
          </a:p>
          <a:p>
            <a:r>
              <a:t>가능한 초소형 컴퓨터 유닛</a:t>
            </a:r>
          </a:p>
          <a:p>
            <a:r>
              <a:t>CIS이슈리포트 2022-2호 | 13 |</a:t>
            </a:r>
          </a:p>
          <a:p>
            <a:r>
              <a:t>▶ 반도체산업은 제조 공정에 따라 ‘회로설계(반도체 IP, 팹리스) → 제조(파운드리) → 조립 및 검사’로</a:t>
            </a:r>
          </a:p>
          <a:p>
            <a:r>
              <a:t>구성되며, 종합반도체 회사(IDM)가 회로 설계부터 판매까지 전 과정을 총괄함</a:t>
            </a:r>
          </a:p>
          <a:p>
            <a:r>
              <a:t>￮ 반도체 IP(Intellectual Property) 기업은 SoC, ASIC, ASSP와 같은 반도체 IC 제품의 부분회로에</a:t>
            </a:r>
          </a:p>
          <a:p>
            <a:r>
              <a:t>대한 지적재산권(설계도면, 사용설명서 등 사용에 필요한 모든 정보) 사업화를 영위함</a:t>
            </a:r>
          </a:p>
          <a:p>
            <a:r>
              <a:t>￮ 팹리스(Fabless)는 반도체 제조공정(Fab)을 보유하지 않은 반도체 제조업체로, 반도체 IC를 설계</a:t>
            </a:r>
          </a:p>
          <a:p>
            <a:r>
              <a:t>하여 파운드리를 통해 위탁생산하고, 이를 검사하여 판매하는 역할을 담당함</a:t>
            </a:r>
          </a:p>
          <a:p>
            <a:r>
              <a:t>￮ 파운드리(Foundry)는 반도체 제조공정을 보유한 반도체 위탁생산 전문업체로, 다수 팹리스의 제품을</a:t>
            </a:r>
          </a:p>
          <a:p>
            <a:r>
              <a:t>제조하는 역할을 수행함</a:t>
            </a:r>
          </a:p>
          <a:p>
            <a:r>
              <a:t>[시스템반도체 Value Chain]</a:t>
            </a:r>
          </a:p>
          <a:p>
            <a:r>
              <a:t>자료: Silicon times</a:t>
            </a:r>
          </a:p>
          <a:p>
            <a:r>
              <a:t>▶ 시스템반도체 산업은 ①기술집약적 산업, ②활용 분야가 확대되고 있는 산업, ③경기변동 및 수요</a:t>
            </a:r>
          </a:p>
          <a:p>
            <a:r>
              <a:t>변화에 비탄력적인 산업 등의 특징을 가짐</a:t>
            </a:r>
          </a:p>
          <a:p>
            <a:r>
              <a:t>￮ 시스템반도체는 설계, 제조, 패키징, 테스트 등 산업생태계가 분화되어 있는 다품종 생산에 특화된</a:t>
            </a:r>
          </a:p>
          <a:p>
            <a:r>
              <a:t>기술집약적 산업의 특징을 가지며, ICT와 타산업의 융합으로 디지털화, 스마트화가 가속화됨에 따라</a:t>
            </a:r>
          </a:p>
          <a:p>
            <a:r>
              <a:t>자동차, 항공·우주 등의 주력사업 경쟁력 제고에 기여하는 산업임</a:t>
            </a:r>
          </a:p>
          <a:p>
            <a:r>
              <a:t>￮ 수요-공급 간 예측 오류로 인해 공급과잉이 발생하는 메모리반도체와는 달리 주문형 생산, 설계·</a:t>
            </a:r>
          </a:p>
          <a:p>
            <a:r>
              <a:t>생산의 분업화 특징으로 인해 시장에 대한 변동성이 상대적으로 낮으며, 광범위한 적용 분야, 다품종</a:t>
            </a:r>
          </a:p>
          <a:p>
            <a:r>
              <a:t>소량생산, 높은 설계기술 요구 등으로 수요 변화에 비교적 탄력적임</a:t>
            </a:r>
          </a:p>
          <a:p>
            <a:r>
              <a:t>▶ 시장조사전문기관 Gartner에 따르면 세계 시스템반도체 시장규모는 2020년 2,723.6억 달러에서</a:t>
            </a:r>
          </a:p>
          <a:p>
            <a:r>
              <a:t>연평균 7.1% 성장하여 2025년에는 3,833.8억 달러의 시장을 시현할 것으로 전망됨</a:t>
            </a:r>
          </a:p>
          <a:p>
            <a:r>
              <a:t>￮ 2020년 기준 시스템반도체 품목별 비중은 주문형반도체, 마이크로컴포넌트, 아날로그IC, 로직IC</a:t>
            </a:r>
          </a:p>
          <a:p>
            <a:r>
              <a:t>순으로 점유율이 높은 것으로 조사되었으며, 지역별로는 미국이 세계 시스템반도체 시장을 주도하는</a:t>
            </a:r>
          </a:p>
          <a:p>
            <a:r>
              <a:t>가운데, EU, 일본, 중국, 한국이 시장 경쟁을 벌이고 있음</a:t>
            </a:r>
          </a:p>
          <a:p>
            <a:r>
              <a:t>| 14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[세계 시스템반도체 시장규모]</a:t>
            </a:r>
          </a:p>
          <a:p>
            <a:r>
              <a:t>(단위: 억 달러, 괄호는 YoY %)</a:t>
            </a:r>
          </a:p>
          <a:p>
            <a:r>
              <a:t>CAGR</a:t>
            </a:r>
          </a:p>
          <a:p>
            <a:r>
              <a:t>구분 2020 2021 2022 2023 2024 2025</a:t>
            </a:r>
          </a:p>
          <a:p>
            <a:r>
              <a:t>(2020-2025)</a:t>
            </a:r>
          </a:p>
          <a:p>
            <a:r>
              <a:t>2,723.6 3,344.7 3,539.0 3,618.7 3,746.3 3,833.8 7.1%</a:t>
            </a:r>
          </a:p>
          <a:p>
            <a:r>
              <a:t>시스템반도체</a:t>
            </a:r>
          </a:p>
          <a:p>
            <a:r>
              <a:t>(22.8) (5.8) (2.3) (3.5) (2.3)</a:t>
            </a:r>
          </a:p>
          <a:p>
            <a:r>
              <a:t>823.7 916.8 900.3 875.1 872.6 872.9 1.2%</a:t>
            </a:r>
          </a:p>
          <a:p>
            <a:r>
              <a:t>마이크로</a:t>
            </a:r>
          </a:p>
          <a:p>
            <a:r>
              <a:t>컴포넌트</a:t>
            </a:r>
          </a:p>
          <a:p>
            <a:r>
              <a:t>(11.3) (-1.8) (-2.8) (-0.3) (0.0)</a:t>
            </a:r>
          </a:p>
          <a:p>
            <a:r>
              <a:t>134.1 179.3 188.3 190.7 201.7 211.4 9.5%</a:t>
            </a:r>
          </a:p>
          <a:p>
            <a:r>
              <a:t>로직IC</a:t>
            </a:r>
          </a:p>
          <a:p>
            <a:r>
              <a:t>(33.7) (5.0) (1.3) (5.8) (4.8)</a:t>
            </a:r>
          </a:p>
          <a:p>
            <a:r>
              <a:t>246.5 311.3 329.5 336.1 354.1 360.4 7.9%</a:t>
            </a:r>
          </a:p>
          <a:p>
            <a:r>
              <a:t>아날로그IC</a:t>
            </a:r>
          </a:p>
          <a:p>
            <a:r>
              <a:t>(26.3) (5.8) (2.0) (5.4) (1.8)</a:t>
            </a:r>
          </a:p>
          <a:p>
            <a:r>
              <a:t>1,519.4 1,937.3 2,121.0 2,216.8 2,317.9 2,389.1 9.5%</a:t>
            </a:r>
          </a:p>
          <a:p>
            <a:r>
              <a:t>주문형</a:t>
            </a:r>
          </a:p>
          <a:p>
            <a:r>
              <a:t>반도체</a:t>
            </a:r>
          </a:p>
          <a:p>
            <a:r>
              <a:t>(27.5) (9.5) (4.5) (4.6) (3.1)</a:t>
            </a:r>
          </a:p>
          <a:p>
            <a:r>
              <a:t>자료: Semiconductor Forecast Database, Worldwide, 4Q21 Update, Gartner (2021)</a:t>
            </a:r>
          </a:p>
          <a:p>
            <a:r>
              <a:t>￮ 설계-제조-패키징-검사 등으로 분업 활성화가 되어있어 기술력을 보유한 중소기업의 사업화가 가능</a:t>
            </a:r>
          </a:p>
          <a:p>
            <a:r>
              <a:t>하다는 점, 종합 반도체 강국으로의 도약을 목표로 하는 정부의 정책이 우호적인 점 등은 시장성장에</a:t>
            </a:r>
          </a:p>
          <a:p>
            <a:r>
              <a:t>긍정적인 요인으로 작용할 전망임</a:t>
            </a:r>
          </a:p>
          <a:p>
            <a:r>
              <a:t>￮ 수요예측 실패에 따른 공급부족이 발생할 우려가 있는 점, 반도체 제조업체가 차량용 반도체와 같은</a:t>
            </a:r>
          </a:p>
          <a:p>
            <a:r>
              <a:t>보급형 제품 생산투자에 소극적인 점, 시장을 선도하고 있는 글로벌 기업 간의 M&amp;A를 통한 경쟁</a:t>
            </a:r>
          </a:p>
          <a:p>
            <a:r>
              <a:t>강도가 심화되고 있는 점 등은 시장성장에 저해요인으로 작용할 전망임</a:t>
            </a:r>
          </a:p>
          <a:p>
            <a:r>
              <a:t>5. 센서측정 테마 혁신성장 정책금융 현황 및 관련 산업 동향</a:t>
            </a:r>
          </a:p>
          <a:p>
            <a:r>
              <a:t>▶ (지원 현황) 센서측정 테마를 구성하는 기술분야별 혁신성장 정책금융 지원 현황은 공급점유율 및</a:t>
            </a:r>
          </a:p>
          <a:p>
            <a:r>
              <a:t>공급량 증가율 관점에서 객체탐지 분야로의 정책자금 흐름이 증가하고 있는 추세임</a:t>
            </a:r>
          </a:p>
          <a:p>
            <a:r>
              <a:t>￮ 객체탐지란 물리적, 화학적, 생물학적 대상의 빛, 진동, 열, 화학물 등을 전자기파, 센서 등으로 검출</a:t>
            </a:r>
          </a:p>
          <a:p>
            <a:r>
              <a:t>하는 기술을 총칭하며, 생체인식, 비접촉모니터링, 센서융합, 스마트센서 등의 품목으로 구성됨</a:t>
            </a:r>
          </a:p>
          <a:p>
            <a:r>
              <a:t>- 전체 센서측정 테마 정책금융 공급 규모의 약 50% 수준을 점유하고 있으며, 이는 사물인터넷</a:t>
            </a:r>
          </a:p>
          <a:p>
            <a:r>
              <a:t>기반의 네트워크 구축을 위한 요소기술로 객체탐지 기술·제품에 대한 사업화가 활발함에 따른</a:t>
            </a:r>
          </a:p>
          <a:p>
            <a:r>
              <a:t>것으로 분석됨</a:t>
            </a:r>
          </a:p>
          <a:p>
            <a:r>
              <a:t>CIS이슈리포트 2022-2호 | 15 |</a:t>
            </a:r>
          </a:p>
          <a:p>
            <a:r>
              <a:t>[혁신성장 센서측정 테마 정책금융 공급 현황]</a:t>
            </a:r>
          </a:p>
          <a:p>
            <a:r>
              <a:t>(단위: 억 원, 괄호는 점유율 %)</a:t>
            </a:r>
          </a:p>
          <a:p>
            <a:r>
              <a:t>구분 2017년 말 2018년 말 2019년 말 2020년 말 2021년 말</a:t>
            </a:r>
          </a:p>
          <a:p>
            <a:r>
              <a:t>센서측정 테마 2,780 6,861 6,851 11,506 13,854</a:t>
            </a:r>
          </a:p>
          <a:p>
            <a:r>
              <a:t>993 3,411 1,984 3,500 4,743</a:t>
            </a:r>
          </a:p>
          <a:p>
            <a:r>
              <a:t>감각센서</a:t>
            </a:r>
          </a:p>
          <a:p>
            <a:r>
              <a:t>(35.7) (49.7) (29.0) (30.4) (34.2)</a:t>
            </a:r>
          </a:p>
          <a:p>
            <a:r>
              <a:t>1,278 2,566 3,620 6,110 6,711</a:t>
            </a:r>
          </a:p>
          <a:p>
            <a:r>
              <a:t>객체탐지</a:t>
            </a:r>
          </a:p>
          <a:p>
            <a:r>
              <a:t>(46.0) (37.4) (52.8) (53.1) (48.4)</a:t>
            </a:r>
          </a:p>
          <a:p>
            <a:r>
              <a:t>508 884 1,247 1,896 2,399</a:t>
            </a:r>
          </a:p>
          <a:p>
            <a:r>
              <a:t>광대역측정</a:t>
            </a:r>
          </a:p>
          <a:p>
            <a:r>
              <a:t>(18.3) (12.9) (18.2) (16.5) (17.3)</a:t>
            </a:r>
          </a:p>
          <a:p>
            <a:r>
              <a:t>▶ (주요품목④ : 스마트센서) 센서측정 테마 내 주요 기술분야인 객체탐지의 경우 스마트센서 품목의</a:t>
            </a:r>
          </a:p>
          <a:p>
            <a:r>
              <a:t>정책금융 공급 비중이 가장 높은 것으로 확인되었으며, 이는 스마트팜, 사물인터넷, 자율주행 등 다양한</a:t>
            </a:r>
          </a:p>
          <a:p>
            <a:r>
              <a:t>분야로의 활용도가 높아지고 있기 때문인 것으로 분석됨</a:t>
            </a:r>
          </a:p>
          <a:p>
            <a:r>
              <a:t>[객체탐지 분야 내 기술품목별 혁신성장 정책금융 공급액 추이]</a:t>
            </a:r>
          </a:p>
          <a:p>
            <a:r>
              <a:t>(단위: 억 원)</a:t>
            </a:r>
          </a:p>
          <a:p>
            <a:r>
              <a:t>주: 스마트센서 품목은 2018년부터 신규 품목으로 편입</a:t>
            </a:r>
          </a:p>
          <a:p>
            <a:r>
              <a:t>▶ 스마트센서란 센서 기술에 MCU 등의 반도체 기술을 접목하여 감지 기능뿐만 아니라 데이터 처리,</a:t>
            </a:r>
          </a:p>
          <a:p>
            <a:r>
              <a:t>자동보정, 자가진단, 의사결정, 통신 등의 기능을 갖춘 지능형 센서 기술을 말함</a:t>
            </a:r>
          </a:p>
          <a:p>
            <a:r>
              <a:t>￮ 정보 감지를 위한 센서 소자 기술, 감지된 데이터 처리를 위한 MCU 제어기술, 센서 시스템 운용을</a:t>
            </a:r>
          </a:p>
          <a:p>
            <a:r>
              <a:t>위한 임베디드 소프트웨어 기술이 핵심 요소 기술임</a:t>
            </a:r>
          </a:p>
          <a:p>
            <a:r>
              <a:t>- MEMS, 나노기술, 반도체 집적기술의 발전으로 센서의 소형화, 다양화, 지능화, 무선화가 가능해</a:t>
            </a:r>
          </a:p>
          <a:p>
            <a:r>
              <a:t>졌으며, 다양한 센서를 집적하여 측정 정확도를 높이고, 데이터 처리 시 발생하는 잡음을 줄여</a:t>
            </a:r>
          </a:p>
          <a:p>
            <a:r>
              <a:t>의미 있는 정보를 성공적으로 제공하는 방향으로 기술이 진화하고 있음</a:t>
            </a:r>
          </a:p>
          <a:p>
            <a:r>
              <a:t>| 16 | CIS이슈리포트 2022-2호</a:t>
            </a:r>
          </a:p>
          <a:p>
            <a:r>
              <a:t>혁신성장 정책금융 동향 : ICT 산업을 중심으로</a:t>
            </a:r>
          </a:p>
          <a:p>
            <a:r>
              <a:t>[스마트센서 구성 및 내부 구조]</a:t>
            </a:r>
          </a:p>
          <a:p>
            <a:r>
              <a:t>자료: 한국전자통신연구원</a:t>
            </a:r>
          </a:p>
          <a:p>
            <a:r>
              <a:t>▶ 스마트센서 산업의 value chain은 ‘센서 재료 및 장비 → 스마트센서 제조 → 응용분야’로 구성</a:t>
            </a:r>
          </a:p>
          <a:p>
            <a:r>
              <a:t>되며, 동 산업은 ①다품종 소량 생산의 맞춤형 산업, ②전·후방 파급력이 큰 기반산업, ③융·복합</a:t>
            </a:r>
          </a:p>
          <a:p>
            <a:r>
              <a:t>산업 등의 특징을 가짐</a:t>
            </a:r>
          </a:p>
          <a:p>
            <a:r>
              <a:t>￮ 다품종 소량 생산 구조를 갖고 있으며, 고객 맞춤형 생산이 일반적인 바, 수요 업체와의 협력관계가</a:t>
            </a:r>
          </a:p>
          <a:p>
            <a:r>
              <a:t>중요한 사업화 성공 요인임</a:t>
            </a:r>
          </a:p>
          <a:p>
            <a:r>
              <a:t>￮ 산업 전반에 활용되는 파급력이 큰 산업의 일종이며, 제품의 설계 및 제조를 위해 재료, 기계, 전기</a:t>
            </a:r>
          </a:p>
          <a:p>
            <a:r>
              <a:t>전자, 정보통신 등의 다양한 기술이 융합되어야 하는 산업임</a:t>
            </a:r>
          </a:p>
          <a:p>
            <a:r>
              <a:t>▶ 시장조사전문기관 MarketsandMarkets에 따르면 세계 스마트센서 시장규모는 2020년 366.5억</a:t>
            </a:r>
          </a:p>
          <a:p>
            <a:r>
              <a:t>달러에서 연평균 19.0% 성장하여 2025년에는 875.8억 달러의 시장을 시현할 것으로 전망됨</a:t>
            </a:r>
          </a:p>
          <a:p>
            <a:r>
              <a:t>[세계 스마트센서 시장규모]</a:t>
            </a:r>
          </a:p>
          <a:p>
            <a:r>
              <a:t>(단위: 억 달러, 괄호는 YoY %)</a:t>
            </a:r>
          </a:p>
          <a:p>
            <a:r>
              <a:t>CAGR</a:t>
            </a:r>
          </a:p>
          <a:p>
            <a:r>
              <a:t>구분 2020 2021 2022 2023 2024 2025</a:t>
            </a:r>
          </a:p>
          <a:p>
            <a:r>
              <a:t>(2020-2025)</a:t>
            </a:r>
          </a:p>
          <a:p>
            <a:r>
              <a:t>366.5 403.9 471.2 538.4 707.1 875.8 19.0%</a:t>
            </a:r>
          </a:p>
          <a:p>
            <a:r>
              <a:t>스마트센서</a:t>
            </a:r>
          </a:p>
          <a:p>
            <a:r>
              <a:t>- (10.2) (16.7) (14.3) (31.3) (23.9)</a:t>
            </a:r>
          </a:p>
          <a:p>
            <a:r>
              <a:t>자료: Global Smart Sensor Market 2021-2025, MarketsandMarkets(2020)</a:t>
            </a:r>
          </a:p>
          <a:p>
            <a:r>
              <a:t>￮ 스마트팜, 사물인터넷, 자율주행 등 다양한 분야에서 스마트센서에 대한 수요가 증가하고 있는 점</a:t>
            </a:r>
          </a:p>
          <a:p>
            <a:r>
              <a:t>등은 시장성장에 촉진요인으로 작용할 전망임</a:t>
            </a:r>
          </a:p>
          <a:p>
            <a:r>
              <a:t>￮ 스마트센서의 핵심 소자와 설계 기술의 해외 의존도가 높은 점, 연구개발에서 양산까지 소요자금</a:t>
            </a:r>
          </a:p>
          <a:p>
            <a:r>
              <a:t>규모가 큰 편인 점, 글로벌 기업이 시장을 선점하고 있어 중소규모 신규기업들의 시장진입 장벽이</a:t>
            </a:r>
          </a:p>
          <a:p>
            <a:r>
              <a:t>높은 점 등은 시장성장에 저해요인으로 작용할 전망임</a:t>
            </a:r>
          </a:p>
          <a:p>
            <a:r>
              <a:t>CIS이슈리포트 2022-2호 | 17 |</a:t>
            </a:r>
          </a:p>
          <a:p>
            <a:r>
              <a:t>6. 요약 및 결언</a:t>
            </a:r>
          </a:p>
          <a:p>
            <a:r>
              <a:t>▶ 혁신성장 ICT 산업에 지원된 정책금융은 16.9조원(21년 말 기준) 규모로, 전체 혁신성장 정책금융</a:t>
            </a:r>
          </a:p>
          <a:p>
            <a:r>
              <a:t>총량의 약 20% 비중을 차지하고 있으며, 지원규모가 매년 증가하고 있음</a:t>
            </a:r>
          </a:p>
          <a:p>
            <a:r>
              <a:t>▶ 정보통신 테마의 경우 차세대무선통신미디어 기술분야 내 5G이동통신 품목과 능동형컴퓨팅 기술</a:t>
            </a:r>
          </a:p>
          <a:p>
            <a:r>
              <a:t>분야 내 인공지능 품목이 정책금융 공급량 및 공급속도 증가 측면에서 정책금융의 흐름을 이끌고 있음</a:t>
            </a:r>
          </a:p>
          <a:p>
            <a:r>
              <a:t>￮ 초연결 사회 구축을 위한 차세대 이동통신 시스템 기술의 발전, 빅데이터 및 컴퓨팅 기술의 발전에</a:t>
            </a:r>
          </a:p>
          <a:p>
            <a:r>
              <a:t>따른 인공지능의 상용화 영향 때문인 것으로 분석됨</a:t>
            </a:r>
          </a:p>
          <a:p>
            <a:r>
              <a:t>▶ 전기전자 테마의 경우 차세대반도체 기술분야 내 시스템반도체 품목이 미래성장성에 기반하여 큰</a:t>
            </a:r>
          </a:p>
          <a:p>
            <a:r>
              <a:t>규모의 정책자금 투입을 유발하고 있음</a:t>
            </a:r>
          </a:p>
          <a:p>
            <a:r>
              <a:t>￮ 종합반도체 강국을 목표로 하는 비전과 반도체 특별법 제정 등을 통한 산업 육성화 정책으로 인해</a:t>
            </a:r>
          </a:p>
          <a:p>
            <a:r>
              <a:t>동 품목으로의 정책금융 공급은 지속 증가할 것으로 전망됨</a:t>
            </a:r>
          </a:p>
          <a:p>
            <a:r>
              <a:t>▶ 센서측정 테마의 경우 정보통신, 전기전자 테마 대비 정책금융 공급 규모는 작은 편이나, 객체탐지 분야</a:t>
            </a:r>
          </a:p>
          <a:p>
            <a:r>
              <a:t>로의 정책금융 공급이 꾸준한 것을 확인함</a:t>
            </a:r>
          </a:p>
          <a:p>
            <a:r>
              <a:t>￮ 스마트팜, 자율주행차 등 스마트센서를 필요로 하는 산업으로부터의 수요가 증가함에 따라 동 품목</a:t>
            </a:r>
          </a:p>
          <a:p>
            <a:r>
              <a:t>시장의 성장이 전망되며, 이에 정책금융 공급 또한 지속 증가할 것임</a:t>
            </a:r>
          </a:p>
          <a:p>
            <a:r>
              <a:t>▶ 원천기술 경쟁력 강화 등에 혁신성장 정책금융이 중요한 역할을 하고 있으며, 미래먹거리 산업 육성을 위해</a:t>
            </a:r>
          </a:p>
          <a:p>
            <a:r>
              <a:t>역동적인 혁신금융으로서의 변화가 기대됨</a:t>
            </a:r>
          </a:p>
          <a:p>
            <a:r>
              <a:t>￮ 혁신 ICT 산업은 관련 시장이 지속적으로 성장할 것으로 전망되나, 원천기술 미확보 및 높은</a:t>
            </a:r>
          </a:p>
          <a:p>
            <a:r>
              <a:t>해외 의존도가 약점으로 지적되어 국내 기업의 경쟁력 강화가 필요함</a:t>
            </a:r>
          </a:p>
          <a:p>
            <a:r>
              <a:t>￮ 이에 혁신기업을 발굴하는 가이드라인의 지속적인 최신화·내실화에 노력을 기하는 한편, 정책금융</a:t>
            </a:r>
          </a:p>
          <a:p>
            <a:r>
              <a:t>기관 뿐만 아니라 전 금융권으로 혁신기업에 대한 금융지원을 확대할 필요가 있음</a:t>
            </a:r>
          </a:p>
          <a:p>
            <a:r>
              <a:t>※ 본 보고서의 내용은 작성자 개인의 의견으로서 한국신용정보원의 공식 견해와 다를 수 있습니다.</a:t>
            </a:r>
          </a:p>
          <a:p>
            <a:r>
              <a:t>본 보고서를 사용 또는 인용할 경우에는 출처를 명시하시기 바랍니다.</a:t>
            </a:r>
          </a:p>
          <a:p>
            <a:r>
              <a:t>| 18 | CIS이슈리포트 2022-2호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