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63" r:id="rId5"/>
    <p:sldId id="259" r:id="rId6"/>
    <p:sldId id="260" r:id="rId7"/>
    <p:sldId id="261" r:id="rId8"/>
    <p:sldId id="262" r:id="rId9"/>
    <p:sldId id="267" r:id="rId10"/>
    <p:sldId id="266" r:id="rId11"/>
    <p:sldId id="269" r:id="rId12"/>
    <p:sldId id="270" r:id="rId13"/>
    <p:sldId id="271" r:id="rId14"/>
    <p:sldId id="268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78" r:id="rId23"/>
    <p:sldId id="280" r:id="rId24"/>
    <p:sldId id="282" r:id="rId25"/>
    <p:sldId id="281" r:id="rId26"/>
    <p:sldId id="283" r:id="rId27"/>
    <p:sldId id="286" r:id="rId28"/>
    <p:sldId id="284" r:id="rId29"/>
    <p:sldId id="285" r:id="rId30"/>
    <p:sldId id="287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2" autoAdjust="0"/>
    <p:restoredTop sz="94660"/>
  </p:normalViewPr>
  <p:slideViewPr>
    <p:cSldViewPr snapToGrid="0">
      <p:cViewPr varScale="1">
        <p:scale>
          <a:sx n="96" d="100"/>
          <a:sy n="96" d="100"/>
        </p:scale>
        <p:origin x="45" y="5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4963-8D48-46E7-B928-E289E17ADCCD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21AA-E6ED-4121-8019-2B1FA40438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02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4963-8D48-46E7-B928-E289E17ADCCD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21AA-E6ED-4121-8019-2B1FA40438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9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4963-8D48-46E7-B928-E289E17ADCCD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21AA-E6ED-4121-8019-2B1FA40438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8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4963-8D48-46E7-B928-E289E17ADCCD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21AA-E6ED-4121-8019-2B1FA40438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42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4963-8D48-46E7-B928-E289E17ADCCD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21AA-E6ED-4121-8019-2B1FA40438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16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4963-8D48-46E7-B928-E289E17ADCCD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21AA-E6ED-4121-8019-2B1FA40438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5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4963-8D48-46E7-B928-E289E17ADCCD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21AA-E6ED-4121-8019-2B1FA40438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51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4963-8D48-46E7-B928-E289E17ADCCD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21AA-E6ED-4121-8019-2B1FA40438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62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4963-8D48-46E7-B928-E289E17ADCCD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21AA-E6ED-4121-8019-2B1FA40438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51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4963-8D48-46E7-B928-E289E17ADCCD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21AA-E6ED-4121-8019-2B1FA40438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74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4963-8D48-46E7-B928-E289E17ADCCD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21AA-E6ED-4121-8019-2B1FA40438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60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44963-8D48-46E7-B928-E289E17ADCCD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021AA-E6ED-4121-8019-2B1FA40438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87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12832" y="1470023"/>
            <a:ext cx="10191956" cy="329320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solidFill>
                  <a:schemeClr val="bg1"/>
                </a:solidFill>
              </a:rPr>
              <a:t>Powershell </a:t>
            </a:r>
            <a:r>
              <a:rPr lang="de-DE" sz="8000" dirty="0" err="1">
                <a:solidFill>
                  <a:schemeClr val="bg1"/>
                </a:solidFill>
              </a:rPr>
              <a:t>BootCamp</a:t>
            </a:r>
            <a:endParaRPr lang="de-DE" sz="8000" dirty="0">
              <a:solidFill>
                <a:schemeClr val="bg1"/>
              </a:solidFill>
            </a:endParaRPr>
          </a:p>
          <a:p>
            <a:pPr algn="ctr"/>
            <a:endParaRPr lang="de-DE" sz="8000" dirty="0">
              <a:solidFill>
                <a:schemeClr val="bg1"/>
              </a:solidFill>
            </a:endParaRPr>
          </a:p>
          <a:p>
            <a:pPr algn="ctr"/>
            <a:r>
              <a:rPr lang="de-DE" sz="4800" dirty="0" err="1">
                <a:solidFill>
                  <a:schemeClr val="bg1"/>
                </a:solidFill>
              </a:rPr>
              <a:t>From</a:t>
            </a:r>
            <a:r>
              <a:rPr lang="de-DE" sz="4800" dirty="0">
                <a:solidFill>
                  <a:schemeClr val="bg1"/>
                </a:solidFill>
              </a:rPr>
              <a:t> Zero </a:t>
            </a:r>
            <a:r>
              <a:rPr lang="de-DE" sz="4800" dirty="0" err="1">
                <a:solidFill>
                  <a:schemeClr val="bg1"/>
                </a:solidFill>
              </a:rPr>
              <a:t>to</a:t>
            </a:r>
            <a:r>
              <a:rPr lang="de-DE" sz="4800" dirty="0">
                <a:solidFill>
                  <a:schemeClr val="bg1"/>
                </a:solidFill>
              </a:rPr>
              <a:t> Hero</a:t>
            </a:r>
          </a:p>
        </p:txBody>
      </p:sp>
    </p:spTree>
    <p:extLst>
      <p:ext uri="{BB962C8B-B14F-4D97-AF65-F5344CB8AC3E}">
        <p14:creationId xmlns:p14="http://schemas.microsoft.com/office/powerpoint/2010/main" val="134086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589116" y="589572"/>
            <a:ext cx="7499131" cy="101566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chemeClr val="bg1"/>
                </a:solidFill>
              </a:rPr>
              <a:t>Objects </a:t>
            </a:r>
            <a:r>
              <a:rPr lang="de-DE" sz="6000" dirty="0" err="1">
                <a:solidFill>
                  <a:schemeClr val="bg1"/>
                </a:solidFill>
              </a:rPr>
              <a:t>Everywhere</a:t>
            </a:r>
            <a:endParaRPr lang="de-DE" sz="6000" dirty="0">
              <a:solidFill>
                <a:schemeClr val="bg1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404" y="1939947"/>
            <a:ext cx="8082082" cy="451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40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76820" y="487455"/>
            <a:ext cx="4518863" cy="101566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de-DE" sz="6000" dirty="0" err="1">
                <a:solidFill>
                  <a:schemeClr val="bg1"/>
                </a:solidFill>
              </a:rPr>
              <a:t>Get</a:t>
            </a:r>
            <a:r>
              <a:rPr lang="de-DE" sz="6000" dirty="0">
                <a:solidFill>
                  <a:schemeClr val="bg1"/>
                </a:solidFill>
              </a:rPr>
              <a:t>-Member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08" y="1794472"/>
            <a:ext cx="10325896" cy="471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741516" y="3634478"/>
            <a:ext cx="7499131" cy="101566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chemeClr val="bg1"/>
                </a:solidFill>
              </a:rPr>
              <a:t>Methode anwenden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741516" y="741972"/>
            <a:ext cx="7499131" cy="101566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chemeClr val="bg1"/>
                </a:solidFill>
              </a:rPr>
              <a:t>Property abrufen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905" y="1777428"/>
            <a:ext cx="6751993" cy="131271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332" y="4650141"/>
            <a:ext cx="6659566" cy="135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03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324311" y="1516759"/>
            <a:ext cx="9153908" cy="3139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rgbClr val="0070C0"/>
                </a:solidFill>
              </a:rPr>
              <a:t>Übung 2</a:t>
            </a:r>
          </a:p>
          <a:p>
            <a:endParaRPr lang="de-DE" dirty="0">
              <a:solidFill>
                <a:srgbClr val="0070C0"/>
              </a:solidFill>
            </a:endParaRPr>
          </a:p>
          <a:p>
            <a:pPr marL="1657350" lvl="3" indent="-285750" fontAlgn="ctr">
              <a:buFont typeface="Arial" panose="020B0604020202020204" pitchFamily="34" charset="0"/>
              <a:buChar char="•"/>
            </a:pPr>
            <a:r>
              <a:rPr lang="de-DE" sz="6000" dirty="0">
                <a:solidFill>
                  <a:srgbClr val="0070C0"/>
                </a:solidFill>
              </a:rPr>
              <a:t> Properties abrufen</a:t>
            </a:r>
          </a:p>
          <a:p>
            <a:pPr marL="1657350" lvl="3" indent="-285750" fontAlgn="ctr">
              <a:buFont typeface="Arial" panose="020B0604020202020204" pitchFamily="34" charset="0"/>
              <a:buChar char="•"/>
            </a:pPr>
            <a:r>
              <a:rPr lang="de-DE" sz="6000" dirty="0">
                <a:solidFill>
                  <a:srgbClr val="0070C0"/>
                </a:solidFill>
              </a:rPr>
              <a:t> Methoden anwenden</a:t>
            </a:r>
          </a:p>
        </p:txBody>
      </p:sp>
    </p:spTree>
    <p:extLst>
      <p:ext uri="{BB962C8B-B14F-4D97-AF65-F5344CB8AC3E}">
        <p14:creationId xmlns:p14="http://schemas.microsoft.com/office/powerpoint/2010/main" val="1931298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751971" y="594213"/>
            <a:ext cx="7499131" cy="101566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de-DE" sz="6000" dirty="0" err="1">
                <a:solidFill>
                  <a:schemeClr val="bg1"/>
                </a:solidFill>
              </a:rPr>
              <a:t>Pipelining</a:t>
            </a:r>
            <a:r>
              <a:rPr lang="de-DE" sz="6000" dirty="0">
                <a:solidFill>
                  <a:schemeClr val="bg1"/>
                </a:solidFill>
              </a:rPr>
              <a:t> Objects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71" y="1981563"/>
            <a:ext cx="8027624" cy="448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173194" y="594213"/>
            <a:ext cx="9730596" cy="5016758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Psychologischer Test</a:t>
            </a:r>
          </a:p>
          <a:p>
            <a:r>
              <a:rPr lang="de-DE" sz="6000" dirty="0">
                <a:solidFill>
                  <a:schemeClr val="bg1"/>
                </a:solidFill>
              </a:rPr>
              <a:t>Was gefällt Ihnen besser?</a:t>
            </a:r>
          </a:p>
          <a:p>
            <a:endParaRPr lang="de-DE" sz="6000" dirty="0">
              <a:solidFill>
                <a:schemeClr val="bg1"/>
              </a:solidFill>
            </a:endParaRPr>
          </a:p>
          <a:p>
            <a:r>
              <a:rPr lang="de-DE" sz="4000" dirty="0">
                <a:solidFill>
                  <a:schemeClr val="bg1"/>
                </a:solidFill>
              </a:rPr>
              <a:t>a)	</a:t>
            </a:r>
            <a:r>
              <a:rPr lang="de-DE" sz="4000" dirty="0" err="1">
                <a:solidFill>
                  <a:schemeClr val="bg1"/>
                </a:solidFill>
              </a:rPr>
              <a:t>Get</a:t>
            </a:r>
            <a:r>
              <a:rPr lang="de-DE" sz="4000" dirty="0">
                <a:solidFill>
                  <a:schemeClr val="bg1"/>
                </a:solidFill>
              </a:rPr>
              <a:t>-Service -Name </a:t>
            </a:r>
            <a:r>
              <a:rPr lang="de-DE" sz="4000" dirty="0" err="1">
                <a:solidFill>
                  <a:schemeClr val="bg1"/>
                </a:solidFill>
              </a:rPr>
              <a:t>bits</a:t>
            </a:r>
            <a:r>
              <a:rPr lang="de-DE" sz="4000" dirty="0">
                <a:solidFill>
                  <a:schemeClr val="bg1"/>
                </a:solidFill>
              </a:rPr>
              <a:t> | Start-Service</a:t>
            </a:r>
          </a:p>
          <a:p>
            <a:endParaRPr lang="de-DE" sz="2000" dirty="0">
              <a:solidFill>
                <a:schemeClr val="bg1"/>
              </a:solidFill>
            </a:endParaRPr>
          </a:p>
          <a:p>
            <a:r>
              <a:rPr lang="de-DE" sz="4000" dirty="0">
                <a:solidFill>
                  <a:schemeClr val="bg1"/>
                </a:solidFill>
              </a:rPr>
              <a:t>b)	(</a:t>
            </a:r>
            <a:r>
              <a:rPr lang="de-DE" sz="4000" dirty="0" err="1">
                <a:solidFill>
                  <a:schemeClr val="bg1"/>
                </a:solidFill>
              </a:rPr>
              <a:t>Get</a:t>
            </a:r>
            <a:r>
              <a:rPr lang="de-DE" sz="4000" dirty="0">
                <a:solidFill>
                  <a:schemeClr val="bg1"/>
                </a:solidFill>
              </a:rPr>
              <a:t>-Service -Name </a:t>
            </a:r>
            <a:r>
              <a:rPr lang="de-DE" sz="4000" dirty="0" err="1">
                <a:solidFill>
                  <a:schemeClr val="bg1"/>
                </a:solidFill>
              </a:rPr>
              <a:t>bits</a:t>
            </a:r>
            <a:r>
              <a:rPr lang="de-DE" sz="4000" dirty="0">
                <a:solidFill>
                  <a:schemeClr val="bg1"/>
                </a:solidFill>
              </a:rPr>
              <a:t>).Start()</a:t>
            </a:r>
          </a:p>
          <a:p>
            <a:endParaRPr lang="de-DE" sz="2000" dirty="0">
              <a:solidFill>
                <a:schemeClr val="bg1"/>
              </a:solidFill>
            </a:endParaRPr>
          </a:p>
          <a:p>
            <a:r>
              <a:rPr lang="de-DE" sz="4000" dirty="0">
                <a:solidFill>
                  <a:schemeClr val="bg1"/>
                </a:solidFill>
              </a:rPr>
              <a:t>c)	Start-Service –Name </a:t>
            </a:r>
            <a:r>
              <a:rPr lang="de-DE" sz="4000" dirty="0" err="1">
                <a:solidFill>
                  <a:schemeClr val="bg1"/>
                </a:solidFill>
              </a:rPr>
              <a:t>bits</a:t>
            </a:r>
            <a:endParaRPr lang="de-DE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40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589116" y="589572"/>
            <a:ext cx="7499131" cy="101566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de-DE" sz="6000" dirty="0" err="1">
                <a:solidFill>
                  <a:schemeClr val="bg1"/>
                </a:solidFill>
              </a:rPr>
              <a:t>Sort-Object</a:t>
            </a:r>
            <a:endParaRPr lang="de-DE" sz="6000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116" y="1937110"/>
            <a:ext cx="6791422" cy="439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02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863343" y="1383289"/>
            <a:ext cx="7499131" cy="101566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chemeClr val="bg1"/>
                </a:solidFill>
              </a:rPr>
              <a:t>Group-</a:t>
            </a:r>
            <a:r>
              <a:rPr lang="de-DE" sz="6000" dirty="0" err="1">
                <a:solidFill>
                  <a:schemeClr val="bg1"/>
                </a:solidFill>
              </a:rPr>
              <a:t>Object</a:t>
            </a:r>
            <a:endParaRPr lang="de-DE" sz="6000" dirty="0">
              <a:solidFill>
                <a:schemeClr val="bg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43" y="2986852"/>
            <a:ext cx="10452357" cy="185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51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01295" y="1360082"/>
            <a:ext cx="11163107" cy="378565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</a:rPr>
              <a:t>... |Select-</a:t>
            </a:r>
            <a:r>
              <a:rPr lang="de-DE" sz="4800" dirty="0" err="1">
                <a:solidFill>
                  <a:schemeClr val="bg1"/>
                </a:solidFill>
              </a:rPr>
              <a:t>Object</a:t>
            </a:r>
            <a:r>
              <a:rPr lang="de-DE" sz="4800" dirty="0">
                <a:solidFill>
                  <a:schemeClr val="bg1"/>
                </a:solidFill>
              </a:rPr>
              <a:t>   -First 10</a:t>
            </a:r>
          </a:p>
          <a:p>
            <a:endParaRPr lang="de-DE" sz="4800" dirty="0">
              <a:solidFill>
                <a:schemeClr val="bg1"/>
              </a:solidFill>
            </a:endParaRPr>
          </a:p>
          <a:p>
            <a:r>
              <a:rPr lang="de-DE" sz="4800" dirty="0">
                <a:solidFill>
                  <a:schemeClr val="bg1"/>
                </a:solidFill>
              </a:rPr>
              <a:t>... | Select-</a:t>
            </a:r>
            <a:r>
              <a:rPr lang="de-DE" sz="4800" dirty="0" err="1">
                <a:solidFill>
                  <a:schemeClr val="bg1"/>
                </a:solidFill>
              </a:rPr>
              <a:t>Object</a:t>
            </a:r>
            <a:r>
              <a:rPr lang="de-DE" sz="4800" dirty="0">
                <a:solidFill>
                  <a:schemeClr val="bg1"/>
                </a:solidFill>
              </a:rPr>
              <a:t>   -Property </a:t>
            </a:r>
            <a:r>
              <a:rPr lang="de-DE" sz="4800" dirty="0" err="1">
                <a:solidFill>
                  <a:schemeClr val="bg1"/>
                </a:solidFill>
              </a:rPr>
              <a:t>foo,bar</a:t>
            </a:r>
            <a:endParaRPr lang="de-DE" sz="4800" dirty="0">
              <a:solidFill>
                <a:schemeClr val="bg1"/>
              </a:solidFill>
            </a:endParaRPr>
          </a:p>
          <a:p>
            <a:endParaRPr lang="de-DE" sz="4800" dirty="0">
              <a:solidFill>
                <a:schemeClr val="bg1"/>
              </a:solidFill>
            </a:endParaRPr>
          </a:p>
          <a:p>
            <a:r>
              <a:rPr lang="de-DE" sz="4800" dirty="0">
                <a:solidFill>
                  <a:schemeClr val="bg1"/>
                </a:solidFill>
              </a:rPr>
              <a:t>... | Select-</a:t>
            </a:r>
            <a:r>
              <a:rPr lang="de-DE" sz="4800" dirty="0" err="1">
                <a:solidFill>
                  <a:schemeClr val="bg1"/>
                </a:solidFill>
              </a:rPr>
              <a:t>Object</a:t>
            </a:r>
            <a:r>
              <a:rPr lang="de-DE" sz="4800" dirty="0">
                <a:solidFill>
                  <a:schemeClr val="bg1"/>
                </a:solidFill>
              </a:rPr>
              <a:t>  -</a:t>
            </a:r>
            <a:r>
              <a:rPr lang="de-DE" sz="4800" dirty="0" err="1">
                <a:solidFill>
                  <a:schemeClr val="bg1"/>
                </a:solidFill>
              </a:rPr>
              <a:t>ExpandProperty</a:t>
            </a:r>
            <a:r>
              <a:rPr lang="de-DE" sz="4800" dirty="0">
                <a:solidFill>
                  <a:schemeClr val="bg1"/>
                </a:solidFill>
              </a:rPr>
              <a:t> </a:t>
            </a:r>
            <a:r>
              <a:rPr lang="de-DE" sz="4800" dirty="0" err="1">
                <a:solidFill>
                  <a:schemeClr val="bg1"/>
                </a:solidFill>
              </a:rPr>
              <a:t>foo</a:t>
            </a:r>
            <a:endParaRPr lang="de-DE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47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751971" y="594213"/>
            <a:ext cx="7499131" cy="101566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chemeClr val="bg1"/>
                </a:solidFill>
              </a:rPr>
              <a:t>$_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2288264"/>
            <a:ext cx="9805573" cy="3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9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96381" y="555623"/>
            <a:ext cx="10191956" cy="563231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chemeClr val="bg1"/>
                </a:solidFill>
              </a:rPr>
              <a:t>Agenda</a:t>
            </a:r>
          </a:p>
          <a:p>
            <a:pPr marL="742950" indent="-742950">
              <a:buFont typeface="+mj-lt"/>
              <a:buAutoNum type="arabicPeriod"/>
            </a:pPr>
            <a:endParaRPr lang="de-DE" sz="20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de-DE" sz="4000" dirty="0" err="1">
                <a:solidFill>
                  <a:schemeClr val="bg1"/>
                </a:solidFill>
              </a:rPr>
              <a:t>Getting</a:t>
            </a:r>
            <a:r>
              <a:rPr lang="de-DE" sz="4000" dirty="0">
                <a:solidFill>
                  <a:schemeClr val="bg1"/>
                </a:solidFill>
              </a:rPr>
              <a:t> </a:t>
            </a:r>
            <a:r>
              <a:rPr lang="de-DE" sz="4000" dirty="0" err="1">
                <a:solidFill>
                  <a:schemeClr val="bg1"/>
                </a:solidFill>
              </a:rPr>
              <a:t>Started</a:t>
            </a:r>
            <a:endParaRPr lang="de-DE" sz="40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de-DE" sz="4000" dirty="0">
                <a:solidFill>
                  <a:schemeClr val="bg1"/>
                </a:solidFill>
              </a:rPr>
              <a:t>OO </a:t>
            </a:r>
            <a:r>
              <a:rPr lang="de-DE" sz="4000" dirty="0" err="1">
                <a:solidFill>
                  <a:schemeClr val="bg1"/>
                </a:solidFill>
              </a:rPr>
              <a:t>Pipelining</a:t>
            </a:r>
            <a:endParaRPr lang="de-DE" sz="40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de-DE" sz="4000" dirty="0">
                <a:solidFill>
                  <a:schemeClr val="bg1"/>
                </a:solidFill>
              </a:rPr>
              <a:t>Formatieren des Outputs</a:t>
            </a:r>
          </a:p>
          <a:p>
            <a:pPr marL="742950" indent="-742950">
              <a:buFont typeface="+mj-lt"/>
              <a:buAutoNum type="arabicPeriod"/>
            </a:pPr>
            <a:r>
              <a:rPr lang="de-DE" sz="4000" dirty="0">
                <a:solidFill>
                  <a:schemeClr val="bg1"/>
                </a:solidFill>
              </a:rPr>
              <a:t>WMI mit PowerShell</a:t>
            </a:r>
          </a:p>
          <a:p>
            <a:pPr marL="742950" indent="-742950">
              <a:buFont typeface="+mj-lt"/>
              <a:buAutoNum type="arabicPeriod"/>
            </a:pPr>
            <a:r>
              <a:rPr lang="de-DE" sz="4000" dirty="0">
                <a:solidFill>
                  <a:schemeClr val="bg1"/>
                </a:solidFill>
              </a:rPr>
              <a:t>PowerShell Laufwerke</a:t>
            </a:r>
          </a:p>
          <a:p>
            <a:pPr marL="742950" indent="-742950">
              <a:buFont typeface="+mj-lt"/>
              <a:buAutoNum type="arabicPeriod"/>
            </a:pPr>
            <a:r>
              <a:rPr lang="de-DE" sz="4000" dirty="0">
                <a:solidFill>
                  <a:schemeClr val="bg1"/>
                </a:solidFill>
              </a:rPr>
              <a:t>PowerShell </a:t>
            </a:r>
            <a:r>
              <a:rPr lang="de-DE" sz="4000" dirty="0" err="1">
                <a:solidFill>
                  <a:schemeClr val="bg1"/>
                </a:solidFill>
              </a:rPr>
              <a:t>Remoting</a:t>
            </a:r>
            <a:endParaRPr lang="de-DE" sz="40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de-DE" sz="4000" dirty="0">
                <a:solidFill>
                  <a:schemeClr val="bg1"/>
                </a:solidFill>
              </a:rPr>
              <a:t>Scripting</a:t>
            </a:r>
          </a:p>
        </p:txBody>
      </p:sp>
    </p:spTree>
    <p:extLst>
      <p:ext uri="{BB962C8B-B14F-4D97-AF65-F5344CB8AC3E}">
        <p14:creationId xmlns:p14="http://schemas.microsoft.com/office/powerpoint/2010/main" val="121146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72086" y="813430"/>
            <a:ext cx="11163107" cy="3970318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Filtern mit Jogi Löw:</a:t>
            </a:r>
          </a:p>
          <a:p>
            <a:endParaRPr lang="de-DE" sz="4800" dirty="0">
              <a:solidFill>
                <a:schemeClr val="bg1"/>
              </a:solidFill>
            </a:endParaRPr>
          </a:p>
          <a:p>
            <a:endParaRPr lang="de-DE" sz="4800" dirty="0">
              <a:solidFill>
                <a:schemeClr val="bg1"/>
              </a:solidFill>
            </a:endParaRPr>
          </a:p>
          <a:p>
            <a:r>
              <a:rPr lang="de-DE" sz="4800" dirty="0" err="1">
                <a:solidFill>
                  <a:schemeClr val="bg1"/>
                </a:solidFill>
              </a:rPr>
              <a:t>Get</a:t>
            </a:r>
            <a:r>
              <a:rPr lang="de-DE" sz="4800" dirty="0">
                <a:solidFill>
                  <a:schemeClr val="bg1"/>
                </a:solidFill>
              </a:rPr>
              <a:t>-Service | </a:t>
            </a:r>
            <a:r>
              <a:rPr lang="de-DE" sz="4800" dirty="0" err="1">
                <a:solidFill>
                  <a:schemeClr val="bg1"/>
                </a:solidFill>
              </a:rPr>
              <a:t>Where-Object</a:t>
            </a:r>
            <a:r>
              <a:rPr lang="de-DE" sz="4800" dirty="0">
                <a:solidFill>
                  <a:schemeClr val="bg1"/>
                </a:solidFill>
              </a:rPr>
              <a:t>   </a:t>
            </a:r>
          </a:p>
          <a:p>
            <a:endParaRPr lang="de-DE" sz="2800" dirty="0">
              <a:solidFill>
                <a:schemeClr val="bg1"/>
              </a:solidFill>
            </a:endParaRPr>
          </a:p>
          <a:p>
            <a:r>
              <a:rPr lang="de-DE" sz="4800" dirty="0">
                <a:solidFill>
                  <a:schemeClr val="bg1"/>
                </a:solidFill>
              </a:rPr>
              <a:t>                            {</a:t>
            </a:r>
            <a:r>
              <a:rPr lang="de-DE" sz="4800" dirty="0">
                <a:solidFill>
                  <a:srgbClr val="0070C0"/>
                </a:solidFill>
              </a:rPr>
              <a:t>$_.Status -</a:t>
            </a:r>
            <a:r>
              <a:rPr lang="de-DE" sz="4800" dirty="0" err="1">
                <a:solidFill>
                  <a:srgbClr val="0070C0"/>
                </a:solidFill>
              </a:rPr>
              <a:t>eq</a:t>
            </a:r>
            <a:r>
              <a:rPr lang="de-DE" sz="4800" dirty="0">
                <a:solidFill>
                  <a:srgbClr val="0070C0"/>
                </a:solidFill>
              </a:rPr>
              <a:t> “</a:t>
            </a:r>
            <a:r>
              <a:rPr lang="de-DE" sz="4800" dirty="0" err="1">
                <a:solidFill>
                  <a:srgbClr val="0070C0"/>
                </a:solidFill>
              </a:rPr>
              <a:t>running</a:t>
            </a:r>
            <a:r>
              <a:rPr lang="de-DE" sz="4800" dirty="0">
                <a:solidFill>
                  <a:srgbClr val="0070C0"/>
                </a:solidFill>
              </a:rPr>
              <a:t>“  </a:t>
            </a:r>
            <a:r>
              <a:rPr lang="de-DE" sz="4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562061" y="3955466"/>
            <a:ext cx="6559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solidFill>
                  <a:prstClr val="white"/>
                </a:solidFill>
              </a:rPr>
              <a:t>$_.Status -</a:t>
            </a:r>
            <a:r>
              <a:rPr lang="de-DE" sz="4800" dirty="0" err="1">
                <a:solidFill>
                  <a:prstClr val="white"/>
                </a:solidFill>
              </a:rPr>
              <a:t>eq</a:t>
            </a:r>
            <a:r>
              <a:rPr lang="de-DE" sz="4800" dirty="0">
                <a:solidFill>
                  <a:prstClr val="white"/>
                </a:solidFill>
              </a:rPr>
              <a:t> “</a:t>
            </a:r>
            <a:r>
              <a:rPr lang="de-DE" sz="4800" dirty="0" err="1">
                <a:solidFill>
                  <a:prstClr val="white"/>
                </a:solidFill>
              </a:rPr>
              <a:t>running</a:t>
            </a:r>
            <a:r>
              <a:rPr lang="de-DE" sz="4800" dirty="0">
                <a:solidFill>
                  <a:prstClr val="white"/>
                </a:solidFill>
              </a:rPr>
              <a:t>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873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63464" y="629556"/>
            <a:ext cx="9586923" cy="58785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Vergleichsoperatoren</a:t>
            </a:r>
            <a:endParaRPr lang="de-DE" sz="4800" dirty="0">
              <a:solidFill>
                <a:schemeClr val="bg1"/>
              </a:solidFill>
            </a:endParaRPr>
          </a:p>
          <a:p>
            <a:endParaRPr lang="de-DE" sz="4800" dirty="0">
              <a:solidFill>
                <a:schemeClr val="bg1"/>
              </a:solidFill>
            </a:endParaRPr>
          </a:p>
          <a:p>
            <a:r>
              <a:rPr lang="de-DE" sz="4800" dirty="0">
                <a:solidFill>
                  <a:schemeClr val="bg1"/>
                </a:solidFill>
              </a:rPr>
              <a:t>-</a:t>
            </a:r>
            <a:r>
              <a:rPr lang="de-DE" sz="4800" dirty="0" err="1">
                <a:solidFill>
                  <a:schemeClr val="bg1"/>
                </a:solidFill>
              </a:rPr>
              <a:t>eq</a:t>
            </a:r>
            <a:r>
              <a:rPr lang="de-DE" sz="4800" dirty="0">
                <a:solidFill>
                  <a:schemeClr val="bg1"/>
                </a:solidFill>
              </a:rPr>
              <a:t>		“</a:t>
            </a:r>
            <a:r>
              <a:rPr lang="de-DE" sz="4800" dirty="0" err="1">
                <a:solidFill>
                  <a:schemeClr val="bg1"/>
                </a:solidFill>
              </a:rPr>
              <a:t>running</a:t>
            </a:r>
            <a:r>
              <a:rPr lang="de-DE" sz="4800" dirty="0">
                <a:solidFill>
                  <a:schemeClr val="bg1"/>
                </a:solidFill>
              </a:rPr>
              <a:t>“</a:t>
            </a:r>
          </a:p>
          <a:p>
            <a:r>
              <a:rPr lang="de-DE" sz="4800" dirty="0">
                <a:solidFill>
                  <a:schemeClr val="bg1"/>
                </a:solidFill>
              </a:rPr>
              <a:t>-</a:t>
            </a:r>
            <a:r>
              <a:rPr lang="de-DE" sz="4800" dirty="0" err="1">
                <a:solidFill>
                  <a:schemeClr val="bg1"/>
                </a:solidFill>
              </a:rPr>
              <a:t>gt</a:t>
            </a:r>
            <a:r>
              <a:rPr lang="de-DE" sz="4800" dirty="0">
                <a:solidFill>
                  <a:schemeClr val="bg1"/>
                </a:solidFill>
              </a:rPr>
              <a:t>		2</a:t>
            </a:r>
          </a:p>
          <a:p>
            <a:r>
              <a:rPr lang="de-DE" sz="4800" dirty="0">
                <a:solidFill>
                  <a:schemeClr val="bg1"/>
                </a:solidFill>
              </a:rPr>
              <a:t>-</a:t>
            </a:r>
            <a:r>
              <a:rPr lang="de-DE" sz="4800" dirty="0" err="1">
                <a:solidFill>
                  <a:schemeClr val="bg1"/>
                </a:solidFill>
              </a:rPr>
              <a:t>lt</a:t>
            </a:r>
            <a:r>
              <a:rPr lang="de-DE" sz="4800" dirty="0">
                <a:solidFill>
                  <a:schemeClr val="bg1"/>
                </a:solidFill>
              </a:rPr>
              <a:t>		10MB</a:t>
            </a:r>
          </a:p>
          <a:p>
            <a:r>
              <a:rPr lang="de-DE" sz="4800" dirty="0">
                <a:solidFill>
                  <a:schemeClr val="bg1"/>
                </a:solidFill>
              </a:rPr>
              <a:t>-like	*</a:t>
            </a:r>
            <a:r>
              <a:rPr lang="de-DE" sz="4800" dirty="0" err="1">
                <a:solidFill>
                  <a:schemeClr val="bg1"/>
                </a:solidFill>
              </a:rPr>
              <a:t>foo</a:t>
            </a:r>
            <a:r>
              <a:rPr lang="de-DE" sz="4800" dirty="0">
                <a:solidFill>
                  <a:schemeClr val="bg1"/>
                </a:solidFill>
              </a:rPr>
              <a:t>*</a:t>
            </a:r>
          </a:p>
          <a:p>
            <a:endParaRPr lang="de-DE" sz="4800" dirty="0">
              <a:solidFill>
                <a:schemeClr val="bg1"/>
              </a:solidFill>
            </a:endParaRPr>
          </a:p>
          <a:p>
            <a:r>
              <a:rPr lang="de-DE" sz="4000" dirty="0" err="1">
                <a:solidFill>
                  <a:schemeClr val="bg1"/>
                </a:solidFill>
              </a:rPr>
              <a:t>Get</a:t>
            </a:r>
            <a:r>
              <a:rPr lang="de-DE" sz="4000" dirty="0">
                <a:solidFill>
                  <a:schemeClr val="bg1"/>
                </a:solidFill>
              </a:rPr>
              <a:t>-Help   </a:t>
            </a:r>
            <a:r>
              <a:rPr lang="de-DE" sz="4000" dirty="0" err="1">
                <a:solidFill>
                  <a:schemeClr val="bg1"/>
                </a:solidFill>
              </a:rPr>
              <a:t>about_Comparison_Operators</a:t>
            </a:r>
            <a:endParaRPr lang="de-DE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625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64096" y="1516759"/>
            <a:ext cx="9514123" cy="3785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rgbClr val="0070C0"/>
                </a:solidFill>
              </a:rPr>
              <a:t>Übung 3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6000" dirty="0">
                <a:solidFill>
                  <a:srgbClr val="0070C0"/>
                </a:solidFill>
              </a:rPr>
              <a:t>Sortieren und Gruppieren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6000" dirty="0">
                <a:solidFill>
                  <a:srgbClr val="0070C0"/>
                </a:solidFill>
              </a:rPr>
              <a:t>Selektieren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6000" dirty="0">
                <a:solidFill>
                  <a:srgbClr val="0070C0"/>
                </a:solidFill>
              </a:rPr>
              <a:t>Filtern mit </a:t>
            </a:r>
            <a:r>
              <a:rPr lang="de-DE" sz="6000" dirty="0" err="1">
                <a:solidFill>
                  <a:srgbClr val="0070C0"/>
                </a:solidFill>
              </a:rPr>
              <a:t>Where-Object</a:t>
            </a:r>
            <a:endParaRPr lang="de-DE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316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510234" y="1035824"/>
            <a:ext cx="9030214" cy="34163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chemeClr val="bg1"/>
                </a:solidFill>
              </a:rPr>
              <a:t>3.	Formatieren des  Output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de-DE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de-DE" dirty="0"/>
          </a:p>
          <a:p>
            <a:pPr marL="1657350" lvl="3" indent="-285750" fontAlgn="ctr">
              <a:buFont typeface="Arial" panose="020B0604020202020204" pitchFamily="34" charset="0"/>
              <a:buChar char="•"/>
            </a:pPr>
            <a:r>
              <a:rPr lang="de-DE" sz="4000" dirty="0">
                <a:solidFill>
                  <a:schemeClr val="bg1"/>
                </a:solidFill>
              </a:rPr>
              <a:t> Format-*</a:t>
            </a:r>
          </a:p>
          <a:p>
            <a:pPr marL="1657350" lvl="3" indent="-285750" fontAlgn="ctr">
              <a:buFont typeface="Arial" panose="020B0604020202020204" pitchFamily="34" charset="0"/>
              <a:buChar char="•"/>
            </a:pPr>
            <a:r>
              <a:rPr lang="de-DE" sz="4000" dirty="0">
                <a:solidFill>
                  <a:schemeClr val="bg1"/>
                </a:solidFill>
              </a:rPr>
              <a:t> Out-*</a:t>
            </a:r>
          </a:p>
          <a:p>
            <a:pPr lvl="3" fontAlgn="ctr"/>
            <a:r>
              <a:rPr lang="de-DE" sz="4000" dirty="0">
                <a:solidFill>
                  <a:schemeClr val="bg1"/>
                </a:solidFill>
              </a:rPr>
              <a:t>    Übung 4</a:t>
            </a:r>
          </a:p>
        </p:txBody>
      </p:sp>
    </p:spTree>
    <p:extLst>
      <p:ext uri="{BB962C8B-B14F-4D97-AF65-F5344CB8AC3E}">
        <p14:creationId xmlns:p14="http://schemas.microsoft.com/office/powerpoint/2010/main" val="2049247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639324" y="1300447"/>
            <a:ext cx="7186623" cy="427809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de-DE" sz="4800" dirty="0" err="1">
                <a:solidFill>
                  <a:schemeClr val="bg1"/>
                </a:solidFill>
              </a:rPr>
              <a:t>Implicite</a:t>
            </a:r>
            <a:r>
              <a:rPr lang="de-DE" sz="4800" dirty="0">
                <a:solidFill>
                  <a:schemeClr val="bg1"/>
                </a:solidFill>
              </a:rPr>
              <a:t> Default </a:t>
            </a:r>
            <a:r>
              <a:rPr lang="de-DE" sz="4800" dirty="0" err="1">
                <a:solidFill>
                  <a:schemeClr val="bg1"/>
                </a:solidFill>
              </a:rPr>
              <a:t>Formatting</a:t>
            </a:r>
            <a:endParaRPr lang="de-DE" sz="4800" dirty="0">
              <a:solidFill>
                <a:schemeClr val="bg1"/>
              </a:solidFill>
            </a:endParaRPr>
          </a:p>
          <a:p>
            <a:endParaRPr lang="de-DE" sz="4800" dirty="0">
              <a:solidFill>
                <a:schemeClr val="bg1"/>
              </a:solidFill>
            </a:endParaRPr>
          </a:p>
          <a:p>
            <a:r>
              <a:rPr lang="de-DE" sz="4800" dirty="0">
                <a:solidFill>
                  <a:schemeClr val="bg1"/>
                </a:solidFill>
              </a:rPr>
              <a:t>... | Format-Table		</a:t>
            </a:r>
            <a:r>
              <a:rPr lang="de-DE" sz="4800" dirty="0" err="1">
                <a:solidFill>
                  <a:schemeClr val="bg1"/>
                </a:solidFill>
              </a:rPr>
              <a:t>ft</a:t>
            </a:r>
            <a:endParaRPr lang="de-DE" sz="4800" dirty="0">
              <a:solidFill>
                <a:schemeClr val="bg1"/>
              </a:solidFill>
            </a:endParaRPr>
          </a:p>
          <a:p>
            <a:r>
              <a:rPr lang="de-DE" sz="4800" dirty="0">
                <a:solidFill>
                  <a:schemeClr val="bg1"/>
                </a:solidFill>
              </a:rPr>
              <a:t>... | Format-List		</a:t>
            </a:r>
            <a:r>
              <a:rPr lang="de-DE" sz="4800" dirty="0" err="1">
                <a:solidFill>
                  <a:schemeClr val="bg1"/>
                </a:solidFill>
              </a:rPr>
              <a:t>fl</a:t>
            </a:r>
            <a:endParaRPr lang="de-DE" sz="4800" dirty="0">
              <a:solidFill>
                <a:schemeClr val="bg1"/>
              </a:solidFill>
            </a:endParaRPr>
          </a:p>
          <a:p>
            <a:endParaRPr lang="de-DE" sz="4800" dirty="0">
              <a:solidFill>
                <a:schemeClr val="bg1"/>
              </a:solidFill>
            </a:endParaRPr>
          </a:p>
          <a:p>
            <a:r>
              <a:rPr lang="de-DE" sz="3200" dirty="0" err="1">
                <a:solidFill>
                  <a:schemeClr val="bg1"/>
                </a:solidFill>
              </a:rPr>
              <a:t>ft</a:t>
            </a:r>
            <a:r>
              <a:rPr lang="de-DE" sz="3200" dirty="0">
                <a:solidFill>
                  <a:schemeClr val="bg1"/>
                </a:solidFill>
              </a:rPr>
              <a:t>   -</a:t>
            </a:r>
            <a:r>
              <a:rPr lang="de-DE" sz="3200" dirty="0" err="1">
                <a:solidFill>
                  <a:schemeClr val="bg1"/>
                </a:solidFill>
              </a:rPr>
              <a:t>AutoSize</a:t>
            </a:r>
            <a:r>
              <a:rPr lang="de-DE" sz="3200" dirty="0">
                <a:solidFill>
                  <a:schemeClr val="bg1"/>
                </a:solidFill>
              </a:rPr>
              <a:t>  -</a:t>
            </a:r>
            <a:r>
              <a:rPr lang="de-DE" sz="3200" dirty="0" err="1">
                <a:solidFill>
                  <a:schemeClr val="bg1"/>
                </a:solidFill>
              </a:rPr>
              <a:t>Wrap</a:t>
            </a:r>
            <a:r>
              <a:rPr lang="de-DE" sz="3200" dirty="0">
                <a:solidFill>
                  <a:schemeClr val="bg1"/>
                </a:solidFill>
              </a:rPr>
              <a:t>  -</a:t>
            </a:r>
            <a:r>
              <a:rPr lang="de-DE" sz="3200" dirty="0" err="1">
                <a:solidFill>
                  <a:schemeClr val="bg1"/>
                </a:solidFill>
              </a:rPr>
              <a:t>GroupBy</a:t>
            </a:r>
            <a:endParaRPr lang="de-D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274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291455" y="704099"/>
            <a:ext cx="8165627" cy="58785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de-DE" sz="3200" dirty="0" err="1">
                <a:solidFill>
                  <a:schemeClr val="bg1"/>
                </a:solidFill>
              </a:rPr>
              <a:t>Calculated</a:t>
            </a:r>
            <a:r>
              <a:rPr lang="de-DE" sz="3200" dirty="0">
                <a:solidFill>
                  <a:schemeClr val="bg1"/>
                </a:solidFill>
              </a:rPr>
              <a:t> Properties:     @{ }      Hash Table</a:t>
            </a:r>
          </a:p>
          <a:p>
            <a:endParaRPr lang="de-DE" sz="3200" dirty="0">
              <a:solidFill>
                <a:schemeClr val="bg1"/>
              </a:solidFill>
            </a:endParaRPr>
          </a:p>
          <a:p>
            <a:endParaRPr lang="de-DE" sz="3200" dirty="0">
              <a:solidFill>
                <a:schemeClr val="bg1"/>
              </a:solidFill>
            </a:endParaRPr>
          </a:p>
          <a:p>
            <a:r>
              <a:rPr lang="de-DE" sz="4000" dirty="0" err="1">
                <a:solidFill>
                  <a:schemeClr val="bg1"/>
                </a:solidFill>
              </a:rPr>
              <a:t>Get-Process</a:t>
            </a:r>
            <a:r>
              <a:rPr lang="de-DE" sz="4000" dirty="0">
                <a:solidFill>
                  <a:schemeClr val="bg1"/>
                </a:solidFill>
              </a:rPr>
              <a:t> | </a:t>
            </a:r>
          </a:p>
          <a:p>
            <a:r>
              <a:rPr lang="de-DE" sz="4000" dirty="0">
                <a:solidFill>
                  <a:schemeClr val="bg1"/>
                </a:solidFill>
              </a:rPr>
              <a:t>	 Format-Table </a:t>
            </a:r>
            <a:r>
              <a:rPr lang="de-DE" sz="4000" dirty="0" err="1">
                <a:solidFill>
                  <a:schemeClr val="bg1"/>
                </a:solidFill>
              </a:rPr>
              <a:t>Id,VM</a:t>
            </a:r>
            <a:r>
              <a:rPr lang="de-DE" sz="4000" dirty="0">
                <a:solidFill>
                  <a:schemeClr val="bg1"/>
                </a:solidFill>
              </a:rPr>
              <a:t>,</a:t>
            </a:r>
          </a:p>
          <a:p>
            <a:r>
              <a:rPr lang="de-DE" sz="4000" dirty="0">
                <a:solidFill>
                  <a:schemeClr val="bg1"/>
                </a:solidFill>
              </a:rPr>
              <a:t>		</a:t>
            </a:r>
            <a:r>
              <a:rPr lang="de-DE" sz="4000" dirty="0">
                <a:solidFill>
                  <a:srgbClr val="FFC000"/>
                </a:solidFill>
              </a:rPr>
              <a:t>@{ 	l="VM (MB)";</a:t>
            </a:r>
          </a:p>
          <a:p>
            <a:r>
              <a:rPr lang="de-DE" sz="4000" dirty="0">
                <a:solidFill>
                  <a:srgbClr val="FFC000"/>
                </a:solidFill>
              </a:rPr>
              <a:t>	      		e={$_.</a:t>
            </a:r>
            <a:r>
              <a:rPr lang="de-DE" sz="4000" dirty="0" err="1">
                <a:solidFill>
                  <a:srgbClr val="FFC000"/>
                </a:solidFill>
              </a:rPr>
              <a:t>vm</a:t>
            </a:r>
            <a:r>
              <a:rPr lang="de-DE" sz="4000" dirty="0">
                <a:solidFill>
                  <a:srgbClr val="FFC000"/>
                </a:solidFill>
              </a:rPr>
              <a:t>/1MB};</a:t>
            </a:r>
          </a:p>
          <a:p>
            <a:r>
              <a:rPr lang="de-DE" sz="4000" dirty="0">
                <a:solidFill>
                  <a:srgbClr val="FFC000"/>
                </a:solidFill>
              </a:rPr>
              <a:t>	      		</a:t>
            </a:r>
            <a:r>
              <a:rPr lang="de-DE" sz="4000" dirty="0" err="1">
                <a:solidFill>
                  <a:srgbClr val="FFC000"/>
                </a:solidFill>
              </a:rPr>
              <a:t>formatString</a:t>
            </a:r>
            <a:r>
              <a:rPr lang="de-DE" sz="4000" dirty="0">
                <a:solidFill>
                  <a:srgbClr val="FFC000"/>
                </a:solidFill>
              </a:rPr>
              <a:t>="N0"  }</a:t>
            </a:r>
          </a:p>
          <a:p>
            <a:endParaRPr lang="de-DE" sz="4800" dirty="0">
              <a:solidFill>
                <a:schemeClr val="bg1"/>
              </a:solidFill>
            </a:endParaRPr>
          </a:p>
          <a:p>
            <a:endParaRPr lang="de-D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335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021980" y="907851"/>
            <a:ext cx="7186623" cy="526297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1"/>
                </a:solidFill>
              </a:rPr>
              <a:t>Get</a:t>
            </a:r>
            <a:r>
              <a:rPr lang="de-DE" sz="4000" dirty="0">
                <a:solidFill>
                  <a:schemeClr val="bg1"/>
                </a:solidFill>
              </a:rPr>
              <a:t>-Command -Verb Out</a:t>
            </a:r>
          </a:p>
          <a:p>
            <a:endParaRPr lang="de-DE" sz="4800" dirty="0">
              <a:solidFill>
                <a:schemeClr val="bg1"/>
              </a:solidFill>
            </a:endParaRPr>
          </a:p>
          <a:p>
            <a:r>
              <a:rPr lang="de-DE" sz="4800" dirty="0">
                <a:solidFill>
                  <a:schemeClr val="bg1"/>
                </a:solidFill>
              </a:rPr>
              <a:t>... | Out-File</a:t>
            </a:r>
          </a:p>
          <a:p>
            <a:r>
              <a:rPr lang="de-DE" sz="4800" dirty="0">
                <a:solidFill>
                  <a:schemeClr val="bg1"/>
                </a:solidFill>
              </a:rPr>
              <a:t>... | Out-Printer</a:t>
            </a:r>
          </a:p>
          <a:p>
            <a:r>
              <a:rPr lang="de-DE" sz="4800" dirty="0">
                <a:solidFill>
                  <a:schemeClr val="bg1"/>
                </a:solidFill>
              </a:rPr>
              <a:t>... | Out-Null</a:t>
            </a:r>
          </a:p>
          <a:p>
            <a:r>
              <a:rPr lang="de-DE" sz="4800" dirty="0">
                <a:solidFill>
                  <a:schemeClr val="bg1"/>
                </a:solidFill>
              </a:rPr>
              <a:t>... | Out-</a:t>
            </a:r>
            <a:r>
              <a:rPr lang="de-DE" sz="4800" dirty="0" err="1">
                <a:solidFill>
                  <a:schemeClr val="bg1"/>
                </a:solidFill>
              </a:rPr>
              <a:t>GridView</a:t>
            </a:r>
            <a:endParaRPr lang="de-DE" sz="4800" dirty="0">
              <a:solidFill>
                <a:schemeClr val="bg1"/>
              </a:solidFill>
            </a:endParaRPr>
          </a:p>
          <a:p>
            <a:endParaRPr lang="de-DE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852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833770" y="1944142"/>
            <a:ext cx="8353839" cy="193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rgbClr val="0070C0"/>
                </a:solidFill>
              </a:rPr>
              <a:t>Übung 4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6000" dirty="0">
                <a:solidFill>
                  <a:srgbClr val="0070C0"/>
                </a:solidFill>
              </a:rPr>
              <a:t>Formatieren</a:t>
            </a:r>
          </a:p>
        </p:txBody>
      </p:sp>
    </p:spTree>
    <p:extLst>
      <p:ext uri="{BB962C8B-B14F-4D97-AF65-F5344CB8AC3E}">
        <p14:creationId xmlns:p14="http://schemas.microsoft.com/office/powerpoint/2010/main" val="3879120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510234" y="1035824"/>
            <a:ext cx="9030214" cy="403187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chemeClr val="bg1"/>
                </a:solidFill>
              </a:rPr>
              <a:t>4.	WMI mit PowerShell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de-DE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de-DE" dirty="0"/>
          </a:p>
          <a:p>
            <a:pPr marL="1657350" lvl="3" indent="-285750" fontAlgn="ctr">
              <a:buFont typeface="Arial" panose="020B0604020202020204" pitchFamily="34" charset="0"/>
              <a:buChar char="•"/>
            </a:pPr>
            <a:r>
              <a:rPr lang="de-DE" sz="4000" dirty="0">
                <a:solidFill>
                  <a:schemeClr val="bg1"/>
                </a:solidFill>
              </a:rPr>
              <a:t> Namespace - Class - Instance</a:t>
            </a:r>
          </a:p>
          <a:p>
            <a:pPr marL="1657350" lvl="3" indent="-285750" fontAlgn="ctr">
              <a:buFont typeface="Arial" panose="020B0604020202020204" pitchFamily="34" charset="0"/>
              <a:buChar char="•"/>
            </a:pPr>
            <a:r>
              <a:rPr lang="de-DE" sz="4000" dirty="0">
                <a:solidFill>
                  <a:schemeClr val="bg1"/>
                </a:solidFill>
              </a:rPr>
              <a:t> WMI - Befehle</a:t>
            </a:r>
          </a:p>
          <a:p>
            <a:pPr marL="1657350" lvl="3" indent="-285750" fontAlgn="ctr">
              <a:buFont typeface="Arial" panose="020B0604020202020204" pitchFamily="34" charset="0"/>
              <a:buChar char="•"/>
            </a:pPr>
            <a:r>
              <a:rPr lang="de-DE" sz="4000" dirty="0">
                <a:solidFill>
                  <a:schemeClr val="bg1"/>
                </a:solidFill>
              </a:rPr>
              <a:t> CIM - Befehle</a:t>
            </a:r>
          </a:p>
          <a:p>
            <a:pPr lvl="3" fontAlgn="ctr"/>
            <a:r>
              <a:rPr lang="de-DE" sz="4000" dirty="0">
                <a:solidFill>
                  <a:schemeClr val="bg1"/>
                </a:solidFill>
              </a:rPr>
              <a:t>    Übung 5</a:t>
            </a:r>
          </a:p>
        </p:txBody>
      </p:sp>
    </p:spTree>
    <p:extLst>
      <p:ext uri="{BB962C8B-B14F-4D97-AF65-F5344CB8AC3E}">
        <p14:creationId xmlns:p14="http://schemas.microsoft.com/office/powerpoint/2010/main" val="1432574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88943" y="1300447"/>
            <a:ext cx="10495722" cy="31700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</a:rPr>
              <a:t>Zwei Befehlssätze:</a:t>
            </a:r>
          </a:p>
          <a:p>
            <a:endParaRPr lang="de-DE" sz="4800" dirty="0">
              <a:solidFill>
                <a:schemeClr val="bg1"/>
              </a:solidFill>
            </a:endParaRPr>
          </a:p>
          <a:p>
            <a:r>
              <a:rPr lang="de-DE" sz="4000" dirty="0" err="1">
                <a:solidFill>
                  <a:schemeClr val="bg1"/>
                </a:solidFill>
              </a:rPr>
              <a:t>Get-WmiObject</a:t>
            </a:r>
            <a:r>
              <a:rPr lang="de-DE" sz="4000" dirty="0">
                <a:solidFill>
                  <a:schemeClr val="bg1"/>
                </a:solidFill>
              </a:rPr>
              <a:t>   -Class           Win32_BIOS</a:t>
            </a:r>
          </a:p>
          <a:p>
            <a:endParaRPr lang="de-DE" sz="2400" dirty="0">
              <a:solidFill>
                <a:schemeClr val="bg1"/>
              </a:solidFill>
            </a:endParaRPr>
          </a:p>
          <a:p>
            <a:r>
              <a:rPr lang="de-DE" sz="4000" dirty="0" err="1">
                <a:solidFill>
                  <a:schemeClr val="bg1"/>
                </a:solidFill>
              </a:rPr>
              <a:t>Get-CimInstance</a:t>
            </a:r>
            <a:r>
              <a:rPr lang="de-DE" sz="4000" dirty="0">
                <a:solidFill>
                  <a:schemeClr val="bg1"/>
                </a:solidFill>
              </a:rPr>
              <a:t> -</a:t>
            </a:r>
            <a:r>
              <a:rPr lang="de-DE" sz="4000" dirty="0" err="1">
                <a:solidFill>
                  <a:schemeClr val="bg1"/>
                </a:solidFill>
              </a:rPr>
              <a:t>ClassName</a:t>
            </a:r>
            <a:r>
              <a:rPr lang="de-DE" sz="4000" dirty="0">
                <a:solidFill>
                  <a:schemeClr val="bg1"/>
                </a:solidFill>
              </a:rPr>
              <a:t> Win32_BIOS</a:t>
            </a:r>
          </a:p>
        </p:txBody>
      </p:sp>
    </p:spTree>
    <p:extLst>
      <p:ext uri="{BB962C8B-B14F-4D97-AF65-F5344CB8AC3E}">
        <p14:creationId xmlns:p14="http://schemas.microsoft.com/office/powerpoint/2010/main" val="28393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002221" y="1025885"/>
            <a:ext cx="7499131" cy="470898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chemeClr val="bg1"/>
                </a:solidFill>
              </a:rPr>
              <a:t>Thomas Jäkel</a:t>
            </a:r>
          </a:p>
          <a:p>
            <a:endParaRPr lang="de-DE" sz="4000" dirty="0">
              <a:solidFill>
                <a:schemeClr val="bg1"/>
              </a:solidFill>
            </a:endParaRPr>
          </a:p>
          <a:p>
            <a:r>
              <a:rPr lang="de-DE" sz="4000" dirty="0">
                <a:solidFill>
                  <a:schemeClr val="bg1"/>
                </a:solidFill>
              </a:rPr>
              <a:t>Trainer GFN AG</a:t>
            </a:r>
          </a:p>
          <a:p>
            <a:endParaRPr lang="de-DE" sz="4000" dirty="0">
              <a:solidFill>
                <a:schemeClr val="bg1"/>
              </a:solidFill>
            </a:endParaRPr>
          </a:p>
          <a:p>
            <a:r>
              <a:rPr lang="de-DE" sz="4000" dirty="0">
                <a:solidFill>
                  <a:schemeClr val="bg1"/>
                </a:solidFill>
              </a:rPr>
              <a:t>Physik – </a:t>
            </a:r>
            <a:r>
              <a:rPr lang="de-DE" sz="4000" dirty="0" err="1">
                <a:solidFill>
                  <a:schemeClr val="bg1"/>
                </a:solidFill>
              </a:rPr>
              <a:t>Fortran</a:t>
            </a:r>
            <a:endParaRPr lang="de-DE" sz="4000" dirty="0">
              <a:solidFill>
                <a:schemeClr val="bg1"/>
              </a:solidFill>
            </a:endParaRPr>
          </a:p>
          <a:p>
            <a:r>
              <a:rPr lang="de-DE" sz="4000" dirty="0">
                <a:solidFill>
                  <a:schemeClr val="bg1"/>
                </a:solidFill>
              </a:rPr>
              <a:t>Linux – </a:t>
            </a:r>
            <a:r>
              <a:rPr lang="de-DE" sz="4000" dirty="0" err="1">
                <a:solidFill>
                  <a:schemeClr val="bg1"/>
                </a:solidFill>
              </a:rPr>
              <a:t>Bash</a:t>
            </a:r>
            <a:endParaRPr lang="de-DE" sz="4000" dirty="0">
              <a:solidFill>
                <a:schemeClr val="bg1"/>
              </a:solidFill>
            </a:endParaRPr>
          </a:p>
          <a:p>
            <a:r>
              <a:rPr lang="de-DE" sz="4000" dirty="0">
                <a:solidFill>
                  <a:schemeClr val="bg1"/>
                </a:solidFill>
              </a:rPr>
              <a:t>Windows Server – PowerShell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794" y="1025885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0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833770" y="1944142"/>
            <a:ext cx="9089334" cy="193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rgbClr val="0070C0"/>
                </a:solidFill>
              </a:rPr>
              <a:t>Übung 5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6000" dirty="0">
                <a:solidFill>
                  <a:srgbClr val="0070C0"/>
                </a:solidFill>
              </a:rPr>
              <a:t>WMI Datenbank abfragen</a:t>
            </a:r>
          </a:p>
        </p:txBody>
      </p:sp>
    </p:spTree>
    <p:extLst>
      <p:ext uri="{BB962C8B-B14F-4D97-AF65-F5344CB8AC3E}">
        <p14:creationId xmlns:p14="http://schemas.microsoft.com/office/powerpoint/2010/main" val="57799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166728" y="1712846"/>
            <a:ext cx="9058769" cy="249299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chemeClr val="bg1"/>
                </a:solidFill>
              </a:rPr>
              <a:t>Welche </a:t>
            </a:r>
            <a:r>
              <a:rPr lang="de-DE" sz="6000" dirty="0" err="1">
                <a:solidFill>
                  <a:schemeClr val="bg1"/>
                </a:solidFill>
              </a:rPr>
              <a:t>Scriptsprachen</a:t>
            </a:r>
            <a:endParaRPr lang="de-DE" sz="6000" dirty="0">
              <a:solidFill>
                <a:schemeClr val="bg1"/>
              </a:solidFill>
            </a:endParaRPr>
          </a:p>
          <a:p>
            <a:r>
              <a:rPr lang="de-DE" sz="6000" dirty="0">
                <a:solidFill>
                  <a:schemeClr val="bg1"/>
                </a:solidFill>
              </a:rPr>
              <a:t>mit    </a:t>
            </a:r>
            <a:r>
              <a:rPr lang="de-DE" sz="9600" dirty="0">
                <a:solidFill>
                  <a:schemeClr val="bg1"/>
                </a:solidFill>
              </a:rPr>
              <a:t>P  </a:t>
            </a:r>
            <a:r>
              <a:rPr lang="de-DE" sz="6000" dirty="0">
                <a:solidFill>
                  <a:schemeClr val="bg1"/>
                </a:solidFill>
              </a:rPr>
              <a:t>kennen Sie?</a:t>
            </a:r>
            <a:endParaRPr lang="de-DE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77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002221" y="1025885"/>
            <a:ext cx="7499131" cy="34163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de-DE" sz="6000" dirty="0" err="1">
                <a:solidFill>
                  <a:schemeClr val="bg1"/>
                </a:solidFill>
              </a:rPr>
              <a:t>Getting</a:t>
            </a:r>
            <a:r>
              <a:rPr lang="de-DE" sz="6000" dirty="0">
                <a:solidFill>
                  <a:schemeClr val="bg1"/>
                </a:solidFill>
              </a:rPr>
              <a:t> </a:t>
            </a:r>
            <a:r>
              <a:rPr lang="de-DE" sz="6000" dirty="0" err="1">
                <a:solidFill>
                  <a:schemeClr val="bg1"/>
                </a:solidFill>
              </a:rPr>
              <a:t>Started</a:t>
            </a:r>
            <a:endParaRPr lang="de-DE" sz="6000" dirty="0">
              <a:solidFill>
                <a:schemeClr val="bg1"/>
              </a:solidFill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de-DE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de-DE" dirty="0"/>
          </a:p>
          <a:p>
            <a:pPr marL="1657350" lvl="3" indent="-285750" fontAlgn="ctr">
              <a:buFont typeface="Arial" panose="020B0604020202020204" pitchFamily="34" charset="0"/>
              <a:buChar char="•"/>
            </a:pPr>
            <a:r>
              <a:rPr lang="de-DE" sz="4000" dirty="0">
                <a:solidFill>
                  <a:schemeClr val="bg1"/>
                </a:solidFill>
              </a:rPr>
              <a:t> PowerShell Host</a:t>
            </a:r>
          </a:p>
          <a:p>
            <a:pPr marL="1657350" lvl="3" indent="-285750" fontAlgn="ctr">
              <a:buFont typeface="Arial" panose="020B0604020202020204" pitchFamily="34" charset="0"/>
              <a:buChar char="•"/>
            </a:pPr>
            <a:r>
              <a:rPr lang="de-DE" sz="4000" dirty="0">
                <a:solidFill>
                  <a:schemeClr val="bg1"/>
                </a:solidFill>
              </a:rPr>
              <a:t> PowerShell Syntax</a:t>
            </a:r>
          </a:p>
          <a:p>
            <a:pPr lvl="3" fontAlgn="ctr"/>
            <a:r>
              <a:rPr lang="de-DE" sz="4000" dirty="0">
                <a:solidFill>
                  <a:schemeClr val="bg1"/>
                </a:solidFill>
              </a:rPr>
              <a:t>    Übung 1</a:t>
            </a:r>
          </a:p>
        </p:txBody>
      </p:sp>
    </p:spTree>
    <p:extLst>
      <p:ext uri="{BB962C8B-B14F-4D97-AF65-F5344CB8AC3E}">
        <p14:creationId xmlns:p14="http://schemas.microsoft.com/office/powerpoint/2010/main" val="279061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401329" y="843005"/>
            <a:ext cx="7499131" cy="101566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chemeClr val="bg1"/>
                </a:solidFill>
              </a:rPr>
              <a:t>PowerShell Host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448287"/>
              </p:ext>
            </p:extLst>
          </p:nvPr>
        </p:nvGraphicFramePr>
        <p:xfrm>
          <a:off x="1528354" y="2176175"/>
          <a:ext cx="8817429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7395">
                  <a:extLst>
                    <a:ext uri="{9D8B030D-6E8A-4147-A177-3AD203B41FA5}">
                      <a16:colId xmlns:a16="http://schemas.microsoft.com/office/drawing/2014/main" val="4075404225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3768779147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3264345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err="1"/>
                        <a:t>Console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767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 </a:t>
                      </a:r>
                      <a:r>
                        <a:rPr lang="de-DE" sz="2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Highlighting</a:t>
                      </a:r>
                      <a:endParaRPr lang="de-DE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17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 </a:t>
                      </a:r>
                      <a:r>
                        <a:rPr lang="de-DE" sz="2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  <a:r>
                        <a:rPr lang="de-DE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45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kontextsensitive Hilfe (IntelliSense)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ab</a:t>
                      </a:r>
                      <a:r>
                        <a:rPr lang="de-DE" sz="2400" baseline="0" dirty="0"/>
                        <a:t> 5.0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683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Script-Bereich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183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Befehls-</a:t>
                      </a:r>
                      <a:r>
                        <a:rPr lang="de-DE" sz="2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AddOn</a:t>
                      </a:r>
                      <a:endParaRPr lang="de-DE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38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mehrere Shells (</a:t>
                      </a:r>
                      <a:r>
                        <a:rPr lang="de-DE" sz="2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</a:t>
                      </a:r>
                      <a:r>
                        <a:rPr lang="de-DE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7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9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Transcript</a:t>
                      </a:r>
                      <a:endParaRPr lang="de-DE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de-DE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ab 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073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17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827889" y="738103"/>
            <a:ext cx="7499131" cy="101566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chemeClr val="bg1"/>
                </a:solidFill>
              </a:rPr>
              <a:t>PowerShell Syntax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9" y="2102656"/>
            <a:ext cx="10539387" cy="404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7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324311" y="1516759"/>
            <a:ext cx="9153908" cy="3139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rgbClr val="0070C0"/>
                </a:solidFill>
              </a:rPr>
              <a:t>Übung 1</a:t>
            </a:r>
          </a:p>
          <a:p>
            <a:endParaRPr lang="de-DE" dirty="0">
              <a:solidFill>
                <a:srgbClr val="0070C0"/>
              </a:solidFill>
            </a:endParaRPr>
          </a:p>
          <a:p>
            <a:pPr marL="1657350" lvl="3" indent="-285750" fontAlgn="ctr">
              <a:buFont typeface="Arial" panose="020B0604020202020204" pitchFamily="34" charset="0"/>
              <a:buChar char="•"/>
            </a:pPr>
            <a:r>
              <a:rPr lang="de-DE" sz="6000" dirty="0">
                <a:solidFill>
                  <a:srgbClr val="0070C0"/>
                </a:solidFill>
              </a:rPr>
              <a:t> Befehle finden</a:t>
            </a:r>
          </a:p>
          <a:p>
            <a:pPr marL="1657350" lvl="3" indent="-285750" fontAlgn="ctr">
              <a:buFont typeface="Arial" panose="020B0604020202020204" pitchFamily="34" charset="0"/>
              <a:buChar char="•"/>
            </a:pPr>
            <a:r>
              <a:rPr lang="de-DE" sz="6000" dirty="0">
                <a:solidFill>
                  <a:srgbClr val="0070C0"/>
                </a:solidFill>
              </a:rPr>
              <a:t> Mit Parametern filtern</a:t>
            </a:r>
          </a:p>
        </p:txBody>
      </p:sp>
    </p:spTree>
    <p:extLst>
      <p:ext uri="{BB962C8B-B14F-4D97-AF65-F5344CB8AC3E}">
        <p14:creationId xmlns:p14="http://schemas.microsoft.com/office/powerpoint/2010/main" val="424587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002221" y="710255"/>
            <a:ext cx="7499131" cy="569386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1143000" indent="-1143000">
              <a:buAutoNum type="arabicPeriod" startAt="2"/>
            </a:pPr>
            <a:r>
              <a:rPr lang="de-DE" sz="6000" dirty="0">
                <a:solidFill>
                  <a:schemeClr val="bg1"/>
                </a:solidFill>
              </a:rPr>
              <a:t>OO </a:t>
            </a:r>
            <a:r>
              <a:rPr lang="de-DE" sz="6000" dirty="0" err="1">
                <a:solidFill>
                  <a:schemeClr val="bg1"/>
                </a:solidFill>
              </a:rPr>
              <a:t>Pipelining</a:t>
            </a:r>
            <a:endParaRPr lang="de-DE" sz="6000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de-DE" sz="4000" dirty="0">
                <a:solidFill>
                  <a:schemeClr val="bg1"/>
                </a:solidFill>
              </a:rPr>
              <a:t>Objects </a:t>
            </a:r>
            <a:r>
              <a:rPr lang="de-DE" sz="4000" dirty="0" err="1">
                <a:solidFill>
                  <a:schemeClr val="bg1"/>
                </a:solidFill>
              </a:rPr>
              <a:t>Everywhere</a:t>
            </a:r>
            <a:endParaRPr lang="de-DE" sz="4000" dirty="0">
              <a:solidFill>
                <a:schemeClr val="bg1"/>
              </a:solidFill>
            </a:endParaRPr>
          </a:p>
          <a:p>
            <a:pPr lvl="3"/>
            <a:r>
              <a:rPr lang="de-DE" sz="4000" dirty="0">
                <a:solidFill>
                  <a:schemeClr val="bg1"/>
                </a:solidFill>
              </a:rPr>
              <a:t>	 Übung 2</a:t>
            </a:r>
          </a:p>
          <a:p>
            <a:pPr lvl="3"/>
            <a:endParaRPr lang="de-DE" sz="4000" dirty="0">
              <a:solidFill>
                <a:schemeClr val="bg1"/>
              </a:solidFill>
            </a:endParaRP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de-DE" sz="4000" dirty="0" err="1">
                <a:solidFill>
                  <a:schemeClr val="bg1"/>
                </a:solidFill>
              </a:rPr>
              <a:t>Sort-Object</a:t>
            </a:r>
            <a:endParaRPr lang="de-DE" sz="4000" dirty="0">
              <a:solidFill>
                <a:schemeClr val="bg1"/>
              </a:solidFill>
            </a:endParaRP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de-DE" sz="4000" dirty="0">
                <a:solidFill>
                  <a:schemeClr val="bg1"/>
                </a:solidFill>
              </a:rPr>
              <a:t>Select-</a:t>
            </a:r>
            <a:r>
              <a:rPr lang="de-DE" sz="4000" dirty="0" err="1">
                <a:solidFill>
                  <a:schemeClr val="bg1"/>
                </a:solidFill>
              </a:rPr>
              <a:t>Object</a:t>
            </a:r>
            <a:endParaRPr lang="de-DE" sz="4000" dirty="0">
              <a:solidFill>
                <a:schemeClr val="bg1"/>
              </a:solidFill>
            </a:endParaRP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de-DE" sz="4000" dirty="0" err="1">
                <a:solidFill>
                  <a:schemeClr val="bg1"/>
                </a:solidFill>
              </a:rPr>
              <a:t>Where-Object</a:t>
            </a:r>
            <a:endParaRPr lang="de-DE" sz="4000" dirty="0">
              <a:solidFill>
                <a:schemeClr val="bg1"/>
              </a:solidFill>
            </a:endParaRPr>
          </a:p>
          <a:p>
            <a:pPr lvl="3"/>
            <a:r>
              <a:rPr lang="de-DE" sz="4000" dirty="0">
                <a:solidFill>
                  <a:schemeClr val="bg1"/>
                </a:solidFill>
              </a:rPr>
              <a:t>	 Übung 3</a:t>
            </a:r>
          </a:p>
        </p:txBody>
      </p:sp>
    </p:spTree>
    <p:extLst>
      <p:ext uri="{BB962C8B-B14F-4D97-AF65-F5344CB8AC3E}">
        <p14:creationId xmlns:p14="http://schemas.microsoft.com/office/powerpoint/2010/main" val="304424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Widescreen</PresentationFormat>
  <Paragraphs>150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Jaekel</dc:creator>
  <cp:lastModifiedBy>Thomas Jaekel</cp:lastModifiedBy>
  <cp:revision>49</cp:revision>
  <dcterms:created xsi:type="dcterms:W3CDTF">2016-07-18T11:20:08Z</dcterms:created>
  <dcterms:modified xsi:type="dcterms:W3CDTF">2018-09-19T08:22:25Z</dcterms:modified>
</cp:coreProperties>
</file>