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24" r:id="rId2"/>
    <p:sldId id="333" r:id="rId3"/>
    <p:sldId id="351" r:id="rId4"/>
    <p:sldId id="352" r:id="rId5"/>
    <p:sldId id="353" r:id="rId6"/>
    <p:sldId id="354" r:id="rId7"/>
    <p:sldId id="356" r:id="rId8"/>
    <p:sldId id="357" r:id="rId9"/>
    <p:sldId id="359" r:id="rId10"/>
    <p:sldId id="358" r:id="rId11"/>
    <p:sldId id="360" r:id="rId12"/>
    <p:sldId id="361" r:id="rId13"/>
    <p:sldId id="362" r:id="rId14"/>
    <p:sldId id="363" r:id="rId15"/>
    <p:sldId id="364" r:id="rId16"/>
    <p:sldId id="365" r:id="rId17"/>
    <p:sldId id="368" r:id="rId18"/>
    <p:sldId id="370" r:id="rId19"/>
    <p:sldId id="371" r:id="rId20"/>
    <p:sldId id="372" r:id="rId21"/>
    <p:sldId id="373" r:id="rId22"/>
    <p:sldId id="374" r:id="rId23"/>
    <p:sldId id="376" r:id="rId24"/>
    <p:sldId id="377" r:id="rId25"/>
    <p:sldId id="378" r:id="rId26"/>
    <p:sldId id="380" r:id="rId27"/>
    <p:sldId id="366" r:id="rId28"/>
    <p:sldId id="367" r:id="rId29"/>
    <p:sldId id="350" r:id="rId30"/>
  </p:sldIdLst>
  <p:sldSz cx="9906000" cy="6858000" type="A4"/>
  <p:notesSz cx="7010400" cy="9296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CC0014"/>
    <a:srgbClr val="D00014"/>
    <a:srgbClr val="DF1A22"/>
    <a:srgbClr val="E60012"/>
    <a:srgbClr val="FFFFFF"/>
    <a:srgbClr val="800000"/>
    <a:srgbClr val="000000"/>
    <a:srgbClr val="D96581"/>
    <a:srgbClr val="ED1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75" autoAdjust="0"/>
    <p:restoredTop sz="71241" autoAdjust="0"/>
  </p:normalViewPr>
  <p:slideViewPr>
    <p:cSldViewPr snapToGrid="0">
      <p:cViewPr varScale="1">
        <p:scale>
          <a:sx n="28" d="100"/>
          <a:sy n="28" d="100"/>
        </p:scale>
        <p:origin x="-1758"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3810" y="-8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F7CB1CA-F2A3-4935-8338-EF5BD7C5A308}" type="datetimeFigureOut">
              <a:rPr lang="en-US" smtClean="0"/>
              <a:pPr/>
              <a:t>1/28/2015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FFE8EDEA-482F-4F69-81C8-C80F2167B73A}" type="slidenum">
              <a:rPr lang="en-US" smtClean="0"/>
              <a:pPr/>
              <a:t>‹#›</a:t>
            </a:fld>
            <a:endParaRPr lang="en-US"/>
          </a:p>
        </p:txBody>
      </p:sp>
    </p:spTree>
    <p:extLst>
      <p:ext uri="{BB962C8B-B14F-4D97-AF65-F5344CB8AC3E}">
        <p14:creationId xmlns:p14="http://schemas.microsoft.com/office/powerpoint/2010/main" val="2505780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CN" altLang="en-US"/>
          </a:p>
        </p:txBody>
      </p:sp>
      <p:sp>
        <p:nvSpPr>
          <p:cNvPr id="3" name="日期占位符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19F712A-B526-4860-B9FB-C57495F7EC81}" type="datetimeFigureOut">
              <a:rPr lang="zh-CN" altLang="en-US" smtClean="0"/>
              <a:pPr/>
              <a:t>2015/1/28</a:t>
            </a:fld>
            <a:endParaRPr lang="zh-CN" altLang="en-US"/>
          </a:p>
        </p:txBody>
      </p:sp>
      <p:sp>
        <p:nvSpPr>
          <p:cNvPr id="4" name="幻灯片图像占位符 3"/>
          <p:cNvSpPr>
            <a:spLocks noGrp="1" noRot="1" noChangeAspect="1"/>
          </p:cNvSpPr>
          <p:nvPr>
            <p:ph type="sldImg" idx="2"/>
          </p:nvPr>
        </p:nvSpPr>
        <p:spPr>
          <a:xfrm>
            <a:off x="987425" y="696913"/>
            <a:ext cx="5035550" cy="3486150"/>
          </a:xfrm>
          <a:prstGeom prst="rect">
            <a:avLst/>
          </a:prstGeom>
          <a:noFill/>
          <a:ln w="12700">
            <a:solidFill>
              <a:prstClr val="black"/>
            </a:solidFill>
          </a:ln>
        </p:spPr>
        <p:txBody>
          <a:bodyPr vert="horz" lIns="93177" tIns="46589" rIns="93177" bIns="46589" rtlCol="0" anchor="ctr"/>
          <a:lstStyle/>
          <a:p>
            <a:endParaRPr lang="zh-CN" altLang="en-US"/>
          </a:p>
        </p:txBody>
      </p:sp>
      <p:sp>
        <p:nvSpPr>
          <p:cNvPr id="5" name="备注占位符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F67B7A0-42D6-425E-BF17-0226A10181A2}" type="slidenum">
              <a:rPr lang="zh-CN" altLang="en-US" smtClean="0"/>
              <a:pPr/>
              <a:t>‹#›</a:t>
            </a:fld>
            <a:endParaRPr lang="zh-CN" altLang="en-US"/>
          </a:p>
        </p:txBody>
      </p:sp>
    </p:spTree>
    <p:extLst>
      <p:ext uri="{BB962C8B-B14F-4D97-AF65-F5344CB8AC3E}">
        <p14:creationId xmlns:p14="http://schemas.microsoft.com/office/powerpoint/2010/main" val="4082077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Spinlock"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en.wikipedia.org/wiki/Granularity" TargetMode="External"/><Relationship Id="rId4" Type="http://schemas.openxmlformats.org/officeDocument/2006/relationships/hyperlink" Target="http://en.wikipedia.org/wiki/Symmetric_multiprocess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ahoma" pitchFamily="34" charset="0"/>
                <a:cs typeface="Tahoma" pitchFamily="34" charset="0"/>
              </a:rPr>
              <a:t>On uniprocessor systems, a thread running into a locked </a:t>
            </a:r>
            <a:r>
              <a:rPr lang="en-US" altLang="zh-CN" sz="1600" dirty="0" err="1" smtClean="0">
                <a:latin typeface="Tahoma" pitchFamily="34" charset="0"/>
                <a:cs typeface="Tahoma" pitchFamily="34" charset="0"/>
              </a:rPr>
              <a:t>mutex</a:t>
            </a:r>
            <a:r>
              <a:rPr lang="en-US" altLang="zh-CN" sz="1600" dirty="0" smtClean="0">
                <a:latin typeface="Tahoma" pitchFamily="34" charset="0"/>
                <a:cs typeface="Tahoma" pitchFamily="34" charset="0"/>
              </a:rPr>
              <a:t> must sleep and hence trigger a context switch. On multi-processor systems, the thread may instead poll the </a:t>
            </a:r>
            <a:r>
              <a:rPr lang="en-US" altLang="zh-CN" sz="1600" dirty="0" err="1" smtClean="0">
                <a:latin typeface="Tahoma" pitchFamily="34" charset="0"/>
                <a:cs typeface="Tahoma" pitchFamily="34" charset="0"/>
              </a:rPr>
              <a:t>mutex</a:t>
            </a:r>
            <a:r>
              <a:rPr lang="en-US" altLang="zh-CN" sz="1600" dirty="0" smtClean="0">
                <a:latin typeface="Tahoma" pitchFamily="34" charset="0"/>
                <a:cs typeface="Tahoma" pitchFamily="34" charset="0"/>
              </a:rPr>
              <a:t> in a </a:t>
            </a:r>
            <a:r>
              <a:rPr lang="en-US" altLang="zh-CN" sz="1600" dirty="0" smtClean="0">
                <a:latin typeface="Tahoma" pitchFamily="34" charset="0"/>
                <a:cs typeface="Tahoma" pitchFamily="34" charset="0"/>
                <a:hlinkClick r:id="rId3" tooltip="Spinlock"/>
              </a:rPr>
              <a:t>spinlock</a:t>
            </a:r>
            <a:r>
              <a:rPr lang="en-US" altLang="zh-CN" sz="1600" dirty="0" smtClean="0">
                <a:latin typeface="Tahoma" pitchFamily="34" charset="0"/>
                <a:cs typeface="Tahoma" pitchFamily="34" charset="0"/>
              </a:rPr>
              <a:t>. Both of these may sap performance and force processors in </a:t>
            </a:r>
            <a:r>
              <a:rPr lang="en-US" altLang="zh-CN" sz="1600" dirty="0" smtClean="0">
                <a:latin typeface="Tahoma" pitchFamily="34" charset="0"/>
                <a:cs typeface="Tahoma" pitchFamily="34" charset="0"/>
                <a:hlinkClick r:id="rId4" tooltip="Symmetric multiprocessing"/>
              </a:rPr>
              <a:t>SMP</a:t>
            </a:r>
            <a:r>
              <a:rPr lang="en-US" altLang="zh-CN" sz="1600" dirty="0" smtClean="0">
                <a:latin typeface="Tahoma" pitchFamily="34" charset="0"/>
                <a:cs typeface="Tahoma" pitchFamily="34" charset="0"/>
              </a:rPr>
              <a:t> systems to contend for the memory bus, especially if the </a:t>
            </a:r>
            <a:r>
              <a:rPr lang="en-US" altLang="zh-CN" sz="1600" dirty="0" smtClean="0">
                <a:latin typeface="Tahoma" pitchFamily="34" charset="0"/>
                <a:cs typeface="Tahoma" pitchFamily="34" charset="0"/>
                <a:hlinkClick r:id="rId5" tooltip="Granularity"/>
              </a:rPr>
              <a:t>granularity</a:t>
            </a:r>
            <a:r>
              <a:rPr lang="en-US" altLang="zh-CN" sz="1600" dirty="0" smtClean="0">
                <a:latin typeface="Tahoma" pitchFamily="34" charset="0"/>
                <a:cs typeface="Tahoma" pitchFamily="34" charset="0"/>
              </a:rPr>
              <a:t> of the locking is fine.</a:t>
            </a:r>
          </a:p>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6</a:t>
            </a:fld>
            <a:endParaRPr lang="zh-CN" altLang="en-US"/>
          </a:p>
        </p:txBody>
      </p:sp>
    </p:spTree>
    <p:extLst>
      <p:ext uri="{BB962C8B-B14F-4D97-AF65-F5344CB8AC3E}">
        <p14:creationId xmlns:p14="http://schemas.microsoft.com/office/powerpoint/2010/main" val="246279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SMP(Symmetric Multi-Processor)</a:t>
            </a:r>
          </a:p>
          <a:p>
            <a:r>
              <a:rPr lang="en-US" altLang="zh-CN" sz="1200" b="1" i="0" kern="1200" dirty="0" smtClean="0">
                <a:solidFill>
                  <a:schemeClr val="tx1"/>
                </a:solidFill>
                <a:effectLst/>
                <a:latin typeface="+mn-lt"/>
                <a:ea typeface="+mn-ea"/>
                <a:cs typeface="+mn-cs"/>
              </a:rPr>
              <a:t>NUMA(Non-Uniform Memory Access)</a:t>
            </a:r>
          </a:p>
          <a:p>
            <a:r>
              <a:rPr lang="en-US" altLang="zh-CN" sz="1200" b="1" i="0" kern="1200" dirty="0" smtClean="0">
                <a:solidFill>
                  <a:schemeClr val="tx1"/>
                </a:solidFill>
                <a:effectLst/>
                <a:latin typeface="+mn-lt"/>
                <a:ea typeface="+mn-ea"/>
                <a:cs typeface="+mn-cs"/>
              </a:rPr>
              <a:t>MPP(Massive Parallel Processing)</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7</a:t>
            </a:fld>
            <a:endParaRPr lang="zh-CN" altLang="en-US"/>
          </a:p>
        </p:txBody>
      </p:sp>
    </p:spTree>
    <p:extLst>
      <p:ext uri="{BB962C8B-B14F-4D97-AF65-F5344CB8AC3E}">
        <p14:creationId xmlns:p14="http://schemas.microsoft.com/office/powerpoint/2010/main" val="662171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18</a:t>
            </a:fld>
            <a:endParaRPr lang="zh-CN" altLang="en-US"/>
          </a:p>
        </p:txBody>
      </p:sp>
    </p:spTree>
    <p:extLst>
      <p:ext uri="{BB962C8B-B14F-4D97-AF65-F5344CB8AC3E}">
        <p14:creationId xmlns:p14="http://schemas.microsoft.com/office/powerpoint/2010/main" val="1843577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23</a:t>
            </a:fld>
            <a:endParaRPr lang="zh-CN" altLang="en-US"/>
          </a:p>
        </p:txBody>
      </p:sp>
    </p:spTree>
    <p:extLst>
      <p:ext uri="{BB962C8B-B14F-4D97-AF65-F5344CB8AC3E}">
        <p14:creationId xmlns:p14="http://schemas.microsoft.com/office/powerpoint/2010/main" val="3303625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24</a:t>
            </a:fld>
            <a:endParaRPr lang="zh-CN" altLang="en-US"/>
          </a:p>
        </p:txBody>
      </p:sp>
    </p:spTree>
    <p:extLst>
      <p:ext uri="{BB962C8B-B14F-4D97-AF65-F5344CB8AC3E}">
        <p14:creationId xmlns:p14="http://schemas.microsoft.com/office/powerpoint/2010/main" val="3015692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25</a:t>
            </a:fld>
            <a:endParaRPr lang="zh-CN" altLang="en-US"/>
          </a:p>
        </p:txBody>
      </p:sp>
    </p:spTree>
    <p:extLst>
      <p:ext uri="{BB962C8B-B14F-4D97-AF65-F5344CB8AC3E}">
        <p14:creationId xmlns:p14="http://schemas.microsoft.com/office/powerpoint/2010/main" val="140002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67B7A0-42D6-425E-BF17-0226A10181A2}" type="slidenum">
              <a:rPr lang="zh-CN" altLang="en-US" smtClean="0"/>
              <a:pPr/>
              <a:t>26</a:t>
            </a:fld>
            <a:endParaRPr lang="zh-CN" altLang="en-US"/>
          </a:p>
        </p:txBody>
      </p:sp>
    </p:spTree>
    <p:extLst>
      <p:ext uri="{BB962C8B-B14F-4D97-AF65-F5344CB8AC3E}">
        <p14:creationId xmlns:p14="http://schemas.microsoft.com/office/powerpoint/2010/main" val="2252403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6" name="Text Placeholder 1"/>
          <p:cNvSpPr>
            <a:spLocks noGrp="1"/>
          </p:cNvSpPr>
          <p:nvPr>
            <p:ph type="body" sz="quarter" idx="13" hasCustomPrompt="1"/>
          </p:nvPr>
        </p:nvSpPr>
        <p:spPr>
          <a:xfrm>
            <a:off x="3516733" y="572687"/>
            <a:ext cx="3101283" cy="384442"/>
          </a:xfrm>
          <a:prstGeom prst="rect">
            <a:avLst/>
          </a:prstGeom>
        </p:spPr>
        <p:txBody>
          <a:bodyPr/>
          <a:lstStyle>
            <a:lvl1pPr>
              <a:buNone/>
              <a:defRPr sz="1800" b="0">
                <a:latin typeface="微软雅黑" pitchFamily="34" charset="-122"/>
                <a:ea typeface="微软雅黑" pitchFamily="34" charset="-122"/>
              </a:defRPr>
            </a:lvl1pPr>
          </a:lstStyle>
          <a:p>
            <a:pPr lvl="0"/>
            <a:r>
              <a:rPr lang="zh-CN" altLang="en-US" dirty="0" smtClean="0"/>
              <a:t>作者，日期</a:t>
            </a:r>
          </a:p>
        </p:txBody>
      </p:sp>
      <p:sp>
        <p:nvSpPr>
          <p:cNvPr id="7" name="Text Placeholder 1"/>
          <p:cNvSpPr>
            <a:spLocks noGrp="1"/>
          </p:cNvSpPr>
          <p:nvPr>
            <p:ph type="body" sz="quarter" idx="14" hasCustomPrompt="1"/>
          </p:nvPr>
        </p:nvSpPr>
        <p:spPr>
          <a:xfrm>
            <a:off x="3515190" y="972915"/>
            <a:ext cx="5889467" cy="384442"/>
          </a:xfrm>
          <a:prstGeom prst="rect">
            <a:avLst/>
          </a:prstGeom>
        </p:spPr>
        <p:txBody>
          <a:bodyPr/>
          <a:lstStyle>
            <a:lvl1pPr>
              <a:buNone/>
              <a:defRPr sz="3200" b="1">
                <a:latin typeface="微软雅黑" pitchFamily="34" charset="-122"/>
                <a:ea typeface="微软雅黑" pitchFamily="34" charset="-122"/>
              </a:defRPr>
            </a:lvl1pPr>
          </a:lstStyle>
          <a:p>
            <a:pPr lvl="0"/>
            <a:r>
              <a:rPr lang="en-US" altLang="zh-CN" dirty="0" smtClean="0"/>
              <a:t>PPT</a:t>
            </a:r>
            <a:r>
              <a:rPr lang="zh-CN" altLang="en-US" dirty="0" smtClean="0"/>
              <a:t>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13" name="文本占位符 12"/>
          <p:cNvSpPr>
            <a:spLocks noGrp="1"/>
          </p:cNvSpPr>
          <p:nvPr>
            <p:ph type="body" sz="quarter" idx="10" hasCustomPrompt="1"/>
          </p:nvPr>
        </p:nvSpPr>
        <p:spPr>
          <a:xfrm>
            <a:off x="481541" y="1255790"/>
            <a:ext cx="9047019" cy="4948457"/>
          </a:xfrm>
          <a:prstGeom prst="rect">
            <a:avLst/>
          </a:prstGeom>
        </p:spPr>
        <p:txBody>
          <a:bodyPr/>
          <a:lstStyle>
            <a:lvl1pPr>
              <a:defRPr sz="1800">
                <a:solidFill>
                  <a:srgbClr val="CC0000"/>
                </a:solidFill>
                <a:latin typeface="微软雅黑" pitchFamily="34" charset="-122"/>
                <a:ea typeface="微软雅黑" pitchFamily="34" charset="-122"/>
              </a:defRPr>
            </a:lvl1pPr>
          </a:lstStyle>
          <a:p>
            <a:pPr lvl="0"/>
            <a:r>
              <a:rPr lang="zh-CN" altLang="en-US" dirty="0" smtClean="0"/>
              <a:t>第一章 此处输入章节标题</a:t>
            </a:r>
            <a:endParaRPr lang="zh-CN" altLang="en-US" dirty="0"/>
          </a:p>
        </p:txBody>
      </p:sp>
      <p:sp>
        <p:nvSpPr>
          <p:cNvPr id="4" name="标题 3"/>
          <p:cNvSpPr>
            <a:spLocks noGrp="1"/>
          </p:cNvSpPr>
          <p:nvPr>
            <p:ph type="title" hasCustomPrompt="1"/>
          </p:nvPr>
        </p:nvSpPr>
        <p:spPr>
          <a:xfrm>
            <a:off x="495300" y="454105"/>
            <a:ext cx="7522080" cy="409026"/>
          </a:xfrm>
          <a:prstGeom prst="rect">
            <a:avLst/>
          </a:prstGeom>
        </p:spPr>
        <p:txBody>
          <a:bodyPr/>
          <a:lstStyle>
            <a:lvl1pPr algn="l">
              <a:defRPr sz="2500" b="1">
                <a:latin typeface="微软雅黑" pitchFamily="34" charset="-122"/>
                <a:ea typeface="微软雅黑" pitchFamily="34" charset="-122"/>
              </a:defRPr>
            </a:lvl1pPr>
          </a:lstStyle>
          <a:p>
            <a:r>
              <a:rPr lang="zh-CN" altLang="en-US" dirty="0" smtClean="0"/>
              <a:t>今天主要讨论的议题</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7" name="Text Placeholder 1"/>
          <p:cNvSpPr>
            <a:spLocks noGrp="1"/>
          </p:cNvSpPr>
          <p:nvPr userDrawn="1">
            <p:ph type="body" sz="quarter" idx="13" hasCustomPrompt="1"/>
          </p:nvPr>
        </p:nvSpPr>
        <p:spPr>
          <a:xfrm>
            <a:off x="481543" y="444500"/>
            <a:ext cx="7739511" cy="635000"/>
          </a:xfrm>
          <a:prstGeom prst="rect">
            <a:avLst/>
          </a:prstGeom>
        </p:spPr>
        <p:txBody>
          <a:bodyPr/>
          <a:lstStyle>
            <a:lvl1pPr>
              <a:buNone/>
              <a:defRPr sz="1600" b="1">
                <a:latin typeface="微软雅黑" pitchFamily="34" charset="-122"/>
                <a:ea typeface="微软雅黑" pitchFamily="34" charset="-122"/>
              </a:defRPr>
            </a:lvl1pPr>
          </a:lstStyle>
          <a:p>
            <a:pPr lvl="0"/>
            <a:r>
              <a:rPr lang="zh-CN" altLang="en-US" dirty="0" smtClean="0"/>
              <a:t>标题范例，点击此处编辑，标题不允许超过两行文字，且不允许超出此文本框。</a:t>
            </a:r>
          </a:p>
        </p:txBody>
      </p:sp>
      <p:sp>
        <p:nvSpPr>
          <p:cNvPr id="8" name="Text Placeholder 2"/>
          <p:cNvSpPr>
            <a:spLocks noGrp="1"/>
          </p:cNvSpPr>
          <p:nvPr userDrawn="1">
            <p:ph type="body" sz="quarter" idx="14" hasCustomPrompt="1"/>
          </p:nvPr>
        </p:nvSpPr>
        <p:spPr>
          <a:xfrm>
            <a:off x="481541" y="1371600"/>
            <a:ext cx="8984192" cy="4622800"/>
          </a:xfrm>
          <a:prstGeom prst="rect">
            <a:avLst/>
          </a:prstGeom>
        </p:spPr>
        <p:txBody>
          <a:bodyPr/>
          <a:lstStyle>
            <a:lvl1pPr>
              <a:buNone/>
              <a:defRPr sz="1600"/>
            </a:lvl1pPr>
          </a:lstStyle>
          <a:p>
            <a:pPr lvl="0"/>
            <a:r>
              <a:rPr lang="zh-CN" altLang="en-US" dirty="0" smtClean="0"/>
              <a:t>副标题范例</a:t>
            </a:r>
          </a:p>
        </p:txBody>
      </p:sp>
      <p:sp>
        <p:nvSpPr>
          <p:cNvPr id="10" name="Text Placeholder 2"/>
          <p:cNvSpPr>
            <a:spLocks noGrp="1"/>
          </p:cNvSpPr>
          <p:nvPr userDrawn="1"/>
        </p:nvSpPr>
        <p:spPr>
          <a:xfrm>
            <a:off x="460904" y="1581150"/>
            <a:ext cx="8984192" cy="4622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None/>
              <a:defRPr sz="16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分隔页">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5" name="Text Placeholder 1"/>
          <p:cNvSpPr>
            <a:spLocks noGrp="1"/>
          </p:cNvSpPr>
          <p:nvPr>
            <p:ph type="body" sz="quarter" idx="13" hasCustomPrompt="1"/>
          </p:nvPr>
        </p:nvSpPr>
        <p:spPr>
          <a:xfrm>
            <a:off x="416737" y="5272874"/>
            <a:ext cx="7137745" cy="635000"/>
          </a:xfrm>
          <a:prstGeom prst="rect">
            <a:avLst/>
          </a:prstGeom>
          <a:ln>
            <a:noFill/>
          </a:ln>
        </p:spPr>
        <p:txBody>
          <a:bodyPr/>
          <a:lstStyle>
            <a:lvl1pPr>
              <a:buNone/>
              <a:defRPr sz="2800" b="1">
                <a:solidFill>
                  <a:srgbClr val="CC0000"/>
                </a:solidFill>
                <a:latin typeface="微软雅黑" pitchFamily="34" charset="-122"/>
                <a:ea typeface="微软雅黑" pitchFamily="34" charset="-122"/>
              </a:defRPr>
            </a:lvl1pPr>
          </a:lstStyle>
          <a:p>
            <a:r>
              <a:rPr lang="zh-CN" altLang="en-US" sz="2800" b="1" dirty="0" smtClean="0">
                <a:solidFill>
                  <a:srgbClr val="CC0014"/>
                </a:solidFill>
                <a:latin typeface="微软雅黑" pitchFamily="34" charset="-122"/>
                <a:ea typeface="微软雅黑" pitchFamily="34" charset="-122"/>
              </a:rPr>
              <a:t>此处输入章节标题</a:t>
            </a:r>
            <a:endParaRPr lang="zh-CN" altLang="en-US" sz="2800" b="1" dirty="0">
              <a:solidFill>
                <a:srgbClr val="CC0014"/>
              </a:solidFill>
              <a:latin typeface="微软雅黑" pitchFamily="34" charset="-122"/>
              <a:ea typeface="微软雅黑"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分隔页2">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4" name="Text Placeholder 1"/>
          <p:cNvSpPr>
            <a:spLocks noGrp="1"/>
          </p:cNvSpPr>
          <p:nvPr>
            <p:ph type="body" sz="quarter" idx="13" hasCustomPrompt="1"/>
          </p:nvPr>
        </p:nvSpPr>
        <p:spPr>
          <a:xfrm>
            <a:off x="1083308" y="3144972"/>
            <a:ext cx="7761590" cy="635000"/>
          </a:xfrm>
          <a:prstGeom prst="rect">
            <a:avLst/>
          </a:prstGeom>
        </p:spPr>
        <p:txBody>
          <a:bodyPr/>
          <a:lstStyle>
            <a:lvl1pPr algn="ctr">
              <a:buNone/>
              <a:defRPr sz="2800" b="1">
                <a:solidFill>
                  <a:srgbClr val="CC0000"/>
                </a:solidFill>
                <a:latin typeface="微软雅黑" pitchFamily="34" charset="-122"/>
                <a:ea typeface="微软雅黑" pitchFamily="34" charset="-122"/>
              </a:defRPr>
            </a:lvl1pPr>
          </a:lstStyle>
          <a:p>
            <a:r>
              <a:rPr lang="zh-CN" altLang="en-US" sz="2800" b="1" dirty="0" smtClean="0">
                <a:solidFill>
                  <a:srgbClr val="CC0014"/>
                </a:solidFill>
                <a:latin typeface="微软雅黑" pitchFamily="34" charset="-122"/>
                <a:ea typeface="微软雅黑" pitchFamily="34" charset="-122"/>
              </a:rPr>
              <a:t>此处输入章节标题</a:t>
            </a:r>
            <a:endParaRPr lang="zh-CN" altLang="en-US" sz="2800" b="1" dirty="0">
              <a:solidFill>
                <a:srgbClr val="CC0014"/>
              </a:solidFill>
              <a:latin typeface="微软雅黑" pitchFamily="34" charset="-122"/>
              <a:ea typeface="微软雅黑"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2">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6" name="Text Placeholder 1"/>
          <p:cNvSpPr>
            <a:spLocks noGrp="1"/>
          </p:cNvSpPr>
          <p:nvPr userDrawn="1">
            <p:ph type="body" sz="quarter" idx="13" hasCustomPrompt="1"/>
          </p:nvPr>
        </p:nvSpPr>
        <p:spPr>
          <a:xfrm>
            <a:off x="481543" y="444500"/>
            <a:ext cx="8048625" cy="635000"/>
          </a:xfrm>
          <a:prstGeom prst="rect">
            <a:avLst/>
          </a:prstGeom>
        </p:spPr>
        <p:txBody>
          <a:bodyPr/>
          <a:lstStyle>
            <a:lvl1pPr>
              <a:buNone/>
              <a:defRPr sz="1600" b="1">
                <a:latin typeface="微软雅黑" pitchFamily="34" charset="-122"/>
                <a:ea typeface="微软雅黑" pitchFamily="34" charset="-122"/>
              </a:defRPr>
            </a:lvl1pPr>
          </a:lstStyle>
          <a:p>
            <a:pPr lvl="0"/>
            <a:r>
              <a:rPr lang="zh-CN" altLang="en-US" dirty="0" smtClean="0"/>
              <a:t>标题范例，点击此处编辑，标题不允许超过两行文字，且不允许超出此文本框。</a:t>
            </a:r>
          </a:p>
        </p:txBody>
      </p:sp>
      <p:sp>
        <p:nvSpPr>
          <p:cNvPr id="4" name="内容占位符 3"/>
          <p:cNvSpPr>
            <a:spLocks noGrp="1"/>
          </p:cNvSpPr>
          <p:nvPr>
            <p:ph sz="quarter" idx="14"/>
          </p:nvPr>
        </p:nvSpPr>
        <p:spPr>
          <a:xfrm>
            <a:off x="481543" y="1273178"/>
            <a:ext cx="8100219" cy="4786313"/>
          </a:xfrm>
          <a:prstGeom prst="rect">
            <a:avLst/>
          </a:prstGeom>
        </p:spPr>
        <p:txBody>
          <a:bodyPr/>
          <a:lstStyle>
            <a:lvl1pPr>
              <a:defRPr sz="24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600">
                <a:latin typeface="微软雅黑" pitchFamily="34" charset="-122"/>
                <a:ea typeface="微软雅黑" pitchFamily="34" charset="-122"/>
              </a:defRPr>
            </a:lvl3pPr>
            <a:lvl4pPr>
              <a:defRPr sz="1400">
                <a:latin typeface="微软雅黑" pitchFamily="34" charset="-122"/>
                <a:ea typeface="微软雅黑" pitchFamily="34" charset="-122"/>
              </a:defRPr>
            </a:lvl4pPr>
            <a:lvl5pPr>
              <a:defRPr sz="12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封底">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t="-2000" b="-2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wiki.yihaodian.cn/mediawiki/index.php/%E6%9E%B6%E6%9E%84%E7%BB%84-Hedwig_0.2.x"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Race_condition#Computing" TargetMode="Externa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en.wikipedia.org/wiki/Lock_(computer_science)" TargetMode="External"/><Relationship Id="rId5" Type="http://schemas.openxmlformats.org/officeDocument/2006/relationships/hyperlink" Target="http://en.wikipedia.org/wiki/Mutual_exclusion" TargetMode="External"/><Relationship Id="rId4" Type="http://schemas.openxmlformats.org/officeDocument/2006/relationships/hyperlink" Target="http://en.wikipedia.org/wiki/Synchronization_primitiv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Carl_Hewitt"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smtClean="0"/>
              <a:t>江烈</a:t>
            </a:r>
            <a:r>
              <a:rPr lang="en-US" altLang="zh-CN" dirty="0" smtClean="0"/>
              <a:t>&amp;</a:t>
            </a:r>
            <a:r>
              <a:rPr lang="zh-CN" altLang="en-US" smtClean="0"/>
              <a:t>姚海青 </a:t>
            </a:r>
            <a:r>
              <a:rPr lang="en-US" altLang="zh-CN" dirty="0" smtClean="0"/>
              <a:t>2015-01-14</a:t>
            </a:r>
            <a:endParaRPr lang="zh-CN" altLang="en-US" dirty="0"/>
          </a:p>
        </p:txBody>
      </p:sp>
      <p:sp>
        <p:nvSpPr>
          <p:cNvPr id="3" name="文本占位符 2"/>
          <p:cNvSpPr>
            <a:spLocks noGrp="1"/>
          </p:cNvSpPr>
          <p:nvPr>
            <p:ph type="body" sz="quarter" idx="14"/>
          </p:nvPr>
        </p:nvSpPr>
        <p:spPr/>
        <p:txBody>
          <a:bodyPr/>
          <a:lstStyle/>
          <a:p>
            <a:r>
              <a:rPr lang="en-US" altLang="zh-CN" dirty="0" smtClean="0"/>
              <a:t>Hedwig 0.2</a:t>
            </a:r>
            <a:r>
              <a:rPr lang="zh-CN" altLang="en-US" dirty="0" smtClean="0"/>
              <a:t>架构及原理简介</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55870" y="182028"/>
            <a:ext cx="7137745" cy="635000"/>
          </a:xfrm>
        </p:spPr>
        <p:txBody>
          <a:bodyPr/>
          <a:lstStyle/>
          <a:p>
            <a:r>
              <a:rPr lang="zh-CN" altLang="en-US" dirty="0"/>
              <a:t>客户端</a:t>
            </a:r>
            <a:r>
              <a:rPr lang="zh-CN" altLang="en-US" dirty="0" smtClean="0"/>
              <a:t>初始化</a:t>
            </a:r>
            <a:r>
              <a:rPr lang="en-US" altLang="zh-CN" dirty="0" smtClean="0"/>
              <a:t>-0.2.x</a:t>
            </a:r>
            <a:r>
              <a:rPr lang="zh-CN" altLang="en-US" dirty="0"/>
              <a:t>服务端</a:t>
            </a:r>
            <a:endParaRPr lang="en-US" altLang="zh-CN" dirty="0">
              <a:solidFill>
                <a:schemeClr val="tx1"/>
              </a:solidFill>
            </a:endParaRPr>
          </a:p>
          <a:p>
            <a:endParaRPr lang="en-US" altLang="zh-CN" sz="1400" b="0" dirty="0">
              <a:solidFill>
                <a:schemeClr val="tx1"/>
              </a:solidFill>
            </a:endParaRPr>
          </a:p>
        </p:txBody>
      </p:sp>
      <p:pic>
        <p:nvPicPr>
          <p:cNvPr id="15" name="图片 14"/>
          <p:cNvPicPr>
            <a:picLocks noChangeAspect="1"/>
          </p:cNvPicPr>
          <p:nvPr/>
        </p:nvPicPr>
        <p:blipFill>
          <a:blip r:embed="rId2"/>
          <a:stretch>
            <a:fillRect/>
          </a:stretch>
        </p:blipFill>
        <p:spPr>
          <a:xfrm>
            <a:off x="452312" y="1236393"/>
            <a:ext cx="8952945" cy="4938775"/>
          </a:xfrm>
          <a:prstGeom prst="rect">
            <a:avLst/>
          </a:prstGeom>
        </p:spPr>
      </p:pic>
    </p:spTree>
    <p:extLst>
      <p:ext uri="{BB962C8B-B14F-4D97-AF65-F5344CB8AC3E}">
        <p14:creationId xmlns:p14="http://schemas.microsoft.com/office/powerpoint/2010/main" val="3438280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54270" y="192874"/>
            <a:ext cx="7137745" cy="635000"/>
          </a:xfrm>
        </p:spPr>
        <p:txBody>
          <a:bodyPr/>
          <a:lstStyle/>
          <a:p>
            <a:r>
              <a:rPr lang="zh-CN" altLang="en-US" dirty="0"/>
              <a:t>客户端</a:t>
            </a:r>
            <a:r>
              <a:rPr lang="zh-CN" altLang="en-US" dirty="0" smtClean="0"/>
              <a:t>初始化</a:t>
            </a:r>
            <a:r>
              <a:rPr lang="en-US" altLang="zh-CN" dirty="0" smtClean="0"/>
              <a:t>-0.1.x</a:t>
            </a:r>
            <a:r>
              <a:rPr lang="zh-CN" altLang="en-US" dirty="0"/>
              <a:t>服务端</a:t>
            </a:r>
            <a:endParaRPr lang="zh-CN" altLang="en-US" dirty="0">
              <a:solidFill>
                <a:schemeClr val="tx1"/>
              </a:solidFill>
            </a:endParaRPr>
          </a:p>
        </p:txBody>
      </p:sp>
      <p:pic>
        <p:nvPicPr>
          <p:cNvPr id="4" name="内容占位符 3"/>
          <p:cNvPicPr>
            <a:picLocks noChangeAspect="1"/>
          </p:cNvPicPr>
          <p:nvPr/>
        </p:nvPicPr>
        <p:blipFill>
          <a:blip r:embed="rId2"/>
          <a:stretch>
            <a:fillRect/>
          </a:stretch>
        </p:blipFill>
        <p:spPr>
          <a:xfrm>
            <a:off x="291935" y="1070215"/>
            <a:ext cx="9338953" cy="5069328"/>
          </a:xfrm>
          <a:prstGeom prst="rect">
            <a:avLst/>
          </a:prstGeom>
        </p:spPr>
      </p:pic>
    </p:spTree>
    <p:extLst>
      <p:ext uri="{BB962C8B-B14F-4D97-AF65-F5344CB8AC3E}">
        <p14:creationId xmlns:p14="http://schemas.microsoft.com/office/powerpoint/2010/main" val="2922574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09859" y="344614"/>
            <a:ext cx="7137745" cy="635000"/>
          </a:xfrm>
        </p:spPr>
        <p:txBody>
          <a:bodyPr/>
          <a:lstStyle/>
          <a:p>
            <a:r>
              <a:rPr lang="zh-CN" altLang="en-US" dirty="0" smtClean="0"/>
              <a:t>客户端请求交互</a:t>
            </a:r>
            <a:r>
              <a:rPr lang="zh-CN" altLang="en-US" dirty="0"/>
              <a:t>图</a:t>
            </a:r>
          </a:p>
        </p:txBody>
      </p:sp>
      <p:pic>
        <p:nvPicPr>
          <p:cNvPr id="3" name="内容占位符 3"/>
          <p:cNvPicPr>
            <a:picLocks noChangeAspect="1"/>
          </p:cNvPicPr>
          <p:nvPr/>
        </p:nvPicPr>
        <p:blipFill>
          <a:blip r:embed="rId2"/>
          <a:stretch>
            <a:fillRect/>
          </a:stretch>
        </p:blipFill>
        <p:spPr>
          <a:xfrm>
            <a:off x="309859" y="979614"/>
            <a:ext cx="8147957" cy="4657388"/>
          </a:xfrm>
          <a:prstGeom prst="rect">
            <a:avLst/>
          </a:prstGeom>
        </p:spPr>
      </p:pic>
    </p:spTree>
    <p:extLst>
      <p:ext uri="{BB962C8B-B14F-4D97-AF65-F5344CB8AC3E}">
        <p14:creationId xmlns:p14="http://schemas.microsoft.com/office/powerpoint/2010/main" val="2235702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97984" y="392115"/>
            <a:ext cx="7137745" cy="635000"/>
          </a:xfrm>
        </p:spPr>
        <p:txBody>
          <a:bodyPr/>
          <a:lstStyle/>
          <a:p>
            <a:r>
              <a:rPr lang="zh-CN" altLang="en-US" dirty="0"/>
              <a:t>服务端交互图</a:t>
            </a:r>
          </a:p>
        </p:txBody>
      </p:sp>
      <p:pic>
        <p:nvPicPr>
          <p:cNvPr id="3" name="内容占位符 3"/>
          <p:cNvPicPr>
            <a:picLocks noChangeAspect="1"/>
          </p:cNvPicPr>
          <p:nvPr/>
        </p:nvPicPr>
        <p:blipFill>
          <a:blip r:embed="rId2"/>
          <a:stretch>
            <a:fillRect/>
          </a:stretch>
        </p:blipFill>
        <p:spPr>
          <a:xfrm>
            <a:off x="587147" y="1430007"/>
            <a:ext cx="8143875" cy="4124325"/>
          </a:xfrm>
          <a:prstGeom prst="rect">
            <a:avLst/>
          </a:prstGeom>
        </p:spPr>
      </p:pic>
    </p:spTree>
    <p:extLst>
      <p:ext uri="{BB962C8B-B14F-4D97-AF65-F5344CB8AC3E}">
        <p14:creationId xmlns:p14="http://schemas.microsoft.com/office/powerpoint/2010/main" val="3665367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21734" y="320863"/>
            <a:ext cx="7137745" cy="635000"/>
          </a:xfrm>
        </p:spPr>
        <p:txBody>
          <a:bodyPr/>
          <a:lstStyle/>
          <a:p>
            <a:r>
              <a:rPr lang="en-US" altLang="zh-CN" dirty="0"/>
              <a:t>Multiplexing</a:t>
            </a:r>
            <a:endParaRPr lang="zh-CN" altLang="en-US" dirty="0"/>
          </a:p>
        </p:txBody>
      </p:sp>
      <p:sp>
        <p:nvSpPr>
          <p:cNvPr id="3" name="矩形 2"/>
          <p:cNvSpPr/>
          <p:nvPr/>
        </p:nvSpPr>
        <p:spPr>
          <a:xfrm>
            <a:off x="321734" y="1158281"/>
            <a:ext cx="4953000" cy="1200329"/>
          </a:xfrm>
          <a:prstGeom prst="rect">
            <a:avLst/>
          </a:prstGeom>
        </p:spPr>
        <p:txBody>
          <a:bodyPr>
            <a:spAutoFit/>
          </a:bodyPr>
          <a:lstStyle/>
          <a:p>
            <a:pPr marL="342900" indent="-342900">
              <a:buFont typeface="Arial" panose="020B0604020202020204" pitchFamily="34" charset="0"/>
              <a:buChar char="•"/>
            </a:pPr>
            <a:r>
              <a:rPr lang="zh-CN" altLang="en-US" sz="2400" dirty="0"/>
              <a:t>为什么需要多线程和多链接</a:t>
            </a:r>
            <a:endParaRPr lang="en-US" altLang="zh-CN" sz="2400" dirty="0"/>
          </a:p>
          <a:p>
            <a:pPr marL="342900" indent="-342900">
              <a:buFont typeface="Arial" panose="020B0604020202020204" pitchFamily="34" charset="0"/>
              <a:buChar char="•"/>
            </a:pPr>
            <a:r>
              <a:rPr lang="en-US" altLang="zh-CN" sz="2400" dirty="0"/>
              <a:t>Hedwig</a:t>
            </a:r>
            <a:r>
              <a:rPr lang="zh-CN" altLang="en-US" sz="2400" dirty="0"/>
              <a:t>的</a:t>
            </a:r>
            <a:r>
              <a:rPr lang="zh-CN" altLang="en-US" sz="2400" dirty="0" smtClean="0"/>
              <a:t>方式</a:t>
            </a:r>
            <a:endParaRPr lang="en-US" altLang="zh-CN" sz="2400" dirty="0" smtClean="0"/>
          </a:p>
          <a:p>
            <a:pPr marL="342900" indent="-342900">
              <a:buFont typeface="Arial" panose="020B0604020202020204" pitchFamily="34" charset="0"/>
              <a:buChar char="•"/>
            </a:pPr>
            <a:r>
              <a:rPr lang="zh-CN" altLang="en-US" sz="2400" dirty="0" smtClean="0"/>
              <a:t>客户端限</a:t>
            </a:r>
            <a:r>
              <a:rPr lang="zh-CN" altLang="en-US" sz="2400" dirty="0"/>
              <a:t>流</a:t>
            </a:r>
            <a:endParaRPr lang="en-US" altLang="zh-CN" sz="2400" dirty="0"/>
          </a:p>
        </p:txBody>
      </p:sp>
      <p:pic>
        <p:nvPicPr>
          <p:cNvPr id="6" name="Picture 2"/>
          <p:cNvPicPr>
            <a:picLocks noChangeAspect="1" noChangeArrowheads="1"/>
          </p:cNvPicPr>
          <p:nvPr/>
        </p:nvPicPr>
        <p:blipFill>
          <a:blip r:embed="rId2" cstate="print"/>
          <a:srcRect/>
          <a:stretch>
            <a:fillRect/>
          </a:stretch>
        </p:blipFill>
        <p:spPr bwMode="auto">
          <a:xfrm>
            <a:off x="412671" y="2741774"/>
            <a:ext cx="3940254" cy="2687142"/>
          </a:xfrm>
          <a:prstGeom prst="rect">
            <a:avLst/>
          </a:prstGeom>
          <a:noFill/>
          <a:ln w="9525">
            <a:noFill/>
            <a:miter lim="800000"/>
            <a:headEnd/>
            <a:tailEnd/>
          </a:ln>
          <a:effectLst/>
        </p:spPr>
      </p:pic>
      <p:pic>
        <p:nvPicPr>
          <p:cNvPr id="7" name="图片 6"/>
          <p:cNvPicPr>
            <a:picLocks noChangeAspect="1"/>
          </p:cNvPicPr>
          <p:nvPr/>
        </p:nvPicPr>
        <p:blipFill>
          <a:blip r:embed="rId3"/>
          <a:stretch>
            <a:fillRect/>
          </a:stretch>
        </p:blipFill>
        <p:spPr>
          <a:xfrm>
            <a:off x="4723909" y="2741774"/>
            <a:ext cx="4705842" cy="3330227"/>
          </a:xfrm>
          <a:prstGeom prst="rect">
            <a:avLst/>
          </a:prstGeom>
        </p:spPr>
      </p:pic>
    </p:spTree>
    <p:extLst>
      <p:ext uri="{BB962C8B-B14F-4D97-AF65-F5344CB8AC3E}">
        <p14:creationId xmlns:p14="http://schemas.microsoft.com/office/powerpoint/2010/main" val="358658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23218" y="332367"/>
            <a:ext cx="7137745" cy="635000"/>
          </a:xfrm>
        </p:spPr>
        <p:txBody>
          <a:bodyPr/>
          <a:lstStyle/>
          <a:p>
            <a:r>
              <a:rPr lang="zh-CN" altLang="en-US" dirty="0"/>
              <a:t>跨</a:t>
            </a:r>
            <a:r>
              <a:rPr lang="en-US" altLang="zh-CN" dirty="0" smtClean="0"/>
              <a:t>Zone</a:t>
            </a:r>
            <a:r>
              <a:rPr lang="zh-CN" altLang="en-US" dirty="0" smtClean="0"/>
              <a:t>原理</a:t>
            </a:r>
            <a:endParaRPr lang="zh-CN" altLang="en-US" dirty="0"/>
          </a:p>
        </p:txBody>
      </p:sp>
      <p:pic>
        <p:nvPicPr>
          <p:cNvPr id="3" name="图片 2"/>
          <p:cNvPicPr>
            <a:picLocks noChangeAspect="1"/>
          </p:cNvPicPr>
          <p:nvPr/>
        </p:nvPicPr>
        <p:blipFill>
          <a:blip r:embed="rId2"/>
          <a:stretch>
            <a:fillRect/>
          </a:stretch>
        </p:blipFill>
        <p:spPr>
          <a:xfrm>
            <a:off x="588819" y="1440477"/>
            <a:ext cx="8780813" cy="4617741"/>
          </a:xfrm>
          <a:prstGeom prst="rect">
            <a:avLst/>
          </a:prstGeom>
        </p:spPr>
      </p:pic>
    </p:spTree>
    <p:extLst>
      <p:ext uri="{BB962C8B-B14F-4D97-AF65-F5344CB8AC3E}">
        <p14:creationId xmlns:p14="http://schemas.microsoft.com/office/powerpoint/2010/main" val="1790637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21735" y="308988"/>
            <a:ext cx="7137745" cy="635000"/>
          </a:xfrm>
        </p:spPr>
        <p:txBody>
          <a:bodyPr/>
          <a:lstStyle/>
          <a:p>
            <a:r>
              <a:rPr lang="zh-CN" altLang="en-US" dirty="0"/>
              <a:t>跨</a:t>
            </a:r>
            <a:r>
              <a:rPr lang="en-US" altLang="zh-CN" dirty="0"/>
              <a:t>Zone</a:t>
            </a:r>
            <a:r>
              <a:rPr lang="zh-CN" altLang="en-US" dirty="0"/>
              <a:t>调用配置</a:t>
            </a:r>
          </a:p>
        </p:txBody>
      </p:sp>
      <p:sp>
        <p:nvSpPr>
          <p:cNvPr id="4" name="矩形 3"/>
          <p:cNvSpPr/>
          <p:nvPr/>
        </p:nvSpPr>
        <p:spPr>
          <a:xfrm>
            <a:off x="321735" y="1072408"/>
            <a:ext cx="8311626" cy="1846659"/>
          </a:xfrm>
          <a:prstGeom prst="rect">
            <a:avLst/>
          </a:prstGeom>
        </p:spPr>
        <p:txBody>
          <a:bodyPr wrap="square">
            <a:spAutoFit/>
          </a:bodyPr>
          <a:lstStyle/>
          <a:p>
            <a:r>
              <a:rPr lang="zh-CN" altLang="en-US" sz="2400" dirty="0">
                <a:latin typeface="华文宋体" panose="02010600040101010101" pitchFamily="2" charset="-122"/>
                <a:ea typeface="华文宋体" panose="02010600040101010101" pitchFamily="2" charset="-122"/>
              </a:rPr>
              <a:t>使用</a:t>
            </a:r>
            <a:r>
              <a:rPr lang="en-US" altLang="zh-CN" sz="2400" dirty="0">
                <a:latin typeface="华文宋体" panose="02010600040101010101" pitchFamily="2" charset="-122"/>
                <a:ea typeface="华文宋体" panose="02010600040101010101" pitchFamily="2" charset="-122"/>
              </a:rPr>
              <a:t>Router Priority</a:t>
            </a:r>
            <a:r>
              <a:rPr lang="zh-CN" altLang="en-US" sz="2400" dirty="0">
                <a:latin typeface="华文宋体" panose="02010600040101010101" pitchFamily="2" charset="-122"/>
                <a:ea typeface="华文宋体" panose="02010600040101010101" pitchFamily="2" charset="-122"/>
              </a:rPr>
              <a:t>配置每个方法在其他</a:t>
            </a:r>
            <a:r>
              <a:rPr lang="en-US" altLang="zh-CN" sz="2400" dirty="0">
                <a:latin typeface="华文宋体" panose="02010600040101010101" pitchFamily="2" charset="-122"/>
                <a:ea typeface="华文宋体" panose="02010600040101010101" pitchFamily="2" charset="-122"/>
              </a:rPr>
              <a:t>Zone</a:t>
            </a:r>
            <a:r>
              <a:rPr lang="zh-CN" altLang="en-US" sz="2400" dirty="0">
                <a:latin typeface="华文宋体" panose="02010600040101010101" pitchFamily="2" charset="-122"/>
                <a:ea typeface="华文宋体" panose="02010600040101010101" pitchFamily="2" charset="-122"/>
              </a:rPr>
              <a:t>的可用性：</a:t>
            </a:r>
            <a:endParaRPr lang="en-US" altLang="zh-CN" sz="2400" dirty="0">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en-US" altLang="zh-CN" dirty="0">
                <a:latin typeface="华文宋体" panose="02010600040101010101" pitchFamily="2" charset="-122"/>
                <a:ea typeface="华文宋体" panose="02010600040101010101" pitchFamily="2" charset="-122"/>
              </a:rPr>
              <a:t>primary: </a:t>
            </a:r>
            <a:r>
              <a:rPr lang="zh-CN" altLang="en-US" dirty="0">
                <a:latin typeface="华文宋体" panose="02010600040101010101" pitchFamily="2" charset="-122"/>
                <a:ea typeface="华文宋体" panose="02010600040101010101" pitchFamily="2" charset="-122"/>
              </a:rPr>
              <a:t>路由时优先使用此级别节点</a:t>
            </a:r>
            <a:endParaRPr lang="en-US" altLang="zh-CN" dirty="0">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en-US" altLang="zh-CN" dirty="0">
                <a:latin typeface="华文宋体" panose="02010600040101010101" pitchFamily="2" charset="-122"/>
                <a:ea typeface="华文宋体" panose="02010600040101010101" pitchFamily="2" charset="-122"/>
              </a:rPr>
              <a:t>Default: Zone</a:t>
            </a:r>
            <a:r>
              <a:rPr lang="zh-CN" altLang="en-US" dirty="0">
                <a:latin typeface="华文宋体" panose="02010600040101010101" pitchFamily="2" charset="-122"/>
                <a:ea typeface="华文宋体" panose="02010600040101010101" pitchFamily="2" charset="-122"/>
              </a:rPr>
              <a:t>节点发布服务的默认级别，在没有</a:t>
            </a:r>
            <a:r>
              <a:rPr lang="en-US" altLang="zh-CN" dirty="0">
                <a:latin typeface="华文宋体" panose="02010600040101010101" pitchFamily="2" charset="-122"/>
                <a:ea typeface="华文宋体" panose="02010600040101010101" pitchFamily="2" charset="-122"/>
              </a:rPr>
              <a:t>primary</a:t>
            </a:r>
            <a:r>
              <a:rPr lang="zh-CN" altLang="en-US" dirty="0">
                <a:latin typeface="华文宋体" panose="02010600040101010101" pitchFamily="2" charset="-122"/>
                <a:ea typeface="华文宋体" panose="02010600040101010101" pitchFamily="2" charset="-122"/>
              </a:rPr>
              <a:t>级别的情况下使用此级别节点响应请求，需要根据节点间距离创建路由算法</a:t>
            </a:r>
            <a:endParaRPr lang="en-US" altLang="zh-CN" dirty="0">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en-US" altLang="zh-CN" dirty="0">
                <a:latin typeface="华文宋体" panose="02010600040101010101" pitchFamily="2" charset="-122"/>
                <a:ea typeface="华文宋体" panose="02010600040101010101" pitchFamily="2" charset="-122"/>
              </a:rPr>
              <a:t>Backup: </a:t>
            </a:r>
            <a:r>
              <a:rPr lang="zh-CN" altLang="en-US" dirty="0">
                <a:latin typeface="华文宋体" panose="02010600040101010101" pitchFamily="2" charset="-122"/>
                <a:ea typeface="华文宋体" panose="02010600040101010101" pitchFamily="2" charset="-122"/>
              </a:rPr>
              <a:t>当上面两种级别节点都不存在时，使用此级别服务节点处理请求</a:t>
            </a:r>
            <a:endParaRPr lang="en-US" altLang="zh-CN" dirty="0">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en-US" altLang="zh-CN" dirty="0">
                <a:latin typeface="华文宋体" panose="02010600040101010101" pitchFamily="2" charset="-122"/>
                <a:ea typeface="华文宋体" panose="02010600040101010101" pitchFamily="2" charset="-122"/>
              </a:rPr>
              <a:t>None: </a:t>
            </a:r>
            <a:r>
              <a:rPr lang="zh-CN" altLang="en-US" dirty="0">
                <a:latin typeface="华文宋体" panose="02010600040101010101" pitchFamily="2" charset="-122"/>
                <a:ea typeface="华文宋体" panose="02010600040101010101" pitchFamily="2" charset="-122"/>
              </a:rPr>
              <a:t>不可以跨</a:t>
            </a:r>
            <a:r>
              <a:rPr lang="en-US" altLang="zh-CN" dirty="0">
                <a:latin typeface="华文宋体" panose="02010600040101010101" pitchFamily="2" charset="-122"/>
                <a:ea typeface="华文宋体" panose="02010600040101010101" pitchFamily="2" charset="-122"/>
              </a:rPr>
              <a:t>Zone</a:t>
            </a:r>
            <a:r>
              <a:rPr lang="zh-CN" altLang="en-US" dirty="0">
                <a:latin typeface="华文宋体" panose="02010600040101010101" pitchFamily="2" charset="-122"/>
                <a:ea typeface="华文宋体" panose="02010600040101010101" pitchFamily="2" charset="-122"/>
              </a:rPr>
              <a:t>访问</a:t>
            </a:r>
            <a:endParaRPr lang="en-US" altLang="zh-CN" dirty="0">
              <a:latin typeface="华文宋体" panose="02010600040101010101" pitchFamily="2" charset="-122"/>
              <a:ea typeface="华文宋体" panose="02010600040101010101" pitchFamily="2" charset="-122"/>
            </a:endParaRPr>
          </a:p>
        </p:txBody>
      </p:sp>
      <p:pic>
        <p:nvPicPr>
          <p:cNvPr id="5" name="图片 4"/>
          <p:cNvPicPr>
            <a:picLocks noChangeAspect="1"/>
          </p:cNvPicPr>
          <p:nvPr/>
        </p:nvPicPr>
        <p:blipFill>
          <a:blip r:embed="rId2"/>
          <a:stretch>
            <a:fillRect/>
          </a:stretch>
        </p:blipFill>
        <p:spPr>
          <a:xfrm>
            <a:off x="628890" y="3203823"/>
            <a:ext cx="8004471" cy="2706928"/>
          </a:xfrm>
          <a:prstGeom prst="rect">
            <a:avLst/>
          </a:prstGeom>
        </p:spPr>
      </p:pic>
    </p:spTree>
    <p:extLst>
      <p:ext uri="{BB962C8B-B14F-4D97-AF65-F5344CB8AC3E}">
        <p14:creationId xmlns:p14="http://schemas.microsoft.com/office/powerpoint/2010/main" val="969855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21735" y="308988"/>
            <a:ext cx="7137745" cy="635000"/>
          </a:xfrm>
        </p:spPr>
        <p:txBody>
          <a:bodyPr/>
          <a:lstStyle/>
          <a:p>
            <a:r>
              <a:rPr lang="en-US" altLang="zh-CN" dirty="0" err="1" smtClean="0"/>
              <a:t>ZoneSwitcher</a:t>
            </a:r>
            <a:r>
              <a:rPr lang="en-US" altLang="zh-CN" dirty="0" smtClean="0"/>
              <a:t> – Hedwig Zone</a:t>
            </a:r>
            <a:r>
              <a:rPr lang="zh-CN" altLang="en-US" dirty="0" smtClean="0"/>
              <a:t>级别切换</a:t>
            </a:r>
            <a:endParaRPr lang="zh-CN" altLang="en-US" dirty="0"/>
          </a:p>
        </p:txBody>
      </p:sp>
      <p:sp>
        <p:nvSpPr>
          <p:cNvPr id="3" name="矩形 2"/>
          <p:cNvSpPr/>
          <p:nvPr/>
        </p:nvSpPr>
        <p:spPr>
          <a:xfrm>
            <a:off x="699458" y="2173704"/>
            <a:ext cx="7909704" cy="1815882"/>
          </a:xfrm>
          <a:prstGeom prst="rect">
            <a:avLst/>
          </a:prstGeom>
        </p:spPr>
        <p:txBody>
          <a:bodyPr wrap="square">
            <a:spAutoFit/>
          </a:bodyPr>
          <a:lstStyle/>
          <a:p>
            <a:r>
              <a:rPr lang="en-US" altLang="zh-CN" sz="2800" dirty="0" smtClean="0">
                <a:solidFill>
                  <a:srgbClr val="777777"/>
                </a:solidFill>
                <a:latin typeface="Helvetica Neue"/>
              </a:rPr>
              <a:t>    </a:t>
            </a:r>
            <a:r>
              <a:rPr lang="en-US" altLang="zh-CN" sz="2800" dirty="0" err="1" smtClean="0">
                <a:solidFill>
                  <a:srgbClr val="777777"/>
                </a:solidFill>
                <a:latin typeface="Helvetica Neue"/>
              </a:rPr>
              <a:t>ZoneSwitcher</a:t>
            </a:r>
            <a:r>
              <a:rPr lang="en-US" altLang="zh-CN" sz="2800" dirty="0" smtClean="0">
                <a:solidFill>
                  <a:srgbClr val="777777"/>
                </a:solidFill>
                <a:latin typeface="Helvetica Neue"/>
              </a:rPr>
              <a:t> </a:t>
            </a:r>
            <a:r>
              <a:rPr lang="zh-CN" altLang="en-US" sz="2800" dirty="0">
                <a:solidFill>
                  <a:srgbClr val="777777"/>
                </a:solidFill>
                <a:latin typeface="Helvetica Neue"/>
              </a:rPr>
              <a:t>是多</a:t>
            </a:r>
            <a:r>
              <a:rPr lang="en-US" altLang="zh-CN" sz="2800" dirty="0">
                <a:solidFill>
                  <a:srgbClr val="777777"/>
                </a:solidFill>
                <a:latin typeface="Helvetica Neue"/>
              </a:rPr>
              <a:t>IDC</a:t>
            </a:r>
            <a:r>
              <a:rPr lang="zh-CN" altLang="en-US" sz="2800" dirty="0">
                <a:solidFill>
                  <a:srgbClr val="777777"/>
                </a:solidFill>
                <a:latin typeface="Helvetica Neue"/>
              </a:rPr>
              <a:t>环境下，底层基础模块在各</a:t>
            </a:r>
            <a:r>
              <a:rPr lang="en-US" altLang="zh-CN" sz="2800" dirty="0">
                <a:solidFill>
                  <a:srgbClr val="777777"/>
                </a:solidFill>
                <a:latin typeface="Helvetica Neue"/>
              </a:rPr>
              <a:t>zone</a:t>
            </a:r>
            <a:r>
              <a:rPr lang="zh-CN" altLang="en-US" sz="2800" dirty="0">
                <a:solidFill>
                  <a:srgbClr val="777777"/>
                </a:solidFill>
                <a:latin typeface="Helvetica Neue"/>
              </a:rPr>
              <a:t>之间进行切换的组件，封装了切换过程中相关逻辑处理，供</a:t>
            </a:r>
            <a:r>
              <a:rPr lang="zh-CN" altLang="en-US" sz="2800" dirty="0" smtClean="0">
                <a:solidFill>
                  <a:srgbClr val="777777"/>
                </a:solidFill>
                <a:latin typeface="Helvetica Neue"/>
              </a:rPr>
              <a:t>上层</a:t>
            </a:r>
            <a:r>
              <a:rPr lang="zh-CN" altLang="en-US" sz="2800" dirty="0">
                <a:solidFill>
                  <a:srgbClr val="777777"/>
                </a:solidFill>
                <a:latin typeface="Helvetica Neue"/>
              </a:rPr>
              <a:t>组件</a:t>
            </a:r>
            <a:r>
              <a:rPr lang="zh-CN" altLang="en-US" sz="2800" dirty="0" smtClean="0">
                <a:solidFill>
                  <a:srgbClr val="777777"/>
                </a:solidFill>
                <a:latin typeface="Helvetica Neue"/>
              </a:rPr>
              <a:t>使用。目前为</a:t>
            </a:r>
            <a:r>
              <a:rPr lang="en-US" altLang="zh-CN" sz="2800" dirty="0" err="1" smtClean="0">
                <a:solidFill>
                  <a:srgbClr val="777777"/>
                </a:solidFill>
                <a:latin typeface="Helvetica Neue"/>
              </a:rPr>
              <a:t>hedwig</a:t>
            </a:r>
            <a:r>
              <a:rPr lang="zh-CN" altLang="en-US" sz="2800" dirty="0" smtClean="0">
                <a:solidFill>
                  <a:srgbClr val="777777"/>
                </a:solidFill>
                <a:latin typeface="Helvetica Neue"/>
              </a:rPr>
              <a:t>组件提供</a:t>
            </a:r>
            <a:r>
              <a:rPr lang="en-US" altLang="zh-CN" sz="2800" dirty="0" smtClean="0">
                <a:solidFill>
                  <a:srgbClr val="777777"/>
                </a:solidFill>
                <a:latin typeface="Helvetica Neue"/>
              </a:rPr>
              <a:t>Zone</a:t>
            </a:r>
            <a:r>
              <a:rPr lang="zh-CN" altLang="en-US" sz="2800" dirty="0" smtClean="0">
                <a:solidFill>
                  <a:srgbClr val="777777"/>
                </a:solidFill>
                <a:latin typeface="Helvetica Neue"/>
              </a:rPr>
              <a:t>级别切换服务。</a:t>
            </a:r>
            <a:endParaRPr lang="en-US" altLang="zh-CN" sz="2800" dirty="0" smtClean="0">
              <a:solidFill>
                <a:srgbClr val="777777"/>
              </a:solidFill>
              <a:latin typeface="Helvetica Neue"/>
            </a:endParaRPr>
          </a:p>
        </p:txBody>
      </p:sp>
    </p:spTree>
    <p:extLst>
      <p:ext uri="{BB962C8B-B14F-4D97-AF65-F5344CB8AC3E}">
        <p14:creationId xmlns:p14="http://schemas.microsoft.com/office/powerpoint/2010/main" val="1460166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641023" y="433456"/>
            <a:ext cx="7137745" cy="635000"/>
          </a:xfrm>
        </p:spPr>
        <p:txBody>
          <a:bodyPr/>
          <a:lstStyle/>
          <a:p>
            <a:r>
              <a:rPr lang="en-US" altLang="zh-CN" dirty="0" err="1"/>
              <a:t>ZoneSwitcher</a:t>
            </a:r>
            <a:r>
              <a:rPr lang="en-US" altLang="zh-CN" dirty="0"/>
              <a:t> </a:t>
            </a:r>
            <a:r>
              <a:rPr lang="en-US" altLang="zh-CN" dirty="0" smtClean="0"/>
              <a:t>– </a:t>
            </a:r>
            <a:r>
              <a:rPr lang="zh-CN" altLang="en-US" dirty="0" smtClean="0"/>
              <a:t>切换前服务调用</a:t>
            </a:r>
            <a:endParaRPr lang="zh-CN" altLang="en-US" dirty="0"/>
          </a:p>
        </p:txBody>
      </p:sp>
      <p:sp>
        <p:nvSpPr>
          <p:cNvPr id="5" name="矩形 4"/>
          <p:cNvSpPr/>
          <p:nvPr/>
        </p:nvSpPr>
        <p:spPr>
          <a:xfrm>
            <a:off x="777096" y="1521956"/>
            <a:ext cx="4953000" cy="646331"/>
          </a:xfrm>
          <a:prstGeom prst="rect">
            <a:avLst/>
          </a:prstGeom>
        </p:spPr>
        <p:txBody>
          <a:bodyPr>
            <a:spAutoFit/>
          </a:bodyPr>
          <a:lstStyle/>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dirty="0" smtClean="0">
              <a:solidFill>
                <a:srgbClr val="00B0F0"/>
              </a:solidFill>
            </a:endParaRPr>
          </a:p>
        </p:txBody>
      </p:sp>
      <p:pic>
        <p:nvPicPr>
          <p:cNvPr id="4" name="图片 3"/>
          <p:cNvPicPr>
            <a:picLocks noChangeAspect="1"/>
          </p:cNvPicPr>
          <p:nvPr/>
        </p:nvPicPr>
        <p:blipFill>
          <a:blip r:embed="rId3"/>
          <a:stretch>
            <a:fillRect/>
          </a:stretch>
        </p:blipFill>
        <p:spPr>
          <a:xfrm>
            <a:off x="641023" y="1521956"/>
            <a:ext cx="8558717" cy="4223236"/>
          </a:xfrm>
          <a:prstGeom prst="rect">
            <a:avLst/>
          </a:prstGeom>
        </p:spPr>
      </p:pic>
      <p:sp>
        <p:nvSpPr>
          <p:cNvPr id="6" name="文本框 5"/>
          <p:cNvSpPr txBox="1"/>
          <p:nvPr/>
        </p:nvSpPr>
        <p:spPr>
          <a:xfrm>
            <a:off x="777096" y="6029415"/>
            <a:ext cx="7907934" cy="338554"/>
          </a:xfrm>
          <a:prstGeom prst="rect">
            <a:avLst/>
          </a:prstGeom>
          <a:noFill/>
        </p:spPr>
        <p:txBody>
          <a:bodyPr wrap="none" rtlCol="0">
            <a:spAutoFit/>
          </a:bodyPr>
          <a:lstStyle/>
          <a:p>
            <a:r>
              <a:rPr lang="zh-CN" altLang="en-US" sz="1600" dirty="0" smtClean="0"/>
              <a:t>三个</a:t>
            </a:r>
            <a:r>
              <a:rPr lang="en-US" altLang="zh-CN" sz="1600" dirty="0" smtClean="0"/>
              <a:t>Zone</a:t>
            </a:r>
            <a:r>
              <a:rPr lang="zh-CN" altLang="en-US" sz="1600" dirty="0" smtClean="0"/>
              <a:t>，分别是南汇</a:t>
            </a:r>
            <a:r>
              <a:rPr lang="en-US" altLang="zh-CN" sz="1600" dirty="0" smtClean="0"/>
              <a:t>Zone</a:t>
            </a:r>
            <a:r>
              <a:rPr lang="zh-CN" altLang="en-US" sz="1600" dirty="0" smtClean="0"/>
              <a:t>，金桥</a:t>
            </a:r>
            <a:r>
              <a:rPr lang="en-US" altLang="zh-CN" sz="1600" dirty="0" smtClean="0"/>
              <a:t>Zone</a:t>
            </a:r>
            <a:r>
              <a:rPr lang="zh-CN" altLang="en-US" sz="1600" dirty="0" smtClean="0"/>
              <a:t>，云</a:t>
            </a:r>
            <a:r>
              <a:rPr lang="en-US" altLang="zh-CN" sz="1600" dirty="0" smtClean="0"/>
              <a:t>Zone</a:t>
            </a:r>
            <a:r>
              <a:rPr lang="zh-CN" altLang="en-US" sz="1600" dirty="0" smtClean="0"/>
              <a:t>，南汇</a:t>
            </a:r>
            <a:r>
              <a:rPr lang="en-US" altLang="zh-CN" sz="1600" dirty="0" smtClean="0"/>
              <a:t>Zone</a:t>
            </a:r>
            <a:r>
              <a:rPr lang="zh-CN" altLang="en-US" sz="1600" dirty="0" smtClean="0"/>
              <a:t>会调用云</a:t>
            </a:r>
            <a:r>
              <a:rPr lang="en-US" altLang="zh-CN" sz="1600" dirty="0" smtClean="0"/>
              <a:t>Zone</a:t>
            </a:r>
            <a:r>
              <a:rPr lang="zh-CN" altLang="en-US" sz="1600" dirty="0" smtClean="0"/>
              <a:t>的服务。</a:t>
            </a:r>
          </a:p>
        </p:txBody>
      </p:sp>
    </p:spTree>
    <p:extLst>
      <p:ext uri="{BB962C8B-B14F-4D97-AF65-F5344CB8AC3E}">
        <p14:creationId xmlns:p14="http://schemas.microsoft.com/office/powerpoint/2010/main" val="2407382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641023" y="433456"/>
            <a:ext cx="7137745" cy="635000"/>
          </a:xfrm>
        </p:spPr>
        <p:txBody>
          <a:bodyPr/>
          <a:lstStyle/>
          <a:p>
            <a:r>
              <a:rPr lang="en-US" altLang="zh-CN" dirty="0" err="1"/>
              <a:t>ZoneSwitcher</a:t>
            </a:r>
            <a:r>
              <a:rPr lang="en-US" altLang="zh-CN" dirty="0"/>
              <a:t> </a:t>
            </a:r>
            <a:r>
              <a:rPr lang="en-US" altLang="zh-CN" dirty="0" smtClean="0"/>
              <a:t>– </a:t>
            </a:r>
            <a:r>
              <a:rPr lang="zh-CN" altLang="en-US" dirty="0" smtClean="0"/>
              <a:t>切换后服务调用</a:t>
            </a:r>
            <a:endParaRPr lang="zh-CN" altLang="en-US" dirty="0"/>
          </a:p>
        </p:txBody>
      </p:sp>
      <p:sp>
        <p:nvSpPr>
          <p:cNvPr id="5" name="矩形 4"/>
          <p:cNvSpPr/>
          <p:nvPr/>
        </p:nvSpPr>
        <p:spPr>
          <a:xfrm>
            <a:off x="777096" y="1521956"/>
            <a:ext cx="4953000" cy="646331"/>
          </a:xfrm>
          <a:prstGeom prst="rect">
            <a:avLst/>
          </a:prstGeom>
        </p:spPr>
        <p:txBody>
          <a:bodyPr>
            <a:spAutoFit/>
          </a:bodyPr>
          <a:lstStyle/>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dirty="0" smtClean="0">
              <a:solidFill>
                <a:srgbClr val="00B0F0"/>
              </a:solidFill>
            </a:endParaRPr>
          </a:p>
        </p:txBody>
      </p:sp>
      <p:pic>
        <p:nvPicPr>
          <p:cNvPr id="3" name="图片 2"/>
          <p:cNvPicPr>
            <a:picLocks noChangeAspect="1"/>
          </p:cNvPicPr>
          <p:nvPr/>
        </p:nvPicPr>
        <p:blipFill>
          <a:blip r:embed="rId2"/>
          <a:stretch>
            <a:fillRect/>
          </a:stretch>
        </p:blipFill>
        <p:spPr>
          <a:xfrm>
            <a:off x="777096" y="1521956"/>
            <a:ext cx="7734610" cy="3959071"/>
          </a:xfrm>
          <a:prstGeom prst="rect">
            <a:avLst/>
          </a:prstGeom>
        </p:spPr>
      </p:pic>
      <p:sp>
        <p:nvSpPr>
          <p:cNvPr id="7" name="文本框 6"/>
          <p:cNvSpPr txBox="1"/>
          <p:nvPr/>
        </p:nvSpPr>
        <p:spPr>
          <a:xfrm>
            <a:off x="1109472" y="5784506"/>
            <a:ext cx="5519460" cy="338554"/>
          </a:xfrm>
          <a:prstGeom prst="rect">
            <a:avLst/>
          </a:prstGeom>
          <a:noFill/>
        </p:spPr>
        <p:txBody>
          <a:bodyPr wrap="none" rtlCol="0">
            <a:spAutoFit/>
          </a:bodyPr>
          <a:lstStyle/>
          <a:p>
            <a:r>
              <a:rPr lang="zh-CN" altLang="en-US" sz="1600" dirty="0" smtClean="0"/>
              <a:t>云机房发生火灾，出现故障，云机房服务切换到金桥机房。</a:t>
            </a:r>
          </a:p>
        </p:txBody>
      </p:sp>
    </p:spTree>
    <p:extLst>
      <p:ext uri="{BB962C8B-B14F-4D97-AF65-F5344CB8AC3E}">
        <p14:creationId xmlns:p14="http://schemas.microsoft.com/office/powerpoint/2010/main" val="1878725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641023" y="433456"/>
            <a:ext cx="7137745" cy="635000"/>
          </a:xfrm>
        </p:spPr>
        <p:txBody>
          <a:bodyPr/>
          <a:lstStyle/>
          <a:p>
            <a:endParaRPr lang="zh-CN" altLang="en-US" dirty="0"/>
          </a:p>
        </p:txBody>
      </p:sp>
      <p:sp>
        <p:nvSpPr>
          <p:cNvPr id="5" name="矩形 4"/>
          <p:cNvSpPr/>
          <p:nvPr/>
        </p:nvSpPr>
        <p:spPr>
          <a:xfrm>
            <a:off x="777096" y="1521956"/>
            <a:ext cx="4953000" cy="2800767"/>
          </a:xfrm>
          <a:prstGeom prst="rect">
            <a:avLst/>
          </a:prstGeom>
        </p:spPr>
        <p:txBody>
          <a:bodyPr>
            <a:spAutoFit/>
          </a:bodyPr>
          <a:lstStyle/>
          <a:p>
            <a:r>
              <a:rPr lang="zh-CN" altLang="en-US" sz="2800" dirty="0"/>
              <a:t>开发背景</a:t>
            </a:r>
            <a:endParaRPr lang="en-US" altLang="zh-CN" sz="2800" dirty="0"/>
          </a:p>
          <a:p>
            <a:r>
              <a:rPr lang="zh-CN" altLang="en-US" sz="2800" dirty="0"/>
              <a:t>新特性</a:t>
            </a:r>
            <a:endParaRPr lang="en-US" altLang="zh-CN" sz="2800" dirty="0"/>
          </a:p>
          <a:p>
            <a:r>
              <a:rPr lang="zh-CN" altLang="en-US" sz="2800" dirty="0"/>
              <a:t>实现原理</a:t>
            </a:r>
            <a:endParaRPr lang="en-US" altLang="zh-CN" sz="2800" dirty="0"/>
          </a:p>
          <a:p>
            <a:r>
              <a:rPr lang="zh-CN" altLang="en-US" sz="2800" dirty="0"/>
              <a:t>使用方法</a:t>
            </a:r>
            <a:endParaRPr lang="en-US" altLang="zh-CN" sz="2800" dirty="0"/>
          </a:p>
          <a:p>
            <a:r>
              <a:rPr lang="zh-CN" altLang="en-US" sz="2800" dirty="0"/>
              <a:t>升级方案</a:t>
            </a:r>
            <a:endParaRPr lang="en-US" altLang="zh-CN" sz="2800" dirty="0"/>
          </a:p>
          <a:p>
            <a:endParaRPr lang="en-US" altLang="zh-CN" dirty="0" smtClean="0"/>
          </a:p>
          <a:p>
            <a:endParaRPr lang="en-US" dirty="0" smtClean="0">
              <a:solidFill>
                <a:srgbClr val="00B0F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641023" y="433456"/>
            <a:ext cx="7502313" cy="635000"/>
          </a:xfrm>
        </p:spPr>
        <p:txBody>
          <a:bodyPr/>
          <a:lstStyle/>
          <a:p>
            <a:r>
              <a:rPr lang="en-US" altLang="zh-CN" dirty="0" err="1"/>
              <a:t>ZoneSwitcher</a:t>
            </a:r>
            <a:r>
              <a:rPr lang="en-US" altLang="zh-CN" dirty="0"/>
              <a:t> –</a:t>
            </a:r>
            <a:r>
              <a:rPr lang="zh-CN" altLang="en-US" dirty="0" smtClean="0"/>
              <a:t>切换前跨</a:t>
            </a:r>
            <a:r>
              <a:rPr lang="en-US" altLang="zh-CN" dirty="0"/>
              <a:t>Zone</a:t>
            </a:r>
            <a:r>
              <a:rPr lang="zh-CN" altLang="en-US" dirty="0" smtClean="0"/>
              <a:t>配置存储结构</a:t>
            </a:r>
            <a:endParaRPr lang="zh-CN" altLang="en-US" dirty="0"/>
          </a:p>
        </p:txBody>
      </p:sp>
      <p:sp>
        <p:nvSpPr>
          <p:cNvPr id="5" name="矩形 4"/>
          <p:cNvSpPr/>
          <p:nvPr/>
        </p:nvSpPr>
        <p:spPr>
          <a:xfrm>
            <a:off x="777096" y="1521956"/>
            <a:ext cx="4953000" cy="646331"/>
          </a:xfrm>
          <a:prstGeom prst="rect">
            <a:avLst/>
          </a:prstGeom>
        </p:spPr>
        <p:txBody>
          <a:bodyPr>
            <a:spAutoFit/>
          </a:bodyPr>
          <a:lstStyle/>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dirty="0" smtClean="0">
              <a:solidFill>
                <a:srgbClr val="00B0F0"/>
              </a:solidFill>
            </a:endParaRPr>
          </a:p>
        </p:txBody>
      </p:sp>
      <p:pic>
        <p:nvPicPr>
          <p:cNvPr id="4" name="图片 3"/>
          <p:cNvPicPr>
            <a:picLocks noChangeAspect="1"/>
          </p:cNvPicPr>
          <p:nvPr/>
        </p:nvPicPr>
        <p:blipFill>
          <a:blip r:embed="rId2"/>
          <a:stretch>
            <a:fillRect/>
          </a:stretch>
        </p:blipFill>
        <p:spPr>
          <a:xfrm>
            <a:off x="641022" y="1845120"/>
            <a:ext cx="8059879" cy="2312351"/>
          </a:xfrm>
          <a:prstGeom prst="rect">
            <a:avLst/>
          </a:prstGeom>
        </p:spPr>
      </p:pic>
      <p:sp>
        <p:nvSpPr>
          <p:cNvPr id="6" name="文本框 5"/>
          <p:cNvSpPr txBox="1"/>
          <p:nvPr/>
        </p:nvSpPr>
        <p:spPr>
          <a:xfrm>
            <a:off x="416944" y="5059886"/>
            <a:ext cx="9342622" cy="1015663"/>
          </a:xfrm>
          <a:prstGeom prst="rect">
            <a:avLst/>
          </a:prstGeom>
          <a:noFill/>
        </p:spPr>
        <p:txBody>
          <a:bodyPr wrap="none" rtlCol="0">
            <a:spAutoFit/>
          </a:bodyPr>
          <a:lstStyle/>
          <a:p>
            <a:r>
              <a:rPr lang="zh-CN" altLang="en-US" sz="2000" dirty="0" smtClean="0"/>
              <a:t>       设计核心思想，就是每个</a:t>
            </a:r>
            <a:r>
              <a:rPr lang="en-US" altLang="zh-CN" sz="2000" dirty="0" smtClean="0"/>
              <a:t>zone</a:t>
            </a:r>
            <a:r>
              <a:rPr lang="zh-CN" altLang="en-US" sz="2000" dirty="0" smtClean="0"/>
              <a:t>的跨</a:t>
            </a:r>
            <a:r>
              <a:rPr lang="en-US" altLang="zh-CN" sz="2000" dirty="0" smtClean="0"/>
              <a:t>zone</a:t>
            </a:r>
            <a:r>
              <a:rPr lang="zh-CN" altLang="en-US" sz="2000" dirty="0" smtClean="0"/>
              <a:t>配置数据 在每个</a:t>
            </a:r>
            <a:r>
              <a:rPr lang="en-US" altLang="zh-CN" sz="2000" dirty="0" smtClean="0"/>
              <a:t>zone</a:t>
            </a:r>
            <a:r>
              <a:rPr lang="zh-CN" altLang="en-US" sz="2000" dirty="0" smtClean="0"/>
              <a:t>都有提前存储，</a:t>
            </a:r>
            <a:endParaRPr lang="en-US" altLang="zh-CN" sz="2000" dirty="0" smtClean="0"/>
          </a:p>
          <a:p>
            <a:r>
              <a:rPr lang="zh-CN" altLang="en-US" sz="2000" dirty="0" smtClean="0"/>
              <a:t>切换时只是</a:t>
            </a:r>
            <a:r>
              <a:rPr lang="en-US" altLang="zh-CN" sz="2000" dirty="0" smtClean="0"/>
              <a:t>zone</a:t>
            </a:r>
            <a:r>
              <a:rPr lang="zh-CN" altLang="en-US" sz="2000" dirty="0" smtClean="0"/>
              <a:t>内部配置数据简单覆盖，切换时尽量保持动作简单轻量，</a:t>
            </a:r>
            <a:endParaRPr lang="en-US" altLang="zh-CN" sz="2000" dirty="0" smtClean="0"/>
          </a:p>
          <a:p>
            <a:r>
              <a:rPr lang="zh-CN" altLang="en-US" sz="2000" dirty="0" smtClean="0"/>
              <a:t>不存在跨</a:t>
            </a:r>
            <a:r>
              <a:rPr lang="en-US" altLang="zh-CN" sz="2000" dirty="0" smtClean="0"/>
              <a:t>zone</a:t>
            </a:r>
            <a:r>
              <a:rPr lang="zh-CN" altLang="en-US" sz="2000" dirty="0" smtClean="0"/>
              <a:t>复制等高消耗行为。</a:t>
            </a:r>
          </a:p>
        </p:txBody>
      </p:sp>
    </p:spTree>
    <p:extLst>
      <p:ext uri="{BB962C8B-B14F-4D97-AF65-F5344CB8AC3E}">
        <p14:creationId xmlns:p14="http://schemas.microsoft.com/office/powerpoint/2010/main" val="1828549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641023" y="433456"/>
            <a:ext cx="7623083" cy="635000"/>
          </a:xfrm>
        </p:spPr>
        <p:txBody>
          <a:bodyPr/>
          <a:lstStyle/>
          <a:p>
            <a:r>
              <a:rPr lang="en-US" altLang="zh-CN" dirty="0" err="1"/>
              <a:t>ZoneSwitcher</a:t>
            </a:r>
            <a:r>
              <a:rPr lang="en-US" altLang="zh-CN" dirty="0"/>
              <a:t> –</a:t>
            </a:r>
            <a:r>
              <a:rPr lang="zh-CN" altLang="en-US" dirty="0" smtClean="0"/>
              <a:t>切换后跨</a:t>
            </a:r>
            <a:r>
              <a:rPr lang="en-US" altLang="zh-CN" dirty="0"/>
              <a:t>Zone</a:t>
            </a:r>
            <a:r>
              <a:rPr lang="zh-CN" altLang="en-US" dirty="0" smtClean="0"/>
              <a:t>配置存储结构</a:t>
            </a:r>
            <a:endParaRPr lang="zh-CN" altLang="en-US" dirty="0"/>
          </a:p>
        </p:txBody>
      </p:sp>
      <p:sp>
        <p:nvSpPr>
          <p:cNvPr id="5" name="矩形 4"/>
          <p:cNvSpPr/>
          <p:nvPr/>
        </p:nvSpPr>
        <p:spPr>
          <a:xfrm>
            <a:off x="777096" y="1521956"/>
            <a:ext cx="4953000" cy="646331"/>
          </a:xfrm>
          <a:prstGeom prst="rect">
            <a:avLst/>
          </a:prstGeom>
        </p:spPr>
        <p:txBody>
          <a:bodyPr>
            <a:spAutoFit/>
          </a:bodyPr>
          <a:lstStyle/>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dirty="0" smtClean="0">
              <a:solidFill>
                <a:srgbClr val="00B0F0"/>
              </a:solidFill>
            </a:endParaRPr>
          </a:p>
        </p:txBody>
      </p:sp>
      <p:pic>
        <p:nvPicPr>
          <p:cNvPr id="3" name="图片 2"/>
          <p:cNvPicPr>
            <a:picLocks noChangeAspect="1"/>
          </p:cNvPicPr>
          <p:nvPr/>
        </p:nvPicPr>
        <p:blipFill>
          <a:blip r:embed="rId2"/>
          <a:stretch>
            <a:fillRect/>
          </a:stretch>
        </p:blipFill>
        <p:spPr>
          <a:xfrm>
            <a:off x="641023" y="1845120"/>
            <a:ext cx="8119610" cy="2348927"/>
          </a:xfrm>
          <a:prstGeom prst="rect">
            <a:avLst/>
          </a:prstGeom>
        </p:spPr>
      </p:pic>
      <p:sp>
        <p:nvSpPr>
          <p:cNvPr id="6" name="文本框 5"/>
          <p:cNvSpPr txBox="1"/>
          <p:nvPr/>
        </p:nvSpPr>
        <p:spPr>
          <a:xfrm>
            <a:off x="777096" y="5132832"/>
            <a:ext cx="7776488" cy="338554"/>
          </a:xfrm>
          <a:prstGeom prst="rect">
            <a:avLst/>
          </a:prstGeom>
          <a:noFill/>
        </p:spPr>
        <p:txBody>
          <a:bodyPr wrap="none" rtlCol="0">
            <a:spAutoFit/>
          </a:bodyPr>
          <a:lstStyle/>
          <a:p>
            <a:r>
              <a:rPr lang="zh-CN" altLang="en-US" sz="1600" dirty="0" smtClean="0"/>
              <a:t>云机房发生故障后，金桥机房切换过来替代。金桥机房代替云机房，对外提供服务。</a:t>
            </a:r>
          </a:p>
        </p:txBody>
      </p:sp>
    </p:spTree>
    <p:extLst>
      <p:ext uri="{BB962C8B-B14F-4D97-AF65-F5344CB8AC3E}">
        <p14:creationId xmlns:p14="http://schemas.microsoft.com/office/powerpoint/2010/main" val="3316550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641023" y="433456"/>
            <a:ext cx="7137745" cy="635000"/>
          </a:xfrm>
        </p:spPr>
        <p:txBody>
          <a:bodyPr/>
          <a:lstStyle/>
          <a:p>
            <a:r>
              <a:rPr lang="en-US" altLang="zh-CN" dirty="0" err="1"/>
              <a:t>ZoneSwitcher</a:t>
            </a:r>
            <a:r>
              <a:rPr lang="en-US" altLang="zh-CN" dirty="0"/>
              <a:t> </a:t>
            </a:r>
            <a:r>
              <a:rPr lang="en-US" altLang="zh-CN" dirty="0" smtClean="0"/>
              <a:t>– </a:t>
            </a:r>
            <a:r>
              <a:rPr lang="zh-CN" altLang="en-US" dirty="0" smtClean="0"/>
              <a:t>跨</a:t>
            </a:r>
            <a:r>
              <a:rPr lang="en-US" altLang="zh-CN" dirty="0" smtClean="0"/>
              <a:t>Zone</a:t>
            </a:r>
            <a:r>
              <a:rPr lang="zh-CN" altLang="en-US" dirty="0" smtClean="0"/>
              <a:t>可靠性多写</a:t>
            </a:r>
            <a:endParaRPr lang="zh-CN" altLang="en-US" dirty="0"/>
          </a:p>
        </p:txBody>
      </p:sp>
      <p:sp>
        <p:nvSpPr>
          <p:cNvPr id="5" name="矩形 4"/>
          <p:cNvSpPr/>
          <p:nvPr/>
        </p:nvSpPr>
        <p:spPr>
          <a:xfrm>
            <a:off x="777096" y="1521956"/>
            <a:ext cx="4953000" cy="646331"/>
          </a:xfrm>
          <a:prstGeom prst="rect">
            <a:avLst/>
          </a:prstGeom>
        </p:spPr>
        <p:txBody>
          <a:bodyPr>
            <a:spAutoFit/>
          </a:bodyPr>
          <a:lstStyle/>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dirty="0" smtClean="0">
              <a:solidFill>
                <a:srgbClr val="00B0F0"/>
              </a:solidFill>
            </a:endParaRPr>
          </a:p>
        </p:txBody>
      </p:sp>
      <p:pic>
        <p:nvPicPr>
          <p:cNvPr id="4" name="图片 3"/>
          <p:cNvPicPr>
            <a:picLocks noChangeAspect="1"/>
          </p:cNvPicPr>
          <p:nvPr/>
        </p:nvPicPr>
        <p:blipFill>
          <a:blip r:embed="rId2"/>
          <a:stretch>
            <a:fillRect/>
          </a:stretch>
        </p:blipFill>
        <p:spPr>
          <a:xfrm>
            <a:off x="641023" y="1743456"/>
            <a:ext cx="7851440" cy="2389631"/>
          </a:xfrm>
          <a:prstGeom prst="rect">
            <a:avLst/>
          </a:prstGeom>
        </p:spPr>
      </p:pic>
      <p:sp>
        <p:nvSpPr>
          <p:cNvPr id="7" name="文本框 6"/>
          <p:cNvSpPr txBox="1"/>
          <p:nvPr/>
        </p:nvSpPr>
        <p:spPr>
          <a:xfrm>
            <a:off x="294017" y="4808087"/>
            <a:ext cx="8860118" cy="1015663"/>
          </a:xfrm>
          <a:prstGeom prst="rect">
            <a:avLst/>
          </a:prstGeom>
          <a:noFill/>
        </p:spPr>
        <p:txBody>
          <a:bodyPr wrap="none" rtlCol="0">
            <a:spAutoFit/>
          </a:bodyPr>
          <a:lstStyle/>
          <a:p>
            <a:r>
              <a:rPr lang="zh-CN" altLang="en-US" sz="2000" dirty="0" smtClean="0"/>
              <a:t>     当一个数据需要同时写到多个</a:t>
            </a:r>
            <a:r>
              <a:rPr lang="en-US" altLang="zh-CN" sz="2000" dirty="0" smtClean="0"/>
              <a:t>Zone</a:t>
            </a:r>
            <a:r>
              <a:rPr lang="zh-CN" altLang="en-US" sz="2000" dirty="0" smtClean="0"/>
              <a:t>时，首先写入本地</a:t>
            </a:r>
            <a:r>
              <a:rPr lang="en-US" altLang="zh-CN" sz="2000" dirty="0" smtClean="0"/>
              <a:t>zone</a:t>
            </a:r>
            <a:r>
              <a:rPr lang="zh-CN" altLang="en-US" sz="2000" dirty="0" smtClean="0"/>
              <a:t>和记录下日志，</a:t>
            </a:r>
            <a:endParaRPr lang="en-US" altLang="zh-CN" sz="2000" dirty="0" smtClean="0"/>
          </a:p>
          <a:p>
            <a:r>
              <a:rPr lang="zh-CN" altLang="en-US" sz="2000" dirty="0" smtClean="0"/>
              <a:t>然后返回，剩余</a:t>
            </a:r>
            <a:r>
              <a:rPr lang="en-US" altLang="zh-CN" sz="2000" dirty="0" smtClean="0"/>
              <a:t>zone</a:t>
            </a:r>
            <a:r>
              <a:rPr lang="zh-CN" altLang="en-US" sz="2000" dirty="0" smtClean="0"/>
              <a:t>同步，首先异步写到其它</a:t>
            </a:r>
            <a:r>
              <a:rPr lang="en-US" altLang="zh-CN" sz="2000" dirty="0" smtClean="0"/>
              <a:t>zone</a:t>
            </a:r>
            <a:r>
              <a:rPr lang="zh-CN" altLang="en-US" sz="2000" dirty="0" smtClean="0"/>
              <a:t>。如果失败，</a:t>
            </a:r>
            <a:endParaRPr lang="en-US" altLang="zh-CN" sz="2000" dirty="0" smtClean="0"/>
          </a:p>
          <a:p>
            <a:r>
              <a:rPr lang="zh-CN" altLang="en-US" sz="2000" dirty="0" smtClean="0"/>
              <a:t>通过日志下次同步到其它</a:t>
            </a:r>
            <a:r>
              <a:rPr lang="en-US" altLang="zh-CN" sz="2000" dirty="0" smtClean="0"/>
              <a:t>zone</a:t>
            </a:r>
            <a:r>
              <a:rPr lang="zh-CN" altLang="en-US" sz="2000" dirty="0" smtClean="0"/>
              <a:t>。</a:t>
            </a:r>
          </a:p>
        </p:txBody>
      </p:sp>
    </p:spTree>
    <p:extLst>
      <p:ext uri="{BB962C8B-B14F-4D97-AF65-F5344CB8AC3E}">
        <p14:creationId xmlns:p14="http://schemas.microsoft.com/office/powerpoint/2010/main" val="13452892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641023" y="433456"/>
            <a:ext cx="7137745" cy="635000"/>
          </a:xfrm>
        </p:spPr>
        <p:txBody>
          <a:bodyPr/>
          <a:lstStyle/>
          <a:p>
            <a:r>
              <a:rPr lang="en-US" altLang="zh-CN" dirty="0" err="1"/>
              <a:t>ZoneSwitcher</a:t>
            </a:r>
            <a:r>
              <a:rPr lang="en-US" altLang="zh-CN" dirty="0"/>
              <a:t> </a:t>
            </a:r>
            <a:r>
              <a:rPr lang="en-US" altLang="zh-CN" dirty="0" smtClean="0"/>
              <a:t>– </a:t>
            </a:r>
            <a:r>
              <a:rPr lang="zh-CN" altLang="en-US" dirty="0" smtClean="0"/>
              <a:t>切换指令配置</a:t>
            </a:r>
            <a:endParaRPr lang="zh-CN" altLang="en-US" dirty="0"/>
          </a:p>
        </p:txBody>
      </p:sp>
      <p:sp>
        <p:nvSpPr>
          <p:cNvPr id="5" name="矩形 4"/>
          <p:cNvSpPr/>
          <p:nvPr/>
        </p:nvSpPr>
        <p:spPr>
          <a:xfrm>
            <a:off x="777096" y="1521956"/>
            <a:ext cx="4953000" cy="646331"/>
          </a:xfrm>
          <a:prstGeom prst="rect">
            <a:avLst/>
          </a:prstGeom>
        </p:spPr>
        <p:txBody>
          <a:bodyPr>
            <a:spAutoFit/>
          </a:bodyPr>
          <a:lstStyle/>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dirty="0" smtClean="0">
              <a:solidFill>
                <a:srgbClr val="00B0F0"/>
              </a:solidFill>
            </a:endParaRPr>
          </a:p>
        </p:txBody>
      </p:sp>
      <p:pic>
        <p:nvPicPr>
          <p:cNvPr id="3" name="图片 2"/>
          <p:cNvPicPr>
            <a:picLocks noChangeAspect="1"/>
          </p:cNvPicPr>
          <p:nvPr/>
        </p:nvPicPr>
        <p:blipFill>
          <a:blip r:embed="rId3"/>
          <a:stretch>
            <a:fillRect/>
          </a:stretch>
        </p:blipFill>
        <p:spPr>
          <a:xfrm>
            <a:off x="777096" y="1845121"/>
            <a:ext cx="8679330" cy="3879886"/>
          </a:xfrm>
          <a:prstGeom prst="rect">
            <a:avLst/>
          </a:prstGeom>
        </p:spPr>
      </p:pic>
      <p:sp>
        <p:nvSpPr>
          <p:cNvPr id="7" name="文本框 6"/>
          <p:cNvSpPr txBox="1"/>
          <p:nvPr/>
        </p:nvSpPr>
        <p:spPr>
          <a:xfrm>
            <a:off x="777096" y="6163118"/>
            <a:ext cx="7334059" cy="338554"/>
          </a:xfrm>
          <a:prstGeom prst="rect">
            <a:avLst/>
          </a:prstGeom>
          <a:noFill/>
        </p:spPr>
        <p:txBody>
          <a:bodyPr wrap="none" rtlCol="0">
            <a:spAutoFit/>
          </a:bodyPr>
          <a:lstStyle/>
          <a:p>
            <a:r>
              <a:rPr lang="zh-CN" altLang="en-US" sz="1600" dirty="0" smtClean="0"/>
              <a:t>切换指令可以提前根据实际规则事先配置，切换时只是简单的切换指令执行。   </a:t>
            </a:r>
          </a:p>
        </p:txBody>
      </p:sp>
    </p:spTree>
    <p:extLst>
      <p:ext uri="{BB962C8B-B14F-4D97-AF65-F5344CB8AC3E}">
        <p14:creationId xmlns:p14="http://schemas.microsoft.com/office/powerpoint/2010/main" val="2675191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641023" y="433456"/>
            <a:ext cx="7137745" cy="635000"/>
          </a:xfrm>
        </p:spPr>
        <p:txBody>
          <a:bodyPr/>
          <a:lstStyle/>
          <a:p>
            <a:r>
              <a:rPr lang="zh-CN" altLang="en-US" dirty="0" smtClean="0"/>
              <a:t>并行请求框架</a:t>
            </a:r>
            <a:endParaRPr lang="zh-CN" altLang="en-US" dirty="0"/>
          </a:p>
        </p:txBody>
      </p:sp>
      <p:sp>
        <p:nvSpPr>
          <p:cNvPr id="5" name="矩形 4"/>
          <p:cNvSpPr/>
          <p:nvPr/>
        </p:nvSpPr>
        <p:spPr>
          <a:xfrm>
            <a:off x="777096" y="1521956"/>
            <a:ext cx="4953000" cy="646331"/>
          </a:xfrm>
          <a:prstGeom prst="rect">
            <a:avLst/>
          </a:prstGeom>
        </p:spPr>
        <p:txBody>
          <a:bodyPr>
            <a:spAutoFit/>
          </a:bodyPr>
          <a:lstStyle/>
          <a:p>
            <a:pPr marL="285750" indent="-285750">
              <a:buFont typeface="Wingdings" panose="05000000000000000000" pitchFamily="2" charset="2"/>
              <a:buChar char="l"/>
            </a:pPr>
            <a:endParaRPr lang="en-US" altLang="zh-CN" smtClean="0"/>
          </a:p>
          <a:p>
            <a:pPr marL="285750" indent="-285750">
              <a:buFont typeface="Wingdings" panose="05000000000000000000" pitchFamily="2" charset="2"/>
              <a:buChar char="l"/>
            </a:pPr>
            <a:endParaRPr lang="en-US" dirty="0" smtClean="0">
              <a:solidFill>
                <a:srgbClr val="00B0F0"/>
              </a:solidFill>
            </a:endParaRPr>
          </a:p>
        </p:txBody>
      </p:sp>
      <p:sp>
        <p:nvSpPr>
          <p:cNvPr id="7" name="文本框 6"/>
          <p:cNvSpPr txBox="1"/>
          <p:nvPr/>
        </p:nvSpPr>
        <p:spPr>
          <a:xfrm>
            <a:off x="207809" y="5516787"/>
            <a:ext cx="10126636" cy="584775"/>
          </a:xfrm>
          <a:prstGeom prst="rect">
            <a:avLst/>
          </a:prstGeom>
          <a:noFill/>
        </p:spPr>
        <p:txBody>
          <a:bodyPr wrap="square" rtlCol="0">
            <a:spAutoFit/>
          </a:bodyPr>
          <a:lstStyle/>
          <a:p>
            <a:r>
              <a:rPr lang="zh-CN" altLang="en-US" sz="1600" dirty="0" smtClean="0"/>
              <a:t>并行请求框架，提供一套公用</a:t>
            </a:r>
            <a:r>
              <a:rPr lang="en-US" altLang="zh-CN" sz="1600" dirty="0" smtClean="0"/>
              <a:t>API</a:t>
            </a:r>
            <a:r>
              <a:rPr lang="zh-CN" altLang="en-US" sz="1600" dirty="0" smtClean="0"/>
              <a:t>给上层使用，框架底层自动将同步请求转换成</a:t>
            </a:r>
            <a:r>
              <a:rPr lang="en-US" altLang="zh-CN" sz="1600" dirty="0" smtClean="0"/>
              <a:t>Actor</a:t>
            </a:r>
            <a:r>
              <a:rPr lang="zh-CN" altLang="en-US" sz="1600" dirty="0" smtClean="0"/>
              <a:t>模型，去并行请求异步处理。</a:t>
            </a:r>
          </a:p>
        </p:txBody>
      </p:sp>
      <p:pic>
        <p:nvPicPr>
          <p:cNvPr id="12" name="图片 11"/>
          <p:cNvPicPr>
            <a:picLocks noChangeAspect="1"/>
          </p:cNvPicPr>
          <p:nvPr/>
        </p:nvPicPr>
        <p:blipFill>
          <a:blip r:embed="rId3"/>
          <a:stretch>
            <a:fillRect/>
          </a:stretch>
        </p:blipFill>
        <p:spPr>
          <a:xfrm>
            <a:off x="1523195" y="1068456"/>
            <a:ext cx="6528275" cy="4214130"/>
          </a:xfrm>
          <a:prstGeom prst="rect">
            <a:avLst/>
          </a:prstGeom>
        </p:spPr>
      </p:pic>
    </p:spTree>
    <p:extLst>
      <p:ext uri="{BB962C8B-B14F-4D97-AF65-F5344CB8AC3E}">
        <p14:creationId xmlns:p14="http://schemas.microsoft.com/office/powerpoint/2010/main" val="1113610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53685" y="260928"/>
            <a:ext cx="7137745" cy="635000"/>
          </a:xfrm>
        </p:spPr>
        <p:txBody>
          <a:bodyPr/>
          <a:lstStyle/>
          <a:p>
            <a:r>
              <a:rPr lang="zh-CN" altLang="en-US" dirty="0" smtClean="0"/>
              <a:t>并行请求框架 </a:t>
            </a:r>
            <a:r>
              <a:rPr lang="en-US" altLang="zh-CN" dirty="0" smtClean="0"/>
              <a:t>– </a:t>
            </a:r>
            <a:r>
              <a:rPr lang="zh-CN" altLang="en-US" dirty="0"/>
              <a:t>方案</a:t>
            </a:r>
            <a:r>
              <a:rPr lang="en-US" altLang="zh-CN" dirty="0" smtClean="0"/>
              <a:t>1</a:t>
            </a:r>
            <a:r>
              <a:rPr lang="zh-CN" altLang="en-US" dirty="0" smtClean="0"/>
              <a:t>样例</a:t>
            </a:r>
            <a:endParaRPr lang="zh-CN" altLang="en-US" dirty="0"/>
          </a:p>
        </p:txBody>
      </p:sp>
      <p:sp>
        <p:nvSpPr>
          <p:cNvPr id="5" name="矩形 4"/>
          <p:cNvSpPr/>
          <p:nvPr/>
        </p:nvSpPr>
        <p:spPr>
          <a:xfrm>
            <a:off x="777096" y="4178892"/>
            <a:ext cx="4953000" cy="646331"/>
          </a:xfrm>
          <a:prstGeom prst="rect">
            <a:avLst/>
          </a:prstGeom>
        </p:spPr>
        <p:txBody>
          <a:bodyPr>
            <a:spAutoFit/>
          </a:bodyPr>
          <a:lstStyle/>
          <a:p>
            <a:pPr marL="285750" indent="-285750">
              <a:buFont typeface="Wingdings" panose="05000000000000000000" pitchFamily="2" charset="2"/>
              <a:buChar char="l"/>
            </a:pPr>
            <a:endParaRPr lang="en-US" altLang="zh-CN" dirty="0" smtClean="0"/>
          </a:p>
          <a:p>
            <a:pPr marL="285750" indent="-285750">
              <a:buFont typeface="Wingdings" panose="05000000000000000000" pitchFamily="2" charset="2"/>
              <a:buChar char="l"/>
            </a:pPr>
            <a:endParaRPr lang="en-US" dirty="0" smtClean="0">
              <a:solidFill>
                <a:srgbClr val="00B0F0"/>
              </a:solidFill>
            </a:endParaRPr>
          </a:p>
        </p:txBody>
      </p:sp>
      <p:sp>
        <p:nvSpPr>
          <p:cNvPr id="7" name="文本框 6"/>
          <p:cNvSpPr txBox="1"/>
          <p:nvPr/>
        </p:nvSpPr>
        <p:spPr>
          <a:xfrm>
            <a:off x="353685" y="5824565"/>
            <a:ext cx="8045792" cy="830997"/>
          </a:xfrm>
          <a:prstGeom prst="rect">
            <a:avLst/>
          </a:prstGeom>
          <a:noFill/>
        </p:spPr>
        <p:txBody>
          <a:bodyPr wrap="none" rtlCol="0">
            <a:spAutoFit/>
          </a:bodyPr>
          <a:lstStyle/>
          <a:p>
            <a:r>
              <a:rPr lang="zh-CN" altLang="en-US" sz="1600" dirty="0" smtClean="0"/>
              <a:t>将一组</a:t>
            </a:r>
            <a:r>
              <a:rPr lang="en-US" altLang="zh-CN" sz="1600" dirty="0" err="1" smtClean="0"/>
              <a:t>hedwig</a:t>
            </a:r>
            <a:r>
              <a:rPr lang="zh-CN" altLang="en-US" sz="1600" dirty="0" smtClean="0"/>
              <a:t>请求服务，转换成异步调用调用。如果仅仅是</a:t>
            </a:r>
            <a:r>
              <a:rPr lang="en-US" altLang="zh-CN" sz="1600" dirty="0" err="1" smtClean="0"/>
              <a:t>hedwig</a:t>
            </a:r>
            <a:r>
              <a:rPr lang="zh-CN" altLang="en-US" sz="1600" dirty="0" smtClean="0"/>
              <a:t>服务，该方案可行。</a:t>
            </a:r>
            <a:endParaRPr lang="en-US" altLang="zh-CN" sz="1600" dirty="0" smtClean="0"/>
          </a:p>
          <a:p>
            <a:endParaRPr lang="en-US" altLang="zh-CN" sz="1600" dirty="0"/>
          </a:p>
          <a:p>
            <a:r>
              <a:rPr lang="zh-CN" altLang="en-US" sz="1600" dirty="0" smtClean="0"/>
              <a:t>缺点：不支持</a:t>
            </a:r>
            <a:r>
              <a:rPr lang="en-US" altLang="zh-CN" sz="1600" dirty="0"/>
              <a:t> </a:t>
            </a:r>
            <a:r>
              <a:rPr lang="en-US" altLang="zh-CN" sz="1600" dirty="0" smtClean="0"/>
              <a:t>cache</a:t>
            </a:r>
            <a:r>
              <a:rPr lang="zh-CN" altLang="en-US" sz="1600" dirty="0" smtClean="0"/>
              <a:t>，</a:t>
            </a:r>
            <a:r>
              <a:rPr lang="en-US" altLang="zh-CN" sz="1600" dirty="0" err="1" smtClean="0"/>
              <a:t>db</a:t>
            </a:r>
            <a:r>
              <a:rPr lang="zh-CN" altLang="en-US" sz="1600" dirty="0" smtClean="0"/>
              <a:t>查询服务 等场景。</a:t>
            </a:r>
          </a:p>
        </p:txBody>
      </p:sp>
      <p:sp>
        <p:nvSpPr>
          <p:cNvPr id="4" name="Rectangle 2"/>
          <p:cNvSpPr>
            <a:spLocks noChangeArrowheads="1"/>
          </p:cNvSpPr>
          <p:nvPr/>
        </p:nvSpPr>
        <p:spPr bwMode="auto">
          <a:xfrm>
            <a:off x="224287" y="1890614"/>
            <a:ext cx="9681713" cy="32778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80"/>
                </a:solidFill>
                <a:effectLst/>
                <a:latin typeface="Menlo" charset="0"/>
                <a:ea typeface="Menlo" charset="0"/>
                <a:cs typeface="宋体" panose="02010600030101010101" pitchFamily="2" charset="-122"/>
              </a:rPr>
              <a:t>final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IQueryService</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queryService</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IQueryService</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context.getBean</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a:t>
            </a:r>
            <a:r>
              <a:rPr kumimoji="0" lang="en-US" altLang="zh-CN" sz="1400" b="1" i="0" u="none" strike="noStrike" cap="none" normalizeH="0" baseline="0" dirty="0" smtClean="0">
                <a:ln>
                  <a:noFill/>
                </a:ln>
                <a:solidFill>
                  <a:srgbClr val="008000"/>
                </a:solidFill>
                <a:effectLst/>
                <a:latin typeface="Menlo" charset="0"/>
                <a:ea typeface="Menlo" charset="0"/>
                <a:cs typeface="宋体" panose="02010600030101010101" pitchFamily="2" charset="-122"/>
              </a:rPr>
              <a:t>"queryService2"</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a:t>
            </a:r>
            <a:b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Map&lt;String, List&lt;Future&lt;</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RemoteResponse</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&gt;&gt;&gt;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fMap</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ParallelToolkit.</a:t>
            </a:r>
            <a:r>
              <a:rPr kumimoji="0" lang="en-US" altLang="zh-CN" sz="1400" b="0" i="1" u="none" strike="noStrike" cap="none" normalizeH="0" baseline="0" dirty="0" err="1" smtClean="0">
                <a:ln>
                  <a:noFill/>
                </a:ln>
                <a:solidFill>
                  <a:schemeClr val="tx1"/>
                </a:solidFill>
                <a:effectLst/>
                <a:latin typeface="Menlo" charset="0"/>
                <a:ea typeface="Menlo" charset="0"/>
                <a:cs typeface="宋体" panose="02010600030101010101" pitchFamily="2" charset="-122"/>
              </a:rPr>
              <a:t>createScalaFuture</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a:t>
            </a:r>
            <a:r>
              <a:rPr kumimoji="0" lang="en-US" altLang="zh-CN" sz="1400" b="1" i="0" u="none" strike="noStrike" cap="none" normalizeH="0" baseline="0" dirty="0" smtClean="0">
                <a:ln>
                  <a:noFill/>
                </a:ln>
                <a:solidFill>
                  <a:srgbClr val="000080"/>
                </a:solidFill>
                <a:effectLst/>
                <a:latin typeface="Menlo" charset="0"/>
                <a:ea typeface="Menlo" charset="0"/>
                <a:cs typeface="宋体" panose="02010600030101010101" pitchFamily="2" charset="-122"/>
              </a:rPr>
              <a:t>new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MultiCall</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&lt;</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RemoteResponse</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&gt;() {</a:t>
            </a:r>
            <a:b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r>
              <a:rPr kumimoji="0" lang="en-US" altLang="zh-CN" sz="1400" b="0" i="0" u="none" strike="noStrike" cap="none" normalizeH="0" baseline="0" dirty="0" smtClean="0">
                <a:ln>
                  <a:noFill/>
                </a:ln>
                <a:solidFill>
                  <a:srgbClr val="808000"/>
                </a:solidFill>
                <a:effectLst/>
                <a:latin typeface="Menlo" charset="0"/>
                <a:ea typeface="Menlo" charset="0"/>
                <a:cs typeface="宋体" panose="02010600030101010101" pitchFamily="2" charset="-122"/>
              </a:rPr>
              <a:t>@Override</a:t>
            </a:r>
            <a:br>
              <a:rPr kumimoji="0" lang="en-US" altLang="zh-CN" sz="1400" b="0" i="0" u="none" strike="noStrike" cap="none" normalizeH="0" baseline="0" dirty="0" smtClean="0">
                <a:ln>
                  <a:noFill/>
                </a:ln>
                <a:solidFill>
                  <a:srgbClr val="808000"/>
                </a:solidFill>
                <a:effectLst/>
                <a:latin typeface="Menlo" charset="0"/>
                <a:ea typeface="Menlo" charset="0"/>
                <a:cs typeface="宋体" panose="02010600030101010101" pitchFamily="2" charset="-122"/>
              </a:rPr>
            </a:br>
            <a:r>
              <a:rPr kumimoji="0" lang="en-US" altLang="zh-CN" sz="1400" b="0" i="0" u="none" strike="noStrike" cap="none" normalizeH="0" baseline="0" dirty="0" smtClean="0">
                <a:ln>
                  <a:noFill/>
                </a:ln>
                <a:solidFill>
                  <a:srgbClr val="808000"/>
                </a:solidFill>
                <a:effectLst/>
                <a:latin typeface="Menlo" charset="0"/>
                <a:ea typeface="Menlo" charset="0"/>
                <a:cs typeface="宋体" panose="02010600030101010101" pitchFamily="2" charset="-122"/>
              </a:rPr>
              <a:t>    </a:t>
            </a:r>
            <a:r>
              <a:rPr kumimoji="0" lang="en-US" altLang="zh-CN" sz="1400" b="1" i="0" u="none" strike="noStrike" cap="none" normalizeH="0" baseline="0" dirty="0" smtClean="0">
                <a:ln>
                  <a:noFill/>
                </a:ln>
                <a:solidFill>
                  <a:srgbClr val="000080"/>
                </a:solidFill>
                <a:effectLst/>
                <a:latin typeface="Menlo" charset="0"/>
                <a:ea typeface="Menlo" charset="0"/>
                <a:cs typeface="宋体" panose="02010600030101010101" pitchFamily="2" charset="-122"/>
              </a:rPr>
              <a:t>public void </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call() </a:t>
            </a:r>
            <a:r>
              <a:rPr kumimoji="0" lang="en-US" altLang="zh-CN" sz="1400" b="1" i="0" u="none" strike="noStrike" cap="none" normalizeH="0" baseline="0" dirty="0" smtClean="0">
                <a:ln>
                  <a:noFill/>
                </a:ln>
                <a:solidFill>
                  <a:srgbClr val="000080"/>
                </a:solidFill>
                <a:effectLst/>
                <a:latin typeface="Menlo" charset="0"/>
                <a:ea typeface="Menlo" charset="0"/>
                <a:cs typeface="宋体" panose="02010600030101010101" pitchFamily="2" charset="-122"/>
              </a:rPr>
              <a:t>throws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Throwable</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b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r>
              <a:rPr kumimoji="0" lang="en-US" altLang="zh-CN" sz="1400" b="1" i="0" u="none" strike="noStrike" cap="none" normalizeH="0" baseline="0" dirty="0" smtClean="0">
                <a:ln>
                  <a:noFill/>
                </a:ln>
                <a:solidFill>
                  <a:srgbClr val="000080"/>
                </a:solidFill>
                <a:effectLst/>
                <a:latin typeface="Menlo" charset="0"/>
                <a:ea typeface="Menlo" charset="0"/>
                <a:cs typeface="宋体" panose="02010600030101010101" pitchFamily="2" charset="-122"/>
              </a:rPr>
              <a:t>for </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a:t>
            </a:r>
            <a:r>
              <a:rPr kumimoji="0" lang="en-US" altLang="zh-CN" sz="1400" b="1" i="0" u="none" strike="noStrike" cap="none" normalizeH="0" baseline="0" dirty="0" err="1" smtClean="0">
                <a:ln>
                  <a:noFill/>
                </a:ln>
                <a:solidFill>
                  <a:srgbClr val="000080"/>
                </a:solidFill>
                <a:effectLst/>
                <a:latin typeface="Menlo" charset="0"/>
                <a:ea typeface="Menlo" charset="0"/>
                <a:cs typeface="宋体" panose="02010600030101010101" pitchFamily="2" charset="-122"/>
              </a:rPr>
              <a:t>int</a:t>
            </a:r>
            <a:r>
              <a:rPr kumimoji="0" lang="en-US" altLang="zh-CN" sz="1400" b="1" i="0" u="none" strike="noStrike" cap="none" normalizeH="0" baseline="0" dirty="0" smtClean="0">
                <a:ln>
                  <a:noFill/>
                </a:ln>
                <a:solidFill>
                  <a:srgbClr val="000080"/>
                </a:solidFill>
                <a:effectLst/>
                <a:latin typeface="Menlo" charset="0"/>
                <a:ea typeface="Menlo" charset="0"/>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 </a:t>
            </a:r>
            <a:r>
              <a:rPr kumimoji="0" lang="en-US" altLang="zh-CN" sz="1400" b="0" i="0" u="none" strike="noStrike" cap="none" normalizeH="0" baseline="0" dirty="0" smtClean="0">
                <a:ln>
                  <a:noFill/>
                </a:ln>
                <a:solidFill>
                  <a:srgbClr val="0000FF"/>
                </a:solidFill>
                <a:effectLst/>
                <a:latin typeface="Menlo" charset="0"/>
                <a:ea typeface="Menlo" charset="0"/>
                <a:cs typeface="宋体" panose="02010600030101010101" pitchFamily="2" charset="-122"/>
              </a:rPr>
              <a:t>0</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&lt; </a:t>
            </a:r>
            <a:r>
              <a:rPr kumimoji="0" lang="en-US" altLang="zh-CN" sz="1400" b="0" i="0" u="none" strike="noStrike" cap="none" normalizeH="0" baseline="0" dirty="0" smtClean="0">
                <a:ln>
                  <a:noFill/>
                </a:ln>
                <a:solidFill>
                  <a:srgbClr val="0000FF"/>
                </a:solidFill>
                <a:effectLst/>
                <a:latin typeface="Menlo" charset="0"/>
                <a:ea typeface="Menlo" charset="0"/>
                <a:cs typeface="宋体" panose="02010600030101010101" pitchFamily="2" charset="-122"/>
              </a:rPr>
              <a:t>10</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b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r>
              <a:rPr kumimoji="0" lang="en-US" altLang="zh-CN" sz="1400" b="0" i="0" u="none" strike="noStrike" cap="none" normalizeH="0" baseline="0" dirty="0" err="1" smtClean="0">
                <a:ln>
                  <a:noFill/>
                </a:ln>
                <a:solidFill>
                  <a:srgbClr val="660E7A"/>
                </a:solidFill>
                <a:effectLst/>
                <a:latin typeface="Menlo" charset="0"/>
                <a:ea typeface="Menlo" charset="0"/>
                <a:cs typeface="宋体" panose="02010600030101010101" pitchFamily="2" charset="-122"/>
              </a:rPr>
              <a:t>queryService</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.queryStrings</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Long.</a:t>
            </a:r>
            <a:r>
              <a:rPr kumimoji="0" lang="en-US" altLang="zh-CN" sz="1400" b="0" i="1" u="none" strike="noStrike" cap="none" normalizeH="0" baseline="0" dirty="0" err="1" smtClean="0">
                <a:ln>
                  <a:noFill/>
                </a:ln>
                <a:solidFill>
                  <a:schemeClr val="tx1"/>
                </a:solidFill>
                <a:effectLst/>
                <a:latin typeface="Menlo" charset="0"/>
                <a:ea typeface="Menlo" charset="0"/>
                <a:cs typeface="宋体" panose="02010600030101010101" pitchFamily="2" charset="-122"/>
              </a:rPr>
              <a:t>valueOf</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r>
              <a:rPr kumimoji="0" lang="en-US" altLang="zh-CN" sz="1400" b="0" i="1" u="none" strike="noStrike" cap="none" normalizeH="0" baseline="0" dirty="0" smtClean="0">
                <a:ln>
                  <a:noFill/>
                </a:ln>
                <a:solidFill>
                  <a:srgbClr val="660E7A"/>
                </a:solidFill>
                <a:effectLst/>
                <a:latin typeface="Menlo" charset="0"/>
                <a:ea typeface="Menlo" charset="0"/>
                <a:cs typeface="宋体" panose="02010600030101010101" pitchFamily="2" charset="-122"/>
              </a:rPr>
              <a:t>s</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a:t>
            </a:r>
            <a:b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b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b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smtClean="0">
                <a:latin typeface="Menlo" charset="0"/>
                <a:ea typeface="Menlo" charset="0"/>
                <a:cs typeface="宋体" panose="02010600030101010101" pitchFamily="2" charset="-122"/>
              </a:rPr>
              <a:t>//do other;</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r>
            <a:b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br>
            <a:r>
              <a:rPr kumimoji="0" lang="en-US" altLang="zh-CN" sz="1400" b="1" i="0" u="none" strike="noStrike" cap="none" normalizeH="0" baseline="0" dirty="0" smtClean="0">
                <a:ln>
                  <a:noFill/>
                </a:ln>
                <a:solidFill>
                  <a:srgbClr val="000080"/>
                </a:solidFill>
                <a:effectLst/>
                <a:latin typeface="Menlo" charset="0"/>
                <a:ea typeface="Menlo" charset="0"/>
                <a:cs typeface="宋体" panose="02010600030101010101" pitchFamily="2" charset="-122"/>
              </a:rPr>
              <a:t>for </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a:t>
            </a:r>
            <a:r>
              <a:rPr kumimoji="0" lang="en-US" altLang="zh-CN" sz="1400" b="1" i="0" u="none" strike="noStrike" cap="none" normalizeH="0" baseline="0" dirty="0" err="1" smtClean="0">
                <a:ln>
                  <a:noFill/>
                </a:ln>
                <a:solidFill>
                  <a:srgbClr val="000080"/>
                </a:solidFill>
                <a:effectLst/>
                <a:latin typeface="Menlo" charset="0"/>
                <a:ea typeface="Menlo" charset="0"/>
                <a:cs typeface="宋体" panose="02010600030101010101" pitchFamily="2" charset="-122"/>
              </a:rPr>
              <a:t>int</a:t>
            </a:r>
            <a:r>
              <a:rPr kumimoji="0" lang="en-US" altLang="zh-CN" sz="1400" b="1" i="0" u="none" strike="noStrike" cap="none" normalizeH="0" baseline="0" dirty="0" smtClean="0">
                <a:ln>
                  <a:noFill/>
                </a:ln>
                <a:solidFill>
                  <a:srgbClr val="000080"/>
                </a:solidFill>
                <a:effectLst/>
                <a:latin typeface="Menlo" charset="0"/>
                <a:ea typeface="Menlo" charset="0"/>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 </a:t>
            </a:r>
            <a:r>
              <a:rPr kumimoji="0" lang="en-US" altLang="zh-CN" sz="1400" b="0" i="0" u="none" strike="noStrike" cap="none" normalizeH="0" baseline="0" dirty="0" smtClean="0">
                <a:ln>
                  <a:noFill/>
                </a:ln>
                <a:solidFill>
                  <a:srgbClr val="0000FF"/>
                </a:solidFill>
                <a:effectLst/>
                <a:latin typeface="Menlo" charset="0"/>
                <a:ea typeface="Menlo" charset="0"/>
                <a:cs typeface="宋体" panose="02010600030101010101" pitchFamily="2" charset="-122"/>
              </a:rPr>
              <a:t>0</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&lt; </a:t>
            </a:r>
            <a:r>
              <a:rPr kumimoji="0" lang="en-US" altLang="zh-CN" sz="1400" b="0" i="0" u="none" strike="noStrike" cap="none" normalizeH="0" baseline="0" dirty="0" smtClean="0">
                <a:ln>
                  <a:noFill/>
                </a:ln>
                <a:solidFill>
                  <a:srgbClr val="0000FF"/>
                </a:solidFill>
                <a:effectLst/>
                <a:latin typeface="Menlo" charset="0"/>
                <a:ea typeface="Menlo" charset="0"/>
                <a:cs typeface="宋体" panose="02010600030101010101" pitchFamily="2" charset="-122"/>
              </a:rPr>
              <a:t>10</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b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Result r = (Result)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ParallelToolkit.</a:t>
            </a:r>
            <a:r>
              <a:rPr kumimoji="0" lang="en-US" altLang="zh-CN" sz="1400" b="0" i="1" u="none" strike="noStrike" cap="none" normalizeH="0" baseline="0" dirty="0" err="1" smtClean="0">
                <a:ln>
                  <a:noFill/>
                </a:ln>
                <a:solidFill>
                  <a:schemeClr val="tx1"/>
                </a:solidFill>
                <a:effectLst/>
                <a:latin typeface="Menlo" charset="0"/>
                <a:ea typeface="Menlo" charset="0"/>
                <a:cs typeface="宋体" panose="02010600030101010101" pitchFamily="2" charset="-122"/>
              </a:rPr>
              <a:t>getResult</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fMap.get</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a:t>
            </a:r>
            <a:r>
              <a:rPr kumimoji="0" lang="en-US" altLang="zh-CN" sz="1400" b="1" i="0" u="none" strike="noStrike" cap="none" normalizeH="0" baseline="0" dirty="0" smtClean="0">
                <a:ln>
                  <a:noFill/>
                </a:ln>
                <a:solidFill>
                  <a:srgbClr val="008000"/>
                </a:solidFill>
                <a:effectLst/>
                <a:latin typeface="Menlo" charset="0"/>
                <a:ea typeface="Menlo" charset="0"/>
                <a:cs typeface="宋体" panose="02010600030101010101" pitchFamily="2" charset="-122"/>
              </a:rPr>
              <a:t>"queryService2.queryStrings_long_string"</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).get(</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r>
              <a:rPr kumimoji="0" lang="en-US" altLang="zh-CN" sz="1400" b="0" i="0" u="none" strike="noStrike" cap="none" normalizeH="0" baseline="0" dirty="0" smtClean="0">
                <a:ln>
                  <a:noFill/>
                </a:ln>
                <a:solidFill>
                  <a:srgbClr val="0000FF"/>
                </a:solidFill>
                <a:effectLst/>
                <a:latin typeface="Menlo" charset="0"/>
                <a:ea typeface="Menlo" charset="0"/>
                <a:cs typeface="宋体" panose="02010600030101010101" pitchFamily="2" charset="-122"/>
              </a:rPr>
              <a:t>1000</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a:t>
            </a:r>
            <a:b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System.</a:t>
            </a:r>
            <a:r>
              <a:rPr kumimoji="0" lang="en-US" altLang="zh-CN" sz="1400" b="1" i="1" u="none" strike="noStrike" cap="none" normalizeH="0" baseline="0" dirty="0" err="1" smtClean="0">
                <a:ln>
                  <a:noFill/>
                </a:ln>
                <a:solidFill>
                  <a:srgbClr val="660E7A"/>
                </a:solidFill>
                <a:effectLst/>
                <a:latin typeface="Menlo" charset="0"/>
                <a:ea typeface="Menlo" charset="0"/>
                <a:cs typeface="宋体" panose="02010600030101010101" pitchFamily="2" charset="-122"/>
              </a:rPr>
              <a:t>out</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.println</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a:t>
            </a:r>
            <a:r>
              <a:rPr kumimoji="0" lang="en-US" altLang="zh-CN" sz="1400" b="1" i="0" u="none" strike="noStrike" cap="none" normalizeH="0" baseline="0" dirty="0" smtClean="0">
                <a:ln>
                  <a:noFill/>
                </a:ln>
                <a:solidFill>
                  <a:srgbClr val="008000"/>
                </a:solidFill>
                <a:effectLst/>
                <a:latin typeface="Menlo" charset="0"/>
                <a:ea typeface="Menlo" charset="0"/>
                <a:cs typeface="宋体" panose="02010600030101010101" pitchFamily="2" charset="-122"/>
              </a:rPr>
              <a:t>"====================Result:" </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Menlo" charset="0"/>
                <a:ea typeface="Menlo" charset="0"/>
                <a:cs typeface="宋体" panose="02010600030101010101" pitchFamily="2" charset="-122"/>
              </a:rPr>
              <a:t>r.getValue</a:t>
            </a: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a:t>
            </a:r>
            <a:b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Menlo" charset="0"/>
                <a:ea typeface="Menlo" charset="0"/>
                <a:cs typeface="宋体" panose="02010600030101010101" pitchFamily="2" charset="-122"/>
              </a:rPr>
              <a:t>}</a:t>
            </a:r>
            <a:r>
              <a:rPr kumimoji="0" lang="en-US" altLang="zh-CN" sz="900" b="0" i="0" u="none" strike="noStrike" cap="none" normalizeH="0" baseline="0" dirty="0" smtClean="0">
                <a:ln>
                  <a:noFill/>
                </a:ln>
                <a:solidFill>
                  <a:schemeClr val="tx1"/>
                </a:solidFill>
                <a:effectLst/>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 name="文本占位符 1"/>
          <p:cNvSpPr txBox="1">
            <a:spLocks/>
          </p:cNvSpPr>
          <p:nvPr/>
        </p:nvSpPr>
        <p:spPr>
          <a:xfrm>
            <a:off x="353685" y="929875"/>
            <a:ext cx="7962179" cy="635000"/>
          </a:xfrm>
          <a:prstGeom prst="rect">
            <a:avLst/>
          </a:prstGeom>
          <a:ln>
            <a:noFill/>
          </a:ln>
        </p:spPr>
        <p:txBody>
          <a:bodyPr/>
          <a:lstStyle>
            <a:lvl1pPr marL="342900" indent="-342900" algn="l" defTabSz="914400" rtl="0" eaLnBrk="1" latinLnBrk="0" hangingPunct="1">
              <a:spcBef>
                <a:spcPct val="20000"/>
              </a:spcBef>
              <a:buFont typeface="Arial" pitchFamily="34" charset="0"/>
              <a:buNone/>
              <a:defRPr sz="2800" b="1" kern="1200">
                <a:solidFill>
                  <a:srgbClr val="CC0000"/>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t>API-1</a:t>
            </a:r>
            <a:r>
              <a:rPr lang="zh-CN" altLang="en-US" dirty="0" smtClean="0"/>
              <a:t>：</a:t>
            </a:r>
            <a:r>
              <a:rPr lang="en-US" altLang="zh-CN" dirty="0" err="1" smtClean="0"/>
              <a:t>ParallelToolKit.createScalaFuture</a:t>
            </a:r>
            <a:r>
              <a:rPr lang="en-US" altLang="zh-CN" dirty="0" smtClean="0"/>
              <a:t>()</a:t>
            </a:r>
            <a:endParaRPr lang="zh-CN" altLang="en-US" dirty="0"/>
          </a:p>
        </p:txBody>
      </p:sp>
    </p:spTree>
    <p:extLst>
      <p:ext uri="{BB962C8B-B14F-4D97-AF65-F5344CB8AC3E}">
        <p14:creationId xmlns:p14="http://schemas.microsoft.com/office/powerpoint/2010/main" val="612948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53685" y="260928"/>
            <a:ext cx="7137745" cy="635000"/>
          </a:xfrm>
        </p:spPr>
        <p:txBody>
          <a:bodyPr/>
          <a:lstStyle/>
          <a:p>
            <a:r>
              <a:rPr lang="zh-CN" altLang="en-US" dirty="0" smtClean="0"/>
              <a:t>并行请求框架 </a:t>
            </a:r>
            <a:r>
              <a:rPr lang="en-US" altLang="zh-CN" dirty="0" smtClean="0"/>
              <a:t>– </a:t>
            </a:r>
            <a:r>
              <a:rPr lang="zh-CN" altLang="en-US" dirty="0"/>
              <a:t>方案</a:t>
            </a:r>
            <a:r>
              <a:rPr lang="en-US" altLang="zh-CN" dirty="0" smtClean="0"/>
              <a:t>2</a:t>
            </a:r>
            <a:r>
              <a:rPr lang="zh-CN" altLang="en-US" dirty="0" smtClean="0"/>
              <a:t>样例</a:t>
            </a:r>
            <a:endParaRPr lang="zh-CN" altLang="en-US" dirty="0"/>
          </a:p>
        </p:txBody>
      </p:sp>
      <p:sp>
        <p:nvSpPr>
          <p:cNvPr id="8" name="文本占位符 1"/>
          <p:cNvSpPr txBox="1">
            <a:spLocks/>
          </p:cNvSpPr>
          <p:nvPr/>
        </p:nvSpPr>
        <p:spPr>
          <a:xfrm>
            <a:off x="353685" y="929875"/>
            <a:ext cx="9238889" cy="635000"/>
          </a:xfrm>
          <a:prstGeom prst="rect">
            <a:avLst/>
          </a:prstGeom>
          <a:ln>
            <a:noFill/>
          </a:ln>
        </p:spPr>
        <p:txBody>
          <a:bodyPr/>
          <a:lstStyle>
            <a:lvl1pPr marL="342900" indent="-342900" algn="l" defTabSz="914400" rtl="0" eaLnBrk="1" latinLnBrk="0" hangingPunct="1">
              <a:spcBef>
                <a:spcPct val="20000"/>
              </a:spcBef>
              <a:buFont typeface="Arial" pitchFamily="34" charset="0"/>
              <a:buNone/>
              <a:defRPr sz="2800" b="1" kern="1200">
                <a:solidFill>
                  <a:srgbClr val="CC0000"/>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t>API-2</a:t>
            </a:r>
            <a:r>
              <a:rPr lang="zh-CN" altLang="en-US" dirty="0" smtClean="0"/>
              <a:t>：</a:t>
            </a:r>
            <a:r>
              <a:rPr lang="en-US" altLang="zh-CN" dirty="0" err="1" smtClean="0"/>
              <a:t>ParallelToolKit.createParallelServiceProxy</a:t>
            </a:r>
            <a:r>
              <a:rPr lang="en-US" altLang="zh-CN" dirty="0" smtClean="0"/>
              <a:t> ()</a:t>
            </a:r>
            <a:endParaRPr lang="zh-CN" altLang="en-US" dirty="0"/>
          </a:p>
        </p:txBody>
      </p:sp>
      <p:sp>
        <p:nvSpPr>
          <p:cNvPr id="3" name="Rectangle 1"/>
          <p:cNvSpPr>
            <a:spLocks noChangeArrowheads="1"/>
          </p:cNvSpPr>
          <p:nvPr/>
        </p:nvSpPr>
        <p:spPr bwMode="auto">
          <a:xfrm>
            <a:off x="353685" y="1996486"/>
            <a:ext cx="9220794" cy="32778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IQueryService</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queryService</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IQueryService</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context.getBean</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r>
              <a:rPr kumimoji="0" lang="en-US" altLang="zh-CN" sz="1400" b="1" i="0" u="none" strike="noStrike" cap="none" normalizeH="0" baseline="0" dirty="0" smtClean="0">
                <a:ln>
                  <a:noFill/>
                </a:ln>
                <a:solidFill>
                  <a:srgbClr val="008000"/>
                </a:solidFill>
                <a:effectLst/>
                <a:latin typeface="Arial Unicode MS" panose="020B0604020202020204" pitchFamily="34" charset="-122"/>
                <a:ea typeface="Menlo"/>
                <a:cs typeface="宋体" panose="02010600030101010101" pitchFamily="2" charset="-122"/>
              </a:rPr>
              <a:t>"queryService2"</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b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b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IQueryService</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proxyInstance1 =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ParallelToolkit.</a:t>
            </a:r>
            <a:r>
              <a:rPr kumimoji="0" lang="en-US" altLang="zh-CN" sz="1400" b="0" i="1"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createParallelServiceProxy</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queryService</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b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br>
            <a:r>
              <a:rPr kumimoji="0" lang="en-US" altLang="zh-CN" sz="1400" b="1" i="0" u="none" strike="noStrike" cap="none" normalizeH="0" baseline="0" dirty="0" smtClean="0">
                <a:ln>
                  <a:noFill/>
                </a:ln>
                <a:solidFill>
                  <a:srgbClr val="000080"/>
                </a:solidFill>
                <a:effectLst/>
                <a:latin typeface="Arial Unicode MS" panose="020B0604020202020204" pitchFamily="34" charset="-122"/>
                <a:ea typeface="Menlo"/>
                <a:cs typeface="宋体" panose="02010600030101010101" pitchFamily="2" charset="-122"/>
              </a:rPr>
              <a:t>for </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r>
              <a:rPr kumimoji="0" lang="en-US" altLang="zh-CN" sz="1400" b="1" i="0" u="none" strike="noStrike" cap="none" normalizeH="0" baseline="0" dirty="0" err="1" smtClean="0">
                <a:ln>
                  <a:noFill/>
                </a:ln>
                <a:solidFill>
                  <a:srgbClr val="000080"/>
                </a:solidFill>
                <a:effectLst/>
                <a:latin typeface="Arial Unicode MS" panose="020B0604020202020204" pitchFamily="34" charset="-122"/>
                <a:ea typeface="Menlo"/>
                <a:cs typeface="宋体" panose="02010600030101010101" pitchFamily="2" charset="-122"/>
              </a:rPr>
              <a:t>int</a:t>
            </a:r>
            <a:r>
              <a:rPr kumimoji="0" lang="en-US" altLang="zh-CN" sz="1400" b="1" i="0" u="none" strike="noStrike" cap="none" normalizeH="0" baseline="0" dirty="0" smtClean="0">
                <a:ln>
                  <a:noFill/>
                </a:ln>
                <a:solidFill>
                  <a:srgbClr val="000080"/>
                </a:solidFill>
                <a:effectLst/>
                <a:latin typeface="Arial Unicode MS" panose="020B0604020202020204" pitchFamily="34" charset="-122"/>
                <a:ea typeface="Menlo"/>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 </a:t>
            </a:r>
            <a:r>
              <a:rPr kumimoji="0" lang="en-US" altLang="zh-CN" sz="1400" b="0" i="0" u="none" strike="noStrike" cap="none" normalizeH="0" baseline="0" dirty="0" smtClean="0">
                <a:ln>
                  <a:noFill/>
                </a:ln>
                <a:solidFill>
                  <a:srgbClr val="0000FF"/>
                </a:solidFill>
                <a:effectLst/>
                <a:latin typeface="Arial Unicode MS" panose="020B0604020202020204" pitchFamily="34" charset="-122"/>
                <a:ea typeface="Menlo"/>
                <a:cs typeface="宋体" panose="02010600030101010101" pitchFamily="2" charset="-122"/>
              </a:rPr>
              <a:t>0</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&lt; </a:t>
            </a:r>
            <a:r>
              <a:rPr kumimoji="0" lang="en-US" altLang="zh-CN" sz="1400" b="0" i="0" u="none" strike="noStrike" cap="none" normalizeH="0" baseline="0" dirty="0" smtClean="0">
                <a:ln>
                  <a:noFill/>
                </a:ln>
                <a:solidFill>
                  <a:srgbClr val="0000FF"/>
                </a:solidFill>
                <a:effectLst/>
                <a:latin typeface="Arial Unicode MS" panose="020B0604020202020204" pitchFamily="34" charset="-122"/>
                <a:ea typeface="Menlo"/>
                <a:cs typeface="宋体" panose="02010600030101010101" pitchFamily="2" charset="-122"/>
              </a:rPr>
              <a:t>10</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b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proxyInstance1.queryStrings(</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Long.</a:t>
            </a:r>
            <a:r>
              <a:rPr kumimoji="0" lang="en-US" altLang="zh-CN" sz="1400" b="0" i="1"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valueOf</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r>
              <a:rPr kumimoji="0" lang="en-US" altLang="zh-CN" sz="1400" b="0" i="1" u="none" strike="noStrike" cap="none" normalizeH="0" baseline="0" dirty="0" smtClean="0">
                <a:ln>
                  <a:noFill/>
                </a:ln>
                <a:solidFill>
                  <a:srgbClr val="660E7A"/>
                </a:solidFill>
                <a:effectLst/>
                <a:latin typeface="Arial Unicode MS" panose="020B0604020202020204" pitchFamily="34" charset="-122"/>
                <a:ea typeface="Menlo"/>
                <a:cs typeface="宋体" panose="02010600030101010101" pitchFamily="2" charset="-122"/>
              </a:rPr>
              <a:t>s</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b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dirty="0" smtClean="0">
                <a:latin typeface="Arial Unicode MS" panose="020B0604020202020204" pitchFamily="34" charset="-122"/>
                <a:ea typeface="Menlo"/>
                <a:cs typeface="宋体" panose="02010600030101010101" pitchFamily="2" charset="-122"/>
              </a:rPr>
              <a:t>//do other;</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r>
            <a:b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br>
            <a:r>
              <a:rPr kumimoji="0" lang="en-US" altLang="zh-CN" sz="1400" b="1" i="0" u="none" strike="noStrike" cap="none" normalizeH="0" baseline="0" dirty="0" smtClean="0">
                <a:ln>
                  <a:noFill/>
                </a:ln>
                <a:solidFill>
                  <a:srgbClr val="000080"/>
                </a:solidFill>
                <a:effectLst/>
                <a:latin typeface="Arial Unicode MS" panose="020B0604020202020204" pitchFamily="34" charset="-122"/>
                <a:ea typeface="Menlo"/>
                <a:cs typeface="宋体" panose="02010600030101010101" pitchFamily="2" charset="-122"/>
              </a:rPr>
              <a:t>try </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b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r>
              <a:rPr kumimoji="0" lang="en-US" altLang="zh-CN" sz="1400" b="1" i="0" u="none" strike="noStrike" cap="none" normalizeH="0" baseline="0" dirty="0" smtClean="0">
                <a:ln>
                  <a:noFill/>
                </a:ln>
                <a:solidFill>
                  <a:srgbClr val="000080"/>
                </a:solidFill>
                <a:effectLst/>
                <a:latin typeface="Arial Unicode MS" panose="020B0604020202020204" pitchFamily="34" charset="-122"/>
                <a:ea typeface="Menlo"/>
                <a:cs typeface="宋体" panose="02010600030101010101" pitchFamily="2" charset="-122"/>
              </a:rPr>
              <a:t>for </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r>
              <a:rPr kumimoji="0" lang="en-US" altLang="zh-CN" sz="1400" b="1" i="0" u="none" strike="noStrike" cap="none" normalizeH="0" baseline="0" dirty="0" err="1" smtClean="0">
                <a:ln>
                  <a:noFill/>
                </a:ln>
                <a:solidFill>
                  <a:srgbClr val="000080"/>
                </a:solidFill>
                <a:effectLst/>
                <a:latin typeface="Arial Unicode MS" panose="020B0604020202020204" pitchFamily="34" charset="-122"/>
                <a:ea typeface="Menlo"/>
                <a:cs typeface="宋体" panose="02010600030101010101" pitchFamily="2" charset="-122"/>
              </a:rPr>
              <a:t>int</a:t>
            </a:r>
            <a:r>
              <a:rPr kumimoji="0" lang="en-US" altLang="zh-CN" sz="1400" b="1" i="0" u="none" strike="noStrike" cap="none" normalizeH="0" baseline="0" dirty="0" smtClean="0">
                <a:ln>
                  <a:noFill/>
                </a:ln>
                <a:solidFill>
                  <a:srgbClr val="000080"/>
                </a:solidFill>
                <a:effectLst/>
                <a:latin typeface="Arial Unicode MS" panose="020B0604020202020204" pitchFamily="34" charset="-122"/>
                <a:ea typeface="Menlo"/>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 </a:t>
            </a:r>
            <a:r>
              <a:rPr kumimoji="0" lang="en-US" altLang="zh-CN" sz="1400" b="0" i="0" u="none" strike="noStrike" cap="none" normalizeH="0" baseline="0" dirty="0" smtClean="0">
                <a:ln>
                  <a:noFill/>
                </a:ln>
                <a:solidFill>
                  <a:srgbClr val="0000FF"/>
                </a:solidFill>
                <a:effectLst/>
                <a:latin typeface="Arial Unicode MS" panose="020B0604020202020204" pitchFamily="34" charset="-122"/>
                <a:ea typeface="Menlo"/>
                <a:cs typeface="宋体" panose="02010600030101010101" pitchFamily="2" charset="-122"/>
              </a:rPr>
              <a:t>0</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&lt; </a:t>
            </a:r>
            <a:r>
              <a:rPr kumimoji="0" lang="en-US" altLang="zh-CN" sz="1400" b="0" i="0" u="none" strike="noStrike" cap="none" normalizeH="0" baseline="0" dirty="0" smtClean="0">
                <a:ln>
                  <a:noFill/>
                </a:ln>
                <a:solidFill>
                  <a:srgbClr val="0000FF"/>
                </a:solidFill>
                <a:effectLst/>
                <a:latin typeface="Arial Unicode MS" panose="020B0604020202020204" pitchFamily="34" charset="-122"/>
                <a:ea typeface="Menlo"/>
                <a:cs typeface="宋体" panose="02010600030101010101" pitchFamily="2" charset="-122"/>
              </a:rPr>
              <a:t>10</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b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Map&lt;String, List&lt;Future&lt;</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RemoteResponse</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&gt;&gt;&gt;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fMap</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ParallelToolkit.</a:t>
            </a:r>
            <a:r>
              <a:rPr kumimoji="0" lang="en-US" altLang="zh-CN" sz="1400" b="0" i="1"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getCallFutures</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b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Result r = (Result)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ParallelToolkit.</a:t>
            </a:r>
            <a:r>
              <a:rPr kumimoji="0" lang="en-US" altLang="zh-CN" sz="1400" b="0" i="1"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getResult</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fMap.get</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r>
              <a:rPr kumimoji="0" lang="en-US" altLang="zh-CN" sz="1400" b="1" i="0" u="none" strike="noStrike" cap="none" normalizeH="0" baseline="0" dirty="0" smtClean="0">
                <a:ln>
                  <a:noFill/>
                </a:ln>
                <a:solidFill>
                  <a:srgbClr val="008000"/>
                </a:solidFill>
                <a:effectLst/>
                <a:latin typeface="Arial Unicode MS" panose="020B0604020202020204" pitchFamily="34" charset="-122"/>
                <a:ea typeface="Menlo"/>
                <a:cs typeface="宋体" panose="02010600030101010101" pitchFamily="2" charset="-122"/>
              </a:rPr>
              <a:t>"</a:t>
            </a:r>
            <a:r>
              <a:rPr kumimoji="0" lang="en-US" altLang="zh-CN" sz="1400" b="1" i="0" u="none" strike="noStrike" cap="none" normalizeH="0" baseline="0" dirty="0" err="1" smtClean="0">
                <a:ln>
                  <a:noFill/>
                </a:ln>
                <a:solidFill>
                  <a:srgbClr val="008000"/>
                </a:solidFill>
                <a:effectLst/>
                <a:latin typeface="Arial Unicode MS" panose="020B0604020202020204" pitchFamily="34" charset="-122"/>
                <a:ea typeface="Menlo"/>
                <a:cs typeface="宋体" panose="02010600030101010101" pitchFamily="2" charset="-122"/>
              </a:rPr>
              <a:t>IQueryService.queryStrings_long_string</a:t>
            </a:r>
            <a:r>
              <a:rPr kumimoji="0" lang="en-US" altLang="zh-CN" sz="1400" b="1" i="0" u="none" strike="noStrike" cap="none" normalizeH="0" baseline="0" dirty="0" smtClean="0">
                <a:ln>
                  <a:noFill/>
                </a:ln>
                <a:solidFill>
                  <a:srgbClr val="008000"/>
                </a:solidFill>
                <a:effectLst/>
                <a:latin typeface="Arial Unicode MS" panose="020B0604020202020204" pitchFamily="34" charset="-122"/>
                <a:ea typeface="Menlo"/>
                <a:cs typeface="宋体" panose="02010600030101010101" pitchFamily="2" charset="-122"/>
              </a:rPr>
              <a:t>"</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).get(</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r>
              <a:rPr kumimoji="0" lang="en-US" altLang="zh-CN" sz="1400" b="0" i="0" u="none" strike="noStrike" cap="none" normalizeH="0" baseline="0" dirty="0" smtClean="0">
                <a:ln>
                  <a:noFill/>
                </a:ln>
                <a:solidFill>
                  <a:srgbClr val="0000FF"/>
                </a:solidFill>
                <a:effectLst/>
                <a:latin typeface="Arial Unicode MS" panose="020B0604020202020204" pitchFamily="34" charset="-122"/>
                <a:ea typeface="Menlo"/>
                <a:cs typeface="宋体" panose="02010600030101010101" pitchFamily="2" charset="-122"/>
              </a:rPr>
              <a:t>1000</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b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System.</a:t>
            </a:r>
            <a:r>
              <a:rPr kumimoji="0" lang="en-US" altLang="zh-CN" sz="1400" b="1" i="1" u="none" strike="noStrike" cap="none" normalizeH="0" baseline="0" dirty="0" err="1" smtClean="0">
                <a:ln>
                  <a:noFill/>
                </a:ln>
                <a:solidFill>
                  <a:srgbClr val="660E7A"/>
                </a:solidFill>
                <a:effectLst/>
                <a:latin typeface="Arial Unicode MS" panose="020B0604020202020204" pitchFamily="34" charset="-122"/>
                <a:ea typeface="Menlo"/>
                <a:cs typeface="宋体" panose="02010600030101010101" pitchFamily="2" charset="-122"/>
              </a:rPr>
              <a:t>out</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.println</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r>
              <a:rPr kumimoji="0" lang="en-US" altLang="zh-CN" sz="1400" b="1" i="0" u="none" strike="noStrike" cap="none" normalizeH="0" baseline="0" dirty="0" smtClean="0">
                <a:ln>
                  <a:noFill/>
                </a:ln>
                <a:solidFill>
                  <a:srgbClr val="008000"/>
                </a:solidFill>
                <a:effectLst/>
                <a:latin typeface="Arial Unicode MS" panose="020B0604020202020204" pitchFamily="34" charset="-122"/>
                <a:ea typeface="Menlo"/>
                <a:cs typeface="宋体" panose="02010600030101010101" pitchFamily="2" charset="-122"/>
              </a:rPr>
              <a:t>"====================Result" </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r>
              <a:rPr kumimoji="0" lang="en-US" altLang="zh-CN" sz="1400" b="1" i="0" u="none" strike="noStrike" cap="none" normalizeH="0" baseline="0" dirty="0" smtClean="0">
                <a:ln>
                  <a:noFill/>
                </a:ln>
                <a:solidFill>
                  <a:srgbClr val="008000"/>
                </a:solidFill>
                <a:effectLst/>
                <a:latin typeface="Arial Unicode MS" panose="020B0604020202020204" pitchFamily="34" charset="-122"/>
                <a:ea typeface="Menlo"/>
                <a:cs typeface="宋体" panose="02010600030101010101" pitchFamily="2" charset="-122"/>
              </a:rPr>
              <a:t>":" </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i</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r.getValue</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b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b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r>
              <a:rPr kumimoji="0" lang="en-US" altLang="zh-CN" sz="1400" b="1" i="0" u="none" strike="noStrike" cap="none" normalizeH="0" baseline="0" dirty="0" smtClean="0">
                <a:ln>
                  <a:noFill/>
                </a:ln>
                <a:solidFill>
                  <a:srgbClr val="000080"/>
                </a:solidFill>
                <a:effectLst/>
                <a:latin typeface="Arial Unicode MS" panose="020B0604020202020204" pitchFamily="34" charset="-122"/>
                <a:ea typeface="Menlo"/>
                <a:cs typeface="宋体" panose="02010600030101010101" pitchFamily="2" charset="-122"/>
              </a:rPr>
              <a:t>finally </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b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ParallelToolkit.</a:t>
            </a:r>
            <a:r>
              <a:rPr kumimoji="0" lang="en-US" altLang="zh-CN" sz="1400" b="0" i="1" u="none" strike="noStrike" cap="none" normalizeH="0" baseline="0" dirty="0" err="1" smtClean="0">
                <a:ln>
                  <a:noFill/>
                </a:ln>
                <a:solidFill>
                  <a:schemeClr val="tx1"/>
                </a:solidFill>
                <a:effectLst/>
                <a:latin typeface="Arial Unicode MS" panose="020B0604020202020204" pitchFamily="34" charset="-122"/>
                <a:ea typeface="Menlo"/>
                <a:cs typeface="宋体" panose="02010600030101010101" pitchFamily="2" charset="-122"/>
              </a:rPr>
              <a:t>clearCallFutures</a:t>
            </a: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b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br>
            <a:r>
              <a:rPr kumimoji="0" lang="en-US" altLang="zh-CN" sz="1400" b="0" i="0" u="none" strike="noStrike" cap="none" normalizeH="0" baseline="0" dirty="0" smtClean="0">
                <a:ln>
                  <a:noFill/>
                </a:ln>
                <a:solidFill>
                  <a:schemeClr val="tx1"/>
                </a:solidFill>
                <a:effectLst/>
                <a:latin typeface="Arial Unicode MS" panose="020B0604020202020204" pitchFamily="34" charset="-122"/>
                <a:ea typeface="Menlo"/>
                <a:cs typeface="宋体" panose="02010600030101010101" pitchFamily="2" charset="-122"/>
              </a:rPr>
              <a:t>}</a:t>
            </a:r>
            <a:r>
              <a:rPr kumimoji="0" lang="en-US" altLang="zh-CN" sz="900" b="0" i="0" u="none" strike="noStrike" cap="none" normalizeH="0" baseline="0" dirty="0" smtClean="0">
                <a:ln>
                  <a:noFill/>
                </a:ln>
                <a:solidFill>
                  <a:schemeClr val="tx1"/>
                </a:solidFill>
                <a:effectLst/>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9" name="文本框 8"/>
          <p:cNvSpPr txBox="1"/>
          <p:nvPr/>
        </p:nvSpPr>
        <p:spPr>
          <a:xfrm>
            <a:off x="353685" y="5852567"/>
            <a:ext cx="8672567" cy="830997"/>
          </a:xfrm>
          <a:prstGeom prst="rect">
            <a:avLst/>
          </a:prstGeom>
          <a:noFill/>
        </p:spPr>
        <p:txBody>
          <a:bodyPr wrap="none" rtlCol="0">
            <a:spAutoFit/>
          </a:bodyPr>
          <a:lstStyle/>
          <a:p>
            <a:r>
              <a:rPr lang="zh-CN" altLang="en-US" sz="1600" dirty="0" smtClean="0"/>
              <a:t>该方案自动创建并行服务，支持</a:t>
            </a:r>
            <a:r>
              <a:rPr lang="en-US" altLang="zh-CN" sz="1600" dirty="0" err="1" smtClean="0"/>
              <a:t>hedwig</a:t>
            </a:r>
            <a:r>
              <a:rPr lang="zh-CN" altLang="en-US" sz="1600" dirty="0" smtClean="0"/>
              <a:t>服务，非</a:t>
            </a:r>
            <a:r>
              <a:rPr lang="en-US" altLang="zh-CN" sz="1600" dirty="0" err="1" smtClean="0"/>
              <a:t>hedwig</a:t>
            </a:r>
            <a:r>
              <a:rPr lang="zh-CN" altLang="en-US" sz="1600" dirty="0" smtClean="0"/>
              <a:t>服务，如果</a:t>
            </a:r>
            <a:r>
              <a:rPr lang="en-US" altLang="zh-CN" sz="1600" dirty="0" smtClean="0"/>
              <a:t>cache</a:t>
            </a:r>
            <a:r>
              <a:rPr lang="zh-CN" altLang="en-US" sz="1600" dirty="0" smtClean="0"/>
              <a:t>或</a:t>
            </a:r>
            <a:r>
              <a:rPr lang="en-US" altLang="zh-CN" sz="1600" dirty="0" err="1" smtClean="0"/>
              <a:t>db</a:t>
            </a:r>
            <a:r>
              <a:rPr lang="en-US" altLang="zh-CN" sz="1600" dirty="0" smtClean="0"/>
              <a:t> </a:t>
            </a:r>
            <a:r>
              <a:rPr lang="zh-CN" altLang="en-US" sz="1600" dirty="0" smtClean="0"/>
              <a:t>查询均支持。</a:t>
            </a:r>
            <a:endParaRPr lang="en-US" altLang="zh-CN" sz="1600" dirty="0" smtClean="0"/>
          </a:p>
          <a:p>
            <a:r>
              <a:rPr lang="zh-CN" altLang="en-US" sz="1600" dirty="0" smtClean="0"/>
              <a:t>缺点：需要记得手动清除结果集。</a:t>
            </a:r>
            <a:endParaRPr lang="en-US" altLang="zh-CN" sz="1600" dirty="0" smtClean="0"/>
          </a:p>
          <a:p>
            <a:r>
              <a:rPr lang="zh-CN" altLang="en-US" sz="1600" dirty="0" smtClean="0"/>
              <a:t>结论：推荐，但需遵循规范。</a:t>
            </a:r>
          </a:p>
        </p:txBody>
      </p:sp>
    </p:spTree>
    <p:extLst>
      <p:ext uri="{BB962C8B-B14F-4D97-AF65-F5344CB8AC3E}">
        <p14:creationId xmlns:p14="http://schemas.microsoft.com/office/powerpoint/2010/main" val="812470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21735" y="308988"/>
            <a:ext cx="7137745" cy="635000"/>
          </a:xfrm>
        </p:spPr>
        <p:txBody>
          <a:bodyPr/>
          <a:lstStyle/>
          <a:p>
            <a:r>
              <a:rPr lang="zh-CN" altLang="en-US" dirty="0"/>
              <a:t>新版本使用方法</a:t>
            </a:r>
          </a:p>
        </p:txBody>
      </p:sp>
      <p:sp>
        <p:nvSpPr>
          <p:cNvPr id="4" name="矩形 3"/>
          <p:cNvSpPr/>
          <p:nvPr/>
        </p:nvSpPr>
        <p:spPr>
          <a:xfrm>
            <a:off x="321735" y="1027653"/>
            <a:ext cx="4953000" cy="830997"/>
          </a:xfrm>
          <a:prstGeom prst="rect">
            <a:avLst/>
          </a:prstGeom>
        </p:spPr>
        <p:txBody>
          <a:bodyPr>
            <a:spAutoFit/>
          </a:bodyPr>
          <a:lstStyle/>
          <a:p>
            <a:pPr marL="342900" indent="-342900">
              <a:buFont typeface="Arial" panose="020B0604020202020204" pitchFamily="34" charset="0"/>
              <a:buChar char="•"/>
            </a:pPr>
            <a:r>
              <a:rPr lang="zh-CN" altLang="en-US" sz="2400" dirty="0">
                <a:latin typeface="华文宋体" panose="02010600040101010101" pitchFamily="2" charset="-122"/>
                <a:ea typeface="华文宋体" panose="02010600040101010101" pitchFamily="2" charset="-122"/>
                <a:hlinkClick r:id="rId2"/>
              </a:rPr>
              <a:t>用户手册</a:t>
            </a:r>
            <a:endParaRPr lang="en-US" altLang="zh-CN" sz="2400"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zh-CN" altLang="en-US" sz="2400" dirty="0">
                <a:latin typeface="华文宋体" panose="02010600040101010101" pitchFamily="2" charset="-122"/>
                <a:ea typeface="华文宋体" panose="02010600040101010101" pitchFamily="2" charset="-122"/>
              </a:rPr>
              <a:t>新版本兼容性</a:t>
            </a:r>
            <a:endParaRPr lang="en-US" altLang="zh-CN" sz="2400" dirty="0">
              <a:latin typeface="华文宋体" panose="02010600040101010101" pitchFamily="2" charset="-122"/>
              <a:ea typeface="华文宋体" panose="0201060004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82792459"/>
              </p:ext>
            </p:extLst>
          </p:nvPr>
        </p:nvGraphicFramePr>
        <p:xfrm>
          <a:off x="417182" y="2278518"/>
          <a:ext cx="8548689" cy="3200400"/>
        </p:xfrm>
        <a:graphic>
          <a:graphicData uri="http://schemas.openxmlformats.org/drawingml/2006/table">
            <a:tbl>
              <a:tblPr firstRow="1" bandRow="1">
                <a:tableStyleId>{5C22544A-7EE6-4342-B048-85BDC9FD1C3A}</a:tableStyleId>
              </a:tblPr>
              <a:tblGrid>
                <a:gridCol w="1709738"/>
                <a:gridCol w="1673184"/>
                <a:gridCol w="1721922"/>
                <a:gridCol w="1686296"/>
                <a:gridCol w="1757549"/>
              </a:tblGrid>
              <a:tr h="638173">
                <a:tc>
                  <a:txBody>
                    <a:bodyPr/>
                    <a:lstStyle/>
                    <a:p>
                      <a:endParaRPr lang="zh-CN" altLang="en-US" dirty="0"/>
                    </a:p>
                  </a:txBody>
                  <a:tcPr/>
                </a:tc>
                <a:tc>
                  <a:txBody>
                    <a:bodyPr/>
                    <a:lstStyle/>
                    <a:p>
                      <a:r>
                        <a:rPr lang="en-US" altLang="zh-CN" dirty="0" err="1" smtClean="0"/>
                        <a:t>HedwigClient</a:t>
                      </a:r>
                      <a:r>
                        <a:rPr lang="en-US" altLang="zh-CN" dirty="0" smtClean="0"/>
                        <a:t> 0.1.x</a:t>
                      </a:r>
                      <a:endParaRPr lang="zh-CN" altLang="en-US" dirty="0"/>
                    </a:p>
                  </a:txBody>
                  <a:tcPr/>
                </a:tc>
                <a:tc>
                  <a:txBody>
                    <a:bodyPr/>
                    <a:lstStyle/>
                    <a:p>
                      <a:r>
                        <a:rPr lang="en-US" altLang="zh-CN" dirty="0" err="1" smtClean="0"/>
                        <a:t>HedwigServer</a:t>
                      </a:r>
                      <a:r>
                        <a:rPr lang="en-US" altLang="zh-CN" dirty="0" smtClean="0"/>
                        <a:t> 0.1.x</a:t>
                      </a:r>
                      <a:endParaRPr lang="zh-CN" altLang="en-US" dirty="0"/>
                    </a:p>
                  </a:txBody>
                  <a:tcPr/>
                </a:tc>
                <a:tc>
                  <a:txBody>
                    <a:bodyPr/>
                    <a:lstStyle/>
                    <a:p>
                      <a:r>
                        <a:rPr lang="en-US" altLang="zh-CN" dirty="0" err="1" smtClean="0"/>
                        <a:t>HedwigClient</a:t>
                      </a:r>
                      <a:r>
                        <a:rPr lang="en-US" altLang="zh-CN" dirty="0" smtClean="0"/>
                        <a:t> 0.2.x</a:t>
                      </a:r>
                      <a:endParaRPr lang="zh-CN" altLang="en-US" dirty="0"/>
                    </a:p>
                  </a:txBody>
                  <a:tcPr/>
                </a:tc>
                <a:tc>
                  <a:txBody>
                    <a:bodyPr/>
                    <a:lstStyle/>
                    <a:p>
                      <a:r>
                        <a:rPr lang="en-US" altLang="zh-CN" dirty="0" err="1" smtClean="0"/>
                        <a:t>HedwigServer</a:t>
                      </a:r>
                      <a:r>
                        <a:rPr lang="en-US" altLang="zh-CN" dirty="0" smtClean="0"/>
                        <a:t> 0.2.x</a:t>
                      </a:r>
                      <a:endParaRPr lang="zh-CN" altLang="en-US" dirty="0"/>
                    </a:p>
                  </a:txBody>
                  <a:tcPr/>
                </a:tc>
              </a:tr>
              <a:tr h="6381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HedwigClient</a:t>
                      </a:r>
                      <a:r>
                        <a:rPr lang="en-US" altLang="zh-CN" dirty="0" smtClean="0"/>
                        <a:t> 0.1.x</a:t>
                      </a:r>
                      <a:endParaRPr lang="zh-CN" altLang="en-US" dirty="0" smtClean="0"/>
                    </a:p>
                  </a:txBody>
                  <a:tcPr/>
                </a:tc>
                <a:tc>
                  <a:txBody>
                    <a:bodyPr/>
                    <a:lstStyle/>
                    <a:p>
                      <a:pPr algn="ctr"/>
                      <a:r>
                        <a:rPr lang="en-US" altLang="zh-CN" dirty="0" smtClean="0"/>
                        <a:t>-</a:t>
                      </a:r>
                      <a:endParaRPr lang="zh-CN" altLang="en-US" dirty="0"/>
                    </a:p>
                  </a:txBody>
                  <a:tcPr/>
                </a:tc>
                <a:tc>
                  <a:txBody>
                    <a:bodyPr/>
                    <a:lstStyle/>
                    <a:p>
                      <a:pPr algn="ctr"/>
                      <a:r>
                        <a:rPr lang="en-US" altLang="zh-CN" dirty="0" smtClean="0"/>
                        <a:t>Y</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N</a:t>
                      </a:r>
                      <a:endParaRPr lang="zh-CN" altLang="en-US" dirty="0"/>
                    </a:p>
                  </a:txBody>
                  <a:tcPr/>
                </a:tc>
              </a:tr>
              <a:tr h="638173">
                <a:tc>
                  <a:txBody>
                    <a:bodyPr/>
                    <a:lstStyle/>
                    <a:p>
                      <a:r>
                        <a:rPr lang="en-US" altLang="zh-CN" dirty="0" err="1" smtClean="0"/>
                        <a:t>HedwigServer</a:t>
                      </a:r>
                      <a:r>
                        <a:rPr lang="en-US" altLang="zh-CN" dirty="0" smtClean="0"/>
                        <a:t> 0.1.x</a:t>
                      </a:r>
                      <a:endParaRPr lang="zh-CN" altLang="en-US" dirty="0"/>
                    </a:p>
                  </a:txBody>
                  <a:tcPr/>
                </a:tc>
                <a:tc>
                  <a:txBody>
                    <a:bodyPr/>
                    <a:lstStyle/>
                    <a:p>
                      <a:pPr algn="ctr"/>
                      <a:r>
                        <a:rPr lang="en-US" altLang="zh-CN" dirty="0" smtClean="0"/>
                        <a:t>Y</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Y</a:t>
                      </a:r>
                      <a:endParaRPr lang="zh-CN" altLang="en-US" dirty="0"/>
                    </a:p>
                  </a:txBody>
                  <a:tcPr/>
                </a:tc>
                <a:tc>
                  <a:txBody>
                    <a:bodyPr/>
                    <a:lstStyle/>
                    <a:p>
                      <a:pPr algn="ctr"/>
                      <a:r>
                        <a:rPr lang="en-US" altLang="zh-CN" dirty="0" smtClean="0"/>
                        <a:t>-</a:t>
                      </a:r>
                      <a:endParaRPr lang="zh-CN" altLang="en-US" dirty="0"/>
                    </a:p>
                  </a:txBody>
                  <a:tcPr/>
                </a:tc>
              </a:tr>
              <a:tr h="6381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HedwigClient</a:t>
                      </a:r>
                      <a:r>
                        <a:rPr lang="en-US" altLang="zh-CN" dirty="0" smtClean="0"/>
                        <a:t> 0.2.x</a:t>
                      </a:r>
                      <a:endParaRPr lang="zh-CN" altLang="en-US" dirty="0" smtClean="0"/>
                    </a:p>
                  </a:txBody>
                  <a:tcPr/>
                </a:tc>
                <a:tc>
                  <a:txBody>
                    <a:bodyPr/>
                    <a:lstStyle/>
                    <a:p>
                      <a:pPr algn="ctr"/>
                      <a:r>
                        <a:rPr lang="en-US" altLang="zh-CN" dirty="0" smtClean="0"/>
                        <a:t>-</a:t>
                      </a:r>
                      <a:endParaRPr lang="zh-CN" altLang="en-US" dirty="0"/>
                    </a:p>
                  </a:txBody>
                  <a:tcPr/>
                </a:tc>
                <a:tc>
                  <a:txBody>
                    <a:bodyPr/>
                    <a:lstStyle/>
                    <a:p>
                      <a:pPr algn="ctr"/>
                      <a:r>
                        <a:rPr lang="en-US" altLang="zh-CN" dirty="0" smtClean="0"/>
                        <a:t>Y</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Y</a:t>
                      </a:r>
                      <a:endParaRPr lang="zh-CN" altLang="en-US" dirty="0"/>
                    </a:p>
                  </a:txBody>
                  <a:tcPr/>
                </a:tc>
              </a:tr>
              <a:tr h="6381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HedwigServer</a:t>
                      </a:r>
                      <a:r>
                        <a:rPr lang="en-US" altLang="zh-CN" dirty="0" smtClean="0"/>
                        <a:t> 0.2.x</a:t>
                      </a:r>
                      <a:endParaRPr lang="zh-CN" altLang="en-US" dirty="0" smtClean="0"/>
                    </a:p>
                  </a:txBody>
                  <a:tcPr/>
                </a:tc>
                <a:tc>
                  <a:txBody>
                    <a:bodyPr/>
                    <a:lstStyle/>
                    <a:p>
                      <a:pPr algn="ctr"/>
                      <a:r>
                        <a:rPr lang="en-US" altLang="zh-CN" dirty="0" smtClean="0"/>
                        <a:t>N</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Y</a:t>
                      </a:r>
                      <a:endParaRPr lang="zh-CN" altLang="en-US" dirty="0"/>
                    </a:p>
                  </a:txBody>
                  <a:tcPr/>
                </a:tc>
                <a:tc>
                  <a:txBody>
                    <a:bodyPr/>
                    <a:lstStyle/>
                    <a:p>
                      <a:pPr algn="ctr"/>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3433494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21735" y="308988"/>
            <a:ext cx="7137745" cy="635000"/>
          </a:xfrm>
        </p:spPr>
        <p:txBody>
          <a:bodyPr/>
          <a:lstStyle/>
          <a:p>
            <a:r>
              <a:rPr lang="zh-CN" altLang="en-US" dirty="0"/>
              <a:t>升级方案</a:t>
            </a:r>
          </a:p>
        </p:txBody>
      </p:sp>
      <p:sp>
        <p:nvSpPr>
          <p:cNvPr id="3" name="矩形 2"/>
          <p:cNvSpPr/>
          <p:nvPr/>
        </p:nvSpPr>
        <p:spPr>
          <a:xfrm>
            <a:off x="321735" y="1146821"/>
            <a:ext cx="7848488" cy="3877985"/>
          </a:xfrm>
          <a:prstGeom prst="rect">
            <a:avLst/>
          </a:prstGeom>
        </p:spPr>
        <p:txBody>
          <a:bodyPr wrap="square">
            <a:spAutoFit/>
          </a:bodyPr>
          <a:lstStyle/>
          <a:p>
            <a:pPr marL="342900" indent="-342900">
              <a:buFont typeface="Arial" panose="020B0604020202020204" pitchFamily="34" charset="0"/>
              <a:buChar char="•"/>
            </a:pPr>
            <a:r>
              <a:rPr lang="zh-CN" altLang="en-US" sz="2400" dirty="0">
                <a:latin typeface="华文宋体" panose="02010600040101010101" pitchFamily="2" charset="-122"/>
                <a:ea typeface="华文宋体" panose="02010600040101010101" pitchFamily="2" charset="-122"/>
              </a:rPr>
              <a:t>方案</a:t>
            </a:r>
            <a:r>
              <a:rPr lang="en-US" altLang="zh-CN" sz="2400" dirty="0">
                <a:latin typeface="华文宋体" panose="02010600040101010101" pitchFamily="2" charset="-122"/>
                <a:ea typeface="华文宋体" panose="02010600040101010101" pitchFamily="2" charset="-122"/>
              </a:rPr>
              <a:t>1</a:t>
            </a:r>
          </a:p>
          <a:p>
            <a:r>
              <a:rPr lang="zh-CN" altLang="en-US" dirty="0">
                <a:latin typeface="华文宋体" panose="02010600040101010101" pitchFamily="2" charset="-122"/>
                <a:ea typeface="华文宋体" panose="02010600040101010101" pitchFamily="2" charset="-122"/>
              </a:rPr>
              <a:t>先升级所有服务使用方的</a:t>
            </a:r>
            <a:r>
              <a:rPr lang="en-US" altLang="zh-CN" dirty="0">
                <a:latin typeface="华文宋体" panose="02010600040101010101" pitchFamily="2" charset="-122"/>
                <a:ea typeface="华文宋体" panose="02010600040101010101" pitchFamily="2" charset="-122"/>
              </a:rPr>
              <a:t>Hedwig-client</a:t>
            </a:r>
            <a:r>
              <a:rPr lang="zh-CN" altLang="en-US" dirty="0">
                <a:latin typeface="华文宋体" panose="02010600040101010101" pitchFamily="2" charset="-122"/>
                <a:ea typeface="华文宋体" panose="02010600040101010101" pitchFamily="2" charset="-122"/>
              </a:rPr>
              <a:t>到 </a:t>
            </a:r>
            <a:r>
              <a:rPr lang="en-US" altLang="zh-CN" dirty="0">
                <a:latin typeface="华文宋体" panose="02010600040101010101" pitchFamily="2" charset="-122"/>
                <a:ea typeface="华文宋体" panose="02010600040101010101" pitchFamily="2" charset="-122"/>
              </a:rPr>
              <a:t>0.2.x</a:t>
            </a:r>
            <a:r>
              <a:rPr lang="zh-CN" altLang="en-US" dirty="0">
                <a:latin typeface="华文宋体" panose="02010600040101010101" pitchFamily="2" charset="-122"/>
                <a:ea typeface="华文宋体" panose="02010600040101010101" pitchFamily="2" charset="-122"/>
              </a:rPr>
              <a:t>，更换新版本客户端配置，所有客户端升级完成后开始升级服务端</a:t>
            </a:r>
            <a:r>
              <a:rPr lang="en-US" altLang="zh-CN" dirty="0">
                <a:latin typeface="华文宋体" panose="02010600040101010101" pitchFamily="2" charset="-122"/>
                <a:ea typeface="华文宋体" panose="02010600040101010101" pitchFamily="2" charset="-122"/>
              </a:rPr>
              <a:t>Hedwig-Provider</a:t>
            </a:r>
            <a:r>
              <a:rPr lang="zh-CN" altLang="en-US" dirty="0">
                <a:latin typeface="华文宋体" panose="02010600040101010101" pitchFamily="2" charset="-122"/>
                <a:ea typeface="华文宋体" panose="02010600040101010101" pitchFamily="2" charset="-122"/>
              </a:rPr>
              <a:t>到</a:t>
            </a:r>
            <a:r>
              <a:rPr lang="en-US" altLang="zh-CN" dirty="0">
                <a:latin typeface="华文宋体" panose="02010600040101010101" pitchFamily="2" charset="-122"/>
                <a:ea typeface="华文宋体" panose="02010600040101010101" pitchFamily="2" charset="-122"/>
              </a:rPr>
              <a:t>0.2.x</a:t>
            </a:r>
            <a:r>
              <a:rPr lang="zh-CN" altLang="en-US" dirty="0">
                <a:latin typeface="华文宋体" panose="02010600040101010101" pitchFamily="2" charset="-122"/>
                <a:ea typeface="华文宋体" panose="02010600040101010101" pitchFamily="2" charset="-122"/>
              </a:rPr>
              <a:t>，更新新版本服务端配置</a:t>
            </a:r>
            <a:endParaRPr lang="en-US" altLang="zh-CN" dirty="0">
              <a:latin typeface="华文宋体" panose="02010600040101010101" pitchFamily="2" charset="-122"/>
              <a:ea typeface="华文宋体" panose="02010600040101010101" pitchFamily="2" charset="-122"/>
            </a:endParaRPr>
          </a:p>
          <a:p>
            <a:endParaRPr lang="en-US" altLang="zh-CN" dirty="0" smtClean="0">
              <a:latin typeface="华文宋体" panose="02010600040101010101" pitchFamily="2" charset="-122"/>
              <a:ea typeface="华文宋体" panose="02010600040101010101" pitchFamily="2" charset="-122"/>
            </a:endParaRPr>
          </a:p>
          <a:p>
            <a:r>
              <a:rPr lang="zh-CN" altLang="en-US" dirty="0" smtClean="0">
                <a:latin typeface="华文宋体" panose="02010600040101010101" pitchFamily="2" charset="-122"/>
                <a:ea typeface="华文宋体" panose="02010600040101010101" pitchFamily="2" charset="-122"/>
              </a:rPr>
              <a:t>此</a:t>
            </a:r>
            <a:r>
              <a:rPr lang="zh-CN" altLang="en-US" dirty="0">
                <a:latin typeface="华文宋体" panose="02010600040101010101" pitchFamily="2" charset="-122"/>
                <a:ea typeface="华文宋体" panose="02010600040101010101" pitchFamily="2" charset="-122"/>
              </a:rPr>
              <a:t>方案适用于服务被其他</a:t>
            </a:r>
            <a:r>
              <a:rPr lang="en-US" altLang="zh-CN" dirty="0">
                <a:latin typeface="华文宋体" panose="02010600040101010101" pitchFamily="2" charset="-122"/>
                <a:ea typeface="华文宋体" panose="02010600040101010101" pitchFamily="2" charset="-122"/>
              </a:rPr>
              <a:t>pool</a:t>
            </a:r>
            <a:r>
              <a:rPr lang="zh-CN" altLang="en-US" dirty="0">
                <a:latin typeface="华文宋体" panose="02010600040101010101" pitchFamily="2" charset="-122"/>
                <a:ea typeface="华文宋体" panose="02010600040101010101" pitchFamily="2" charset="-122"/>
              </a:rPr>
              <a:t>引用较少的</a:t>
            </a:r>
            <a:r>
              <a:rPr lang="zh-CN" altLang="en-US" dirty="0" smtClean="0">
                <a:latin typeface="华文宋体" panose="02010600040101010101" pitchFamily="2" charset="-122"/>
                <a:ea typeface="华文宋体" panose="02010600040101010101" pitchFamily="2" charset="-122"/>
              </a:rPr>
              <a:t>场景。</a:t>
            </a:r>
            <a:endParaRPr lang="en-US" altLang="zh-CN" dirty="0" smtClean="0">
              <a:latin typeface="华文宋体" panose="02010600040101010101" pitchFamily="2" charset="-122"/>
              <a:ea typeface="华文宋体" panose="02010600040101010101" pitchFamily="2" charset="-122"/>
            </a:endParaRPr>
          </a:p>
          <a:p>
            <a:endParaRPr lang="en-US" altLang="zh-CN" dirty="0">
              <a:latin typeface="华文宋体" panose="02010600040101010101" pitchFamily="2" charset="-122"/>
              <a:ea typeface="华文宋体" panose="02010600040101010101" pitchFamily="2" charset="-122"/>
            </a:endParaRPr>
          </a:p>
          <a:p>
            <a:endParaRPr lang="en-US" altLang="zh-CN"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zh-CN" altLang="en-US" sz="2400" dirty="0">
                <a:latin typeface="华文宋体" panose="02010600040101010101" pitchFamily="2" charset="-122"/>
                <a:ea typeface="华文宋体" panose="02010600040101010101" pitchFamily="2" charset="-122"/>
              </a:rPr>
              <a:t>方案</a:t>
            </a:r>
            <a:r>
              <a:rPr lang="en-US" altLang="zh-CN" sz="2400" dirty="0">
                <a:latin typeface="华文宋体" panose="02010600040101010101" pitchFamily="2" charset="-122"/>
                <a:ea typeface="华文宋体" panose="02010600040101010101" pitchFamily="2" charset="-122"/>
              </a:rPr>
              <a:t>2</a:t>
            </a:r>
          </a:p>
          <a:p>
            <a:r>
              <a:rPr lang="zh-CN" altLang="en-US" dirty="0">
                <a:latin typeface="华文宋体" panose="02010600040101010101" pitchFamily="2" charset="-122"/>
                <a:ea typeface="华文宋体" panose="02010600040101010101" pitchFamily="2" charset="-122"/>
              </a:rPr>
              <a:t>服务端先升级</a:t>
            </a:r>
            <a:r>
              <a:rPr lang="en-US" altLang="zh-CN" dirty="0">
                <a:latin typeface="华文宋体" panose="02010600040101010101" pitchFamily="2" charset="-122"/>
                <a:ea typeface="华文宋体" panose="02010600040101010101" pitchFamily="2" charset="-122"/>
              </a:rPr>
              <a:t>Hedwig-Provider 0.2.x</a:t>
            </a:r>
            <a:r>
              <a:rPr lang="zh-CN" altLang="en-US" dirty="0">
                <a:latin typeface="华文宋体" panose="02010600040101010101" pitchFamily="2" charset="-122"/>
                <a:ea typeface="华文宋体" panose="02010600040101010101" pitchFamily="2" charset="-122"/>
              </a:rPr>
              <a:t>，同时使用新老两种配置发布两个版本的服务，制定过渡时间，客户端逐步升级。</a:t>
            </a:r>
            <a:endParaRPr lang="en-US" altLang="zh-CN" dirty="0">
              <a:latin typeface="华文宋体" panose="02010600040101010101" pitchFamily="2" charset="-122"/>
              <a:ea typeface="华文宋体" panose="02010600040101010101" pitchFamily="2" charset="-122"/>
            </a:endParaRPr>
          </a:p>
          <a:p>
            <a:endParaRPr lang="en-US" altLang="zh-CN" dirty="0" smtClean="0">
              <a:latin typeface="华文宋体" panose="02010600040101010101" pitchFamily="2" charset="-122"/>
              <a:ea typeface="华文宋体" panose="02010600040101010101" pitchFamily="2" charset="-122"/>
            </a:endParaRPr>
          </a:p>
          <a:p>
            <a:r>
              <a:rPr lang="zh-CN" altLang="en-US" dirty="0" smtClean="0">
                <a:latin typeface="华文宋体" panose="02010600040101010101" pitchFamily="2" charset="-122"/>
                <a:ea typeface="华文宋体" panose="02010600040101010101" pitchFamily="2" charset="-122"/>
              </a:rPr>
              <a:t>此方案</a:t>
            </a:r>
            <a:r>
              <a:rPr lang="zh-CN" altLang="en-US" dirty="0">
                <a:latin typeface="华文宋体" panose="02010600040101010101" pitchFamily="2" charset="-122"/>
                <a:ea typeface="华文宋体" panose="02010600040101010101" pitchFamily="2" charset="-122"/>
              </a:rPr>
              <a:t>适用</a:t>
            </a:r>
            <a:r>
              <a:rPr lang="zh-CN" altLang="en-US" dirty="0" smtClean="0">
                <a:latin typeface="华文宋体" panose="02010600040101010101" pitchFamily="2" charset="-122"/>
                <a:ea typeface="华文宋体" panose="02010600040101010101" pitchFamily="2" charset="-122"/>
              </a:rPr>
              <a:t>与服务被其他</a:t>
            </a:r>
            <a:r>
              <a:rPr lang="en-US" altLang="zh-CN" dirty="0" smtClean="0">
                <a:latin typeface="华文宋体" panose="02010600040101010101" pitchFamily="2" charset="-122"/>
                <a:ea typeface="华文宋体" panose="02010600040101010101" pitchFamily="2" charset="-122"/>
              </a:rPr>
              <a:t>pool</a:t>
            </a:r>
            <a:r>
              <a:rPr lang="zh-CN" altLang="en-US" dirty="0" smtClean="0">
                <a:latin typeface="华文宋体" panose="02010600040101010101" pitchFamily="2" charset="-122"/>
                <a:ea typeface="华文宋体" panose="02010600040101010101" pitchFamily="2" charset="-122"/>
              </a:rPr>
              <a:t>引用较多的场景</a:t>
            </a:r>
            <a:endParaRPr lang="zh-CN" altLang="en-US"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907317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485748" y="433455"/>
            <a:ext cx="7137745" cy="635000"/>
          </a:xfrm>
        </p:spPr>
        <p:txBody>
          <a:bodyPr/>
          <a:lstStyle/>
          <a:p>
            <a:r>
              <a:rPr lang="en-US" altLang="zh-CN" dirty="0" smtClean="0"/>
              <a:t> </a:t>
            </a:r>
            <a:endParaRPr lang="zh-CN" altLang="en-US" dirty="0"/>
          </a:p>
        </p:txBody>
      </p:sp>
      <p:sp>
        <p:nvSpPr>
          <p:cNvPr id="4" name="矩形 3"/>
          <p:cNvSpPr/>
          <p:nvPr/>
        </p:nvSpPr>
        <p:spPr>
          <a:xfrm>
            <a:off x="1837426" y="2786332"/>
            <a:ext cx="3825640" cy="707886"/>
          </a:xfrm>
          <a:prstGeom prst="rect">
            <a:avLst/>
          </a:prstGeom>
        </p:spPr>
        <p:txBody>
          <a:bodyPr wrap="square">
            <a:spAutoFit/>
          </a:bodyPr>
          <a:lstStyle/>
          <a:p>
            <a:r>
              <a:rPr lang="en-US" sz="4000" b="1" dirty="0" smtClean="0">
                <a:solidFill>
                  <a:schemeClr val="tx2"/>
                </a:solidFill>
                <a:effectLst>
                  <a:outerShdw blurRad="50800" dist="38100" algn="tr" rotWithShape="0">
                    <a:prstClr val="black">
                      <a:alpha val="40000"/>
                    </a:prstClr>
                  </a:outerShdw>
                </a:effectLst>
              </a:rPr>
              <a:t>Thank You!</a:t>
            </a:r>
            <a:endParaRPr lang="zh-CN" altLang="en-US" sz="4000" b="1" dirty="0">
              <a:solidFill>
                <a:schemeClr val="tx2"/>
              </a:solidFill>
              <a:effectLst>
                <a:outerShdw blurRad="50800" dist="38100" algn="tr"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82871" y="260607"/>
            <a:ext cx="7137745" cy="635000"/>
          </a:xfrm>
        </p:spPr>
        <p:txBody>
          <a:bodyPr/>
          <a:lstStyle/>
          <a:p>
            <a:r>
              <a:rPr lang="zh-CN" altLang="en-US" dirty="0"/>
              <a:t>开发背景</a:t>
            </a:r>
            <a:endParaRPr lang="zh-CN" altLang="en-US" dirty="0">
              <a:solidFill>
                <a:schemeClr val="tx1"/>
              </a:solidFill>
            </a:endParaRPr>
          </a:p>
        </p:txBody>
      </p:sp>
      <p:sp>
        <p:nvSpPr>
          <p:cNvPr id="3" name="矩形 2"/>
          <p:cNvSpPr/>
          <p:nvPr/>
        </p:nvSpPr>
        <p:spPr>
          <a:xfrm>
            <a:off x="482600" y="1031439"/>
            <a:ext cx="7899400" cy="3046988"/>
          </a:xfrm>
          <a:prstGeom prst="rect">
            <a:avLst/>
          </a:prstGeom>
        </p:spPr>
        <p:txBody>
          <a:bodyPr wrap="square">
            <a:spAutoFit/>
          </a:bodyPr>
          <a:lstStyle/>
          <a:p>
            <a:pPr marL="342900" indent="-342900">
              <a:buFont typeface="Arial" panose="020B0604020202020204" pitchFamily="34" charset="0"/>
              <a:buChar char="•"/>
            </a:pPr>
            <a:r>
              <a:rPr lang="zh-CN" altLang="en-US" sz="2400" dirty="0">
                <a:latin typeface="华文宋体" panose="02010600040101010101" pitchFamily="2" charset="-122"/>
                <a:ea typeface="华文宋体" panose="02010600040101010101" pitchFamily="2" charset="-122"/>
              </a:rPr>
              <a:t>线上运行状况和日常答疑</a:t>
            </a:r>
            <a:endParaRPr lang="en-US" altLang="zh-CN" sz="2400"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zh-CN" altLang="en-US" sz="2400" dirty="0">
                <a:latin typeface="华文宋体" panose="02010600040101010101" pitchFamily="2" charset="-122"/>
                <a:ea typeface="华文宋体" panose="02010600040101010101" pitchFamily="2" charset="-122"/>
              </a:rPr>
              <a:t>灰度发布</a:t>
            </a:r>
            <a:endParaRPr lang="en-US" altLang="zh-CN" sz="2400"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zh-CN" altLang="en-US" sz="2400" dirty="0">
                <a:latin typeface="华文宋体" panose="02010600040101010101" pitchFamily="2" charset="-122"/>
                <a:ea typeface="华文宋体" panose="02010600040101010101" pitchFamily="2" charset="-122"/>
              </a:rPr>
              <a:t>跨系统</a:t>
            </a:r>
            <a:r>
              <a:rPr lang="en-US" altLang="zh-CN" sz="2400" dirty="0">
                <a:latin typeface="华文宋体" panose="02010600040101010101" pitchFamily="2" charset="-122"/>
                <a:ea typeface="华文宋体" panose="02010600040101010101" pitchFamily="2" charset="-122"/>
              </a:rPr>
              <a:t>context</a:t>
            </a:r>
          </a:p>
          <a:p>
            <a:pPr marL="342900" indent="-342900">
              <a:buFont typeface="Arial" panose="020B0604020202020204" pitchFamily="34" charset="0"/>
              <a:buChar char="•"/>
            </a:pPr>
            <a:r>
              <a:rPr lang="zh-CN" altLang="en-US" sz="2400" dirty="0">
                <a:latin typeface="华文宋体" panose="02010600040101010101" pitchFamily="2" charset="-122"/>
                <a:ea typeface="华文宋体" panose="02010600040101010101" pitchFamily="2" charset="-122"/>
              </a:rPr>
              <a:t>依赖关系</a:t>
            </a:r>
            <a:endParaRPr lang="en-US" altLang="zh-CN" sz="2400"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zh-CN" altLang="en-US" sz="2400" dirty="0">
                <a:latin typeface="华文宋体" panose="02010600040101010101" pitchFamily="2" charset="-122"/>
                <a:ea typeface="华文宋体" panose="02010600040101010101" pitchFamily="2" charset="-122"/>
              </a:rPr>
              <a:t>跨</a:t>
            </a:r>
            <a:r>
              <a:rPr lang="en-US" altLang="zh-CN" sz="2400" dirty="0">
                <a:latin typeface="华文宋体" panose="02010600040101010101" pitchFamily="2" charset="-122"/>
                <a:ea typeface="华文宋体" panose="02010600040101010101" pitchFamily="2" charset="-122"/>
              </a:rPr>
              <a:t>Zone(IDC) </a:t>
            </a:r>
            <a:r>
              <a:rPr lang="zh-CN" altLang="en-US" sz="2400" dirty="0">
                <a:latin typeface="华文宋体" panose="02010600040101010101" pitchFamily="2" charset="-122"/>
                <a:ea typeface="华文宋体" panose="02010600040101010101" pitchFamily="2" charset="-122"/>
              </a:rPr>
              <a:t>调用</a:t>
            </a:r>
            <a:endParaRPr lang="en-US" altLang="zh-CN" sz="2400" dirty="0">
              <a:latin typeface="华文宋体" panose="02010600040101010101" pitchFamily="2" charset="-122"/>
              <a:ea typeface="华文宋体" panose="02010600040101010101" pitchFamily="2" charset="-122"/>
            </a:endParaRPr>
          </a:p>
          <a:p>
            <a:pPr lvl="1"/>
            <a:r>
              <a:rPr lang="en-US" altLang="zh-CN" sz="2400" dirty="0">
                <a:latin typeface="华文宋体" panose="02010600040101010101" pitchFamily="2" charset="-122"/>
                <a:ea typeface="华文宋体" panose="02010600040101010101" pitchFamily="2" charset="-122"/>
              </a:rPr>
              <a:t>Zone</a:t>
            </a:r>
            <a:r>
              <a:rPr lang="zh-CN" altLang="en-US" sz="2400" dirty="0">
                <a:latin typeface="华文宋体" panose="02010600040101010101" pitchFamily="2" charset="-122"/>
                <a:ea typeface="华文宋体" panose="02010600040101010101" pitchFamily="2" charset="-122"/>
              </a:rPr>
              <a:t>：是一组相关度比较高的</a:t>
            </a:r>
            <a:r>
              <a:rPr lang="en-US" altLang="zh-CN" sz="2400" dirty="0">
                <a:latin typeface="华文宋体" panose="02010600040101010101" pitchFamily="2" charset="-122"/>
                <a:ea typeface="华文宋体" panose="02010600040101010101" pitchFamily="2" charset="-122"/>
              </a:rPr>
              <a:t>pool</a:t>
            </a:r>
            <a:r>
              <a:rPr lang="zh-CN" altLang="en-US" sz="2400" dirty="0">
                <a:latin typeface="华文宋体" panose="02010600040101010101" pitchFamily="2" charset="-122"/>
                <a:ea typeface="华文宋体" panose="02010600040101010101" pitchFamily="2" charset="-122"/>
              </a:rPr>
              <a:t>的集合，这些</a:t>
            </a:r>
            <a:r>
              <a:rPr lang="en-US" altLang="zh-CN" sz="2400" dirty="0">
                <a:latin typeface="华文宋体" panose="02010600040101010101" pitchFamily="2" charset="-122"/>
                <a:ea typeface="华文宋体" panose="02010600040101010101" pitchFamily="2" charset="-122"/>
              </a:rPr>
              <a:t>pool</a:t>
            </a:r>
            <a:r>
              <a:rPr lang="zh-CN" altLang="en-US" sz="2400" dirty="0">
                <a:latin typeface="华文宋体" panose="02010600040101010101" pitchFamily="2" charset="-122"/>
                <a:ea typeface="华文宋体" panose="02010600040101010101" pitchFamily="2" charset="-122"/>
              </a:rPr>
              <a:t>完全不需要或者仅需要极少跨</a:t>
            </a:r>
            <a:r>
              <a:rPr lang="en-US" altLang="zh-CN" sz="2400" dirty="0">
                <a:latin typeface="华文宋体" panose="02010600040101010101" pitchFamily="2" charset="-122"/>
                <a:ea typeface="华文宋体" panose="02010600040101010101" pitchFamily="2" charset="-122"/>
              </a:rPr>
              <a:t>Zone</a:t>
            </a:r>
            <a:r>
              <a:rPr lang="zh-CN" altLang="en-US" sz="2400" dirty="0">
                <a:latin typeface="华文宋体" panose="02010600040101010101" pitchFamily="2" charset="-122"/>
                <a:ea typeface="华文宋体" panose="02010600040101010101" pitchFamily="2" charset="-122"/>
              </a:rPr>
              <a:t>依赖就可以组成具有一个或多个功能的子系统。</a:t>
            </a:r>
          </a:p>
        </p:txBody>
      </p:sp>
    </p:spTree>
    <p:extLst>
      <p:ext uri="{BB962C8B-B14F-4D97-AF65-F5344CB8AC3E}">
        <p14:creationId xmlns:p14="http://schemas.microsoft.com/office/powerpoint/2010/main" val="579331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55870" y="269074"/>
            <a:ext cx="7137745" cy="635000"/>
          </a:xfrm>
        </p:spPr>
        <p:txBody>
          <a:bodyPr/>
          <a:lstStyle/>
          <a:p>
            <a:r>
              <a:rPr lang="en-US" altLang="zh-CN" dirty="0"/>
              <a:t>New Feature &amp;Improvement</a:t>
            </a:r>
            <a:endParaRPr lang="en-US" altLang="zh-CN" dirty="0">
              <a:solidFill>
                <a:schemeClr val="tx1"/>
              </a:solidFill>
            </a:endParaRPr>
          </a:p>
        </p:txBody>
      </p:sp>
      <p:sp>
        <p:nvSpPr>
          <p:cNvPr id="5" name="文本框 4"/>
          <p:cNvSpPr txBox="1"/>
          <p:nvPr/>
        </p:nvSpPr>
        <p:spPr>
          <a:xfrm>
            <a:off x="255870" y="1147232"/>
            <a:ext cx="7626597" cy="329320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Tahoma" panose="020B0604030504040204" pitchFamily="34" charset="0"/>
                <a:ea typeface="Tahoma" panose="020B0604030504040204" pitchFamily="34" charset="0"/>
                <a:cs typeface="Tahoma" panose="020B0604030504040204" pitchFamily="34" charset="0"/>
              </a:rPr>
              <a:t>Better isolation</a:t>
            </a:r>
          </a:p>
          <a:p>
            <a:pPr marL="342900" indent="-342900">
              <a:buFont typeface="Arial" panose="020B0604020202020204" pitchFamily="34" charset="0"/>
              <a:buChar char="•"/>
            </a:pPr>
            <a:r>
              <a:rPr lang="en-US" altLang="zh-CN" sz="2400" dirty="0">
                <a:latin typeface="Tahoma" panose="020B0604030504040204" pitchFamily="34" charset="0"/>
                <a:ea typeface="Tahoma" panose="020B0604030504040204" pitchFamily="34" charset="0"/>
                <a:cs typeface="Tahoma" panose="020B0604030504040204" pitchFamily="34" charset="0"/>
              </a:rPr>
              <a:t>Single &amp; keep alive connection</a:t>
            </a:r>
          </a:p>
          <a:p>
            <a:pPr marL="342900" indent="-342900">
              <a:buFont typeface="Arial" panose="020B0604020202020204" pitchFamily="34" charset="0"/>
              <a:buChar char="•"/>
            </a:pPr>
            <a:r>
              <a:rPr lang="en-US" altLang="zh-CN" sz="2400" dirty="0">
                <a:latin typeface="Tahoma" panose="020B0604030504040204" pitchFamily="34" charset="0"/>
                <a:ea typeface="Tahoma" panose="020B0604030504040204" pitchFamily="34" charset="0"/>
                <a:cs typeface="Tahoma" panose="020B0604030504040204" pitchFamily="34" charset="0"/>
              </a:rPr>
              <a:t>Better throughput</a:t>
            </a:r>
          </a:p>
          <a:p>
            <a:pPr marL="342900" indent="-342900">
              <a:buFont typeface="Arial" panose="020B0604020202020204" pitchFamily="34" charset="0"/>
              <a:buChar char="•"/>
            </a:pPr>
            <a:r>
              <a:rPr lang="en-US" altLang="zh-CN" sz="2400" dirty="0">
                <a:latin typeface="Tahoma" panose="020B0604030504040204" pitchFamily="34" charset="0"/>
                <a:ea typeface="Tahoma" panose="020B0604030504040204" pitchFamily="34" charset="0"/>
                <a:cs typeface="Tahoma" panose="020B0604030504040204" pitchFamily="34" charset="0"/>
              </a:rPr>
              <a:t>Accurate throttle in both client and server</a:t>
            </a:r>
          </a:p>
          <a:p>
            <a:pPr marL="342900" indent="-342900">
              <a:buFont typeface="Arial" panose="020B0604020202020204" pitchFamily="34" charset="0"/>
              <a:buChar char="•"/>
            </a:pPr>
            <a:r>
              <a:rPr lang="en-US" altLang="zh-CN" sz="2400" dirty="0">
                <a:latin typeface="Tahoma" panose="020B0604030504040204" pitchFamily="34" charset="0"/>
                <a:ea typeface="Tahoma" panose="020B0604030504040204" pitchFamily="34" charset="0"/>
                <a:cs typeface="Tahoma" panose="020B0604030504040204" pitchFamily="34" charset="0"/>
              </a:rPr>
              <a:t>Cross zone invocation</a:t>
            </a:r>
          </a:p>
          <a:p>
            <a:pPr marL="342900" indent="-342900">
              <a:buFont typeface="Arial" panose="020B0604020202020204" pitchFamily="34" charset="0"/>
              <a:buChar char="•"/>
            </a:pPr>
            <a:r>
              <a:rPr lang="en-US" altLang="zh-CN" sz="2400" dirty="0">
                <a:latin typeface="Tahoma" panose="020B0604030504040204" pitchFamily="34" charset="0"/>
                <a:ea typeface="Tahoma" panose="020B0604030504040204" pitchFamily="34" charset="0"/>
                <a:cs typeface="Tahoma" panose="020B0604030504040204" pitchFamily="34" charset="0"/>
              </a:rPr>
              <a:t>Customizable</a:t>
            </a:r>
          </a:p>
          <a:p>
            <a:pPr marL="342900" indent="-342900">
              <a:buFont typeface="Arial" panose="020B0604020202020204" pitchFamily="34" charset="0"/>
              <a:buChar char="•"/>
            </a:pPr>
            <a:r>
              <a:rPr lang="en-US" altLang="zh-CN" sz="2400" dirty="0">
                <a:latin typeface="Tahoma" panose="020B0604030504040204" pitchFamily="34" charset="0"/>
                <a:ea typeface="Tahoma" panose="020B0604030504040204" pitchFamily="34" charset="0"/>
                <a:cs typeface="Tahoma" panose="020B0604030504040204" pitchFamily="34" charset="0"/>
              </a:rPr>
              <a:t>Zone level failover, </a:t>
            </a:r>
            <a:r>
              <a:rPr lang="en-US" altLang="zh-CN" sz="2400" dirty="0" err="1">
                <a:latin typeface="Tahoma" panose="020B0604030504040204" pitchFamily="34" charset="0"/>
                <a:ea typeface="Tahoma" panose="020B0604030504040204" pitchFamily="34" charset="0"/>
                <a:cs typeface="Tahoma" panose="020B0604030504040204" pitchFamily="34" charset="0"/>
              </a:rPr>
              <a:t>ZoneSwitcher</a:t>
            </a:r>
            <a:endParaRPr lang="en-US" altLang="zh-CN" sz="24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altLang="zh-CN" sz="2400" dirty="0">
                <a:latin typeface="Tahoma" panose="020B0604030504040204" pitchFamily="34" charset="0"/>
                <a:ea typeface="Tahoma" panose="020B0604030504040204" pitchFamily="34" charset="0"/>
                <a:cs typeface="Tahoma" panose="020B0604030504040204" pitchFamily="34" charset="0"/>
              </a:rPr>
              <a:t>Parallel/</a:t>
            </a:r>
            <a:r>
              <a:rPr lang="en-US" altLang="zh-CN" sz="2400" dirty="0" err="1">
                <a:latin typeface="Tahoma" panose="020B0604030504040204" pitchFamily="34" charset="0"/>
                <a:ea typeface="Tahoma" panose="020B0604030504040204" pitchFamily="34" charset="0"/>
                <a:cs typeface="Tahoma" panose="020B0604030504040204" pitchFamily="34" charset="0"/>
              </a:rPr>
              <a:t>async</a:t>
            </a:r>
            <a:r>
              <a:rPr lang="en-US" altLang="zh-CN" sz="2400" dirty="0">
                <a:latin typeface="Tahoma" panose="020B0604030504040204" pitchFamily="34" charset="0"/>
                <a:ea typeface="Tahoma" panose="020B0604030504040204" pitchFamily="34" charset="0"/>
                <a:cs typeface="Tahoma" panose="020B0604030504040204" pitchFamily="34" charset="0"/>
              </a:rPr>
              <a:t> request</a:t>
            </a:r>
          </a:p>
          <a:p>
            <a:endParaRPr lang="zh-CN" altLang="en-US" sz="1600" dirty="0" smtClean="0"/>
          </a:p>
        </p:txBody>
      </p:sp>
    </p:spTree>
    <p:extLst>
      <p:ext uri="{BB962C8B-B14F-4D97-AF65-F5344CB8AC3E}">
        <p14:creationId xmlns:p14="http://schemas.microsoft.com/office/powerpoint/2010/main" val="1448137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55870" y="269074"/>
            <a:ext cx="7137745" cy="635000"/>
          </a:xfrm>
        </p:spPr>
        <p:txBody>
          <a:bodyPr/>
          <a:lstStyle/>
          <a:p>
            <a:r>
              <a:rPr lang="zh-CN" altLang="en-US" dirty="0"/>
              <a:t>实现原理</a:t>
            </a:r>
            <a:endParaRPr lang="en-US" altLang="zh-CN" dirty="0">
              <a:solidFill>
                <a:schemeClr val="tx1"/>
              </a:solidFill>
            </a:endParaRPr>
          </a:p>
        </p:txBody>
      </p:sp>
      <p:sp>
        <p:nvSpPr>
          <p:cNvPr id="5" name="矩形 4"/>
          <p:cNvSpPr/>
          <p:nvPr/>
        </p:nvSpPr>
        <p:spPr>
          <a:xfrm>
            <a:off x="255870" y="1144538"/>
            <a:ext cx="6487830" cy="3046988"/>
          </a:xfrm>
          <a:prstGeom prst="rect">
            <a:avLst/>
          </a:prstGeom>
        </p:spPr>
        <p:txBody>
          <a:bodyPr wrap="square">
            <a:spAutoFit/>
          </a:bodyPr>
          <a:lstStyle/>
          <a:p>
            <a:pPr marL="342900" indent="-342900">
              <a:buFont typeface="Arial" panose="020B0604020202020204" pitchFamily="34" charset="0"/>
              <a:buChar char="•"/>
            </a:pPr>
            <a:r>
              <a:rPr lang="zh-CN" altLang="en-US" sz="2400" dirty="0">
                <a:latin typeface="华文宋体" panose="02010600040101010101" pitchFamily="2" charset="-122"/>
                <a:ea typeface="华文宋体" panose="02010600040101010101" pitchFamily="2" charset="-122"/>
              </a:rPr>
              <a:t>抛弃线程，面向</a:t>
            </a:r>
            <a:r>
              <a:rPr lang="en-US" altLang="zh-CN" sz="2400" dirty="0">
                <a:latin typeface="华文宋体" panose="02010600040101010101" pitchFamily="2" charset="-122"/>
                <a:ea typeface="华文宋体" panose="02010600040101010101" pitchFamily="2" charset="-122"/>
              </a:rPr>
              <a:t>Actor</a:t>
            </a:r>
            <a:r>
              <a:rPr lang="zh-CN" altLang="en-US" sz="2400" dirty="0">
                <a:latin typeface="华文宋体" panose="02010600040101010101" pitchFamily="2" charset="-122"/>
                <a:ea typeface="华文宋体" panose="02010600040101010101" pitchFamily="2" charset="-122"/>
              </a:rPr>
              <a:t>编程</a:t>
            </a:r>
            <a:endParaRPr lang="en-US" altLang="zh-CN" sz="2400"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zh-CN" altLang="en-US" sz="2400" dirty="0">
                <a:latin typeface="华文宋体" panose="02010600040101010101" pitchFamily="2" charset="-122"/>
                <a:ea typeface="华文宋体" panose="02010600040101010101" pitchFamily="2" charset="-122"/>
              </a:rPr>
              <a:t>模块图</a:t>
            </a:r>
            <a:endParaRPr lang="en-US" altLang="zh-CN" sz="2400"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zh-CN" altLang="en-US" sz="2400" dirty="0">
                <a:latin typeface="华文宋体" panose="02010600040101010101" pitchFamily="2" charset="-122"/>
                <a:ea typeface="华文宋体" panose="02010600040101010101" pitchFamily="2" charset="-122"/>
              </a:rPr>
              <a:t>客户端</a:t>
            </a:r>
            <a:r>
              <a:rPr lang="en-US" altLang="zh-CN" sz="2400" dirty="0">
                <a:latin typeface="华文宋体" panose="02010600040101010101" pitchFamily="2" charset="-122"/>
                <a:ea typeface="华文宋体" panose="02010600040101010101" pitchFamily="2" charset="-122"/>
              </a:rPr>
              <a:t>Actor</a:t>
            </a:r>
            <a:r>
              <a:rPr lang="zh-CN" altLang="en-US" sz="2400" dirty="0">
                <a:latin typeface="华文宋体" panose="02010600040101010101" pitchFamily="2" charset="-122"/>
                <a:ea typeface="华文宋体" panose="02010600040101010101" pitchFamily="2" charset="-122"/>
              </a:rPr>
              <a:t>初始化交互图</a:t>
            </a:r>
            <a:endParaRPr lang="en-US" altLang="zh-CN" sz="2400"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zh-CN" altLang="en-US" sz="2400" dirty="0">
                <a:latin typeface="华文宋体" panose="02010600040101010101" pitchFamily="2" charset="-122"/>
                <a:ea typeface="华文宋体" panose="02010600040101010101" pitchFamily="2" charset="-122"/>
              </a:rPr>
              <a:t>客户端</a:t>
            </a:r>
            <a:r>
              <a:rPr lang="en-US" altLang="zh-CN" sz="2400" dirty="0">
                <a:latin typeface="华文宋体" panose="02010600040101010101" pitchFamily="2" charset="-122"/>
                <a:ea typeface="华文宋体" panose="02010600040101010101" pitchFamily="2" charset="-122"/>
              </a:rPr>
              <a:t>Actor</a:t>
            </a:r>
            <a:r>
              <a:rPr lang="zh-CN" altLang="en-US" sz="2400" dirty="0">
                <a:latin typeface="华文宋体" panose="02010600040101010101" pitchFamily="2" charset="-122"/>
                <a:ea typeface="华文宋体" panose="02010600040101010101" pitchFamily="2" charset="-122"/>
              </a:rPr>
              <a:t>交互图</a:t>
            </a:r>
            <a:endParaRPr lang="en-US" altLang="zh-CN" sz="2400"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zh-CN" altLang="en-US" sz="2400" dirty="0">
                <a:latin typeface="华文宋体" panose="02010600040101010101" pitchFamily="2" charset="-122"/>
                <a:ea typeface="华文宋体" panose="02010600040101010101" pitchFamily="2" charset="-122"/>
              </a:rPr>
              <a:t>服务端交互图</a:t>
            </a:r>
            <a:endParaRPr lang="en-US" altLang="zh-CN" sz="2400"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en-US" altLang="zh-CN" sz="2400" dirty="0">
                <a:latin typeface="华文宋体" panose="02010600040101010101" pitchFamily="2" charset="-122"/>
                <a:ea typeface="华文宋体" panose="02010600040101010101" pitchFamily="2" charset="-122"/>
              </a:rPr>
              <a:t>Multiplexing </a:t>
            </a:r>
            <a:r>
              <a:rPr lang="zh-CN" altLang="en-US" sz="2400" dirty="0">
                <a:latin typeface="华文宋体" panose="02010600040101010101" pitchFamily="2" charset="-122"/>
                <a:ea typeface="华文宋体" panose="02010600040101010101" pitchFamily="2" charset="-122"/>
              </a:rPr>
              <a:t>斩断线程和链接的关系</a:t>
            </a:r>
            <a:endParaRPr lang="en-US" altLang="zh-CN" sz="2400"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zh-CN" altLang="en-US" sz="2400" dirty="0">
                <a:latin typeface="华文宋体" panose="02010600040101010101" pitchFamily="2" charset="-122"/>
                <a:ea typeface="华文宋体" panose="02010600040101010101" pitchFamily="2" charset="-122"/>
              </a:rPr>
              <a:t>跨</a:t>
            </a:r>
            <a:r>
              <a:rPr lang="en-US" altLang="zh-CN" sz="2400" dirty="0">
                <a:latin typeface="华文宋体" panose="02010600040101010101" pitchFamily="2" charset="-122"/>
                <a:ea typeface="华文宋体" panose="02010600040101010101" pitchFamily="2" charset="-122"/>
              </a:rPr>
              <a:t>Zone</a:t>
            </a:r>
            <a:r>
              <a:rPr lang="zh-CN" altLang="en-US" sz="2400" dirty="0">
                <a:latin typeface="华文宋体" panose="02010600040101010101" pitchFamily="2" charset="-122"/>
                <a:ea typeface="华文宋体" panose="02010600040101010101" pitchFamily="2" charset="-122"/>
              </a:rPr>
              <a:t>调用</a:t>
            </a:r>
            <a:endParaRPr lang="en-US" altLang="zh-CN" sz="2400"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zh-CN" altLang="en-US" sz="2400" dirty="0">
                <a:latin typeface="华文宋体" panose="02010600040101010101" pitchFamily="2" charset="-122"/>
                <a:ea typeface="华文宋体" panose="02010600040101010101" pitchFamily="2" charset="-122"/>
              </a:rPr>
              <a:t>并行请求</a:t>
            </a:r>
            <a:endParaRPr lang="en-US" altLang="zh-CN" sz="24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614421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55870" y="269074"/>
            <a:ext cx="7137745" cy="635000"/>
          </a:xfrm>
        </p:spPr>
        <p:txBody>
          <a:bodyPr/>
          <a:lstStyle/>
          <a:p>
            <a:r>
              <a:rPr lang="zh-CN" altLang="en-US" dirty="0"/>
              <a:t>为啥要抛弃线程</a:t>
            </a:r>
            <a:endParaRPr lang="en-US" altLang="zh-CN" dirty="0">
              <a:solidFill>
                <a:schemeClr val="tx1"/>
              </a:solidFill>
            </a:endParaRPr>
          </a:p>
        </p:txBody>
      </p:sp>
      <p:sp>
        <p:nvSpPr>
          <p:cNvPr id="5" name="矩形 4"/>
          <p:cNvSpPr/>
          <p:nvPr/>
        </p:nvSpPr>
        <p:spPr>
          <a:xfrm>
            <a:off x="406400" y="904074"/>
            <a:ext cx="8864600" cy="1815882"/>
          </a:xfrm>
          <a:prstGeom prst="rect">
            <a:avLst/>
          </a:prstGeom>
        </p:spPr>
        <p:txBody>
          <a:bodyPr wrap="square">
            <a:spAutoFit/>
          </a:bodyPr>
          <a:lstStyle/>
          <a:p>
            <a:pPr marL="285750" indent="-285750">
              <a:buFont typeface="Arial" panose="020B0604020202020204" pitchFamily="34" charset="0"/>
              <a:buChar char="•"/>
            </a:pPr>
            <a:r>
              <a:rPr lang="en-US" altLang="zh-CN" sz="1600" dirty="0">
                <a:latin typeface="Tahoma" pitchFamily="34" charset="0"/>
                <a:cs typeface="Tahoma" pitchFamily="34" charset="0"/>
              </a:rPr>
              <a:t>Thread intrinsically </a:t>
            </a:r>
            <a:r>
              <a:rPr lang="en-US" altLang="zh-CN" sz="1600" dirty="0" smtClean="0">
                <a:latin typeface="Tahoma" pitchFamily="34" charset="0"/>
                <a:cs typeface="Tahoma" pitchFamily="34" charset="0"/>
              </a:rPr>
              <a:t>deficient</a:t>
            </a:r>
            <a:endParaRPr lang="en-US" altLang="zh-CN" sz="1600" dirty="0">
              <a:latin typeface="Tahoma" pitchFamily="34" charset="0"/>
              <a:cs typeface="Tahoma" pitchFamily="34" charset="0"/>
            </a:endParaRPr>
          </a:p>
          <a:p>
            <a:r>
              <a:rPr lang="en-US" altLang="zh-CN" sz="1600" dirty="0" smtClean="0">
                <a:latin typeface="Tahoma" pitchFamily="34" charset="0"/>
                <a:cs typeface="Tahoma" pitchFamily="34" charset="0"/>
              </a:rPr>
              <a:t>Threads </a:t>
            </a:r>
            <a:r>
              <a:rPr lang="en-US" altLang="zh-CN" sz="1600" dirty="0">
                <a:latin typeface="Tahoma" pitchFamily="34" charset="0"/>
                <a:cs typeface="Tahoma" pitchFamily="34" charset="0"/>
              </a:rPr>
              <a:t>in the same process share the same address space. When shared between threads, however, even simple data structures become prone to </a:t>
            </a:r>
            <a:r>
              <a:rPr lang="en-US" altLang="zh-CN" sz="1600" dirty="0">
                <a:latin typeface="Tahoma" pitchFamily="34" charset="0"/>
                <a:cs typeface="Tahoma" pitchFamily="34" charset="0"/>
                <a:hlinkClick r:id="rId3" tooltip="Race condition"/>
              </a:rPr>
              <a:t>race </a:t>
            </a:r>
            <a:r>
              <a:rPr lang="en-US" altLang="zh-CN" sz="1600" dirty="0" smtClean="0">
                <a:latin typeface="Tahoma" pitchFamily="34" charset="0"/>
                <a:cs typeface="Tahoma" pitchFamily="34" charset="0"/>
                <a:hlinkClick r:id="rId3" tooltip="Race condition"/>
              </a:rPr>
              <a:t>hazards</a:t>
            </a:r>
            <a:r>
              <a:rPr lang="en-US" altLang="zh-CN" sz="1600" dirty="0" smtClean="0">
                <a:latin typeface="Tahoma" pitchFamily="34" charset="0"/>
                <a:cs typeface="Tahoma" pitchFamily="34" charset="0"/>
              </a:rPr>
              <a:t>. To </a:t>
            </a:r>
            <a:r>
              <a:rPr lang="en-US" altLang="zh-CN" sz="1600" dirty="0">
                <a:latin typeface="Tahoma" pitchFamily="34" charset="0"/>
                <a:cs typeface="Tahoma" pitchFamily="34" charset="0"/>
              </a:rPr>
              <a:t>prevent this, threading APIs offer </a:t>
            </a:r>
            <a:r>
              <a:rPr lang="en-US" altLang="zh-CN" sz="1600" dirty="0">
                <a:latin typeface="Tahoma" pitchFamily="34" charset="0"/>
                <a:cs typeface="Tahoma" pitchFamily="34" charset="0"/>
                <a:hlinkClick r:id="rId4" tooltip="Synchronization primitive"/>
              </a:rPr>
              <a:t>synchronization primitives</a:t>
            </a:r>
            <a:r>
              <a:rPr lang="en-US" altLang="zh-CN" sz="1600" dirty="0">
                <a:latin typeface="Tahoma" pitchFamily="34" charset="0"/>
                <a:cs typeface="Tahoma" pitchFamily="34" charset="0"/>
              </a:rPr>
              <a:t> such </a:t>
            </a:r>
            <a:r>
              <a:rPr lang="en-US" altLang="zh-CN" sz="1600" dirty="0" smtClean="0">
                <a:latin typeface="Tahoma" pitchFamily="34" charset="0"/>
                <a:cs typeface="Tahoma" pitchFamily="34" charset="0"/>
              </a:rPr>
              <a:t>as </a:t>
            </a:r>
            <a:r>
              <a:rPr lang="en-US" altLang="zh-CN" sz="1600" dirty="0" err="1" smtClean="0">
                <a:latin typeface="Tahoma" pitchFamily="34" charset="0"/>
                <a:cs typeface="Tahoma" pitchFamily="34" charset="0"/>
                <a:hlinkClick r:id="rId5" tooltip="Mutual exclusion"/>
              </a:rPr>
              <a:t>mutexes</a:t>
            </a:r>
            <a:r>
              <a:rPr lang="en-US" altLang="zh-CN" sz="1600" dirty="0">
                <a:latin typeface="Tahoma" pitchFamily="34" charset="0"/>
                <a:cs typeface="Tahoma" pitchFamily="34" charset="0"/>
              </a:rPr>
              <a:t> to </a:t>
            </a:r>
            <a:r>
              <a:rPr lang="en-US" altLang="zh-CN" sz="1600" dirty="0" smtClean="0">
                <a:latin typeface="Tahoma" pitchFamily="34" charset="0"/>
                <a:cs typeface="Tahoma" pitchFamily="34" charset="0"/>
                <a:hlinkClick r:id="rId6" tooltip="Lock (computer science)"/>
              </a:rPr>
              <a:t>lock</a:t>
            </a:r>
            <a:r>
              <a:rPr lang="en-US" altLang="zh-CN" sz="1600" dirty="0">
                <a:latin typeface="Tahoma" pitchFamily="34" charset="0"/>
                <a:cs typeface="Tahoma" pitchFamily="34" charset="0"/>
              </a:rPr>
              <a:t> data structures against concurrent access. </a:t>
            </a:r>
            <a:endParaRPr lang="en-US" altLang="zh-CN" sz="1600" dirty="0" smtClean="0">
              <a:latin typeface="Tahoma" pitchFamily="34" charset="0"/>
              <a:cs typeface="Tahoma" pitchFamily="34" charset="0"/>
            </a:endParaRPr>
          </a:p>
          <a:p>
            <a:pPr marL="742950" lvl="1" indent="-285750">
              <a:buFont typeface="Arial" panose="020B0604020202020204" pitchFamily="34" charset="0"/>
              <a:buChar char="•"/>
            </a:pPr>
            <a:endParaRPr lang="en-US" altLang="zh-CN" sz="1600" dirty="0" smtClean="0">
              <a:latin typeface="Tahoma" pitchFamily="34" charset="0"/>
              <a:cs typeface="Tahoma" pitchFamily="34" charset="0"/>
            </a:endParaRPr>
          </a:p>
          <a:p>
            <a:pPr marL="742950" lvl="1" indent="-285750">
              <a:buFont typeface="Arial" panose="020B0604020202020204" pitchFamily="34" charset="0"/>
              <a:buChar char="•"/>
            </a:pPr>
            <a:endParaRPr lang="en-US" altLang="zh-CN" sz="1600" dirty="0">
              <a:latin typeface="Tahoma" pitchFamily="34" charset="0"/>
              <a:cs typeface="Tahoma" pitchFamily="34" charset="0"/>
            </a:endParaRPr>
          </a:p>
        </p:txBody>
      </p:sp>
      <p:pic>
        <p:nvPicPr>
          <p:cNvPr id="6" name="图片 5" descr="Thread.png"/>
          <p:cNvPicPr>
            <a:picLocks noChangeAspect="1"/>
          </p:cNvPicPr>
          <p:nvPr/>
        </p:nvPicPr>
        <p:blipFill>
          <a:blip r:embed="rId7" cstate="print"/>
          <a:stretch>
            <a:fillRect/>
          </a:stretch>
        </p:blipFill>
        <p:spPr>
          <a:xfrm>
            <a:off x="406400" y="2501969"/>
            <a:ext cx="6457538" cy="2905780"/>
          </a:xfrm>
          <a:prstGeom prst="rect">
            <a:avLst/>
          </a:prstGeom>
        </p:spPr>
      </p:pic>
      <p:sp>
        <p:nvSpPr>
          <p:cNvPr id="7" name="文本框 6"/>
          <p:cNvSpPr txBox="1"/>
          <p:nvPr/>
        </p:nvSpPr>
        <p:spPr>
          <a:xfrm>
            <a:off x="6983039" y="2992931"/>
            <a:ext cx="2743199" cy="1754326"/>
          </a:xfrm>
          <a:prstGeom prst="rect">
            <a:avLst/>
          </a:prstGeom>
          <a:noFill/>
        </p:spPr>
        <p:txBody>
          <a:bodyPr wrap="square" rtlCol="0">
            <a:spAutoFit/>
          </a:bodyPr>
          <a:lstStyle/>
          <a:p>
            <a:r>
              <a:rPr lang="en-US" altLang="zh-CN" dirty="0">
                <a:latin typeface="Tahoma" panose="020B0604030504040204" pitchFamily="34" charset="0"/>
                <a:ea typeface="Tahoma" panose="020B0604030504040204" pitchFamily="34" charset="0"/>
                <a:cs typeface="Tahoma" panose="020B0604030504040204" pitchFamily="34" charset="0"/>
              </a:rPr>
              <a:t>Thread Model</a:t>
            </a:r>
          </a:p>
          <a:p>
            <a:r>
              <a:rPr lang="en-US" altLang="zh-CN" dirty="0">
                <a:latin typeface="Tahoma" panose="020B0604030504040204" pitchFamily="34" charset="0"/>
                <a:ea typeface="Tahoma" panose="020B0604030504040204" pitchFamily="34" charset="0"/>
                <a:cs typeface="Tahoma" panose="020B0604030504040204" pitchFamily="34" charset="0"/>
              </a:rPr>
              <a:t>1:1 (Kernel-level threading)</a:t>
            </a:r>
          </a:p>
          <a:p>
            <a:r>
              <a:rPr lang="en-US" altLang="zh-CN" dirty="0">
                <a:latin typeface="Tahoma" panose="020B0604030504040204" pitchFamily="34" charset="0"/>
                <a:ea typeface="Tahoma" panose="020B0604030504040204" pitchFamily="34" charset="0"/>
                <a:cs typeface="Tahoma" panose="020B0604030504040204" pitchFamily="34" charset="0"/>
              </a:rPr>
              <a:t>N:1 (User-level threading)</a:t>
            </a:r>
          </a:p>
          <a:p>
            <a:r>
              <a:rPr lang="en-US" altLang="zh-CN" dirty="0">
                <a:latin typeface="Tahoma" panose="020B0604030504040204" pitchFamily="34" charset="0"/>
                <a:ea typeface="Tahoma" panose="020B0604030504040204" pitchFamily="34" charset="0"/>
                <a:cs typeface="Tahoma" panose="020B0604030504040204" pitchFamily="34" charset="0"/>
              </a:rPr>
              <a:t>M:N (Hybrid threading)</a:t>
            </a:r>
          </a:p>
          <a:p>
            <a:endParaRPr lang="en-US" altLang="zh-CN" b="1"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67201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55870" y="269074"/>
            <a:ext cx="7137745" cy="635000"/>
          </a:xfrm>
        </p:spPr>
        <p:txBody>
          <a:bodyPr/>
          <a:lstStyle/>
          <a:p>
            <a:r>
              <a:rPr lang="en-US" altLang="zh-CN" dirty="0">
                <a:latin typeface="Tahoma" pitchFamily="34" charset="0"/>
                <a:cs typeface="Tahoma" pitchFamily="34" charset="0"/>
              </a:rPr>
              <a:t>Actor-oriented</a:t>
            </a:r>
            <a:endParaRPr lang="en-US" altLang="zh-CN" dirty="0">
              <a:solidFill>
                <a:schemeClr val="tx1"/>
              </a:solidFill>
            </a:endParaRPr>
          </a:p>
        </p:txBody>
      </p:sp>
      <p:sp>
        <p:nvSpPr>
          <p:cNvPr id="3" name="矩形 2"/>
          <p:cNvSpPr/>
          <p:nvPr/>
        </p:nvSpPr>
        <p:spPr>
          <a:xfrm>
            <a:off x="255870" y="1089761"/>
            <a:ext cx="9173138" cy="2954655"/>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Tahoma" pitchFamily="34" charset="0"/>
                <a:cs typeface="Tahoma" pitchFamily="34" charset="0"/>
              </a:rPr>
              <a:t>Actor origin</a:t>
            </a:r>
          </a:p>
          <a:p>
            <a:r>
              <a:rPr lang="en-US" altLang="zh-CN" dirty="0">
                <a:latin typeface="Tahoma" pitchFamily="34" charset="0"/>
                <a:cs typeface="Tahoma" pitchFamily="34" charset="0"/>
              </a:rPr>
              <a:t>The Actor model originated in 1973.  According to </a:t>
            </a:r>
            <a:r>
              <a:rPr lang="en-US" altLang="zh-CN" dirty="0">
                <a:latin typeface="Tahoma" pitchFamily="34" charset="0"/>
                <a:cs typeface="Tahoma" pitchFamily="34" charset="0"/>
                <a:hlinkClick r:id="rId3" tooltip="Carl Hewitt"/>
              </a:rPr>
              <a:t>Carl Hewitt</a:t>
            </a:r>
            <a:r>
              <a:rPr lang="en-US" altLang="zh-CN" dirty="0">
                <a:latin typeface="Tahoma" pitchFamily="34" charset="0"/>
                <a:cs typeface="Tahoma" pitchFamily="34" charset="0"/>
              </a:rPr>
              <a:t>, unlike previous models of computation, the Actor model was inspired by physics including general relativity and quantum mechanics. Its development was "motivated by the prospect of highly parallel computing machines consisting of dozens, hundreds or even thousands of independent microprocessors, each with its own local memory and communications processor, communicating via a high-performance communications network</a:t>
            </a:r>
            <a:r>
              <a:rPr lang="en-US" altLang="zh-CN" dirty="0" smtClean="0">
                <a:latin typeface="Tahoma" pitchFamily="34" charset="0"/>
                <a:cs typeface="Tahoma" pitchFamily="34" charset="0"/>
              </a:rPr>
              <a:t>.</a:t>
            </a:r>
          </a:p>
          <a:p>
            <a:endParaRPr lang="en-US" altLang="zh-CN" dirty="0" smtClean="0">
              <a:latin typeface="Tahoma" pitchFamily="34" charset="0"/>
              <a:cs typeface="Tahoma" pitchFamily="34" charset="0"/>
            </a:endParaRPr>
          </a:p>
          <a:p>
            <a:pPr marL="285750" indent="-285750">
              <a:buFont typeface="Arial" panose="020B0604020202020204" pitchFamily="34" charset="0"/>
              <a:buChar char="•"/>
            </a:pPr>
            <a:r>
              <a:rPr lang="en-US" altLang="zh-CN" dirty="0">
                <a:latin typeface="Tahoma" pitchFamily="34" charset="0"/>
                <a:cs typeface="Tahoma" pitchFamily="34" charset="0"/>
              </a:rPr>
              <a:t>Master-worker VS Actor model</a:t>
            </a:r>
          </a:p>
          <a:p>
            <a:endParaRPr lang="en-US" altLang="zh-CN" dirty="0">
              <a:latin typeface="Tahoma" pitchFamily="34" charset="0"/>
              <a:cs typeface="Tahoma" pitchFamily="34" charset="0"/>
            </a:endParaRPr>
          </a:p>
        </p:txBody>
      </p:sp>
      <p:pic>
        <p:nvPicPr>
          <p:cNvPr id="8" name="图片 7"/>
          <p:cNvPicPr>
            <a:picLocks noChangeAspect="1"/>
          </p:cNvPicPr>
          <p:nvPr/>
        </p:nvPicPr>
        <p:blipFill>
          <a:blip r:embed="rId4"/>
          <a:stretch>
            <a:fillRect/>
          </a:stretch>
        </p:blipFill>
        <p:spPr>
          <a:xfrm>
            <a:off x="5085329" y="4044416"/>
            <a:ext cx="4203455" cy="1990154"/>
          </a:xfrm>
          <a:prstGeom prst="rect">
            <a:avLst/>
          </a:prstGeom>
        </p:spPr>
      </p:pic>
      <p:pic>
        <p:nvPicPr>
          <p:cNvPr id="9" name="图片 8"/>
          <p:cNvPicPr>
            <a:picLocks noChangeAspect="1"/>
          </p:cNvPicPr>
          <p:nvPr/>
        </p:nvPicPr>
        <p:blipFill>
          <a:blip r:embed="rId5"/>
          <a:stretch>
            <a:fillRect/>
          </a:stretch>
        </p:blipFill>
        <p:spPr>
          <a:xfrm>
            <a:off x="495980" y="4044416"/>
            <a:ext cx="4037496" cy="1990154"/>
          </a:xfrm>
          <a:prstGeom prst="rect">
            <a:avLst/>
          </a:prstGeom>
        </p:spPr>
      </p:pic>
    </p:spTree>
    <p:extLst>
      <p:ext uri="{BB962C8B-B14F-4D97-AF65-F5344CB8AC3E}">
        <p14:creationId xmlns:p14="http://schemas.microsoft.com/office/powerpoint/2010/main" val="3040506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55870" y="269074"/>
            <a:ext cx="7137745" cy="635000"/>
          </a:xfrm>
        </p:spPr>
        <p:txBody>
          <a:bodyPr/>
          <a:lstStyle/>
          <a:p>
            <a:r>
              <a:rPr lang="en-US" altLang="zh-CN" dirty="0"/>
              <a:t>Actor </a:t>
            </a:r>
            <a:r>
              <a:rPr lang="en-US" altLang="zh-CN" dirty="0" smtClean="0"/>
              <a:t>framework</a:t>
            </a:r>
            <a:endParaRPr lang="en-US" altLang="zh-CN" dirty="0">
              <a:solidFill>
                <a:schemeClr val="tx1"/>
              </a:solidFill>
            </a:endParaRPr>
          </a:p>
        </p:txBody>
      </p:sp>
      <p:sp>
        <p:nvSpPr>
          <p:cNvPr id="4" name="文本框 3"/>
          <p:cNvSpPr txBox="1"/>
          <p:nvPr/>
        </p:nvSpPr>
        <p:spPr>
          <a:xfrm>
            <a:off x="255870" y="1058333"/>
            <a:ext cx="9351268" cy="4431983"/>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err="1" smtClean="0">
                <a:latin typeface="Tahoma" panose="020B0604030504040204" pitchFamily="34" charset="0"/>
                <a:ea typeface="Tahoma" panose="020B0604030504040204" pitchFamily="34" charset="0"/>
                <a:cs typeface="Tahoma" panose="020B0604030504040204" pitchFamily="34" charset="0"/>
              </a:rPr>
              <a:t>Kilim</a:t>
            </a:r>
            <a:endParaRPr lang="en-US" altLang="zh-CN" sz="2400" dirty="0" smtClean="0">
              <a:latin typeface="Tahoma" panose="020B0604030504040204" pitchFamily="34" charset="0"/>
              <a:ea typeface="Tahoma" panose="020B0604030504040204" pitchFamily="34" charset="0"/>
              <a:cs typeface="Tahoma" panose="020B0604030504040204" pitchFamily="34" charset="0"/>
            </a:endParaRPr>
          </a:p>
          <a:p>
            <a:r>
              <a:rPr lang="zh-CN" altLang="en-US" sz="1600" dirty="0" smtClean="0"/>
              <a:t>     需要两次编译，第一次使用</a:t>
            </a:r>
            <a:r>
              <a:rPr lang="en-US" altLang="zh-CN" sz="1600" dirty="0" smtClean="0"/>
              <a:t>java compiler</a:t>
            </a:r>
            <a:r>
              <a:rPr lang="zh-CN" altLang="en-US" sz="1600" dirty="0" smtClean="0"/>
              <a:t>，第二次使用</a:t>
            </a:r>
            <a:r>
              <a:rPr lang="en-US" altLang="zh-CN" sz="1600" dirty="0" err="1" smtClean="0"/>
              <a:t>kilim</a:t>
            </a:r>
            <a:r>
              <a:rPr lang="zh-CN" altLang="en-US" sz="1600" dirty="0" smtClean="0"/>
              <a:t>对</a:t>
            </a:r>
            <a:r>
              <a:rPr lang="en-US" altLang="zh-CN" sz="1600" dirty="0" err="1" smtClean="0"/>
              <a:t>bytecode</a:t>
            </a:r>
            <a:r>
              <a:rPr lang="zh-CN" altLang="en-US" sz="1600" dirty="0" smtClean="0"/>
              <a:t>织入协程需要的</a:t>
            </a:r>
            <a:r>
              <a:rPr lang="en-US" altLang="zh-CN" sz="1600" dirty="0" smtClean="0"/>
              <a:t>resume</a:t>
            </a:r>
            <a:r>
              <a:rPr lang="zh-CN" altLang="en-US" sz="1600" dirty="0" smtClean="0"/>
              <a:t>和     </a:t>
            </a:r>
            <a:r>
              <a:rPr lang="en-US" altLang="zh-CN" sz="1600" dirty="0" smtClean="0"/>
              <a:t>yield </a:t>
            </a:r>
            <a:r>
              <a:rPr lang="zh-CN" altLang="en-US" sz="1600" dirty="0" smtClean="0"/>
              <a:t>语义。对开发人员和</a:t>
            </a:r>
            <a:r>
              <a:rPr lang="en-US" altLang="zh-CN" sz="1600" dirty="0" smtClean="0"/>
              <a:t>IDE</a:t>
            </a:r>
            <a:r>
              <a:rPr lang="zh-CN" altLang="en-US" sz="1600" dirty="0" smtClean="0"/>
              <a:t>不友好。</a:t>
            </a:r>
            <a:endParaRPr lang="en-US" altLang="zh-CN" sz="1600" dirty="0" smtClean="0"/>
          </a:p>
          <a:p>
            <a:pPr marL="285750" indent="-285750">
              <a:buFont typeface="Arial" panose="020B0604020202020204" pitchFamily="34" charset="0"/>
              <a:buChar char="•"/>
            </a:pPr>
            <a:r>
              <a:rPr lang="en-US" altLang="zh-CN" sz="2400" dirty="0" err="1" smtClean="0">
                <a:latin typeface="Tahoma" panose="020B0604030504040204" pitchFamily="34" charset="0"/>
                <a:ea typeface="Tahoma" panose="020B0604030504040204" pitchFamily="34" charset="0"/>
                <a:cs typeface="Tahoma" panose="020B0604030504040204" pitchFamily="34" charset="0"/>
              </a:rPr>
              <a:t>JActor</a:t>
            </a:r>
            <a:endParaRPr lang="en-US" altLang="zh-CN" sz="2400" dirty="0">
              <a:latin typeface="Tahoma" panose="020B0604030504040204" pitchFamily="34" charset="0"/>
              <a:ea typeface="Tahoma" panose="020B0604030504040204" pitchFamily="34" charset="0"/>
              <a:cs typeface="Tahoma" panose="020B0604030504040204" pitchFamily="34" charset="0"/>
            </a:endParaRPr>
          </a:p>
          <a:p>
            <a:r>
              <a:rPr lang="en-US" altLang="zh-CN" sz="1600" dirty="0" smtClean="0"/>
              <a:t>     </a:t>
            </a:r>
            <a:r>
              <a:rPr lang="en-US" altLang="zh-CN" sz="1600" dirty="0" err="1" smtClean="0"/>
              <a:t>JActor</a:t>
            </a:r>
            <a:r>
              <a:rPr lang="en-US" altLang="zh-CN" sz="1600" dirty="0" smtClean="0"/>
              <a:t> </a:t>
            </a:r>
            <a:r>
              <a:rPr lang="zh-CN" altLang="en-US" sz="1600" dirty="0"/>
              <a:t>是一个 </a:t>
            </a:r>
            <a:r>
              <a:rPr lang="en-US" altLang="zh-CN" sz="1600" dirty="0"/>
              <a:t>Java </a:t>
            </a:r>
            <a:r>
              <a:rPr lang="zh-CN" altLang="en-US" sz="1600" dirty="0"/>
              <a:t>的 </a:t>
            </a:r>
            <a:r>
              <a:rPr lang="en-US" altLang="zh-CN" sz="1600" dirty="0"/>
              <a:t>Actor </a:t>
            </a:r>
            <a:r>
              <a:rPr lang="zh-CN" altLang="en-US" sz="1600" dirty="0"/>
              <a:t>模式的</a:t>
            </a:r>
            <a:r>
              <a:rPr lang="zh-CN" altLang="en-US" sz="1600" dirty="0" smtClean="0"/>
              <a:t>实现，经过</a:t>
            </a:r>
            <a:r>
              <a:rPr lang="zh-CN" altLang="en-US" sz="1600" dirty="0"/>
              <a:t>测试在 </a:t>
            </a:r>
            <a:r>
              <a:rPr lang="en-US" altLang="zh-CN" sz="1600" dirty="0"/>
              <a:t>i5 CPU </a:t>
            </a:r>
            <a:r>
              <a:rPr lang="zh-CN" altLang="en-US" sz="1600" dirty="0"/>
              <a:t>上可支持每秒钟发送超过亿条消息，可能是目前最快的</a:t>
            </a:r>
            <a:r>
              <a:rPr lang="zh-CN" altLang="en-US" sz="1600" dirty="0" smtClean="0"/>
              <a:t>。几乎没有文档</a:t>
            </a:r>
            <a:r>
              <a:rPr lang="zh-CN" altLang="en-US" sz="1600" dirty="0"/>
              <a:t>和</a:t>
            </a:r>
            <a:r>
              <a:rPr lang="zh-CN" altLang="en-US" sz="1600" dirty="0" smtClean="0"/>
              <a:t>社区，</a:t>
            </a:r>
            <a:r>
              <a:rPr lang="en-US" altLang="zh-CN" sz="1600" dirty="0" smtClean="0"/>
              <a:t>13</a:t>
            </a:r>
            <a:r>
              <a:rPr lang="zh-CN" altLang="en-US" sz="1600" dirty="0" smtClean="0"/>
              <a:t>年后停止维护。</a:t>
            </a:r>
            <a:endParaRPr lang="en-US" altLang="zh-CN" sz="1600" dirty="0" smtClean="0"/>
          </a:p>
          <a:p>
            <a:pPr marL="285750" indent="-285750">
              <a:buFont typeface="Arial" panose="020B0604020202020204" pitchFamily="34" charset="0"/>
              <a:buChar char="•"/>
            </a:pPr>
            <a:r>
              <a:rPr lang="en-US" altLang="zh-CN" sz="2400" dirty="0" err="1">
                <a:latin typeface="Tahoma" panose="020B0604030504040204" pitchFamily="34" charset="0"/>
                <a:ea typeface="Tahoma" panose="020B0604030504040204" pitchFamily="34" charset="0"/>
                <a:cs typeface="Tahoma" panose="020B0604030504040204" pitchFamily="34" charset="0"/>
              </a:rPr>
              <a:t>Akka</a:t>
            </a:r>
            <a:endParaRPr lang="en-US" altLang="zh-CN" sz="24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altLang="zh-CN" dirty="0" smtClean="0">
                <a:latin typeface="Tahoma" pitchFamily="34" charset="0"/>
                <a:cs typeface="Tahoma" pitchFamily="34" charset="0"/>
              </a:rPr>
              <a:t>High </a:t>
            </a:r>
            <a:r>
              <a:rPr lang="en-US" altLang="zh-CN" dirty="0">
                <a:latin typeface="Tahoma" pitchFamily="34" charset="0"/>
                <a:cs typeface="Tahoma" pitchFamily="34" charset="0"/>
              </a:rPr>
              <a:t>Performance</a:t>
            </a:r>
          </a:p>
          <a:p>
            <a:pPr lvl="1"/>
            <a:r>
              <a:rPr lang="en-US" altLang="zh-CN" dirty="0" smtClean="0">
                <a:latin typeface="Tahoma" pitchFamily="34" charset="0"/>
                <a:cs typeface="Tahoma" pitchFamily="34" charset="0"/>
              </a:rPr>
              <a:t> 	50 </a:t>
            </a:r>
            <a:r>
              <a:rPr lang="en-US" altLang="zh-CN" dirty="0">
                <a:latin typeface="Tahoma" pitchFamily="34" charset="0"/>
                <a:cs typeface="Tahoma" pitchFamily="34" charset="0"/>
              </a:rPr>
              <a:t>million </a:t>
            </a:r>
            <a:r>
              <a:rPr lang="en-US" altLang="zh-CN" dirty="0" err="1">
                <a:latin typeface="Tahoma" pitchFamily="34" charset="0"/>
                <a:cs typeface="Tahoma" pitchFamily="34" charset="0"/>
              </a:rPr>
              <a:t>msg</a:t>
            </a:r>
            <a:r>
              <a:rPr lang="en-US" altLang="zh-CN" dirty="0">
                <a:latin typeface="Tahoma" pitchFamily="34" charset="0"/>
                <a:cs typeface="Tahoma" pitchFamily="34" charset="0"/>
              </a:rPr>
              <a:t>/sec on a single machine. </a:t>
            </a:r>
          </a:p>
          <a:p>
            <a:pPr lvl="1"/>
            <a:r>
              <a:rPr lang="en-US" altLang="zh-CN" dirty="0" smtClean="0">
                <a:latin typeface="Tahoma" pitchFamily="34" charset="0"/>
                <a:cs typeface="Tahoma" pitchFamily="34" charset="0"/>
              </a:rPr>
              <a:t>	Small </a:t>
            </a:r>
            <a:r>
              <a:rPr lang="en-US" altLang="zh-CN" dirty="0">
                <a:latin typeface="Tahoma" pitchFamily="34" charset="0"/>
                <a:cs typeface="Tahoma" pitchFamily="34" charset="0"/>
              </a:rPr>
              <a:t>memory footprint; ~2.5 million actors per GB of </a:t>
            </a:r>
            <a:r>
              <a:rPr lang="en-US" altLang="zh-CN" dirty="0" smtClean="0">
                <a:latin typeface="Tahoma" pitchFamily="34" charset="0"/>
                <a:cs typeface="Tahoma" pitchFamily="34" charset="0"/>
              </a:rPr>
              <a:t>heap,0.4byte/actor.</a:t>
            </a:r>
          </a:p>
          <a:p>
            <a:pPr marL="742950" lvl="1" indent="-285750">
              <a:buFont typeface="Arial" panose="020B0604020202020204" pitchFamily="34" charset="0"/>
              <a:buChar char="•"/>
            </a:pPr>
            <a:r>
              <a:rPr lang="en-US" altLang="zh-CN" dirty="0" smtClean="0">
                <a:latin typeface="Tahoma" pitchFamily="34" charset="0"/>
                <a:cs typeface="Tahoma" pitchFamily="34" charset="0"/>
              </a:rPr>
              <a:t>Elastic &amp; Decentralized</a:t>
            </a:r>
          </a:p>
          <a:p>
            <a:pPr lvl="1"/>
            <a:r>
              <a:rPr lang="en-US" altLang="zh-CN" dirty="0" smtClean="0">
                <a:latin typeface="Tahoma" pitchFamily="34" charset="0"/>
                <a:cs typeface="Tahoma" pitchFamily="34" charset="0"/>
              </a:rPr>
              <a:t>	Adaptive </a:t>
            </a:r>
            <a:r>
              <a:rPr lang="en-US" altLang="zh-CN" dirty="0">
                <a:latin typeface="Tahoma" pitchFamily="34" charset="0"/>
                <a:cs typeface="Tahoma" pitchFamily="34" charset="0"/>
              </a:rPr>
              <a:t>load balancing, routing, partitioning and configuration-driven </a:t>
            </a:r>
            <a:r>
              <a:rPr lang="en-US" altLang="zh-CN" dirty="0" err="1">
                <a:latin typeface="Tahoma" pitchFamily="34" charset="0"/>
                <a:cs typeface="Tahoma" pitchFamily="34" charset="0"/>
              </a:rPr>
              <a:t>remoting</a:t>
            </a:r>
            <a:r>
              <a:rPr lang="en-US" altLang="zh-CN" dirty="0">
                <a:latin typeface="Tahoma" pitchFamily="34" charset="0"/>
                <a:cs typeface="Tahoma" pitchFamily="34" charset="0"/>
              </a:rPr>
              <a:t>.</a:t>
            </a:r>
          </a:p>
          <a:p>
            <a:pPr marL="742950" lvl="1" indent="-285750">
              <a:buFont typeface="Arial" panose="020B0604020202020204" pitchFamily="34" charset="0"/>
              <a:buChar char="•"/>
            </a:pPr>
            <a:r>
              <a:rPr lang="en-US" altLang="zh-CN" dirty="0" smtClean="0">
                <a:latin typeface="Tahoma" pitchFamily="34" charset="0"/>
                <a:cs typeface="Tahoma" pitchFamily="34" charset="0"/>
              </a:rPr>
              <a:t>Well </a:t>
            </a:r>
            <a:r>
              <a:rPr lang="en-US" altLang="zh-CN" dirty="0">
                <a:latin typeface="Tahoma" pitchFamily="34" charset="0"/>
                <a:cs typeface="Tahoma" pitchFamily="34" charset="0"/>
              </a:rPr>
              <a:t>documentation</a:t>
            </a:r>
          </a:p>
          <a:p>
            <a:pPr marL="742950" lvl="1" indent="-285750">
              <a:buFont typeface="Arial" panose="020B0604020202020204" pitchFamily="34" charset="0"/>
              <a:buChar char="•"/>
            </a:pPr>
            <a:r>
              <a:rPr lang="en-US" altLang="zh-CN" dirty="0" smtClean="0">
                <a:latin typeface="Tahoma" pitchFamily="34" charset="0"/>
                <a:cs typeface="Tahoma" pitchFamily="34" charset="0"/>
              </a:rPr>
              <a:t>Active </a:t>
            </a:r>
            <a:r>
              <a:rPr lang="en-US" altLang="zh-CN" dirty="0">
                <a:latin typeface="Tahoma" pitchFamily="34" charset="0"/>
                <a:cs typeface="Tahoma" pitchFamily="34" charset="0"/>
              </a:rPr>
              <a:t>community</a:t>
            </a:r>
          </a:p>
          <a:p>
            <a:endParaRPr lang="zh-CN" altLang="en-US" sz="1600" dirty="0" smtClean="0"/>
          </a:p>
        </p:txBody>
      </p:sp>
    </p:spTree>
    <p:extLst>
      <p:ext uri="{BB962C8B-B14F-4D97-AF65-F5344CB8AC3E}">
        <p14:creationId xmlns:p14="http://schemas.microsoft.com/office/powerpoint/2010/main" val="2645641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55870" y="269074"/>
            <a:ext cx="7137745" cy="635000"/>
          </a:xfrm>
        </p:spPr>
        <p:txBody>
          <a:bodyPr/>
          <a:lstStyle/>
          <a:p>
            <a:r>
              <a:rPr lang="zh-CN" altLang="en-US" dirty="0"/>
              <a:t>模块图</a:t>
            </a:r>
            <a:endParaRPr lang="en-US" altLang="zh-CN" dirty="0">
              <a:solidFill>
                <a:schemeClr val="tx1"/>
              </a:solidFill>
            </a:endParaRPr>
          </a:p>
        </p:txBody>
      </p:sp>
      <p:pic>
        <p:nvPicPr>
          <p:cNvPr id="6" name="内容占位符 3"/>
          <p:cNvPicPr>
            <a:picLocks noChangeAspect="1"/>
          </p:cNvPicPr>
          <p:nvPr/>
        </p:nvPicPr>
        <p:blipFill>
          <a:blip r:embed="rId2"/>
          <a:stretch>
            <a:fillRect/>
          </a:stretch>
        </p:blipFill>
        <p:spPr>
          <a:xfrm>
            <a:off x="436390" y="1863041"/>
            <a:ext cx="4378794" cy="3658985"/>
          </a:xfrm>
          <a:prstGeom prst="rect">
            <a:avLst/>
          </a:prstGeom>
        </p:spPr>
      </p:pic>
      <p:pic>
        <p:nvPicPr>
          <p:cNvPr id="7" name="图片 6"/>
          <p:cNvPicPr>
            <a:picLocks noChangeAspect="1"/>
          </p:cNvPicPr>
          <p:nvPr/>
        </p:nvPicPr>
        <p:blipFill>
          <a:blip r:embed="rId3"/>
          <a:stretch>
            <a:fillRect/>
          </a:stretch>
        </p:blipFill>
        <p:spPr>
          <a:xfrm>
            <a:off x="4930705" y="1675618"/>
            <a:ext cx="4752380" cy="4463925"/>
          </a:xfrm>
          <a:prstGeom prst="rect">
            <a:avLst/>
          </a:prstGeom>
        </p:spPr>
      </p:pic>
      <p:sp>
        <p:nvSpPr>
          <p:cNvPr id="8" name="文本框 7"/>
          <p:cNvSpPr txBox="1"/>
          <p:nvPr/>
        </p:nvSpPr>
        <p:spPr>
          <a:xfrm>
            <a:off x="2309033" y="1341912"/>
            <a:ext cx="633507" cy="369332"/>
          </a:xfrm>
          <a:prstGeom prst="rect">
            <a:avLst/>
          </a:prstGeom>
          <a:noFill/>
        </p:spPr>
        <p:txBody>
          <a:bodyPr wrap="none" rtlCol="0">
            <a:spAutoFit/>
          </a:bodyPr>
          <a:lstStyle/>
          <a:p>
            <a:r>
              <a:rPr lang="en-US" altLang="zh-CN" dirty="0" smtClean="0"/>
              <a:t>0.1.x</a:t>
            </a:r>
            <a:endParaRPr lang="zh-CN" altLang="en-US" dirty="0"/>
          </a:p>
        </p:txBody>
      </p:sp>
      <p:sp>
        <p:nvSpPr>
          <p:cNvPr id="9" name="文本框 8"/>
          <p:cNvSpPr txBox="1"/>
          <p:nvPr/>
        </p:nvSpPr>
        <p:spPr>
          <a:xfrm>
            <a:off x="6990141" y="1306286"/>
            <a:ext cx="633507" cy="369332"/>
          </a:xfrm>
          <a:prstGeom prst="rect">
            <a:avLst/>
          </a:prstGeom>
          <a:noFill/>
        </p:spPr>
        <p:txBody>
          <a:bodyPr wrap="none" rtlCol="0">
            <a:spAutoFit/>
          </a:bodyPr>
          <a:lstStyle/>
          <a:p>
            <a:r>
              <a:rPr lang="en-US" altLang="zh-CN" dirty="0" smtClean="0"/>
              <a:t>0.2.x</a:t>
            </a:r>
            <a:endParaRPr lang="zh-CN" altLang="en-US" dirty="0"/>
          </a:p>
        </p:txBody>
      </p:sp>
    </p:spTree>
    <p:extLst>
      <p:ext uri="{BB962C8B-B14F-4D97-AF65-F5344CB8AC3E}">
        <p14:creationId xmlns:p14="http://schemas.microsoft.com/office/powerpoint/2010/main" val="143404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 template">
  <a:themeElements>
    <a:clrScheme name="Yihaodian Colors">
      <a:dk1>
        <a:srgbClr val="474747"/>
      </a:dk1>
      <a:lt1>
        <a:srgbClr val="FFFFFF"/>
      </a:lt1>
      <a:dk2>
        <a:srgbClr val="C00000"/>
      </a:dk2>
      <a:lt2>
        <a:srgbClr val="FFFFFF"/>
      </a:lt2>
      <a:accent1>
        <a:srgbClr val="C00000"/>
      </a:accent1>
      <a:accent2>
        <a:srgbClr val="474747"/>
      </a:accent2>
      <a:accent3>
        <a:srgbClr val="808080"/>
      </a:accent3>
      <a:accent4>
        <a:srgbClr val="387489"/>
      </a:accent4>
      <a:accent5>
        <a:srgbClr val="006600"/>
      </a:accent5>
      <a:accent6>
        <a:srgbClr val="660066"/>
      </a:accent6>
      <a:hlink>
        <a:srgbClr val="C00000"/>
      </a:hlink>
      <a:folHlink>
        <a:srgbClr val="4D9AB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lgn="ctr">
          <a:noFill/>
          <a:miter lim="800000"/>
          <a:headEnd/>
          <a:tailEnd/>
        </a:ln>
        <a:effectLst/>
        <a:scene3d>
          <a:camera prst="orthographicFront"/>
          <a:lightRig rig="legacyFlat3" dir="b"/>
        </a:scene3d>
        <a:sp3d extrusionH="430200" contourW="12700" prstMaterial="legacyMatte">
          <a:extrusionClr>
            <a:schemeClr val="bg1"/>
          </a:extrusionClr>
          <a:contourClr>
            <a:schemeClr val="bg1"/>
          </a:contourClr>
        </a:sp3d>
      </a:spPr>
      <a:bodyPr wrap="square" rtlCol="0" anchor="ctr">
        <a:flatTx/>
      </a:bodyPr>
      <a:lstStyle>
        <a:defPPr marL="180975" algn="ctr" latinLnBrk="1">
          <a:spcBef>
            <a:spcPct val="0"/>
          </a:spcBef>
          <a:buClrTx/>
          <a:defRPr kumimoji="1" sz="1600" dirty="0" err="1" smtClean="0">
            <a:solidFill>
              <a:schemeClr val="bg1"/>
            </a:solidFill>
          </a:defRPr>
        </a:defPPr>
      </a:lstStyle>
    </a:spDef>
    <a:txDef>
      <a:spPr>
        <a:noFill/>
      </a:spPr>
      <a:bodyPr wrap="none" rtlCol="0">
        <a:spAutoFit/>
      </a:bodyPr>
      <a:lstStyle>
        <a:defPPr>
          <a:defRPr sz="1600" dirty="0" smtClean="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Template>
  <TotalTime>8332</TotalTime>
  <Words>1037</Words>
  <Application>Microsoft Office PowerPoint</Application>
  <PresentationFormat>A4 纸张(210x297 毫米)</PresentationFormat>
  <Paragraphs>160</Paragraphs>
  <Slides>29</Slides>
  <Notes>7</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ppt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Archer</dc:creator>
  <cp:lastModifiedBy>Jiang Lie(上海_技术部_架构部_江烈)</cp:lastModifiedBy>
  <cp:revision>161</cp:revision>
  <dcterms:created xsi:type="dcterms:W3CDTF">2013-05-14T05:19:53Z</dcterms:created>
  <dcterms:modified xsi:type="dcterms:W3CDTF">2015-01-28T07:46:23Z</dcterms:modified>
</cp:coreProperties>
</file>