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7" r:id="rId2"/>
    <p:sldId id="368" r:id="rId3"/>
    <p:sldId id="366" r:id="rId4"/>
    <p:sldId id="352" r:id="rId5"/>
    <p:sldId id="360" r:id="rId6"/>
    <p:sldId id="365" r:id="rId7"/>
    <p:sldId id="356" r:id="rId8"/>
    <p:sldId id="357" r:id="rId9"/>
    <p:sldId id="358" r:id="rId10"/>
    <p:sldId id="359" r:id="rId11"/>
    <p:sldId id="361" r:id="rId12"/>
    <p:sldId id="362" r:id="rId13"/>
    <p:sldId id="363" r:id="rId14"/>
    <p:sldId id="364" r:id="rId15"/>
    <p:sldId id="350" r:id="rId16"/>
  </p:sldIdLst>
  <p:sldSz cx="9906000" cy="6858000" type="A4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0014"/>
    <a:srgbClr val="D00014"/>
    <a:srgbClr val="DF1A22"/>
    <a:srgbClr val="E60012"/>
    <a:srgbClr val="FFFFFF"/>
    <a:srgbClr val="800000"/>
    <a:srgbClr val="000000"/>
    <a:srgbClr val="D96581"/>
    <a:srgbClr val="ED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5" autoAdjust="0"/>
    <p:restoredTop sz="71241" autoAdjust="0"/>
  </p:normalViewPr>
  <p:slideViewPr>
    <p:cSldViewPr snapToGrid="0">
      <p:cViewPr varScale="1">
        <p:scale>
          <a:sx n="53" d="100"/>
          <a:sy n="53" d="100"/>
        </p:scale>
        <p:origin x="1968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810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7CB1CA-F2A3-4935-8338-EF5BD7C5A30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E8EDEA-482F-4F69-81C8-C80F2167B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0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9F712A-B526-4860-B9FB-C57495F7EC81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67B7A0-42D6-425E-BF17-0226A10181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7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B7A0-42D6-425E-BF17-0226A10181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4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B7A0-42D6-425E-BF17-0226A10181A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3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3516733" y="572687"/>
            <a:ext cx="3101283" cy="384442"/>
          </a:xfrm>
          <a:prstGeom prst="rect">
            <a:avLst/>
          </a:prstGeom>
        </p:spPr>
        <p:txBody>
          <a:bodyPr/>
          <a:lstStyle>
            <a:lvl1pPr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作者，日期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515190" y="972915"/>
            <a:ext cx="5889467" cy="384442"/>
          </a:xfrm>
          <a:prstGeom prst="rect">
            <a:avLst/>
          </a:prstGeom>
        </p:spPr>
        <p:txBody>
          <a:bodyPr/>
          <a:lstStyle>
            <a:lvl1pPr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PPT</a:t>
            </a:r>
            <a:r>
              <a:rPr lang="zh-CN" altLang="en-US" dirty="0" smtClean="0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1" y="1255790"/>
            <a:ext cx="9047019" cy="494845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第一章 此处输入章节标题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495300" y="454105"/>
            <a:ext cx="7522080" cy="409026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今天主要讨论的议题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81543" y="444500"/>
            <a:ext cx="7739511" cy="6350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标题范例，点击此处编辑，标题不允许超过两行文字，且不允许超出此文本框。</a:t>
            </a:r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81541" y="1371600"/>
            <a:ext cx="8984192" cy="4622800"/>
          </a:xfrm>
          <a:prstGeom prst="rect">
            <a:avLst/>
          </a:prstGeo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zh-CN" altLang="en-US" dirty="0" smtClean="0"/>
              <a:t>副标题范例</a:t>
            </a:r>
          </a:p>
        </p:txBody>
      </p:sp>
      <p:sp>
        <p:nvSpPr>
          <p:cNvPr id="10" name="Text Placeholder 2"/>
          <p:cNvSpPr>
            <a:spLocks noGrp="1"/>
          </p:cNvSpPr>
          <p:nvPr userDrawn="1"/>
        </p:nvSpPr>
        <p:spPr>
          <a:xfrm>
            <a:off x="460904" y="1581150"/>
            <a:ext cx="8984192" cy="46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16737" y="5272874"/>
            <a:ext cx="7137745" cy="635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CC0014"/>
                </a:solidFill>
                <a:latin typeface="微软雅黑" pitchFamily="34" charset="-122"/>
                <a:ea typeface="微软雅黑" pitchFamily="34" charset="-122"/>
              </a:rPr>
              <a:t>此处输入章节标题</a:t>
            </a:r>
            <a:endParaRPr lang="zh-CN" altLang="en-US" sz="2800" b="1" dirty="0">
              <a:solidFill>
                <a:srgbClr val="CC001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2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083308" y="3144972"/>
            <a:ext cx="7761590" cy="635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CC0014"/>
                </a:solidFill>
                <a:latin typeface="微软雅黑" pitchFamily="34" charset="-122"/>
                <a:ea typeface="微软雅黑" pitchFamily="34" charset="-122"/>
              </a:rPr>
              <a:t>此处输入章节标题</a:t>
            </a:r>
            <a:endParaRPr lang="zh-CN" altLang="en-US" sz="2800" b="1" dirty="0">
              <a:solidFill>
                <a:srgbClr val="CC001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81543" y="444500"/>
            <a:ext cx="8048625" cy="6350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标题范例，点击此处编辑，标题不允许超过两行文字，且不允许超出此文本框。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81543" y="1273178"/>
            <a:ext cx="8100219" cy="47863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姚海青 </a:t>
            </a:r>
            <a:r>
              <a:rPr lang="en-US" altLang="zh-CN" dirty="0" smtClean="0"/>
              <a:t>2015-04-10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Kamon</a:t>
            </a:r>
            <a:r>
              <a:rPr lang="zh-CN" altLang="en-US" dirty="0"/>
              <a:t>对</a:t>
            </a:r>
            <a:r>
              <a:rPr lang="en-US" altLang="zh-CN" dirty="0"/>
              <a:t>AKKA</a:t>
            </a:r>
            <a:r>
              <a:rPr lang="zh-CN" altLang="en-US" dirty="0"/>
              <a:t>监控介绍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是如何做到的？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300" y="1405801"/>
            <a:ext cx="7208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主要核心类</a:t>
            </a:r>
            <a:endParaRPr lang="en-US" altLang="zh-CN" sz="3200" dirty="0" smtClean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 smtClean="0"/>
              <a:t>MetricsExtension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：初始化与建立所有需要监控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r>
              <a:rPr lang="en-US" altLang="zh-CN" sz="2000" dirty="0" smtClean="0"/>
              <a:t>Recorder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Subscriptions </a:t>
            </a:r>
            <a:r>
              <a:rPr lang="zh-CN" altLang="en-US" sz="2000" dirty="0" smtClean="0"/>
              <a:t>：快照产生与发送给第三方订阅者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 smtClean="0"/>
              <a:t>MetricGroupRecorder</a:t>
            </a:r>
            <a:r>
              <a:rPr lang="zh-CN" altLang="en-US" sz="2000" dirty="0" smtClean="0"/>
              <a:t>：记录当前采集数据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MetricGroupSnapshot</a:t>
            </a:r>
            <a:r>
              <a:rPr lang="zh-CN" altLang="en-US" sz="2000" dirty="0" smtClean="0"/>
              <a:t>：记录快照数据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StatsDMetricsSender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StatsD</a:t>
            </a:r>
            <a:r>
              <a:rPr lang="zh-CN" altLang="en-US" sz="2000" dirty="0" smtClean="0"/>
              <a:t>第三方后端发送组件</a:t>
            </a:r>
            <a:endParaRPr lang="en-US" altLang="zh-CN" sz="2000" dirty="0" smtClean="0"/>
          </a:p>
        </p:txBody>
      </p:sp>
      <p:pic>
        <p:nvPicPr>
          <p:cNvPr id="9220" name="Picture 4" descr="http://ww4.sinaimg.cn/bmiddle/6165c0a7gw1er0a03yjjgj20c807n0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00" y="2960370"/>
            <a:ext cx="318516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如何与我们应用集成？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300" y="1405801"/>
            <a:ext cx="72085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如何与</a:t>
            </a:r>
            <a:r>
              <a:rPr lang="en-US" altLang="zh-CN" sz="2800" dirty="0" smtClean="0"/>
              <a:t>AKKA</a:t>
            </a:r>
            <a:r>
              <a:rPr lang="zh-CN" altLang="en-US" sz="2800" dirty="0" smtClean="0"/>
              <a:t>应用集成</a:t>
            </a:r>
            <a:endParaRPr lang="en-US" altLang="zh-CN" sz="28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根据需要从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仓库找到下面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包添加到工程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依赖中</a:t>
            </a:r>
            <a:endParaRPr lang="en-US" altLang="zh-CN" sz="2000" dirty="0" smtClean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kamon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-core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（必选）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 err="1"/>
              <a:t>kamon</a:t>
            </a:r>
            <a:r>
              <a:rPr lang="en-US" altLang="zh-CN" sz="2000" dirty="0"/>
              <a:t>-spray</a:t>
            </a:r>
          </a:p>
          <a:p>
            <a:r>
              <a:rPr lang="en-US" altLang="zh-CN" sz="2000" dirty="0" err="1"/>
              <a:t>kamon</a:t>
            </a:r>
            <a:r>
              <a:rPr lang="en-US" altLang="zh-CN" sz="2000" dirty="0"/>
              <a:t>-play</a:t>
            </a:r>
          </a:p>
          <a:p>
            <a:r>
              <a:rPr lang="en-US" altLang="zh-CN" sz="2000" dirty="0" err="1"/>
              <a:t>kamon-statsd</a:t>
            </a:r>
            <a:endParaRPr lang="en-US" altLang="zh-CN" sz="2000" dirty="0"/>
          </a:p>
          <a:p>
            <a:r>
              <a:rPr lang="en-US" altLang="zh-CN" sz="2000" dirty="0" err="1"/>
              <a:t>kamon-newrelic</a:t>
            </a:r>
            <a:endParaRPr lang="en-US" altLang="zh-CN" sz="2000" dirty="0"/>
          </a:p>
          <a:p>
            <a:r>
              <a:rPr lang="en-US" altLang="zh-CN" sz="2000" dirty="0" err="1"/>
              <a:t>kamon-datadog</a:t>
            </a:r>
            <a:endParaRPr lang="en-US" altLang="zh-CN" sz="2000" dirty="0"/>
          </a:p>
          <a:p>
            <a:r>
              <a:rPr lang="en-US" altLang="zh-CN" sz="2000" dirty="0" err="1"/>
              <a:t>kamon</a:t>
            </a:r>
            <a:r>
              <a:rPr lang="en-US" altLang="zh-CN" sz="2000" dirty="0"/>
              <a:t>-log-reporter</a:t>
            </a:r>
          </a:p>
          <a:p>
            <a:r>
              <a:rPr lang="en-US" altLang="zh-CN" sz="2000" dirty="0" err="1"/>
              <a:t>kamon</a:t>
            </a:r>
            <a:r>
              <a:rPr lang="en-US" altLang="zh-CN" sz="2000" dirty="0"/>
              <a:t>-system-metrics</a:t>
            </a:r>
          </a:p>
          <a:p>
            <a:r>
              <a:rPr lang="en-US" altLang="zh-CN" sz="2000" dirty="0" err="1"/>
              <a:t>kamon</a:t>
            </a:r>
            <a:r>
              <a:rPr lang="en-US" altLang="zh-CN" sz="2000" dirty="0"/>
              <a:t>-</a:t>
            </a:r>
            <a:r>
              <a:rPr lang="en-US" altLang="zh-CN" sz="2000" dirty="0" err="1"/>
              <a:t>akka</a:t>
            </a:r>
            <a:r>
              <a:rPr lang="en-US" altLang="zh-CN" sz="2000" dirty="0"/>
              <a:t>-remote 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注：目前</a:t>
            </a:r>
            <a:r>
              <a:rPr lang="zh-CN" altLang="en-US" sz="2000" dirty="0"/>
              <a:t>我们</a:t>
            </a:r>
            <a:r>
              <a:rPr lang="zh-CN" altLang="en-US" sz="2000" dirty="0" smtClean="0"/>
              <a:t>用的</a:t>
            </a:r>
            <a:r>
              <a:rPr lang="en-US" altLang="zh-CN" sz="2000" dirty="0" smtClean="0"/>
              <a:t>AKKA</a:t>
            </a:r>
            <a:r>
              <a:rPr lang="zh-CN" altLang="en-US" sz="2000" dirty="0" smtClean="0"/>
              <a:t>版本是</a:t>
            </a:r>
            <a:r>
              <a:rPr lang="en-US" altLang="zh-CN" sz="2000" dirty="0" smtClean="0"/>
              <a:t>2.3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scala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版本</a:t>
            </a:r>
            <a:r>
              <a:rPr lang="en-US" altLang="zh-CN" sz="2000" dirty="0" smtClean="0"/>
              <a:t>2.10</a:t>
            </a:r>
          </a:p>
          <a:p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Kamon</a:t>
            </a:r>
            <a:r>
              <a:rPr lang="zh-CN" altLang="en-US" sz="2000" dirty="0" smtClean="0"/>
              <a:t>版本号为</a:t>
            </a:r>
            <a:r>
              <a:rPr lang="en-US" altLang="zh-CN" sz="2000" dirty="0" smtClean="0"/>
              <a:t>XX_2.10    0.3.5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pic>
        <p:nvPicPr>
          <p:cNvPr id="10242" name="Picture 2" descr="http://ww4.sinaimg.cn/bmiddle/6165c0a7gw1er0a028xaqj20c80850t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5" y="2369820"/>
            <a:ext cx="4191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9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如何与我们应用集成？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300" y="1405801"/>
            <a:ext cx="72085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如何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AKKA</a:t>
            </a:r>
            <a:r>
              <a:rPr lang="zh-CN" altLang="en-US" sz="2000" dirty="0" smtClean="0"/>
              <a:t>应用集成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 smtClean="0"/>
              <a:t>2.JVM</a:t>
            </a:r>
            <a:r>
              <a:rPr lang="zh-CN" altLang="en-US" sz="2000" dirty="0" smtClean="0"/>
              <a:t>参数添加下面参数</a:t>
            </a:r>
            <a:endParaRPr lang="en-US" altLang="zh-CN" sz="2000" dirty="0" smtClean="0"/>
          </a:p>
          <a:p>
            <a:r>
              <a:rPr lang="en-US" altLang="zh-CN" sz="2000" dirty="0" smtClean="0"/>
              <a:t>-</a:t>
            </a:r>
            <a:r>
              <a:rPr lang="en-US" altLang="zh-CN" sz="2000" dirty="0" err="1"/>
              <a:t>javaagent</a:t>
            </a:r>
            <a:r>
              <a:rPr lang="en-US" altLang="zh-CN" sz="2000" dirty="0"/>
              <a:t>:/</a:t>
            </a:r>
            <a:r>
              <a:rPr lang="en-US" altLang="zh-CN" sz="2000" dirty="0" smtClean="0"/>
              <a:t>home/hikin/local/aspectjweaver-1.8.5.jar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3. </a:t>
            </a:r>
            <a:r>
              <a:rPr lang="en-US" altLang="zh-CN" sz="2000" dirty="0" err="1" smtClean="0"/>
              <a:t>reference.conf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文件参数修改，具体可以参考</a:t>
            </a:r>
            <a:r>
              <a:rPr lang="en-US" altLang="zh-CN" sz="2000" dirty="0" err="1" smtClean="0"/>
              <a:t>Kamon</a:t>
            </a:r>
            <a:r>
              <a:rPr lang="zh-CN" altLang="en-US" sz="2000" dirty="0" smtClean="0"/>
              <a:t>里面默认文件配置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/>
              <a:t>kamon</a:t>
            </a:r>
            <a:r>
              <a:rPr lang="en-US" altLang="zh-CN" sz="2000" dirty="0"/>
              <a:t> { metrics { filters = [ { actor { includes = </a:t>
            </a:r>
            <a:r>
              <a:rPr lang="en-US" altLang="zh-CN" sz="2000" dirty="0" smtClean="0"/>
              <a:t>["*"]</a:t>
            </a:r>
          </a:p>
          <a:p>
            <a:endParaRPr lang="en-US" altLang="zh-CN" sz="2000" dirty="0" smtClean="0"/>
          </a:p>
        </p:txBody>
      </p:sp>
      <p:pic>
        <p:nvPicPr>
          <p:cNvPr id="1028" name="Picture 4" descr="http://ww4.sinaimg.cn/bmiddle/6165c0a7gw1er0a2zfkkcj20c808575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42" y="4071853"/>
            <a:ext cx="3546475" cy="236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28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如何与我们应用集成？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2080" y="1154000"/>
            <a:ext cx="7208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Kamon</a:t>
            </a:r>
            <a:r>
              <a:rPr lang="zh-CN" altLang="en-US" sz="2000" dirty="0" smtClean="0"/>
              <a:t>如何与后端第三方管理系统</a:t>
            </a:r>
            <a:r>
              <a:rPr lang="en-US" altLang="zh-CN" sz="2000" dirty="0" err="1" smtClean="0"/>
              <a:t>StatsD</a:t>
            </a:r>
            <a:r>
              <a:rPr lang="zh-CN" altLang="en-US" sz="2000" dirty="0" smtClean="0"/>
              <a:t>集成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工程里添加第三方系统</a:t>
            </a:r>
            <a:r>
              <a:rPr lang="en-US" altLang="zh-CN" sz="2000" dirty="0" err="1" smtClean="0"/>
              <a:t>Kamon</a:t>
            </a:r>
            <a:r>
              <a:rPr lang="zh-CN" altLang="en-US" sz="2000" dirty="0" smtClean="0"/>
              <a:t>扩展插件包</a:t>
            </a:r>
            <a:r>
              <a:rPr lang="en-US" altLang="zh-CN" sz="2000" dirty="0" err="1" smtClean="0"/>
              <a:t>kamon-statsd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reference.conf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文件参数修改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本地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环境搭建，具体可以参考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官网文档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启动</a:t>
            </a:r>
            <a:r>
              <a:rPr lang="en-US" altLang="zh-CN" sz="2000" dirty="0" err="1" smtClean="0"/>
              <a:t>StatsD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后端系统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容器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err="1"/>
              <a:t>docker</a:t>
            </a:r>
            <a:r>
              <a:rPr lang="en-US" altLang="zh-CN" sz="2000" dirty="0"/>
              <a:t> run -d -p 80:80 -p 8125:8125/</a:t>
            </a:r>
            <a:r>
              <a:rPr lang="en-US" altLang="zh-CN" sz="2000" dirty="0" err="1"/>
              <a:t>udp</a:t>
            </a:r>
            <a:r>
              <a:rPr lang="en-US" altLang="zh-CN" sz="2000" dirty="0"/>
              <a:t> -p 8126:8126 --name </a:t>
            </a:r>
            <a:r>
              <a:rPr lang="en-US" altLang="zh-CN" sz="2000" dirty="0" err="1"/>
              <a:t>kamon</a:t>
            </a:r>
            <a:r>
              <a:rPr lang="en-US" altLang="zh-CN" sz="2000" dirty="0"/>
              <a:t>-</a:t>
            </a:r>
            <a:r>
              <a:rPr lang="en-US" altLang="zh-CN" sz="2000" dirty="0" err="1"/>
              <a:t>grafana</a:t>
            </a:r>
            <a:r>
              <a:rPr lang="en-US" altLang="zh-CN" sz="2000" dirty="0"/>
              <a:t>-dashboard </a:t>
            </a:r>
            <a:r>
              <a:rPr lang="en-US" altLang="zh-CN" sz="2000" dirty="0" err="1" smtClean="0"/>
              <a:t>kamon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grafana_graphite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https://github.com/kamon-io/docker-grafana-graphite</a:t>
            </a:r>
            <a:endParaRPr lang="en-US" altLang="zh-CN" sz="2000" dirty="0" smtClean="0"/>
          </a:p>
        </p:txBody>
      </p:sp>
      <p:pic>
        <p:nvPicPr>
          <p:cNvPr id="2052" name="Picture 4" descr="http://ww4.sinaimg.cn/bmiddle/805ff99fjw1er0dywkiruj20k00dc7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19" y="3090789"/>
            <a:ext cx="2534155" cy="168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80" y="5555205"/>
            <a:ext cx="7448419" cy="8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如何与我们应用集成？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300" y="1405801"/>
            <a:ext cx="7208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Kamon</a:t>
            </a:r>
            <a:r>
              <a:rPr lang="zh-CN" altLang="en-US" sz="2000" dirty="0" smtClean="0"/>
              <a:t>如何与后端第三方管理系统</a:t>
            </a:r>
            <a:r>
              <a:rPr lang="en-US" altLang="zh-CN" sz="2000" dirty="0" err="1" smtClean="0"/>
              <a:t>StatsD</a:t>
            </a:r>
            <a:r>
              <a:rPr lang="zh-CN" altLang="en-US" sz="2000" dirty="0" smtClean="0"/>
              <a:t>集成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375438"/>
            <a:ext cx="8058954" cy="47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85748" y="433455"/>
            <a:ext cx="7137745" cy="6350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7426" y="2786332"/>
            <a:ext cx="3825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zh-CN" altLang="en-US" sz="4000" b="1" dirty="0">
              <a:solidFill>
                <a:schemeClr val="tx2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268" name="Picture 4" descr="http://ww2.sinaimg.cn/bmiddle/6165c0a7gw1er0a06puukj20c807wa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95" y="1787725"/>
            <a:ext cx="4191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82871" y="260607"/>
            <a:ext cx="7137745" cy="6350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4040" y="1817822"/>
            <a:ext cx="77652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Kamon</a:t>
            </a:r>
            <a:r>
              <a:rPr lang="zh-CN" altLang="en-US" sz="3200" dirty="0"/>
              <a:t>是什么？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Kamon</a:t>
            </a:r>
            <a:r>
              <a:rPr lang="zh-CN" altLang="en-US" sz="3200" dirty="0"/>
              <a:t>能够为我们监控什么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Kamon</a:t>
            </a:r>
            <a:r>
              <a:rPr lang="zh-CN" altLang="en-US" sz="3200" dirty="0"/>
              <a:t>是如何做到的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Kamon</a:t>
            </a:r>
            <a:r>
              <a:rPr lang="zh-CN" altLang="en-US" sz="3200" dirty="0"/>
              <a:t>如何与我们应用集成</a:t>
            </a:r>
            <a:r>
              <a:rPr lang="zh-CN" altLang="en-US" sz="3200" dirty="0" smtClean="0"/>
              <a:t>？</a:t>
            </a:r>
            <a:endParaRPr lang="en-US" altLang="zh-CN" sz="3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6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简单说</a:t>
            </a:r>
            <a:r>
              <a:rPr lang="en-US" altLang="zh-CN" dirty="0" err="1" smtClean="0">
                <a:solidFill>
                  <a:schemeClr val="tx1"/>
                </a:solidFill>
              </a:rPr>
              <a:t>Kamon</a:t>
            </a:r>
            <a:r>
              <a:rPr lang="zh-CN" altLang="en-US" dirty="0" smtClean="0">
                <a:solidFill>
                  <a:schemeClr val="tx1"/>
                </a:solidFill>
              </a:rPr>
              <a:t>是对</a:t>
            </a:r>
            <a:r>
              <a:rPr lang="en-US" altLang="zh-CN" dirty="0" err="1" smtClean="0">
                <a:solidFill>
                  <a:schemeClr val="tx1"/>
                </a:solidFill>
              </a:rPr>
              <a:t>akka</a:t>
            </a:r>
            <a:r>
              <a:rPr lang="zh-CN" altLang="en-US" dirty="0" smtClean="0">
                <a:solidFill>
                  <a:schemeClr val="tx1"/>
                </a:solidFill>
              </a:rPr>
              <a:t>应用进行监控</a:t>
            </a:r>
            <a:r>
              <a:rPr lang="zh-CN" altLang="en-US" dirty="0">
                <a:solidFill>
                  <a:schemeClr val="tx1"/>
                </a:solidFill>
              </a:rPr>
              <a:t>并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</a:rPr>
              <a:t>Scala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r>
              <a:rPr lang="zh-CN" altLang="en-US" dirty="0" smtClean="0">
                <a:solidFill>
                  <a:schemeClr val="tx1"/>
                </a:solidFill>
              </a:rPr>
              <a:t>编写的</a:t>
            </a:r>
            <a:r>
              <a:rPr lang="zh-CN" altLang="en-US" dirty="0">
                <a:solidFill>
                  <a:schemeClr val="tx1"/>
                </a:solidFill>
              </a:rPr>
              <a:t>一套</a:t>
            </a:r>
            <a:r>
              <a:rPr lang="zh-CN" altLang="en-US" dirty="0" smtClean="0">
                <a:solidFill>
                  <a:schemeClr val="tx1"/>
                </a:solidFill>
              </a:rPr>
              <a:t>监控框架。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什么？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767035"/>
            <a:ext cx="8891685" cy="36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4.sinaimg.cn/bmiddle/af0d43ddgw1er0bryzo4bj20c808lt9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15" y="4046220"/>
            <a:ext cx="3632045" cy="25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Kamon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目前针对</a:t>
            </a:r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  <a:r>
              <a:rPr lang="zh-CN" altLang="en-US" dirty="0" smtClean="0">
                <a:solidFill>
                  <a:schemeClr val="tx1"/>
                </a:solidFill>
              </a:rPr>
              <a:t>监控主要有以下几项：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processTime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：消息处理时间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timeInMailbox</a:t>
            </a:r>
            <a:r>
              <a:rPr lang="zh-CN" altLang="en-US" dirty="0" smtClean="0">
                <a:solidFill>
                  <a:schemeClr val="tx1"/>
                </a:solidFill>
              </a:rPr>
              <a:t>：消息在</a:t>
            </a:r>
            <a:r>
              <a:rPr lang="en-US" altLang="zh-CN" dirty="0" smtClean="0">
                <a:solidFill>
                  <a:schemeClr val="tx1"/>
                </a:solidFill>
              </a:rPr>
              <a:t>mailbox</a:t>
            </a:r>
            <a:r>
              <a:rPr lang="zh-CN" altLang="en-US" dirty="0" smtClean="0">
                <a:solidFill>
                  <a:schemeClr val="tx1"/>
                </a:solidFill>
              </a:rPr>
              <a:t>等待时间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MailboxSize</a:t>
            </a:r>
            <a:r>
              <a:rPr lang="zh-CN" altLang="en-US" dirty="0" smtClean="0">
                <a:solidFill>
                  <a:schemeClr val="tx1"/>
                </a:solidFill>
              </a:rPr>
              <a:t>： 当前</a:t>
            </a:r>
            <a:r>
              <a:rPr lang="en-US" altLang="zh-CN" dirty="0" smtClean="0">
                <a:solidFill>
                  <a:schemeClr val="tx1"/>
                </a:solidFill>
              </a:rPr>
              <a:t>mailbox </a:t>
            </a:r>
            <a:r>
              <a:rPr lang="zh-CN" altLang="en-US" dirty="0" smtClean="0">
                <a:solidFill>
                  <a:schemeClr val="tx1"/>
                </a:solidFill>
              </a:rPr>
              <a:t>等待消息处理的个数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Errors</a:t>
            </a:r>
            <a:r>
              <a:rPr lang="zh-CN" altLang="en-US" dirty="0" smtClean="0">
                <a:solidFill>
                  <a:schemeClr val="tx1"/>
                </a:solidFill>
              </a:rPr>
              <a:t>：  调用失败个数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监控策略：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ctor</a:t>
            </a:r>
            <a:r>
              <a:rPr lang="zh-CN" altLang="en-US" dirty="0" smtClean="0">
                <a:solidFill>
                  <a:schemeClr val="tx1"/>
                </a:solidFill>
              </a:rPr>
              <a:t>执行时进行数据收集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能够为我们监控什么？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6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Kamon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目前针对</a:t>
            </a:r>
            <a:r>
              <a:rPr lang="en-US" altLang="zh-CN" dirty="0">
                <a:solidFill>
                  <a:schemeClr val="tx1"/>
                </a:solidFill>
              </a:rPr>
              <a:t>dispatcher</a:t>
            </a:r>
            <a:r>
              <a:rPr lang="zh-CN" altLang="en-US" dirty="0" smtClean="0">
                <a:solidFill>
                  <a:schemeClr val="tx1"/>
                </a:solidFill>
              </a:rPr>
              <a:t>监控主要有以下几项：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maximumPoolSize</a:t>
            </a:r>
            <a:r>
              <a:rPr lang="zh-CN" altLang="en-US" b="1" dirty="0" smtClean="0">
                <a:solidFill>
                  <a:schemeClr val="tx1"/>
                </a:solidFill>
              </a:rPr>
              <a:t>：最大线程池大小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runningThreadCount</a:t>
            </a:r>
            <a:r>
              <a:rPr lang="zh-CN" altLang="en-US" b="1" dirty="0" smtClean="0">
                <a:solidFill>
                  <a:schemeClr val="tx1"/>
                </a:solidFill>
              </a:rPr>
              <a:t>：当前忙碌线程池大小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queueTaskCount</a:t>
            </a:r>
            <a:r>
              <a:rPr lang="zh-CN" altLang="en-US" b="1" dirty="0" smtClean="0">
                <a:solidFill>
                  <a:schemeClr val="tx1"/>
                </a:solidFill>
              </a:rPr>
              <a:t>：当前线程队列等待个数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poolSize</a:t>
            </a:r>
            <a:r>
              <a:rPr lang="zh-CN" altLang="en-US" b="1" dirty="0" smtClean="0">
                <a:solidFill>
                  <a:schemeClr val="tx1"/>
                </a:solidFill>
              </a:rPr>
              <a:t>：当前线程池大小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监控策略：对</a:t>
            </a:r>
            <a:r>
              <a:rPr lang="en-US" altLang="zh-CN" b="1" dirty="0" smtClean="0">
                <a:solidFill>
                  <a:schemeClr val="tx1"/>
                </a:solidFill>
              </a:rPr>
              <a:t>dispatcher </a:t>
            </a:r>
            <a:r>
              <a:rPr lang="zh-CN" altLang="en-US" b="1" dirty="0" smtClean="0">
                <a:solidFill>
                  <a:schemeClr val="tx1"/>
                </a:solidFill>
              </a:rPr>
              <a:t>进行定时拍照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能够为我们监控什么？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pic>
        <p:nvPicPr>
          <p:cNvPr id="5122" name="Picture 2" descr="http://ww3.sinaimg.cn/bmiddle/6165c0a7gw1er0a05mos5j20c808474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40" y="3658259"/>
            <a:ext cx="3836420" cy="25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9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是如何做到的？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6760" y="1428661"/>
            <a:ext cx="5311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数据采集</a:t>
            </a:r>
            <a:endParaRPr lang="en-US" altLang="zh-CN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数据快照</a:t>
            </a:r>
            <a:endParaRPr lang="en-US" altLang="zh-CN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数据发送</a:t>
            </a:r>
            <a:endParaRPr lang="en-US" altLang="zh-CN" sz="4000" dirty="0" smtClean="0"/>
          </a:p>
        </p:txBody>
      </p:sp>
      <p:pic>
        <p:nvPicPr>
          <p:cNvPr id="12" name="Picture 2" descr="http://kamon.io/assets/img/diagrams/metric-collection-concep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4182976"/>
            <a:ext cx="8740353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1.sinaimg.cn/bmiddle/72635b6agw1eqzoohmg8pj20m80dwq5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95" y="1428661"/>
            <a:ext cx="4191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5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 bwMode="auto">
          <a:xfrm>
            <a:off x="5600700" y="1327725"/>
            <a:ext cx="3306328" cy="322141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37160" y="1282446"/>
            <a:ext cx="3771900" cy="32666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是如何做到的？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2" name="圆柱形 1"/>
          <p:cNvSpPr/>
          <p:nvPr/>
        </p:nvSpPr>
        <p:spPr bwMode="auto">
          <a:xfrm>
            <a:off x="274320" y="2285118"/>
            <a:ext cx="1226820" cy="1351908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r>
              <a:rPr kumimoji="1" lang="en-US" altLang="zh-CN" sz="1600" dirty="0">
                <a:solidFill>
                  <a:schemeClr val="tx1"/>
                </a:solidFill>
              </a:rPr>
              <a:t>storage</a:t>
            </a:r>
            <a:endParaRPr kumimoji="1"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828800" y="1746504"/>
            <a:ext cx="1889760" cy="60579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r>
              <a:rPr kumimoji="1" lang="en-US" altLang="zh-CN" sz="1600" dirty="0" err="1" smtClean="0">
                <a:solidFill>
                  <a:schemeClr val="tx1"/>
                </a:solidFill>
              </a:rPr>
              <a:t>GroupRecorder</a:t>
            </a:r>
            <a:endParaRPr kumimoji="1"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828800" y="2629877"/>
            <a:ext cx="1889760" cy="60579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r>
              <a:rPr kumimoji="1" lang="en-US" altLang="zh-CN" sz="1600" dirty="0" err="1" smtClean="0">
                <a:solidFill>
                  <a:schemeClr val="tx1"/>
                </a:solidFill>
              </a:rPr>
              <a:t>GroupRecorder</a:t>
            </a:r>
            <a:endParaRPr kumimoji="1"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828800" y="3513250"/>
            <a:ext cx="1889760" cy="60579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r>
              <a:rPr kumimoji="1" lang="en-US" altLang="zh-CN" sz="1600" dirty="0" err="1" smtClean="0">
                <a:solidFill>
                  <a:schemeClr val="tx1"/>
                </a:solidFill>
              </a:rPr>
              <a:t>GroupRecorder</a:t>
            </a:r>
            <a:endParaRPr kumimoji="1"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990034" y="1746504"/>
            <a:ext cx="2538451" cy="59739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</a:pPr>
            <a:endParaRPr lang="en-US" altLang="zh-CN" sz="1600" dirty="0" smtClean="0"/>
          </a:p>
          <a:p>
            <a:pPr marL="180975" algn="ctr" latinLnBrk="1">
              <a:spcBef>
                <a:spcPct val="0"/>
              </a:spcBef>
            </a:pPr>
            <a:r>
              <a:rPr lang="zh-CN" altLang="en-US" sz="1600" dirty="0" smtClean="0"/>
              <a:t>MetricGroupSnapshot</a:t>
            </a:r>
          </a:p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990034" y="2629877"/>
            <a:ext cx="2538451" cy="59739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</a:pPr>
            <a:endParaRPr lang="en-US" altLang="zh-CN" sz="1600" dirty="0" smtClean="0"/>
          </a:p>
          <a:p>
            <a:pPr marL="180975" algn="ctr" latinLnBrk="1">
              <a:spcBef>
                <a:spcPct val="0"/>
              </a:spcBef>
            </a:pPr>
            <a:r>
              <a:rPr lang="zh-CN" altLang="en-US" sz="1600" dirty="0" smtClean="0"/>
              <a:t>MetricGroupSnapshot</a:t>
            </a:r>
          </a:p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990034" y="3513250"/>
            <a:ext cx="2538451" cy="59739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</a:pPr>
            <a:endParaRPr lang="en-US" altLang="zh-CN" sz="1600" dirty="0" smtClean="0"/>
          </a:p>
          <a:p>
            <a:pPr marL="180975" algn="ctr" latinLnBrk="1">
              <a:spcBef>
                <a:spcPct val="0"/>
              </a:spcBef>
            </a:pPr>
            <a:r>
              <a:rPr lang="zh-CN" altLang="en-US" sz="1600" dirty="0" smtClean="0"/>
              <a:t>MetricGroupSnapshot</a:t>
            </a:r>
          </a:p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600700" y="5219474"/>
            <a:ext cx="3306328" cy="122203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r>
              <a:rPr kumimoji="1" lang="en-US" altLang="zh-CN" sz="1600" dirty="0" err="1" smtClean="0">
                <a:solidFill>
                  <a:schemeClr val="tx1"/>
                </a:solidFill>
              </a:rPr>
              <a:t>StatsDMetricsSender</a:t>
            </a:r>
            <a:endParaRPr kumimoji="1"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079157" y="2704418"/>
            <a:ext cx="1143000" cy="468027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7070984" y="4641561"/>
            <a:ext cx="365760" cy="43434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7" name="右箭头 26"/>
          <p:cNvSpPr/>
          <p:nvPr/>
        </p:nvSpPr>
        <p:spPr bwMode="auto">
          <a:xfrm>
            <a:off x="9018270" y="5647611"/>
            <a:ext cx="480060" cy="36576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9540992" y="5219474"/>
            <a:ext cx="160020" cy="123444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180975" algn="ctr" latinLnBrk="1">
              <a:spcBef>
                <a:spcPct val="0"/>
              </a:spcBef>
              <a:buClrTx/>
            </a:pPr>
            <a:endParaRPr kumimoji="1" lang="zh-CN" alt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18560" y="5830491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StatsDExtension</a:t>
            </a:r>
            <a:endParaRPr lang="zh-CN" altLang="en-US" sz="16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955804" y="4629901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MetricsExtension</a:t>
            </a:r>
            <a:endParaRPr lang="zh-CN" altLang="en-US" sz="1600" dirty="0" smtClean="0"/>
          </a:p>
        </p:txBody>
      </p:sp>
      <p:sp>
        <p:nvSpPr>
          <p:cNvPr id="32" name="矩形 31"/>
          <p:cNvSpPr/>
          <p:nvPr/>
        </p:nvSpPr>
        <p:spPr>
          <a:xfrm>
            <a:off x="6425104" y="7797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Subscriptions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0" y="2004836"/>
            <a:ext cx="688971" cy="6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是如何做到的？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300" y="1405801"/>
            <a:ext cx="7208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数据采集</a:t>
            </a:r>
            <a:endParaRPr lang="en-US" altLang="zh-CN" sz="3200" dirty="0" smtClean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主要</a:t>
            </a:r>
            <a:r>
              <a:rPr lang="zh-CN" altLang="en-US" sz="2000" dirty="0"/>
              <a:t>是通过切面</a:t>
            </a:r>
            <a:r>
              <a:rPr lang="en-US" altLang="zh-CN" sz="2000" dirty="0"/>
              <a:t>Aspect </a:t>
            </a:r>
            <a:r>
              <a:rPr lang="en-US" altLang="zh-CN" sz="2000" dirty="0" err="1"/>
              <a:t>ActorCellInstrumentation</a:t>
            </a:r>
            <a:r>
              <a:rPr lang="en-US" altLang="zh-CN" sz="2000" dirty="0"/>
              <a:t> </a:t>
            </a:r>
            <a:r>
              <a:rPr lang="zh-CN" altLang="en-US" sz="2000" dirty="0"/>
              <a:t>对</a:t>
            </a:r>
            <a:r>
              <a:rPr lang="en-US" altLang="zh-CN" sz="2000" dirty="0"/>
              <a:t>actor</a:t>
            </a:r>
            <a:r>
              <a:rPr lang="zh-CN" altLang="en-US" sz="2000" dirty="0"/>
              <a:t>的消息发送，执行，失败等几个点进行拦截。</a:t>
            </a:r>
            <a:endParaRPr lang="en-US" altLang="zh-CN" sz="2000" dirty="0"/>
          </a:p>
          <a:p>
            <a:r>
              <a:rPr lang="en-US" altLang="zh-CN" sz="2000" dirty="0"/>
              <a:t>       </a:t>
            </a:r>
          </a:p>
          <a:p>
            <a:r>
              <a:rPr lang="en-US" altLang="zh-CN" sz="2000" dirty="0"/>
              <a:t>     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主要记录在</a:t>
            </a:r>
            <a:r>
              <a:rPr lang="en-US" altLang="zh-CN" sz="2000" dirty="0" err="1"/>
              <a:t>actorMetricsRecorder</a:t>
            </a:r>
            <a:r>
              <a:rPr lang="en-US" altLang="zh-CN" sz="2000" dirty="0"/>
              <a:t> </a:t>
            </a:r>
            <a:r>
              <a:rPr lang="zh-CN" altLang="en-US" sz="2000" dirty="0"/>
              <a:t>这个对象中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一个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对应一个</a:t>
            </a:r>
            <a:r>
              <a:rPr lang="en-US" altLang="zh-CN" sz="2000" dirty="0" err="1"/>
              <a:t>actorMetricsRecorder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7170" name="Picture 2" descr="http://ww1.sinaimg.cn/bmiddle/72635b6agw1eqzooj3heoj20sb0j340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40" y="4041006"/>
            <a:ext cx="3729354" cy="2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4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/>
              <a:t>Kamon</a:t>
            </a:r>
            <a:r>
              <a:rPr lang="zh-CN" altLang="en-US" sz="2400" dirty="0" smtClean="0"/>
              <a:t>是如何做到的？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300" y="1405801"/>
            <a:ext cx="72085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数据快照与发送</a:t>
            </a:r>
            <a:endParaRPr lang="en-US" altLang="zh-CN" sz="3200" dirty="0" smtClean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默认每</a:t>
            </a:r>
            <a:r>
              <a:rPr lang="en-US" altLang="zh-CN" sz="2000" dirty="0" smtClean="0"/>
              <a:t>1s</a:t>
            </a:r>
            <a:r>
              <a:rPr lang="zh-CN" altLang="en-US" sz="2000" dirty="0"/>
              <a:t>快照</a:t>
            </a:r>
            <a:r>
              <a:rPr lang="zh-CN" altLang="en-US" sz="2000" dirty="0" smtClean="0"/>
              <a:t>一次，并将快照数据通过第三方扩展，通过</a:t>
            </a:r>
            <a:r>
              <a:rPr lang="en-US" altLang="zh-CN" sz="2000" dirty="0" smtClean="0"/>
              <a:t>UDP</a:t>
            </a:r>
            <a:r>
              <a:rPr lang="zh-CN" altLang="en-US" sz="2000" dirty="0" smtClean="0"/>
              <a:t>发给第三方系统。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常用地方第三方系统</a:t>
            </a:r>
            <a:r>
              <a:rPr lang="en-US" altLang="zh-CN" sz="2000" dirty="0" err="1" smtClean="0"/>
              <a:t>kamon-datadog</a:t>
            </a:r>
            <a:r>
              <a:rPr lang="zh-CN" altLang="en-US" sz="2000" dirty="0" smtClean="0"/>
              <a:t>，</a:t>
            </a:r>
            <a:r>
              <a:rPr lang="en-US" altLang="zh-CN" sz="2000" dirty="0" err="1"/>
              <a:t>kamon-statsd</a:t>
            </a:r>
            <a:endParaRPr lang="en-US" altLang="zh-CN" sz="2000" dirty="0"/>
          </a:p>
          <a:p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kamon</a:t>
            </a:r>
            <a:r>
              <a:rPr lang="en-US" altLang="zh-CN" sz="2000" dirty="0" smtClean="0"/>
              <a:t>-log-reporter</a:t>
            </a:r>
            <a:r>
              <a:rPr lang="zh-CN" altLang="en-US" sz="2000" dirty="0" smtClean="0"/>
              <a:t>等，分别对应不同后端系统。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8196" name="Picture 4" descr="http://ww4.sinaimg.cn/bmiddle/6165c0a7gw1er0a01c7ayj20c808474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87" y="4206240"/>
            <a:ext cx="3748508" cy="248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04402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Yihaodian Colors">
      <a:dk1>
        <a:srgbClr val="474747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474747"/>
      </a:accent2>
      <a:accent3>
        <a:srgbClr val="808080"/>
      </a:accent3>
      <a:accent4>
        <a:srgbClr val="387489"/>
      </a:accent4>
      <a:accent5>
        <a:srgbClr val="006600"/>
      </a:accent5>
      <a:accent6>
        <a:srgbClr val="660066"/>
      </a:accent6>
      <a:hlink>
        <a:srgbClr val="C00000"/>
      </a:hlink>
      <a:folHlink>
        <a:srgbClr val="4D9AB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algn="ctr">
          <a:noFill/>
          <a:miter lim="800000"/>
          <a:headEnd/>
          <a:tailEnd/>
        </a:ln>
        <a:effectLst/>
        <a:scene3d>
          <a:camera prst="orthographicFront"/>
          <a:lightRig rig="legacyFlat3" dir="b"/>
        </a:scene3d>
        <a:sp3d extrusionH="430200" contourW="12700" prstMaterial="legacyMatte">
          <a:extrusionClr>
            <a:schemeClr val="bg1"/>
          </a:extrusionClr>
          <a:contourClr>
            <a:schemeClr val="bg1"/>
          </a:contourClr>
        </a:sp3d>
      </a:spPr>
      <a:bodyPr wrap="square" rtlCol="0" anchor="ctr">
        <a:flatTx/>
      </a:bodyPr>
      <a:lstStyle>
        <a:defPPr marL="180975" algn="ctr" latinLnBrk="1">
          <a:spcBef>
            <a:spcPct val="0"/>
          </a:spcBef>
          <a:buClrTx/>
          <a:defRPr kumimoji="1" sz="1600" dirty="0" err="1" smtClean="0">
            <a:solidFill>
              <a:schemeClr val="bg1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8933</TotalTime>
  <Words>519</Words>
  <Application>Microsoft Office PowerPoint</Application>
  <PresentationFormat>A4 纸张(210x297 毫米)</PresentationFormat>
  <Paragraphs>132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华文宋体</vt:lpstr>
      <vt:lpstr>宋体</vt:lpstr>
      <vt:lpstr>微软雅黑</vt:lpstr>
      <vt:lpstr>Arial</vt:lpstr>
      <vt:lpstr>Calibri</vt:lpstr>
      <vt:lpstr>ppt template</vt:lpstr>
      <vt:lpstr>PowerPoint 演示文稿</vt:lpstr>
      <vt:lpstr>PowerPoint 演示文稿</vt:lpstr>
      <vt:lpstr>Kamon是什么？ </vt:lpstr>
      <vt:lpstr>Kamon能够为我们监控什么？ </vt:lpstr>
      <vt:lpstr>Kamon能够为我们监控什么？ </vt:lpstr>
      <vt:lpstr>Kamon是如何做到的？  </vt:lpstr>
      <vt:lpstr>Kamon是如何做到的？  </vt:lpstr>
      <vt:lpstr>Kamon是如何做到的？  </vt:lpstr>
      <vt:lpstr>Kamon是如何做到的？  </vt:lpstr>
      <vt:lpstr>Kamon是如何做到的？  </vt:lpstr>
      <vt:lpstr>Kamon如何与我们应用集成？  </vt:lpstr>
      <vt:lpstr>Kamon如何与我们应用集成？  </vt:lpstr>
      <vt:lpstr>Kamon如何与我们应用集成？  </vt:lpstr>
      <vt:lpstr>Kamon如何与我们应用集成？ 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Archer</dc:creator>
  <cp:lastModifiedBy>hikin</cp:lastModifiedBy>
  <cp:revision>189</cp:revision>
  <dcterms:created xsi:type="dcterms:W3CDTF">2013-05-14T05:19:53Z</dcterms:created>
  <dcterms:modified xsi:type="dcterms:W3CDTF">2015-04-10T06:55:08Z</dcterms:modified>
</cp:coreProperties>
</file>