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24" r:id="rId2"/>
    <p:sldId id="326" r:id="rId3"/>
    <p:sldId id="327" r:id="rId4"/>
    <p:sldId id="343" r:id="rId5"/>
    <p:sldId id="332" r:id="rId6"/>
    <p:sldId id="342" r:id="rId7"/>
    <p:sldId id="331" r:id="rId8"/>
    <p:sldId id="328" r:id="rId9"/>
    <p:sldId id="334" r:id="rId10"/>
    <p:sldId id="329" r:id="rId11"/>
    <p:sldId id="344" r:id="rId12"/>
    <p:sldId id="333" r:id="rId13"/>
    <p:sldId id="330" r:id="rId14"/>
    <p:sldId id="339" r:id="rId15"/>
    <p:sldId id="335" r:id="rId16"/>
    <p:sldId id="336" r:id="rId17"/>
    <p:sldId id="337" r:id="rId18"/>
    <p:sldId id="338" r:id="rId19"/>
    <p:sldId id="340" r:id="rId20"/>
    <p:sldId id="341" r:id="rId21"/>
    <p:sldId id="345" r:id="rId22"/>
  </p:sldIdLst>
  <p:sldSz cx="9906000" cy="6858000" type="A4"/>
  <p:notesSz cx="7010400" cy="9296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CC0014"/>
    <a:srgbClr val="D00014"/>
    <a:srgbClr val="DF1A22"/>
    <a:srgbClr val="E60012"/>
    <a:srgbClr val="FFFFFF"/>
    <a:srgbClr val="800000"/>
    <a:srgbClr val="000000"/>
    <a:srgbClr val="D96581"/>
    <a:srgbClr val="ED1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7390" autoAdjust="0"/>
  </p:normalViewPr>
  <p:slideViewPr>
    <p:cSldViewPr snapToGrid="0">
      <p:cViewPr varScale="1">
        <p:scale>
          <a:sx n="54" d="100"/>
          <a:sy n="54" d="100"/>
        </p:scale>
        <p:origin x="-1416" y="-9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3810" y="-8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F7CB1CA-F2A3-4935-8338-EF5BD7C5A308}" type="datetimeFigureOut">
              <a:rPr lang="en-US" smtClean="0"/>
              <a:pPr/>
              <a:t>9/12/2013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FFE8EDEA-482F-4F69-81C8-C80F2167B73A}" type="slidenum">
              <a:rPr lang="en-US" smtClean="0"/>
              <a:pPr/>
              <a:t>‹#›</a:t>
            </a:fld>
            <a:endParaRPr lang="en-US"/>
          </a:p>
        </p:txBody>
      </p:sp>
    </p:spTree>
    <p:extLst>
      <p:ext uri="{BB962C8B-B14F-4D97-AF65-F5344CB8AC3E}">
        <p14:creationId xmlns:p14="http://schemas.microsoft.com/office/powerpoint/2010/main" val="2505780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CN" altLang="en-US"/>
          </a:p>
        </p:txBody>
      </p:sp>
      <p:sp>
        <p:nvSpPr>
          <p:cNvPr id="3" name="日期占位符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19F712A-B526-4860-B9FB-C57495F7EC81}" type="datetimeFigureOut">
              <a:rPr lang="zh-CN" altLang="en-US" smtClean="0"/>
              <a:pPr/>
              <a:t>2013/9/12</a:t>
            </a:fld>
            <a:endParaRPr lang="zh-CN" altLang="en-US"/>
          </a:p>
        </p:txBody>
      </p:sp>
      <p:sp>
        <p:nvSpPr>
          <p:cNvPr id="4" name="幻灯片图像占位符 3"/>
          <p:cNvSpPr>
            <a:spLocks noGrp="1" noRot="1" noChangeAspect="1"/>
          </p:cNvSpPr>
          <p:nvPr>
            <p:ph type="sldImg" idx="2"/>
          </p:nvPr>
        </p:nvSpPr>
        <p:spPr>
          <a:xfrm>
            <a:off x="987425" y="696913"/>
            <a:ext cx="5035550" cy="3486150"/>
          </a:xfrm>
          <a:prstGeom prst="rect">
            <a:avLst/>
          </a:prstGeom>
          <a:noFill/>
          <a:ln w="12700">
            <a:solidFill>
              <a:prstClr val="black"/>
            </a:solidFill>
          </a:ln>
        </p:spPr>
        <p:txBody>
          <a:bodyPr vert="horz" lIns="93177" tIns="46589" rIns="93177" bIns="46589" rtlCol="0" anchor="ctr"/>
          <a:lstStyle/>
          <a:p>
            <a:endParaRPr lang="zh-CN" altLang="en-US"/>
          </a:p>
        </p:txBody>
      </p:sp>
      <p:sp>
        <p:nvSpPr>
          <p:cNvPr id="5" name="备注占位符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F67B7A0-42D6-425E-BF17-0226A10181A2}" type="slidenum">
              <a:rPr lang="zh-CN" altLang="en-US" smtClean="0"/>
              <a:pPr/>
              <a:t>‹#›</a:t>
            </a:fld>
            <a:endParaRPr lang="zh-CN" altLang="en-US"/>
          </a:p>
        </p:txBody>
      </p:sp>
    </p:spTree>
    <p:extLst>
      <p:ext uri="{BB962C8B-B14F-4D97-AF65-F5344CB8AC3E}">
        <p14:creationId xmlns:p14="http://schemas.microsoft.com/office/powerpoint/2010/main" val="4082077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POSIX Portable Operation System interface</a:t>
            </a:r>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6" name="Text Placeholder 1"/>
          <p:cNvSpPr>
            <a:spLocks noGrp="1"/>
          </p:cNvSpPr>
          <p:nvPr>
            <p:ph type="body" sz="quarter" idx="13" hasCustomPrompt="1"/>
          </p:nvPr>
        </p:nvSpPr>
        <p:spPr>
          <a:xfrm>
            <a:off x="3516733" y="572687"/>
            <a:ext cx="3101283" cy="384442"/>
          </a:xfrm>
          <a:prstGeom prst="rect">
            <a:avLst/>
          </a:prstGeom>
        </p:spPr>
        <p:txBody>
          <a:bodyPr/>
          <a:lstStyle>
            <a:lvl1pPr>
              <a:buNone/>
              <a:defRPr sz="1800" b="0">
                <a:latin typeface="微软雅黑" pitchFamily="34" charset="-122"/>
                <a:ea typeface="微软雅黑" pitchFamily="34" charset="-122"/>
              </a:defRPr>
            </a:lvl1pPr>
          </a:lstStyle>
          <a:p>
            <a:pPr lvl="0"/>
            <a:r>
              <a:rPr lang="zh-CN" altLang="en-US" dirty="0" smtClean="0"/>
              <a:t>作者，日期</a:t>
            </a:r>
          </a:p>
        </p:txBody>
      </p:sp>
      <p:sp>
        <p:nvSpPr>
          <p:cNvPr id="7" name="Text Placeholder 1"/>
          <p:cNvSpPr>
            <a:spLocks noGrp="1"/>
          </p:cNvSpPr>
          <p:nvPr>
            <p:ph type="body" sz="quarter" idx="14" hasCustomPrompt="1"/>
          </p:nvPr>
        </p:nvSpPr>
        <p:spPr>
          <a:xfrm>
            <a:off x="3515190" y="972915"/>
            <a:ext cx="5889467" cy="384442"/>
          </a:xfrm>
          <a:prstGeom prst="rect">
            <a:avLst/>
          </a:prstGeom>
        </p:spPr>
        <p:txBody>
          <a:bodyPr/>
          <a:lstStyle>
            <a:lvl1pPr>
              <a:buNone/>
              <a:defRPr sz="3200" b="1">
                <a:latin typeface="微软雅黑" pitchFamily="34" charset="-122"/>
                <a:ea typeface="微软雅黑" pitchFamily="34" charset="-122"/>
              </a:defRPr>
            </a:lvl1pPr>
          </a:lstStyle>
          <a:p>
            <a:pPr lvl="0"/>
            <a:r>
              <a:rPr lang="en-US" altLang="zh-CN" dirty="0" smtClean="0"/>
              <a:t>PPT</a:t>
            </a:r>
            <a:r>
              <a:rPr lang="zh-CN" altLang="en-US" dirty="0" smtClean="0"/>
              <a:t>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13" name="文本占位符 12"/>
          <p:cNvSpPr>
            <a:spLocks noGrp="1"/>
          </p:cNvSpPr>
          <p:nvPr>
            <p:ph type="body" sz="quarter" idx="10" hasCustomPrompt="1"/>
          </p:nvPr>
        </p:nvSpPr>
        <p:spPr>
          <a:xfrm>
            <a:off x="481541" y="1255790"/>
            <a:ext cx="9047019" cy="4948457"/>
          </a:xfrm>
          <a:prstGeom prst="rect">
            <a:avLst/>
          </a:prstGeom>
        </p:spPr>
        <p:txBody>
          <a:bodyPr/>
          <a:lstStyle>
            <a:lvl1pPr>
              <a:defRPr sz="1800">
                <a:solidFill>
                  <a:srgbClr val="CC0000"/>
                </a:solidFill>
                <a:latin typeface="微软雅黑" pitchFamily="34" charset="-122"/>
                <a:ea typeface="微软雅黑" pitchFamily="34" charset="-122"/>
              </a:defRPr>
            </a:lvl1pPr>
          </a:lstStyle>
          <a:p>
            <a:pPr lvl="0"/>
            <a:r>
              <a:rPr lang="zh-CN" altLang="en-US" dirty="0" smtClean="0"/>
              <a:t>第一章 此处输入章节标题</a:t>
            </a:r>
            <a:endParaRPr lang="zh-CN" altLang="en-US" dirty="0"/>
          </a:p>
        </p:txBody>
      </p:sp>
      <p:sp>
        <p:nvSpPr>
          <p:cNvPr id="4" name="标题 3"/>
          <p:cNvSpPr>
            <a:spLocks noGrp="1"/>
          </p:cNvSpPr>
          <p:nvPr>
            <p:ph type="title" hasCustomPrompt="1"/>
          </p:nvPr>
        </p:nvSpPr>
        <p:spPr>
          <a:xfrm>
            <a:off x="495300" y="454105"/>
            <a:ext cx="7522080" cy="409026"/>
          </a:xfrm>
          <a:prstGeom prst="rect">
            <a:avLst/>
          </a:prstGeom>
        </p:spPr>
        <p:txBody>
          <a:bodyPr/>
          <a:lstStyle>
            <a:lvl1pPr algn="l">
              <a:defRPr sz="2500" b="1">
                <a:latin typeface="微软雅黑" pitchFamily="34" charset="-122"/>
                <a:ea typeface="微软雅黑" pitchFamily="34" charset="-122"/>
              </a:defRPr>
            </a:lvl1pPr>
          </a:lstStyle>
          <a:p>
            <a:r>
              <a:rPr lang="zh-CN" altLang="en-US" dirty="0" smtClean="0"/>
              <a:t>今天主要讨论的议题</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7" name="Text Placeholder 1"/>
          <p:cNvSpPr>
            <a:spLocks noGrp="1"/>
          </p:cNvSpPr>
          <p:nvPr userDrawn="1">
            <p:ph type="body" sz="quarter" idx="13" hasCustomPrompt="1"/>
          </p:nvPr>
        </p:nvSpPr>
        <p:spPr>
          <a:xfrm>
            <a:off x="481543" y="444500"/>
            <a:ext cx="7739511" cy="635000"/>
          </a:xfrm>
          <a:prstGeom prst="rect">
            <a:avLst/>
          </a:prstGeom>
        </p:spPr>
        <p:txBody>
          <a:bodyPr/>
          <a:lstStyle>
            <a:lvl1pPr>
              <a:buNone/>
              <a:defRPr sz="1600" b="1">
                <a:latin typeface="微软雅黑" pitchFamily="34" charset="-122"/>
                <a:ea typeface="微软雅黑" pitchFamily="34" charset="-122"/>
              </a:defRPr>
            </a:lvl1pPr>
          </a:lstStyle>
          <a:p>
            <a:pPr lvl="0"/>
            <a:r>
              <a:rPr lang="zh-CN" altLang="en-US" dirty="0" smtClean="0"/>
              <a:t>标题范例，点击此处编辑，标题不允许超过两行文字，且不允许超出此文本框。</a:t>
            </a:r>
          </a:p>
        </p:txBody>
      </p:sp>
      <p:sp>
        <p:nvSpPr>
          <p:cNvPr id="8" name="Text Placeholder 2"/>
          <p:cNvSpPr>
            <a:spLocks noGrp="1"/>
          </p:cNvSpPr>
          <p:nvPr userDrawn="1">
            <p:ph type="body" sz="quarter" idx="14" hasCustomPrompt="1"/>
          </p:nvPr>
        </p:nvSpPr>
        <p:spPr>
          <a:xfrm>
            <a:off x="481541" y="1371600"/>
            <a:ext cx="8984192" cy="4622800"/>
          </a:xfrm>
          <a:prstGeom prst="rect">
            <a:avLst/>
          </a:prstGeom>
        </p:spPr>
        <p:txBody>
          <a:bodyPr/>
          <a:lstStyle>
            <a:lvl1pPr>
              <a:buNone/>
              <a:defRPr sz="1600"/>
            </a:lvl1pPr>
          </a:lstStyle>
          <a:p>
            <a:pPr lvl="0"/>
            <a:r>
              <a:rPr lang="zh-CN" altLang="en-US" dirty="0" smtClean="0"/>
              <a:t>副标题范例</a:t>
            </a:r>
          </a:p>
        </p:txBody>
      </p:sp>
      <p:sp>
        <p:nvSpPr>
          <p:cNvPr id="10" name="Text Placeholder 2"/>
          <p:cNvSpPr>
            <a:spLocks noGrp="1"/>
          </p:cNvSpPr>
          <p:nvPr userDrawn="1"/>
        </p:nvSpPr>
        <p:spPr>
          <a:xfrm>
            <a:off x="460904" y="1581150"/>
            <a:ext cx="8984192" cy="4622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None/>
              <a:defRPr sz="16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分隔页">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5" name="Text Placeholder 1"/>
          <p:cNvSpPr>
            <a:spLocks noGrp="1"/>
          </p:cNvSpPr>
          <p:nvPr>
            <p:ph type="body" sz="quarter" idx="13" hasCustomPrompt="1"/>
          </p:nvPr>
        </p:nvSpPr>
        <p:spPr>
          <a:xfrm>
            <a:off x="416737" y="5272874"/>
            <a:ext cx="7137745" cy="635000"/>
          </a:xfrm>
          <a:prstGeom prst="rect">
            <a:avLst/>
          </a:prstGeom>
          <a:ln>
            <a:noFill/>
          </a:ln>
        </p:spPr>
        <p:txBody>
          <a:bodyPr/>
          <a:lstStyle>
            <a:lvl1pPr>
              <a:buNone/>
              <a:defRPr sz="2800" b="1">
                <a:solidFill>
                  <a:srgbClr val="CC0000"/>
                </a:solidFill>
                <a:latin typeface="微软雅黑" pitchFamily="34" charset="-122"/>
                <a:ea typeface="微软雅黑" pitchFamily="34" charset="-122"/>
              </a:defRPr>
            </a:lvl1pPr>
          </a:lstStyle>
          <a:p>
            <a:r>
              <a:rPr lang="zh-CN" altLang="en-US" sz="2800" b="1" dirty="0" smtClean="0">
                <a:solidFill>
                  <a:srgbClr val="CC0014"/>
                </a:solidFill>
                <a:latin typeface="微软雅黑" pitchFamily="34" charset="-122"/>
                <a:ea typeface="微软雅黑" pitchFamily="34" charset="-122"/>
              </a:rPr>
              <a:t>此处输入章节标题</a:t>
            </a:r>
            <a:endParaRPr lang="zh-CN" altLang="en-US" sz="2800" b="1" dirty="0">
              <a:solidFill>
                <a:srgbClr val="CC0014"/>
              </a:solidFill>
              <a:latin typeface="微软雅黑" pitchFamily="34" charset="-122"/>
              <a:ea typeface="微软雅黑"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分隔页2">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4" name="Text Placeholder 1"/>
          <p:cNvSpPr>
            <a:spLocks noGrp="1"/>
          </p:cNvSpPr>
          <p:nvPr>
            <p:ph type="body" sz="quarter" idx="13" hasCustomPrompt="1"/>
          </p:nvPr>
        </p:nvSpPr>
        <p:spPr>
          <a:xfrm>
            <a:off x="1083308" y="3144972"/>
            <a:ext cx="7761590" cy="635000"/>
          </a:xfrm>
          <a:prstGeom prst="rect">
            <a:avLst/>
          </a:prstGeom>
        </p:spPr>
        <p:txBody>
          <a:bodyPr/>
          <a:lstStyle>
            <a:lvl1pPr algn="ctr">
              <a:buNone/>
              <a:defRPr sz="2800" b="1">
                <a:solidFill>
                  <a:srgbClr val="CC0000"/>
                </a:solidFill>
                <a:latin typeface="微软雅黑" pitchFamily="34" charset="-122"/>
                <a:ea typeface="微软雅黑" pitchFamily="34" charset="-122"/>
              </a:defRPr>
            </a:lvl1pPr>
          </a:lstStyle>
          <a:p>
            <a:r>
              <a:rPr lang="zh-CN" altLang="en-US" sz="2800" b="1" dirty="0" smtClean="0">
                <a:solidFill>
                  <a:srgbClr val="CC0014"/>
                </a:solidFill>
                <a:latin typeface="微软雅黑" pitchFamily="34" charset="-122"/>
                <a:ea typeface="微软雅黑" pitchFamily="34" charset="-122"/>
              </a:rPr>
              <a:t>此处输入章节标题</a:t>
            </a:r>
            <a:endParaRPr lang="zh-CN" altLang="en-US" sz="2800" b="1" dirty="0">
              <a:solidFill>
                <a:srgbClr val="CC0014"/>
              </a:solidFill>
              <a:latin typeface="微软雅黑" pitchFamily="34" charset="-122"/>
              <a:ea typeface="微软雅黑"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2">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6" name="Text Placeholder 1"/>
          <p:cNvSpPr>
            <a:spLocks noGrp="1"/>
          </p:cNvSpPr>
          <p:nvPr userDrawn="1">
            <p:ph type="body" sz="quarter" idx="13" hasCustomPrompt="1"/>
          </p:nvPr>
        </p:nvSpPr>
        <p:spPr>
          <a:xfrm>
            <a:off x="481543" y="444500"/>
            <a:ext cx="8048625" cy="635000"/>
          </a:xfrm>
          <a:prstGeom prst="rect">
            <a:avLst/>
          </a:prstGeom>
        </p:spPr>
        <p:txBody>
          <a:bodyPr/>
          <a:lstStyle>
            <a:lvl1pPr>
              <a:buNone/>
              <a:defRPr sz="1600" b="1">
                <a:latin typeface="微软雅黑" pitchFamily="34" charset="-122"/>
                <a:ea typeface="微软雅黑" pitchFamily="34" charset="-122"/>
              </a:defRPr>
            </a:lvl1pPr>
          </a:lstStyle>
          <a:p>
            <a:pPr lvl="0"/>
            <a:r>
              <a:rPr lang="zh-CN" altLang="en-US" dirty="0" smtClean="0"/>
              <a:t>标题范例，点击此处编辑，标题不允许超过两行文字，且不允许超出此文本框。</a:t>
            </a:r>
          </a:p>
        </p:txBody>
      </p:sp>
      <p:sp>
        <p:nvSpPr>
          <p:cNvPr id="4" name="内容占位符 3"/>
          <p:cNvSpPr>
            <a:spLocks noGrp="1"/>
          </p:cNvSpPr>
          <p:nvPr>
            <p:ph sz="quarter" idx="14"/>
          </p:nvPr>
        </p:nvSpPr>
        <p:spPr>
          <a:xfrm>
            <a:off x="481543" y="1273178"/>
            <a:ext cx="8100219" cy="4786313"/>
          </a:xfrm>
          <a:prstGeom prst="rect">
            <a:avLst/>
          </a:prstGeom>
        </p:spPr>
        <p:txBody>
          <a:bodyPr/>
          <a:lstStyle>
            <a:lvl1pPr>
              <a:defRPr sz="24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600">
                <a:latin typeface="微软雅黑" pitchFamily="34" charset="-122"/>
                <a:ea typeface="微软雅黑" pitchFamily="34" charset="-122"/>
              </a:defRPr>
            </a:lvl3pPr>
            <a:lvl4pPr>
              <a:defRPr sz="1400">
                <a:latin typeface="微软雅黑" pitchFamily="34" charset="-122"/>
                <a:ea typeface="微软雅黑" pitchFamily="34" charset="-122"/>
              </a:defRPr>
            </a:lvl4pPr>
            <a:lvl5pPr>
              <a:defRPr sz="12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封底">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t="-2000" b="-2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Cooperative_multitasking" TargetMode="External"/><Relationship Id="rId3" Type="http://schemas.openxmlformats.org/officeDocument/2006/relationships/hyperlink" Target="http://en.wikipedia.org/wiki/User_space" TargetMode="External"/><Relationship Id="rId7" Type="http://schemas.openxmlformats.org/officeDocument/2006/relationships/hyperlink" Target="http://en.wikipedia.org/wiki/Fiber_(computer_science)" TargetMode="External"/><Relationship Id="rId2" Type="http://schemas.openxmlformats.org/officeDocument/2006/relationships/hyperlink" Target="http://en.wikipedia.org/wiki/Resource_(computer_science)" TargetMode="External"/><Relationship Id="rId1" Type="http://schemas.openxmlformats.org/officeDocument/2006/relationships/slideLayout" Target="../slideLayouts/slideLayout3.xml"/><Relationship Id="rId6" Type="http://schemas.openxmlformats.org/officeDocument/2006/relationships/hyperlink" Target="http://en.wikipedia.org/w/index.php?title=User_level&amp;action=edit&amp;redlink=1" TargetMode="External"/><Relationship Id="rId5" Type="http://schemas.openxmlformats.org/officeDocument/2006/relationships/hyperlink" Target="http://en.wikipedia.org/wiki/Virtual_address_space" TargetMode="External"/><Relationship Id="rId4" Type="http://schemas.openxmlformats.org/officeDocument/2006/relationships/hyperlink" Target="http://en.wikipedia.org/wiki/Kernel_threa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en.wikipedia.org/wiki/Granularity" TargetMode="External"/><Relationship Id="rId3" Type="http://schemas.openxmlformats.org/officeDocument/2006/relationships/hyperlink" Target="http://en.wikipedia.org/wiki/Synchronization_primitive" TargetMode="External"/><Relationship Id="rId7" Type="http://schemas.openxmlformats.org/officeDocument/2006/relationships/hyperlink" Target="http://en.wikipedia.org/wiki/Symmetric_multiprocessing" TargetMode="External"/><Relationship Id="rId2" Type="http://schemas.openxmlformats.org/officeDocument/2006/relationships/hyperlink" Target="http://en.wikipedia.org/wiki/Race_condition#Computing" TargetMode="External"/><Relationship Id="rId1" Type="http://schemas.openxmlformats.org/officeDocument/2006/relationships/slideLayout" Target="../slideLayouts/slideLayout3.xml"/><Relationship Id="rId6" Type="http://schemas.openxmlformats.org/officeDocument/2006/relationships/hyperlink" Target="http://en.wikipedia.org/wiki/Spinlock" TargetMode="External"/><Relationship Id="rId5" Type="http://schemas.openxmlformats.org/officeDocument/2006/relationships/hyperlink" Target="http://en.wikipedia.org/wiki/Lock_(computer_science)" TargetMode="External"/><Relationship Id="rId4" Type="http://schemas.openxmlformats.org/officeDocument/2006/relationships/hyperlink" Target="http://en.wikipedia.org/wiki/Mutual_exclusion"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en.wikipedia.org/wiki/Actor_model#cite_note-clinger1981-3" TargetMode="External"/><Relationship Id="rId3" Type="http://schemas.openxmlformats.org/officeDocument/2006/relationships/hyperlink" Target="http://en.wikipedia.org/wiki/Lisp_programming_language" TargetMode="External"/><Relationship Id="rId7" Type="http://schemas.openxmlformats.org/officeDocument/2006/relationships/hyperlink" Target="http://en.wikipedia.org/wiki/Packet_switching" TargetMode="External"/><Relationship Id="rId2" Type="http://schemas.openxmlformats.org/officeDocument/2006/relationships/hyperlink" Target="http://en.wikipedia.org/wiki/Carl_Hewitt" TargetMode="External"/><Relationship Id="rId1" Type="http://schemas.openxmlformats.org/officeDocument/2006/relationships/slideLayout" Target="../slideLayouts/slideLayout3.xml"/><Relationship Id="rId6" Type="http://schemas.openxmlformats.org/officeDocument/2006/relationships/hyperlink" Target="http://en.wikipedia.org/wiki/Capability_(computers)" TargetMode="External"/><Relationship Id="rId5" Type="http://schemas.openxmlformats.org/officeDocument/2006/relationships/hyperlink" Target="http://en.wikipedia.org/wiki/Smalltalk" TargetMode="External"/><Relationship Id="rId4" Type="http://schemas.openxmlformats.org/officeDocument/2006/relationships/hyperlink" Target="http://en.wikipedia.org/wiki/Simula" TargetMode="External"/><Relationship Id="rId9" Type="http://schemas.openxmlformats.org/officeDocument/2006/relationships/hyperlink" Target="http://en.wikipedia.org/wiki/Multi-core_(comput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Asynchronous_communication" TargetMode="External"/><Relationship Id="rId2" Type="http://schemas.openxmlformats.org/officeDocument/2006/relationships/hyperlink" Target="http://en.wikipedia.org/wiki/Object-oriented_programming" TargetMode="External"/><Relationship Id="rId1" Type="http://schemas.openxmlformats.org/officeDocument/2006/relationships/slideLayout" Target="../slideLayouts/slideLayout3.xml"/><Relationship Id="rId5" Type="http://schemas.openxmlformats.org/officeDocument/2006/relationships/hyperlink" Target="http://en.wikipedia.org/wiki/Actor_model#cite_note-8" TargetMode="External"/><Relationship Id="rId4" Type="http://schemas.openxmlformats.org/officeDocument/2006/relationships/hyperlink" Target="http://en.wikipedia.org/wiki/Message_pass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smtClean="0"/>
              <a:t>江烈 </a:t>
            </a:r>
            <a:r>
              <a:rPr lang="en-US" altLang="zh-CN" dirty="0" smtClean="0"/>
              <a:t>2013-07-25</a:t>
            </a:r>
            <a:endParaRPr lang="zh-CN" altLang="en-US" dirty="0"/>
          </a:p>
        </p:txBody>
      </p:sp>
      <p:sp>
        <p:nvSpPr>
          <p:cNvPr id="3" name="文本占位符 2"/>
          <p:cNvSpPr>
            <a:spLocks noGrp="1"/>
          </p:cNvSpPr>
          <p:nvPr>
            <p:ph type="body" sz="quarter" idx="14"/>
          </p:nvPr>
        </p:nvSpPr>
        <p:spPr/>
        <p:txBody>
          <a:bodyPr/>
          <a:lstStyle/>
          <a:p>
            <a:r>
              <a:rPr lang="en-US" altLang="zh-CN" dirty="0" smtClean="0"/>
              <a:t>Photon</a:t>
            </a:r>
            <a:r>
              <a:rPr lang="zh-CN" altLang="en-US" dirty="0" smtClean="0"/>
              <a:t>设计方案</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2400" dirty="0" smtClean="0">
                <a:latin typeface="Tahoma" pitchFamily="34" charset="0"/>
                <a:cs typeface="Tahoma" pitchFamily="34" charset="0"/>
              </a:rPr>
              <a:t>AKKA</a:t>
            </a:r>
            <a:endParaRPr lang="zh-CN" altLang="en-US" sz="2400" dirty="0"/>
          </a:p>
        </p:txBody>
      </p:sp>
      <p:sp>
        <p:nvSpPr>
          <p:cNvPr id="3" name="文本占位符 2"/>
          <p:cNvSpPr>
            <a:spLocks noGrp="1"/>
          </p:cNvSpPr>
          <p:nvPr>
            <p:ph type="body" sz="quarter" idx="14"/>
          </p:nvPr>
        </p:nvSpPr>
        <p:spPr/>
        <p:txBody>
          <a:bodyPr/>
          <a:lstStyle/>
          <a:p>
            <a:r>
              <a:rPr lang="en-US" altLang="zh-CN" dirty="0" err="1" smtClean="0">
                <a:latin typeface="Tahoma" pitchFamily="34" charset="0"/>
                <a:cs typeface="Tahoma" pitchFamily="34" charset="0"/>
              </a:rPr>
              <a:t>Akka</a:t>
            </a:r>
            <a:r>
              <a:rPr lang="en-US" altLang="zh-CN" dirty="0" smtClean="0">
                <a:latin typeface="Tahoma" pitchFamily="34" charset="0"/>
                <a:cs typeface="Tahoma" pitchFamily="34" charset="0"/>
              </a:rPr>
              <a:t> is a toolkit and runtime for building highly concurrent, distributed, and fault tolerant event-driven applications on the JVM.</a:t>
            </a:r>
          </a:p>
          <a:p>
            <a:endParaRPr lang="en-US" altLang="zh-CN" dirty="0" smtClean="0">
              <a:latin typeface="Tahoma" pitchFamily="34" charset="0"/>
              <a:cs typeface="Tahoma" pitchFamily="34" charset="0"/>
            </a:endParaRPr>
          </a:p>
          <a:p>
            <a:r>
              <a:rPr lang="en-US" altLang="zh-CN" b="1" dirty="0" smtClean="0">
                <a:latin typeface="Tahoma" pitchFamily="34" charset="0"/>
                <a:cs typeface="Tahoma" pitchFamily="34" charset="0"/>
              </a:rPr>
              <a:t>High Performance</a:t>
            </a:r>
          </a:p>
          <a:p>
            <a:r>
              <a:rPr lang="en-US" altLang="zh-CN" dirty="0" smtClean="0">
                <a:latin typeface="Tahoma" pitchFamily="34" charset="0"/>
                <a:cs typeface="Tahoma" pitchFamily="34" charset="0"/>
              </a:rPr>
              <a:t>50 million </a:t>
            </a:r>
            <a:r>
              <a:rPr lang="en-US" altLang="zh-CN" dirty="0" err="1" smtClean="0">
                <a:latin typeface="Tahoma" pitchFamily="34" charset="0"/>
                <a:cs typeface="Tahoma" pitchFamily="34" charset="0"/>
              </a:rPr>
              <a:t>msg</a:t>
            </a:r>
            <a:r>
              <a:rPr lang="en-US" altLang="zh-CN" dirty="0" smtClean="0">
                <a:latin typeface="Tahoma" pitchFamily="34" charset="0"/>
                <a:cs typeface="Tahoma" pitchFamily="34" charset="0"/>
              </a:rPr>
              <a:t>/sec on a single machine. Small memory footprint; ~2.5 million actors per GB of heap.</a:t>
            </a:r>
          </a:p>
          <a:p>
            <a:r>
              <a:rPr lang="en-US" altLang="zh-CN" b="1" dirty="0" smtClean="0">
                <a:latin typeface="Tahoma" pitchFamily="34" charset="0"/>
                <a:cs typeface="Tahoma" pitchFamily="34" charset="0"/>
              </a:rPr>
              <a:t>Elastic &amp; Decentralized</a:t>
            </a:r>
          </a:p>
          <a:p>
            <a:r>
              <a:rPr lang="en-US" altLang="zh-CN" dirty="0" smtClean="0">
                <a:latin typeface="Tahoma" pitchFamily="34" charset="0"/>
                <a:cs typeface="Tahoma" pitchFamily="34" charset="0"/>
              </a:rPr>
              <a:t>Adaptive load balancing, routing, partitioning and configuration-driven </a:t>
            </a:r>
            <a:r>
              <a:rPr lang="en-US" altLang="zh-CN" dirty="0" err="1" smtClean="0">
                <a:latin typeface="Tahoma" pitchFamily="34" charset="0"/>
                <a:cs typeface="Tahoma" pitchFamily="34" charset="0"/>
              </a:rPr>
              <a:t>remoting</a:t>
            </a:r>
            <a:r>
              <a:rPr lang="en-US" altLang="zh-CN" dirty="0" smtClean="0">
                <a:latin typeface="Tahoma" pitchFamily="34" charset="0"/>
                <a:cs typeface="Tahoma" pitchFamily="34" charset="0"/>
              </a:rPr>
              <a:t>.</a:t>
            </a:r>
          </a:p>
          <a:p>
            <a:endParaRPr lang="en-US" altLang="zh-CN" dirty="0" smtClean="0">
              <a:latin typeface="Tahoma" pitchFamily="34" charset="0"/>
              <a:cs typeface="Tahoma" pitchFamily="34" charset="0"/>
            </a:endParaRPr>
          </a:p>
          <a:p>
            <a:endParaRPr lang="zh-CN" altLang="en-US" dirty="0">
              <a:latin typeface="Tahoma" pitchFamily="34" charset="0"/>
              <a:cs typeface="Tahom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2400" dirty="0" smtClean="0">
                <a:latin typeface="Tahoma" pitchFamily="34" charset="0"/>
                <a:cs typeface="Tahoma" pitchFamily="34" charset="0"/>
              </a:rPr>
              <a:t>Performance Compare</a:t>
            </a:r>
            <a:endParaRPr lang="zh-CN" altLang="en-US" sz="2400" dirty="0" smtClean="0">
              <a:latin typeface="Tahoma" pitchFamily="34" charset="0"/>
              <a:cs typeface="Tahoma" pitchFamily="34" charset="0"/>
            </a:endParaRPr>
          </a:p>
        </p:txBody>
      </p:sp>
      <p:pic>
        <p:nvPicPr>
          <p:cNvPr id="1026" name="Picture 2" descr="C:\DOCUME~1\jianglie\LOCALS~1\Temp\_TS10B.tmp\_TS639D.tmp\compare.bmp"/>
          <p:cNvPicPr>
            <a:picLocks noChangeAspect="1" noChangeArrowheads="1"/>
          </p:cNvPicPr>
          <p:nvPr/>
        </p:nvPicPr>
        <p:blipFill>
          <a:blip r:embed="rId2" cstate="print"/>
          <a:srcRect/>
          <a:stretch>
            <a:fillRect/>
          </a:stretch>
        </p:blipFill>
        <p:spPr bwMode="auto">
          <a:xfrm>
            <a:off x="409941" y="1499455"/>
            <a:ext cx="8962659" cy="447931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4000" dirty="0" smtClean="0">
                <a:latin typeface="Tahoma" pitchFamily="34" charset="0"/>
                <a:cs typeface="Tahoma" pitchFamily="34" charset="0"/>
              </a:rPr>
              <a:t>Photon</a:t>
            </a:r>
            <a:endParaRPr lang="zh-CN" altLang="en-US" sz="4000" dirty="0" smtClean="0">
              <a:latin typeface="Tahoma" pitchFamily="34" charset="0"/>
              <a:cs typeface="Tahoma" pitchFamily="34" charset="0"/>
            </a:endParaRPr>
          </a:p>
        </p:txBody>
      </p:sp>
      <p:sp>
        <p:nvSpPr>
          <p:cNvPr id="3" name="文本占位符 2"/>
          <p:cNvSpPr>
            <a:spLocks noGrp="1"/>
          </p:cNvSpPr>
          <p:nvPr>
            <p:ph type="body" sz="quarter" idx="14"/>
          </p:nvPr>
        </p:nvSpPr>
        <p:spPr/>
        <p:txBody>
          <a:bodyPr/>
          <a:lstStyle/>
          <a:p>
            <a:r>
              <a:rPr lang="en-US" altLang="zh-CN" sz="1800" b="1" dirty="0" smtClean="0"/>
              <a:t>	High parallelism transport framework. Use SEDA and actor model to increase concurrent ability consequently boost the performance on multiprocessor computer. </a:t>
            </a:r>
            <a:endParaRPr lang="en-US" altLang="zh-CN" b="1" dirty="0" smtClean="0"/>
          </a:p>
          <a:p>
            <a:r>
              <a:rPr lang="en-US" altLang="zh-CN" b="1" dirty="0" smtClean="0"/>
              <a:t>-Reliability Level</a:t>
            </a:r>
            <a:r>
              <a:rPr lang="zh-CN" altLang="en-US" b="1" dirty="0" smtClean="0"/>
              <a:t>：</a:t>
            </a:r>
            <a:endParaRPr lang="en-US" altLang="zh-CN" b="1" dirty="0" smtClean="0"/>
          </a:p>
          <a:p>
            <a:r>
              <a:rPr lang="en-US" altLang="zh-CN" dirty="0" smtClean="0"/>
              <a:t>	Fire and forget		one-way</a:t>
            </a:r>
          </a:p>
          <a:p>
            <a:r>
              <a:rPr lang="en-US" altLang="zh-CN" dirty="0" smtClean="0"/>
              <a:t>	Server receive guarantee	confirm + </a:t>
            </a:r>
            <a:r>
              <a:rPr lang="en-US" altLang="zh-CN" dirty="0" err="1" smtClean="0"/>
              <a:t>ack</a:t>
            </a:r>
            <a:endParaRPr lang="en-US" altLang="zh-CN" dirty="0" smtClean="0"/>
          </a:p>
          <a:p>
            <a:r>
              <a:rPr lang="en-US" altLang="zh-CN" dirty="0" smtClean="0"/>
              <a:t>	Server replay guarantee	sync</a:t>
            </a:r>
          </a:p>
          <a:p>
            <a:r>
              <a:rPr lang="en-US" altLang="zh-CN" b="1" dirty="0" smtClean="0"/>
              <a:t>-Limit Resource</a:t>
            </a:r>
          </a:p>
          <a:p>
            <a:r>
              <a:rPr lang="en-US" altLang="zh-CN" b="1" dirty="0" smtClean="0"/>
              <a:t>	-Client Throttle</a:t>
            </a:r>
          </a:p>
          <a:p>
            <a:r>
              <a:rPr lang="en-US" altLang="zh-CN" dirty="0" smtClean="0"/>
              <a:t>		Global Throttle</a:t>
            </a:r>
          </a:p>
          <a:p>
            <a:r>
              <a:rPr lang="en-US" altLang="zh-CN" dirty="0" smtClean="0"/>
              <a:t>	 	Branch Throttle</a:t>
            </a:r>
          </a:p>
          <a:p>
            <a:r>
              <a:rPr lang="en-US" altLang="zh-CN" b="1" dirty="0" smtClean="0"/>
              <a:t>	-Server Throttle	</a:t>
            </a:r>
          </a:p>
          <a:p>
            <a:r>
              <a:rPr lang="en-US" altLang="zh-CN" b="1" dirty="0" smtClean="0"/>
              <a:t>-Client Retry</a:t>
            </a:r>
          </a:p>
          <a:p>
            <a:r>
              <a:rPr lang="en-US" altLang="zh-CN" b="1" dirty="0" smtClean="0"/>
              <a:t>-Basic Security</a:t>
            </a:r>
          </a:p>
          <a:p>
            <a:r>
              <a:rPr lang="en-US" altLang="zh-CN" b="1" dirty="0" smtClean="0"/>
              <a:t>-Batch Execute kit</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2400" dirty="0" smtClean="0">
                <a:latin typeface="Tahoma" pitchFamily="34" charset="0"/>
                <a:cs typeface="Tahoma" pitchFamily="34" charset="0"/>
              </a:rPr>
              <a:t>Actor view Design</a:t>
            </a:r>
          </a:p>
          <a:p>
            <a:endParaRPr lang="zh-CN" altLang="en-US" sz="2400" dirty="0">
              <a:latin typeface="Tahoma" pitchFamily="34" charset="0"/>
              <a:cs typeface="Tahoma" pitchFamily="34" charset="0"/>
            </a:endParaRPr>
          </a:p>
        </p:txBody>
      </p:sp>
      <p:sp>
        <p:nvSpPr>
          <p:cNvPr id="3" name="文本占位符 2"/>
          <p:cNvSpPr>
            <a:spLocks noGrp="1"/>
          </p:cNvSpPr>
          <p:nvPr>
            <p:ph type="body" sz="quarter" idx="14"/>
          </p:nvPr>
        </p:nvSpPr>
        <p:spPr/>
        <p:txBody>
          <a:bodyPr/>
          <a:lstStyle/>
          <a:p>
            <a:endParaRPr lang="en-US" altLang="zh-CN" dirty="0" smtClean="0"/>
          </a:p>
          <a:p>
            <a:endParaRPr lang="en-US" altLang="zh-CN" dirty="0" smtClean="0"/>
          </a:p>
          <a:p>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325438" y="1252080"/>
            <a:ext cx="8455491" cy="481058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2400" dirty="0" smtClean="0">
                <a:latin typeface="Tahoma" pitchFamily="34" charset="0"/>
                <a:cs typeface="Tahoma" pitchFamily="34" charset="0"/>
              </a:rPr>
              <a:t>Client Process flow</a:t>
            </a:r>
            <a:endParaRPr lang="zh-CN" altLang="en-US" sz="2400" dirty="0" smtClean="0">
              <a:latin typeface="Tahoma" pitchFamily="34" charset="0"/>
              <a:cs typeface="Tahoma"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2528794" y="1409981"/>
            <a:ext cx="4448175" cy="47910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2400" dirty="0" smtClean="0">
                <a:latin typeface="Tahoma" pitchFamily="34" charset="0"/>
                <a:cs typeface="Tahoma" pitchFamily="34" charset="0"/>
              </a:rPr>
              <a:t>Client Throttle</a:t>
            </a:r>
            <a:endParaRPr lang="zh-CN" altLang="en-US" sz="2400" dirty="0" smtClean="0">
              <a:latin typeface="Tahoma" pitchFamily="34" charset="0"/>
              <a:cs typeface="Tahoma" pitchFamily="34" charset="0"/>
            </a:endParaRPr>
          </a:p>
        </p:txBody>
      </p:sp>
      <p:sp>
        <p:nvSpPr>
          <p:cNvPr id="3" name="文本占位符 2"/>
          <p:cNvSpPr>
            <a:spLocks noGrp="1"/>
          </p:cNvSpPr>
          <p:nvPr>
            <p:ph type="body" sz="quarter" idx="14"/>
          </p:nvPr>
        </p:nvSpPr>
        <p:spPr/>
        <p:txBody>
          <a:bodyPr/>
          <a:lstStyle/>
          <a:p>
            <a:r>
              <a:rPr lang="en-US" altLang="zh-CN" b="1" dirty="0" smtClean="0"/>
              <a:t> </a:t>
            </a:r>
          </a:p>
        </p:txBody>
      </p:sp>
      <p:pic>
        <p:nvPicPr>
          <p:cNvPr id="2050" name="Picture 2"/>
          <p:cNvPicPr>
            <a:picLocks noChangeAspect="1" noChangeArrowheads="1"/>
          </p:cNvPicPr>
          <p:nvPr/>
        </p:nvPicPr>
        <p:blipFill>
          <a:blip r:embed="rId2" cstate="print"/>
          <a:srcRect/>
          <a:stretch>
            <a:fillRect/>
          </a:stretch>
        </p:blipFill>
        <p:spPr bwMode="auto">
          <a:xfrm>
            <a:off x="578224" y="1223682"/>
            <a:ext cx="8713694" cy="492162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4000" dirty="0" smtClean="0">
                <a:latin typeface="Tahoma" pitchFamily="34" charset="0"/>
                <a:cs typeface="Tahoma" pitchFamily="34" charset="0"/>
              </a:rPr>
              <a:t>Server</a:t>
            </a:r>
            <a:r>
              <a:rPr lang="en-US" altLang="zh-CN" dirty="0" smtClean="0"/>
              <a:t> </a:t>
            </a:r>
            <a:r>
              <a:rPr lang="en-US" altLang="zh-CN" sz="4000" dirty="0" smtClean="0">
                <a:latin typeface="Tahoma" pitchFamily="34" charset="0"/>
                <a:cs typeface="Tahoma" pitchFamily="34" charset="0"/>
              </a:rPr>
              <a:t>Throttle</a:t>
            </a:r>
            <a:endParaRPr lang="zh-CN" altLang="en-US" sz="4000" dirty="0" smtClean="0">
              <a:latin typeface="Tahoma" pitchFamily="34" charset="0"/>
              <a:cs typeface="Tahoma" pitchFamily="34" charset="0"/>
            </a:endParaRPr>
          </a:p>
        </p:txBody>
      </p:sp>
      <p:pic>
        <p:nvPicPr>
          <p:cNvPr id="3076" name="Picture 4"/>
          <p:cNvPicPr>
            <a:picLocks noChangeAspect="1" noChangeArrowheads="1"/>
          </p:cNvPicPr>
          <p:nvPr/>
        </p:nvPicPr>
        <p:blipFill>
          <a:blip r:embed="rId2" cstate="print"/>
          <a:srcRect/>
          <a:stretch>
            <a:fillRect/>
          </a:stretch>
        </p:blipFill>
        <p:spPr bwMode="auto">
          <a:xfrm>
            <a:off x="2520950" y="1676400"/>
            <a:ext cx="4867275" cy="3505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2400" dirty="0" smtClean="0">
                <a:latin typeface="Tahoma" pitchFamily="34" charset="0"/>
                <a:cs typeface="Tahoma" pitchFamily="34" charset="0"/>
              </a:rPr>
              <a:t>Client Retry</a:t>
            </a:r>
            <a:endParaRPr lang="zh-CN" altLang="en-US" sz="2400" dirty="0" smtClean="0">
              <a:latin typeface="Tahoma" pitchFamily="34" charset="0"/>
              <a:cs typeface="Tahoma" pitchFamily="34" charset="0"/>
            </a:endParaRPr>
          </a:p>
        </p:txBody>
      </p:sp>
      <p:pic>
        <p:nvPicPr>
          <p:cNvPr id="2052" name="Picture 4"/>
          <p:cNvPicPr>
            <a:picLocks noChangeAspect="1" noChangeArrowheads="1"/>
          </p:cNvPicPr>
          <p:nvPr/>
        </p:nvPicPr>
        <p:blipFill>
          <a:blip r:embed="rId3" cstate="print"/>
          <a:srcRect/>
          <a:stretch>
            <a:fillRect/>
          </a:stretch>
        </p:blipFill>
        <p:spPr bwMode="auto">
          <a:xfrm>
            <a:off x="601663" y="1037492"/>
            <a:ext cx="8696325" cy="532997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2400" dirty="0" smtClean="0">
                <a:latin typeface="Tahoma" pitchFamily="34" charset="0"/>
                <a:cs typeface="Tahoma" pitchFamily="34" charset="0"/>
              </a:rPr>
              <a:t>Basic Security</a:t>
            </a:r>
            <a:endParaRPr lang="zh-CN" altLang="en-US" sz="2400" dirty="0" smtClean="0">
              <a:latin typeface="Tahoma" pitchFamily="34" charset="0"/>
              <a:cs typeface="Tahoma" pitchFamily="34" charset="0"/>
            </a:endParaRPr>
          </a:p>
        </p:txBody>
      </p:sp>
      <p:sp>
        <p:nvSpPr>
          <p:cNvPr id="3" name="文本占位符 2"/>
          <p:cNvSpPr>
            <a:spLocks noGrp="1"/>
          </p:cNvSpPr>
          <p:nvPr>
            <p:ph type="body" sz="quarter" idx="14"/>
          </p:nvPr>
        </p:nvSpPr>
        <p:spPr>
          <a:xfrm>
            <a:off x="6790765" y="1479176"/>
            <a:ext cx="2674968" cy="4515224"/>
          </a:xfrm>
        </p:spPr>
        <p:txBody>
          <a:bodyPr/>
          <a:lstStyle/>
          <a:p>
            <a:r>
              <a:rPr lang="en-US" altLang="zh-CN" dirty="0" smtClean="0"/>
              <a:t>                                                                                                               </a:t>
            </a:r>
            <a:r>
              <a:rPr lang="zh-CN" altLang="en-US" dirty="0" smtClean="0"/>
              <a:t>在创建远程</a:t>
            </a:r>
            <a:r>
              <a:rPr lang="en-US" altLang="zh-CN" dirty="0" smtClean="0"/>
              <a:t>Actor</a:t>
            </a:r>
            <a:r>
              <a:rPr lang="zh-CN" altLang="en-US" dirty="0" smtClean="0"/>
              <a:t>代理时做验证，服务端如果验证成功则返回</a:t>
            </a:r>
            <a:r>
              <a:rPr lang="en-US" altLang="zh-CN" dirty="0" smtClean="0"/>
              <a:t>Credential</a:t>
            </a:r>
            <a:r>
              <a:rPr lang="zh-CN" altLang="en-US" dirty="0" smtClean="0"/>
              <a:t>并存储在</a:t>
            </a:r>
            <a:r>
              <a:rPr lang="en-US" altLang="zh-CN" dirty="0" err="1" smtClean="0"/>
              <a:t>RemoteRef</a:t>
            </a:r>
            <a:r>
              <a:rPr lang="zh-CN" altLang="en-US" dirty="0" smtClean="0"/>
              <a:t>中，后续请求不需再做权限验证，如果验证失败则后续请求直接抛出</a:t>
            </a:r>
            <a:r>
              <a:rPr lang="en-US" altLang="zh-CN" dirty="0" err="1" smtClean="0"/>
              <a:t>UnauthorizedException</a:t>
            </a:r>
            <a:r>
              <a:rPr lang="zh-CN" altLang="en-US" dirty="0" smtClean="0"/>
              <a:t>。</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722406" y="1425387"/>
            <a:ext cx="6124575" cy="474681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2400" dirty="0" smtClean="0">
                <a:latin typeface="Tahoma" pitchFamily="34" charset="0"/>
                <a:cs typeface="Tahoma" pitchFamily="34" charset="0"/>
              </a:rPr>
              <a:t>Event Hierarchy</a:t>
            </a:r>
            <a:endParaRPr lang="zh-CN" altLang="en-US" sz="2400" dirty="0" smtClean="0">
              <a:latin typeface="Tahoma" pitchFamily="34" charset="0"/>
              <a:cs typeface="Tahoma"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1009277" y="1479176"/>
            <a:ext cx="3990975" cy="432995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4400" dirty="0" smtClean="0"/>
              <a:t>Outline</a:t>
            </a:r>
            <a:endParaRPr lang="zh-CN" altLang="en-US" sz="4400" dirty="0"/>
          </a:p>
        </p:txBody>
      </p:sp>
      <p:sp>
        <p:nvSpPr>
          <p:cNvPr id="3" name="文本占位符 2"/>
          <p:cNvSpPr>
            <a:spLocks noGrp="1"/>
          </p:cNvSpPr>
          <p:nvPr>
            <p:ph type="body" sz="quarter" idx="14"/>
          </p:nvPr>
        </p:nvSpPr>
        <p:spPr/>
        <p:txBody>
          <a:bodyPr/>
          <a:lstStyle/>
          <a:p>
            <a:r>
              <a:rPr lang="en-US" altLang="zh-CN" sz="3200" dirty="0" smtClean="0">
                <a:latin typeface="Tahoma" pitchFamily="34" charset="0"/>
                <a:cs typeface="Tahoma" pitchFamily="34" charset="0"/>
              </a:rPr>
              <a:t>-Why thread suck</a:t>
            </a:r>
          </a:p>
          <a:p>
            <a:r>
              <a:rPr lang="en-US" altLang="zh-CN" sz="3200" dirty="0" smtClean="0">
                <a:latin typeface="Tahoma" pitchFamily="34" charset="0"/>
                <a:cs typeface="Tahoma" pitchFamily="34" charset="0"/>
              </a:rPr>
              <a:t>-Actor</a:t>
            </a:r>
            <a:endParaRPr lang="en-US" sz="3200" dirty="0" smtClean="0">
              <a:latin typeface="Tahoma" pitchFamily="34" charset="0"/>
              <a:cs typeface="Tahoma" pitchFamily="34" charset="0"/>
            </a:endParaRPr>
          </a:p>
          <a:p>
            <a:r>
              <a:rPr lang="en-US" altLang="zh-CN" sz="3200" dirty="0" smtClean="0">
                <a:latin typeface="Tahoma" pitchFamily="34" charset="0"/>
                <a:cs typeface="Tahoma" pitchFamily="34" charset="0"/>
              </a:rPr>
              <a:t>-AKKA</a:t>
            </a:r>
            <a:endParaRPr lang="en-US" sz="3200" dirty="0" smtClean="0">
              <a:latin typeface="Tahoma" pitchFamily="34" charset="0"/>
              <a:cs typeface="Tahoma" pitchFamily="34" charset="0"/>
            </a:endParaRPr>
          </a:p>
          <a:p>
            <a:r>
              <a:rPr lang="en-US" altLang="zh-CN" sz="3200" dirty="0" smtClean="0">
                <a:latin typeface="Tahoma" pitchFamily="34" charset="0"/>
                <a:cs typeface="Tahoma" pitchFamily="34" charset="0"/>
              </a:rPr>
              <a:t>-Photon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2400" dirty="0" smtClean="0">
                <a:latin typeface="Tahoma" pitchFamily="34" charset="0"/>
                <a:cs typeface="Tahoma" pitchFamily="34" charset="0"/>
              </a:rPr>
              <a:t>Exception Hierarchy</a:t>
            </a:r>
            <a:endParaRPr lang="zh-CN" altLang="en-US" sz="2400" dirty="0" smtClean="0">
              <a:latin typeface="Tahoma" pitchFamily="34" charset="0"/>
              <a:cs typeface="Tahoma" pitchFamily="34" charset="0"/>
            </a:endParaRPr>
          </a:p>
        </p:txBody>
      </p:sp>
      <p:pic>
        <p:nvPicPr>
          <p:cNvPr id="8194" name="Picture 2"/>
          <p:cNvPicPr>
            <a:picLocks noChangeAspect="1" noChangeArrowheads="1"/>
          </p:cNvPicPr>
          <p:nvPr/>
        </p:nvPicPr>
        <p:blipFill>
          <a:blip r:embed="rId2" cstate="print"/>
          <a:srcRect/>
          <a:stretch>
            <a:fillRect/>
          </a:stretch>
        </p:blipFill>
        <p:spPr bwMode="auto">
          <a:xfrm>
            <a:off x="843150" y="1452283"/>
            <a:ext cx="4000500" cy="412824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endParaRPr lang="zh-CN" altLang="en-US"/>
          </a:p>
        </p:txBody>
      </p:sp>
      <p:sp>
        <p:nvSpPr>
          <p:cNvPr id="3" name="文本占位符 2"/>
          <p:cNvSpPr>
            <a:spLocks noGrp="1"/>
          </p:cNvSpPr>
          <p:nvPr>
            <p:ph type="body" sz="quarter" idx="14"/>
          </p:nvPr>
        </p:nvSpPr>
        <p:spPr>
          <a:xfrm>
            <a:off x="2398266" y="2743201"/>
            <a:ext cx="3914612" cy="1160584"/>
          </a:xfrm>
        </p:spPr>
        <p:txBody>
          <a:bodyPr/>
          <a:lstStyle/>
          <a:p>
            <a:r>
              <a:rPr lang="en-US" altLang="zh-CN" sz="6000" dirty="0" smtClean="0"/>
              <a:t>Thank you</a:t>
            </a:r>
            <a:endParaRPr lang="zh-CN" altLang="en-US" sz="6000" dirty="0"/>
          </a:p>
        </p:txBody>
      </p:sp>
    </p:spTree>
    <p:extLst>
      <p:ext uri="{BB962C8B-B14F-4D97-AF65-F5344CB8AC3E}">
        <p14:creationId xmlns:p14="http://schemas.microsoft.com/office/powerpoint/2010/main" val="347380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2400" b="0" dirty="0" smtClean="0">
                <a:latin typeface="Tahoma" pitchFamily="34" charset="0"/>
                <a:cs typeface="Tahoma" pitchFamily="34" charset="0"/>
              </a:rPr>
              <a:t>Processes, kernel threads, user threads, and fibers</a:t>
            </a:r>
            <a:endParaRPr lang="en-US" altLang="zh-CN" sz="2400" b="0" dirty="0">
              <a:latin typeface="Tahoma" pitchFamily="34" charset="0"/>
              <a:cs typeface="Tahoma" pitchFamily="34" charset="0"/>
            </a:endParaRPr>
          </a:p>
        </p:txBody>
      </p:sp>
      <p:sp>
        <p:nvSpPr>
          <p:cNvPr id="3" name="文本占位符 2"/>
          <p:cNvSpPr>
            <a:spLocks noGrp="1"/>
          </p:cNvSpPr>
          <p:nvPr>
            <p:ph type="body" sz="quarter" idx="14"/>
          </p:nvPr>
        </p:nvSpPr>
        <p:spPr>
          <a:xfrm>
            <a:off x="481541" y="1116105"/>
            <a:ext cx="8796930" cy="5123329"/>
          </a:xfrm>
        </p:spPr>
        <p:txBody>
          <a:bodyPr/>
          <a:lstStyle/>
          <a:p>
            <a:r>
              <a:rPr lang="en-US" altLang="zh-CN" dirty="0" smtClean="0">
                <a:latin typeface="Tahoma" pitchFamily="34" charset="0"/>
                <a:cs typeface="Tahoma" pitchFamily="34" charset="0"/>
              </a:rPr>
              <a:t>	A </a:t>
            </a:r>
            <a:r>
              <a:rPr lang="en-US" altLang="zh-CN" b="1" i="1" dirty="0" smtClean="0">
                <a:latin typeface="Tahoma" pitchFamily="34" charset="0"/>
                <a:cs typeface="Tahoma" pitchFamily="34" charset="0"/>
              </a:rPr>
              <a:t>process</a:t>
            </a:r>
            <a:r>
              <a:rPr lang="en-US" altLang="zh-CN" dirty="0" smtClean="0">
                <a:latin typeface="Tahoma" pitchFamily="34" charset="0"/>
                <a:cs typeface="Tahoma" pitchFamily="34" charset="0"/>
              </a:rPr>
              <a:t> is the "heaviest" unit of kernel scheduling. Processes own </a:t>
            </a:r>
            <a:r>
              <a:rPr lang="en-US" altLang="zh-CN" dirty="0" smtClean="0">
                <a:latin typeface="Tahoma" pitchFamily="34" charset="0"/>
                <a:cs typeface="Tahoma" pitchFamily="34" charset="0"/>
                <a:hlinkClick r:id="rId2" tooltip="Resource (computer science)"/>
              </a:rPr>
              <a:t>resources</a:t>
            </a:r>
            <a:r>
              <a:rPr lang="en-US" altLang="zh-CN" dirty="0" smtClean="0">
                <a:latin typeface="Tahoma" pitchFamily="34" charset="0"/>
                <a:cs typeface="Tahoma" pitchFamily="34" charset="0"/>
              </a:rPr>
              <a:t> allocated by the operating system.</a:t>
            </a:r>
          </a:p>
          <a:p>
            <a:endParaRPr lang="en-US" altLang="zh-CN" dirty="0" smtClean="0">
              <a:latin typeface="Tahoma" pitchFamily="34" charset="0"/>
              <a:cs typeface="Tahoma" pitchFamily="34" charset="0"/>
            </a:endParaRPr>
          </a:p>
          <a:p>
            <a:r>
              <a:rPr lang="en-US" altLang="zh-CN" dirty="0" smtClean="0">
                <a:latin typeface="Tahoma" pitchFamily="34" charset="0"/>
                <a:cs typeface="Tahoma" pitchFamily="34" charset="0"/>
              </a:rPr>
              <a:t>	A </a:t>
            </a:r>
            <a:r>
              <a:rPr lang="en-US" altLang="zh-CN" b="1" i="1" dirty="0" smtClean="0">
                <a:latin typeface="Tahoma" pitchFamily="34" charset="0"/>
                <a:cs typeface="Tahoma" pitchFamily="34" charset="0"/>
              </a:rPr>
              <a:t>kernel thread</a:t>
            </a:r>
            <a:r>
              <a:rPr lang="en-US" altLang="zh-CN" b="1" dirty="0" smtClean="0">
                <a:latin typeface="Tahoma" pitchFamily="34" charset="0"/>
                <a:cs typeface="Tahoma" pitchFamily="34" charset="0"/>
              </a:rPr>
              <a:t> </a:t>
            </a:r>
            <a:r>
              <a:rPr lang="en-US" altLang="zh-CN" dirty="0" smtClean="0">
                <a:latin typeface="Tahoma" pitchFamily="34" charset="0"/>
                <a:cs typeface="Tahoma" pitchFamily="34" charset="0"/>
              </a:rPr>
              <a:t>is the "lightest" unit of kernel scheduling. At least one kernel thread exists within each process.</a:t>
            </a:r>
          </a:p>
          <a:p>
            <a:r>
              <a:rPr lang="en-US" altLang="zh-CN" dirty="0" smtClean="0">
                <a:latin typeface="Tahoma" pitchFamily="34" charset="0"/>
                <a:cs typeface="Tahoma" pitchFamily="34" charset="0"/>
              </a:rPr>
              <a:t>	</a:t>
            </a:r>
          </a:p>
          <a:p>
            <a:r>
              <a:rPr lang="en-US" altLang="zh-CN" dirty="0" smtClean="0">
                <a:latin typeface="Tahoma" pitchFamily="34" charset="0"/>
                <a:cs typeface="Tahoma" pitchFamily="34" charset="0"/>
              </a:rPr>
              <a:t>	</a:t>
            </a:r>
            <a:r>
              <a:rPr lang="en-US" altLang="zh-CN" b="1" dirty="0" smtClean="0">
                <a:latin typeface="Tahoma" pitchFamily="34" charset="0"/>
                <a:cs typeface="Tahoma" pitchFamily="34" charset="0"/>
              </a:rPr>
              <a:t>Light-weight process(LWP </a:t>
            </a:r>
            <a:r>
              <a:rPr lang="en-US" altLang="zh-CN" b="1" dirty="0" err="1" smtClean="0">
                <a:latin typeface="Tahoma" pitchFamily="34" charset="0"/>
                <a:cs typeface="Tahoma" pitchFamily="34" charset="0"/>
              </a:rPr>
              <a:t>linux</a:t>
            </a:r>
            <a:r>
              <a:rPr lang="en-US" altLang="zh-CN" b="1" dirty="0" smtClean="0">
                <a:latin typeface="Tahoma" pitchFamily="34" charset="0"/>
                <a:cs typeface="Tahoma" pitchFamily="34" charset="0"/>
              </a:rPr>
              <a:t> only) </a:t>
            </a:r>
            <a:r>
              <a:rPr lang="en-US" altLang="zh-CN" dirty="0" smtClean="0"/>
              <a:t> runs in </a:t>
            </a:r>
            <a:r>
              <a:rPr lang="en-US" altLang="zh-CN" dirty="0" smtClean="0">
                <a:hlinkClick r:id="rId3" tooltip="User space"/>
              </a:rPr>
              <a:t>user space</a:t>
            </a:r>
            <a:r>
              <a:rPr lang="en-US" altLang="zh-CN" dirty="0" smtClean="0"/>
              <a:t> on top of a single </a:t>
            </a:r>
            <a:r>
              <a:rPr lang="en-US" altLang="zh-CN" dirty="0" smtClean="0">
                <a:hlinkClick r:id="rId4" tooltip="Kernel thread"/>
              </a:rPr>
              <a:t>kernel thread</a:t>
            </a:r>
            <a:r>
              <a:rPr lang="en-US" altLang="zh-CN" dirty="0" smtClean="0"/>
              <a:t> and shares its </a:t>
            </a:r>
            <a:r>
              <a:rPr lang="en-US" altLang="zh-CN" dirty="0" smtClean="0">
                <a:hlinkClick r:id="rId5" tooltip="Virtual address space"/>
              </a:rPr>
              <a:t>address space</a:t>
            </a:r>
            <a:r>
              <a:rPr lang="en-US" altLang="zh-CN" dirty="0" smtClean="0"/>
              <a:t> and system resources with other LWPs within the same process. Multiple </a:t>
            </a:r>
            <a:r>
              <a:rPr lang="en-US" altLang="zh-CN" dirty="0" smtClean="0">
                <a:hlinkClick r:id="rId6" tooltip="User level (page does not exist)"/>
              </a:rPr>
              <a:t>user level</a:t>
            </a:r>
            <a:r>
              <a:rPr lang="en-US" altLang="zh-CN" dirty="0" smtClean="0"/>
              <a:t> threads, managed by a thread library, can be placed on top of one or many LWPs - allowing multitasking to be done at the user level, which can have some performance benefits.</a:t>
            </a:r>
            <a:endParaRPr lang="en-US" altLang="zh-CN" b="1" dirty="0" smtClean="0">
              <a:latin typeface="Tahoma" pitchFamily="34" charset="0"/>
              <a:cs typeface="Tahoma" pitchFamily="34" charset="0"/>
            </a:endParaRPr>
          </a:p>
          <a:p>
            <a:endParaRPr lang="en-US" altLang="zh-CN" dirty="0" smtClean="0">
              <a:latin typeface="Tahoma" pitchFamily="34" charset="0"/>
              <a:cs typeface="Tahoma" pitchFamily="34" charset="0"/>
            </a:endParaRPr>
          </a:p>
          <a:p>
            <a:r>
              <a:rPr lang="en-US" altLang="zh-CN" dirty="0" smtClean="0">
                <a:latin typeface="Tahoma" pitchFamily="34" charset="0"/>
                <a:cs typeface="Tahoma" pitchFamily="34" charset="0"/>
              </a:rPr>
              <a:t>	</a:t>
            </a:r>
            <a:r>
              <a:rPr lang="en-US" altLang="zh-CN" b="1" dirty="0" smtClean="0">
                <a:latin typeface="Tahoma" pitchFamily="34" charset="0"/>
                <a:cs typeface="Tahoma" pitchFamily="34" charset="0"/>
              </a:rPr>
              <a:t>Threads</a:t>
            </a:r>
            <a:r>
              <a:rPr lang="en-US" altLang="zh-CN" dirty="0" smtClean="0">
                <a:latin typeface="Tahoma" pitchFamily="34" charset="0"/>
                <a:cs typeface="Tahoma" pitchFamily="34" charset="0"/>
              </a:rPr>
              <a:t> are sometimes implemented in </a:t>
            </a:r>
            <a:r>
              <a:rPr lang="en-US" altLang="zh-CN" dirty="0" err="1" smtClean="0">
                <a:latin typeface="Tahoma" pitchFamily="34" charset="0"/>
                <a:cs typeface="Tahoma" pitchFamily="34" charset="0"/>
                <a:hlinkClick r:id="rId3" tooltip="User space"/>
              </a:rPr>
              <a:t>userspace</a:t>
            </a:r>
            <a:r>
              <a:rPr lang="en-US" altLang="zh-CN" dirty="0" smtClean="0">
                <a:latin typeface="Tahoma" pitchFamily="34" charset="0"/>
                <a:cs typeface="Tahoma" pitchFamily="34" charset="0"/>
              </a:rPr>
              <a:t> libraries, thus called </a:t>
            </a:r>
            <a:r>
              <a:rPr lang="en-US" altLang="zh-CN" i="1" dirty="0" smtClean="0">
                <a:latin typeface="Tahoma" pitchFamily="34" charset="0"/>
                <a:cs typeface="Tahoma" pitchFamily="34" charset="0"/>
              </a:rPr>
              <a:t>user threads</a:t>
            </a:r>
            <a:r>
              <a:rPr lang="en-US" altLang="zh-CN" dirty="0" smtClean="0">
                <a:latin typeface="Tahoma" pitchFamily="34" charset="0"/>
                <a:cs typeface="Tahoma" pitchFamily="34" charset="0"/>
              </a:rPr>
              <a:t>. The kernel is not aware of them, so they are managed and scheduled in </a:t>
            </a:r>
            <a:r>
              <a:rPr lang="en-US" altLang="zh-CN" dirty="0" err="1" smtClean="0">
                <a:latin typeface="Tahoma" pitchFamily="34" charset="0"/>
                <a:cs typeface="Tahoma" pitchFamily="34" charset="0"/>
                <a:hlinkClick r:id="rId3" tooltip="User space"/>
              </a:rPr>
              <a:t>userspace</a:t>
            </a:r>
            <a:r>
              <a:rPr lang="en-US" altLang="zh-CN" dirty="0" smtClean="0">
                <a:latin typeface="Tahoma" pitchFamily="34" charset="0"/>
                <a:cs typeface="Tahoma" pitchFamily="34" charset="0"/>
              </a:rPr>
              <a:t>.</a:t>
            </a:r>
          </a:p>
          <a:p>
            <a:endParaRPr lang="en-US" altLang="zh-CN" dirty="0" smtClean="0">
              <a:latin typeface="Tahoma" pitchFamily="34" charset="0"/>
              <a:cs typeface="Tahoma" pitchFamily="34" charset="0"/>
            </a:endParaRPr>
          </a:p>
          <a:p>
            <a:r>
              <a:rPr lang="en-US" altLang="zh-CN" dirty="0" smtClean="0">
                <a:latin typeface="Tahoma" pitchFamily="34" charset="0"/>
                <a:cs typeface="Tahoma" pitchFamily="34" charset="0"/>
                <a:hlinkClick r:id="rId7" tooltip="Fiber (computer science)"/>
              </a:rPr>
              <a:t>	</a:t>
            </a:r>
            <a:r>
              <a:rPr lang="en-US" altLang="zh-CN" b="1" dirty="0" smtClean="0">
                <a:latin typeface="Tahoma" pitchFamily="34" charset="0"/>
                <a:cs typeface="Tahoma" pitchFamily="34" charset="0"/>
                <a:hlinkClick r:id="rId7" tooltip="Fiber (computer science)"/>
              </a:rPr>
              <a:t>Fibers</a:t>
            </a:r>
            <a:r>
              <a:rPr lang="en-US" altLang="zh-CN" dirty="0" smtClean="0">
                <a:latin typeface="Tahoma" pitchFamily="34" charset="0"/>
                <a:cs typeface="Tahoma" pitchFamily="34" charset="0"/>
              </a:rPr>
              <a:t> are an even lighter unit of scheduling which are </a:t>
            </a:r>
            <a:r>
              <a:rPr lang="en-US" altLang="zh-CN" dirty="0" smtClean="0">
                <a:latin typeface="Tahoma" pitchFamily="34" charset="0"/>
                <a:cs typeface="Tahoma" pitchFamily="34" charset="0"/>
                <a:hlinkClick r:id="rId8" tooltip="Cooperative multitasking"/>
              </a:rPr>
              <a:t>cooperatively scheduled</a:t>
            </a:r>
            <a:r>
              <a:rPr lang="en-US" altLang="zh-CN" dirty="0" smtClean="0">
                <a:latin typeface="Tahoma" pitchFamily="34" charset="0"/>
                <a:cs typeface="Tahoma" pitchFamily="34" charset="0"/>
              </a:rPr>
              <a:t>: a running fiber must explicitly "yield" to allow another fiber to run, which makes their implementation much easier than kernel or user threads. A fiber can be scheduled to run in any thread in the same process. </a:t>
            </a:r>
            <a:endParaRPr lang="zh-CN" altLang="en-US" dirty="0">
              <a:latin typeface="Tahoma" pitchFamily="34" charset="0"/>
              <a:cs typeface="Tahom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Degree of parallelism</a:t>
            </a:r>
            <a:endParaRPr lang="zh-CN" altLang="en-US" dirty="0"/>
          </a:p>
        </p:txBody>
      </p:sp>
      <p:pic>
        <p:nvPicPr>
          <p:cNvPr id="4" name="图片 3" descr="Thread.png"/>
          <p:cNvPicPr>
            <a:picLocks noChangeAspect="1"/>
          </p:cNvPicPr>
          <p:nvPr/>
        </p:nvPicPr>
        <p:blipFill>
          <a:blip r:embed="rId2" cstate="print"/>
          <a:stretch>
            <a:fillRect/>
          </a:stretch>
        </p:blipFill>
        <p:spPr>
          <a:xfrm>
            <a:off x="564205" y="1344707"/>
            <a:ext cx="8391536" cy="4276164"/>
          </a:xfrm>
          <a:prstGeom prst="rect">
            <a:avLst/>
          </a:prstGeom>
        </p:spPr>
      </p:pic>
      <p:sp>
        <p:nvSpPr>
          <p:cNvPr id="6" name="TextBox 5"/>
          <p:cNvSpPr txBox="1"/>
          <p:nvPr/>
        </p:nvSpPr>
        <p:spPr>
          <a:xfrm>
            <a:off x="1048871" y="5688106"/>
            <a:ext cx="6241067" cy="584775"/>
          </a:xfrm>
          <a:prstGeom prst="rect">
            <a:avLst/>
          </a:prstGeom>
          <a:noFill/>
        </p:spPr>
        <p:txBody>
          <a:bodyPr wrap="none" rtlCol="0">
            <a:spAutoFit/>
          </a:bodyPr>
          <a:lstStyle/>
          <a:p>
            <a:r>
              <a:rPr lang="en-US" altLang="zh-CN" sz="1600" dirty="0" smtClean="0"/>
              <a:t>Process 2 is equivalent to pure ULT(User-level Thread) approach</a:t>
            </a:r>
          </a:p>
          <a:p>
            <a:r>
              <a:rPr lang="en-US" altLang="zh-CN" sz="1600" dirty="0" smtClean="0"/>
              <a:t>Process 4 is equivalent to pure KLT(</a:t>
            </a:r>
            <a:r>
              <a:rPr lang="en-US" altLang="zh-CN" sz="1600" dirty="0" err="1" smtClean="0"/>
              <a:t>Kernal</a:t>
            </a:r>
            <a:r>
              <a:rPr lang="en-US" altLang="zh-CN" sz="1600" dirty="0" smtClean="0"/>
              <a:t>-level Thread) approach</a:t>
            </a:r>
            <a:endParaRPr lang="zh-CN" altLang="en-US" sz="16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2400" dirty="0" smtClean="0">
                <a:latin typeface="Tahoma" pitchFamily="34" charset="0"/>
                <a:cs typeface="Tahoma" pitchFamily="34" charset="0"/>
              </a:rPr>
              <a:t>Three main thread libraries</a:t>
            </a:r>
            <a:endParaRPr lang="zh-CN" altLang="en-US" sz="2400" dirty="0">
              <a:latin typeface="Tahoma" pitchFamily="34" charset="0"/>
              <a:cs typeface="Tahoma" pitchFamily="34" charset="0"/>
            </a:endParaRPr>
          </a:p>
        </p:txBody>
      </p:sp>
      <p:sp>
        <p:nvSpPr>
          <p:cNvPr id="3" name="文本占位符 2"/>
          <p:cNvSpPr>
            <a:spLocks noGrp="1"/>
          </p:cNvSpPr>
          <p:nvPr>
            <p:ph type="body" sz="quarter" idx="14"/>
          </p:nvPr>
        </p:nvSpPr>
        <p:spPr/>
        <p:txBody>
          <a:bodyPr/>
          <a:lstStyle/>
          <a:p>
            <a:pPr lvl="1">
              <a:buNone/>
            </a:pPr>
            <a:r>
              <a:rPr lang="en-US" altLang="zh-CN" sz="1600" b="1" dirty="0" smtClean="0"/>
              <a:t>POSIX </a:t>
            </a:r>
            <a:r>
              <a:rPr lang="en-US" altLang="zh-CN" sz="1600" b="1" dirty="0" err="1" smtClean="0"/>
              <a:t>Pthreads</a:t>
            </a:r>
            <a:r>
              <a:rPr lang="en-US" altLang="zh-CN" sz="1600" dirty="0" smtClean="0"/>
              <a:t>. </a:t>
            </a:r>
            <a:r>
              <a:rPr lang="en-US" altLang="zh-CN" sz="1600" dirty="0" err="1" smtClean="0"/>
              <a:t>Pthreads</a:t>
            </a:r>
            <a:r>
              <a:rPr lang="en-US" altLang="zh-CN" sz="1600" dirty="0" smtClean="0"/>
              <a:t>, the threads extension of the POSIX standard, may be provided as either a user- or kernel-level library.</a:t>
            </a:r>
          </a:p>
          <a:p>
            <a:pPr lvl="1">
              <a:buNone/>
            </a:pPr>
            <a:endParaRPr lang="en-US" altLang="zh-CN" sz="1600" b="1" dirty="0" smtClean="0"/>
          </a:p>
          <a:p>
            <a:pPr lvl="1">
              <a:buNone/>
            </a:pPr>
            <a:r>
              <a:rPr lang="en-US" altLang="zh-CN" sz="1600" b="1" dirty="0" smtClean="0"/>
              <a:t>Win32</a:t>
            </a:r>
            <a:r>
              <a:rPr lang="en-US" altLang="zh-CN" sz="1600" dirty="0" smtClean="0"/>
              <a:t>. The Win32 thread library is a kernel-level library available on Windows systems.</a:t>
            </a:r>
          </a:p>
          <a:p>
            <a:pPr lvl="1">
              <a:buNone/>
            </a:pPr>
            <a:endParaRPr lang="en-US" altLang="zh-CN" sz="1600" b="1" dirty="0" smtClean="0"/>
          </a:p>
          <a:p>
            <a:pPr lvl="1">
              <a:buNone/>
            </a:pPr>
            <a:r>
              <a:rPr lang="en-US" altLang="zh-CN" sz="1600" b="1" dirty="0" smtClean="0"/>
              <a:t>Java</a:t>
            </a:r>
            <a:r>
              <a:rPr lang="en-US" altLang="zh-CN" sz="1600" dirty="0" smtClean="0"/>
              <a:t>. The Java thread API allows thread creation and management directly in Java programs. However, because in most instances the JVM is running on top of a host OS, the Java thread API is typically implemented using a thread library available on the host system.</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2400" dirty="0" smtClean="0">
                <a:latin typeface="Tahoma" pitchFamily="34" charset="0"/>
                <a:cs typeface="Tahoma" pitchFamily="34" charset="0"/>
              </a:rPr>
              <a:t>Thread Model</a:t>
            </a:r>
            <a:endParaRPr lang="zh-CN" altLang="en-US" sz="2400" dirty="0">
              <a:latin typeface="Tahoma" pitchFamily="34" charset="0"/>
              <a:cs typeface="Tahoma" pitchFamily="34" charset="0"/>
            </a:endParaRPr>
          </a:p>
        </p:txBody>
      </p:sp>
      <p:sp>
        <p:nvSpPr>
          <p:cNvPr id="3" name="文本占位符 2"/>
          <p:cNvSpPr>
            <a:spLocks noGrp="1"/>
          </p:cNvSpPr>
          <p:nvPr>
            <p:ph type="body" sz="quarter" idx="14"/>
          </p:nvPr>
        </p:nvSpPr>
        <p:spPr/>
        <p:txBody>
          <a:bodyPr/>
          <a:lstStyle/>
          <a:p>
            <a:r>
              <a:rPr lang="en-US" altLang="zh-CN" b="1" dirty="0" smtClean="0"/>
              <a:t>1:1 (Kernel-level threading)</a:t>
            </a:r>
          </a:p>
          <a:p>
            <a:r>
              <a:rPr lang="en-US" altLang="zh-CN" dirty="0" smtClean="0"/>
              <a:t>Threads created by the user are in 1-1 correspondence with schedulable entities in the kernel.</a:t>
            </a:r>
          </a:p>
          <a:p>
            <a:endParaRPr lang="en-US" altLang="zh-CN" b="1" dirty="0" smtClean="0"/>
          </a:p>
          <a:p>
            <a:r>
              <a:rPr lang="en-US" altLang="zh-CN" b="1" dirty="0" smtClean="0"/>
              <a:t>N:1 (User-level threading)</a:t>
            </a:r>
          </a:p>
          <a:p>
            <a:r>
              <a:rPr lang="en-US" altLang="zh-CN" dirty="0" smtClean="0"/>
              <a:t>An N:1 model implies that all application-level threads map to a single kernel-level scheduled entity; the kernel has no knowledge of the application threads.</a:t>
            </a:r>
          </a:p>
          <a:p>
            <a:endParaRPr lang="en-US" altLang="zh-CN" b="1" dirty="0" smtClean="0"/>
          </a:p>
          <a:p>
            <a:r>
              <a:rPr lang="en-US" altLang="zh-CN" b="1" dirty="0" smtClean="0"/>
              <a:t>M:N (Hybrid threading)</a:t>
            </a:r>
          </a:p>
          <a:p>
            <a:r>
              <a:rPr lang="en-US" altLang="zh-CN" dirty="0" smtClean="0"/>
              <a:t>M:N maps some M number of application threads onto some N number of kernel entities, or "virtual processors."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2400" dirty="0" smtClean="0">
                <a:latin typeface="Tahoma" pitchFamily="34" charset="0"/>
                <a:cs typeface="Tahoma" pitchFamily="34" charset="0"/>
              </a:rPr>
              <a:t>Thread intrinsically deficient</a:t>
            </a:r>
            <a:endParaRPr lang="zh-CN" altLang="en-US" sz="2400" dirty="0" smtClean="0">
              <a:latin typeface="Tahoma" pitchFamily="34" charset="0"/>
              <a:cs typeface="Tahoma" pitchFamily="34" charset="0"/>
            </a:endParaRPr>
          </a:p>
        </p:txBody>
      </p:sp>
      <p:sp>
        <p:nvSpPr>
          <p:cNvPr id="3" name="文本占位符 2"/>
          <p:cNvSpPr>
            <a:spLocks noGrp="1"/>
          </p:cNvSpPr>
          <p:nvPr>
            <p:ph type="body" sz="quarter" idx="14"/>
          </p:nvPr>
        </p:nvSpPr>
        <p:spPr>
          <a:xfrm>
            <a:off x="481541" y="1062318"/>
            <a:ext cx="8984192" cy="4932082"/>
          </a:xfrm>
        </p:spPr>
        <p:txBody>
          <a:bodyPr/>
          <a:lstStyle/>
          <a:p>
            <a:r>
              <a:rPr lang="en-US" altLang="zh-CN" sz="2000" dirty="0" smtClean="0">
                <a:latin typeface="Tahoma" pitchFamily="34" charset="0"/>
                <a:cs typeface="Tahoma" pitchFamily="34" charset="0"/>
              </a:rPr>
              <a:t>Threads in the same process share the same address space. When shared between threads, however, even simple data structures become prone to </a:t>
            </a:r>
            <a:r>
              <a:rPr lang="en-US" altLang="zh-CN" sz="2000" dirty="0" smtClean="0">
                <a:latin typeface="Tahoma" pitchFamily="34" charset="0"/>
                <a:cs typeface="Tahoma" pitchFamily="34" charset="0"/>
                <a:hlinkClick r:id="rId2" tooltip="Race condition"/>
              </a:rPr>
              <a:t>race hazards</a:t>
            </a:r>
            <a:endParaRPr lang="en-US" altLang="zh-CN" sz="2000" dirty="0" smtClean="0">
              <a:latin typeface="Tahoma" pitchFamily="34" charset="0"/>
              <a:cs typeface="Tahoma" pitchFamily="34" charset="0"/>
            </a:endParaRPr>
          </a:p>
          <a:p>
            <a:endParaRPr lang="en-US" altLang="zh-CN" sz="2000" dirty="0" smtClean="0">
              <a:latin typeface="Tahoma" pitchFamily="34" charset="0"/>
              <a:cs typeface="Tahoma" pitchFamily="34" charset="0"/>
            </a:endParaRPr>
          </a:p>
          <a:p>
            <a:r>
              <a:rPr lang="en-US" altLang="zh-CN" sz="2000" dirty="0" smtClean="0">
                <a:latin typeface="Tahoma" pitchFamily="34" charset="0"/>
                <a:cs typeface="Tahoma" pitchFamily="34" charset="0"/>
              </a:rPr>
              <a:t>To prevent this, threading APIs offer </a:t>
            </a:r>
            <a:r>
              <a:rPr lang="en-US" altLang="zh-CN" sz="2000" dirty="0" smtClean="0">
                <a:latin typeface="Tahoma" pitchFamily="34" charset="0"/>
                <a:cs typeface="Tahoma" pitchFamily="34" charset="0"/>
                <a:hlinkClick r:id="rId3" tooltip="Synchronization primitive"/>
              </a:rPr>
              <a:t>synchronization primitives</a:t>
            </a:r>
            <a:r>
              <a:rPr lang="en-US" altLang="zh-CN" sz="2000" dirty="0" smtClean="0">
                <a:latin typeface="Tahoma" pitchFamily="34" charset="0"/>
                <a:cs typeface="Tahoma" pitchFamily="34" charset="0"/>
              </a:rPr>
              <a:t> such as </a:t>
            </a:r>
            <a:r>
              <a:rPr lang="en-US" altLang="zh-CN" sz="2000" dirty="0" err="1" smtClean="0">
                <a:latin typeface="Tahoma" pitchFamily="34" charset="0"/>
                <a:cs typeface="Tahoma" pitchFamily="34" charset="0"/>
                <a:hlinkClick r:id="rId4" tooltip="Mutual exclusion"/>
              </a:rPr>
              <a:t>mutexes</a:t>
            </a:r>
            <a:r>
              <a:rPr lang="en-US" altLang="zh-CN" sz="2000" dirty="0" smtClean="0">
                <a:latin typeface="Tahoma" pitchFamily="34" charset="0"/>
                <a:cs typeface="Tahoma" pitchFamily="34" charset="0"/>
              </a:rPr>
              <a:t> to </a:t>
            </a:r>
            <a:r>
              <a:rPr lang="en-US" altLang="zh-CN" sz="2000" dirty="0" smtClean="0">
                <a:latin typeface="Tahoma" pitchFamily="34" charset="0"/>
                <a:cs typeface="Tahoma" pitchFamily="34" charset="0"/>
                <a:hlinkClick r:id="rId5" tooltip="Lock (computer science)"/>
              </a:rPr>
              <a:t>lock</a:t>
            </a:r>
            <a:r>
              <a:rPr lang="en-US" altLang="zh-CN" sz="2000" dirty="0" smtClean="0">
                <a:latin typeface="Tahoma" pitchFamily="34" charset="0"/>
                <a:cs typeface="Tahoma" pitchFamily="34" charset="0"/>
              </a:rPr>
              <a:t> data structures against concurrent access. On </a:t>
            </a:r>
            <a:r>
              <a:rPr lang="en-US" altLang="zh-CN" sz="2000" dirty="0" err="1" smtClean="0">
                <a:latin typeface="Tahoma" pitchFamily="34" charset="0"/>
                <a:cs typeface="Tahoma" pitchFamily="34" charset="0"/>
              </a:rPr>
              <a:t>uniprocessor</a:t>
            </a:r>
            <a:r>
              <a:rPr lang="en-US" altLang="zh-CN" sz="2000" dirty="0" smtClean="0">
                <a:latin typeface="Tahoma" pitchFamily="34" charset="0"/>
                <a:cs typeface="Tahoma" pitchFamily="34" charset="0"/>
              </a:rPr>
              <a:t> systems, a thread running into a locked </a:t>
            </a:r>
            <a:r>
              <a:rPr lang="en-US" altLang="zh-CN" sz="2000" dirty="0" err="1" smtClean="0">
                <a:latin typeface="Tahoma" pitchFamily="34" charset="0"/>
                <a:cs typeface="Tahoma" pitchFamily="34" charset="0"/>
              </a:rPr>
              <a:t>mutex</a:t>
            </a:r>
            <a:r>
              <a:rPr lang="en-US" altLang="zh-CN" sz="2000" dirty="0" smtClean="0">
                <a:latin typeface="Tahoma" pitchFamily="34" charset="0"/>
                <a:cs typeface="Tahoma" pitchFamily="34" charset="0"/>
              </a:rPr>
              <a:t> must sleep and hence trigger a context switch. On multi-processor systems, the thread may instead poll the </a:t>
            </a:r>
            <a:r>
              <a:rPr lang="en-US" altLang="zh-CN" sz="2000" dirty="0" err="1" smtClean="0">
                <a:latin typeface="Tahoma" pitchFamily="34" charset="0"/>
                <a:cs typeface="Tahoma" pitchFamily="34" charset="0"/>
              </a:rPr>
              <a:t>mutex</a:t>
            </a:r>
            <a:r>
              <a:rPr lang="en-US" altLang="zh-CN" sz="2000" dirty="0" smtClean="0">
                <a:latin typeface="Tahoma" pitchFamily="34" charset="0"/>
                <a:cs typeface="Tahoma" pitchFamily="34" charset="0"/>
              </a:rPr>
              <a:t> in a </a:t>
            </a:r>
            <a:r>
              <a:rPr lang="en-US" altLang="zh-CN" sz="2000" dirty="0" smtClean="0">
                <a:latin typeface="Tahoma" pitchFamily="34" charset="0"/>
                <a:cs typeface="Tahoma" pitchFamily="34" charset="0"/>
                <a:hlinkClick r:id="rId6" tooltip="Spinlock"/>
              </a:rPr>
              <a:t>spinlock</a:t>
            </a:r>
            <a:r>
              <a:rPr lang="en-US" altLang="zh-CN" sz="2000" dirty="0" smtClean="0">
                <a:latin typeface="Tahoma" pitchFamily="34" charset="0"/>
                <a:cs typeface="Tahoma" pitchFamily="34" charset="0"/>
              </a:rPr>
              <a:t>. Both of these may sap performance and force processors in </a:t>
            </a:r>
            <a:r>
              <a:rPr lang="en-US" altLang="zh-CN" sz="2000" dirty="0" smtClean="0">
                <a:latin typeface="Tahoma" pitchFamily="34" charset="0"/>
                <a:cs typeface="Tahoma" pitchFamily="34" charset="0"/>
                <a:hlinkClick r:id="rId7" tooltip="Symmetric multiprocessing"/>
              </a:rPr>
              <a:t>SMP</a:t>
            </a:r>
            <a:r>
              <a:rPr lang="en-US" altLang="zh-CN" sz="2000" dirty="0" smtClean="0">
                <a:latin typeface="Tahoma" pitchFamily="34" charset="0"/>
                <a:cs typeface="Tahoma" pitchFamily="34" charset="0"/>
              </a:rPr>
              <a:t> systems to contend for the memory bus, especially if the </a:t>
            </a:r>
            <a:r>
              <a:rPr lang="en-US" altLang="zh-CN" sz="2000" dirty="0" smtClean="0">
                <a:latin typeface="Tahoma" pitchFamily="34" charset="0"/>
                <a:cs typeface="Tahoma" pitchFamily="34" charset="0"/>
                <a:hlinkClick r:id="rId8" tooltip="Granularity"/>
              </a:rPr>
              <a:t>granularity</a:t>
            </a:r>
            <a:r>
              <a:rPr lang="en-US" altLang="zh-CN" sz="2000" dirty="0" smtClean="0">
                <a:latin typeface="Tahoma" pitchFamily="34" charset="0"/>
                <a:cs typeface="Tahoma" pitchFamily="34" charset="0"/>
              </a:rPr>
              <a:t> of the locking is fine.</a:t>
            </a:r>
          </a:p>
          <a:p>
            <a:endParaRPr lang="en-US" altLang="zh-CN" dirty="0" smtClean="0"/>
          </a:p>
          <a:p>
            <a:endParaRPr lang="en-US" altLang="zh-CN"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2400" dirty="0" smtClean="0">
                <a:latin typeface="Tahoma" pitchFamily="34" charset="0"/>
                <a:cs typeface="Tahoma" pitchFamily="34" charset="0"/>
              </a:rPr>
              <a:t>Actor Origin</a:t>
            </a:r>
            <a:endParaRPr lang="zh-CN" altLang="en-US" sz="2400" dirty="0"/>
          </a:p>
        </p:txBody>
      </p:sp>
      <p:sp>
        <p:nvSpPr>
          <p:cNvPr id="3" name="文本占位符 2"/>
          <p:cNvSpPr>
            <a:spLocks noGrp="1"/>
          </p:cNvSpPr>
          <p:nvPr>
            <p:ph type="body" sz="quarter" idx="14"/>
          </p:nvPr>
        </p:nvSpPr>
        <p:spPr/>
        <p:txBody>
          <a:bodyPr/>
          <a:lstStyle/>
          <a:p>
            <a:r>
              <a:rPr lang="en-US" altLang="zh-CN" sz="2000" dirty="0" smtClean="0">
                <a:latin typeface="Tahoma" pitchFamily="34" charset="0"/>
                <a:cs typeface="Tahoma" pitchFamily="34" charset="0"/>
              </a:rPr>
              <a:t>	The Actor model originated in 1973.  According to </a:t>
            </a:r>
            <a:r>
              <a:rPr lang="en-US" altLang="zh-CN" sz="2000" dirty="0" smtClean="0">
                <a:latin typeface="Tahoma" pitchFamily="34" charset="0"/>
                <a:cs typeface="Tahoma" pitchFamily="34" charset="0"/>
                <a:hlinkClick r:id="rId2" tooltip="Carl Hewitt"/>
              </a:rPr>
              <a:t>Carl Hewitt</a:t>
            </a:r>
            <a:r>
              <a:rPr lang="en-US" altLang="zh-CN" sz="2000" dirty="0" smtClean="0">
                <a:latin typeface="Tahoma" pitchFamily="34" charset="0"/>
                <a:cs typeface="Tahoma" pitchFamily="34" charset="0"/>
              </a:rPr>
              <a:t>, unlike previous models of computation, the Actor model was inspired by physics including general relativity and quantum mechanics. It was also influenced by the programming languages </a:t>
            </a:r>
            <a:r>
              <a:rPr lang="en-US" altLang="zh-CN" sz="2000" dirty="0" smtClean="0">
                <a:latin typeface="Tahoma" pitchFamily="34" charset="0"/>
                <a:cs typeface="Tahoma" pitchFamily="34" charset="0"/>
                <a:hlinkClick r:id="rId3" tooltip="Lisp programming language"/>
              </a:rPr>
              <a:t>Lisp</a:t>
            </a:r>
            <a:r>
              <a:rPr lang="en-US" altLang="zh-CN" sz="2000" dirty="0" smtClean="0">
                <a:latin typeface="Tahoma" pitchFamily="34" charset="0"/>
                <a:cs typeface="Tahoma" pitchFamily="34" charset="0"/>
              </a:rPr>
              <a:t>, </a:t>
            </a:r>
            <a:r>
              <a:rPr lang="en-US" altLang="zh-CN" sz="2000" dirty="0" err="1" smtClean="0">
                <a:latin typeface="Tahoma" pitchFamily="34" charset="0"/>
                <a:cs typeface="Tahoma" pitchFamily="34" charset="0"/>
                <a:hlinkClick r:id="rId4" tooltip="Simula"/>
              </a:rPr>
              <a:t>Simula</a:t>
            </a:r>
            <a:r>
              <a:rPr lang="en-US" altLang="zh-CN" sz="2000" dirty="0" smtClean="0">
                <a:latin typeface="Tahoma" pitchFamily="34" charset="0"/>
                <a:cs typeface="Tahoma" pitchFamily="34" charset="0"/>
              </a:rPr>
              <a:t> and early versions of </a:t>
            </a:r>
            <a:r>
              <a:rPr lang="en-US" altLang="zh-CN" sz="2000" dirty="0" smtClean="0">
                <a:latin typeface="Tahoma" pitchFamily="34" charset="0"/>
                <a:cs typeface="Tahoma" pitchFamily="34" charset="0"/>
                <a:hlinkClick r:id="rId5" tooltip="Smalltalk"/>
              </a:rPr>
              <a:t>Smalltalk</a:t>
            </a:r>
            <a:r>
              <a:rPr lang="en-US" altLang="zh-CN" sz="2000" dirty="0" smtClean="0">
                <a:latin typeface="Tahoma" pitchFamily="34" charset="0"/>
                <a:cs typeface="Tahoma" pitchFamily="34" charset="0"/>
              </a:rPr>
              <a:t>, as well as </a:t>
            </a:r>
            <a:r>
              <a:rPr lang="en-US" altLang="zh-CN" sz="2000" dirty="0" smtClean="0">
                <a:latin typeface="Tahoma" pitchFamily="34" charset="0"/>
                <a:cs typeface="Tahoma" pitchFamily="34" charset="0"/>
                <a:hlinkClick r:id="rId6" tooltip="Capability (computers)"/>
              </a:rPr>
              <a:t>capability-based systems</a:t>
            </a:r>
            <a:r>
              <a:rPr lang="en-US" altLang="zh-CN" sz="2000" dirty="0" smtClean="0">
                <a:latin typeface="Tahoma" pitchFamily="34" charset="0"/>
                <a:cs typeface="Tahoma" pitchFamily="34" charset="0"/>
              </a:rPr>
              <a:t> and </a:t>
            </a:r>
            <a:r>
              <a:rPr lang="en-US" altLang="zh-CN" sz="2000" dirty="0" smtClean="0">
                <a:latin typeface="Tahoma" pitchFamily="34" charset="0"/>
                <a:cs typeface="Tahoma" pitchFamily="34" charset="0"/>
                <a:hlinkClick r:id="rId7" tooltip="Packet switching"/>
              </a:rPr>
              <a:t>packet switching</a:t>
            </a:r>
            <a:r>
              <a:rPr lang="en-US" altLang="zh-CN" sz="2000" dirty="0" smtClean="0">
                <a:latin typeface="Tahoma" pitchFamily="34" charset="0"/>
                <a:cs typeface="Tahoma" pitchFamily="34" charset="0"/>
              </a:rPr>
              <a:t>. Its development was "motivated by the prospect of highly parallel computing machines consisting of dozens, hundreds or even thousands of independent microprocessors, each with its own local memory and communications processor, communicating via a high-performance communications network."</a:t>
            </a:r>
            <a:r>
              <a:rPr lang="en-US" altLang="zh-CN" sz="2000" baseline="30000" dirty="0" smtClean="0">
                <a:latin typeface="Tahoma" pitchFamily="34" charset="0"/>
                <a:cs typeface="Tahoma" pitchFamily="34" charset="0"/>
                <a:hlinkClick r:id="rId8"/>
              </a:rPr>
              <a:t>[3]</a:t>
            </a:r>
            <a:r>
              <a:rPr lang="en-US" altLang="zh-CN" sz="2000" dirty="0" smtClean="0">
                <a:latin typeface="Tahoma" pitchFamily="34" charset="0"/>
                <a:cs typeface="Tahoma" pitchFamily="34" charset="0"/>
              </a:rPr>
              <a:t> Since that time, the advent of massive concurrency through </a:t>
            </a:r>
            <a:r>
              <a:rPr lang="en-US" altLang="zh-CN" sz="2000" dirty="0" smtClean="0">
                <a:latin typeface="Tahoma" pitchFamily="34" charset="0"/>
                <a:cs typeface="Tahoma" pitchFamily="34" charset="0"/>
                <a:hlinkClick r:id="rId9" tooltip="Multi-core (computing)"/>
              </a:rPr>
              <a:t>multi-core</a:t>
            </a:r>
            <a:r>
              <a:rPr lang="en-US" altLang="zh-CN" sz="2000" dirty="0" smtClean="0">
                <a:latin typeface="Tahoma" pitchFamily="34" charset="0"/>
                <a:cs typeface="Tahoma" pitchFamily="34" charset="0"/>
              </a:rPr>
              <a:t> computer architectures has revived interest in the Actor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sz="3200" dirty="0" smtClean="0">
                <a:latin typeface="Tahoma" pitchFamily="34" charset="0"/>
                <a:cs typeface="Tahoma" pitchFamily="34" charset="0"/>
              </a:rPr>
              <a:t>Actor model</a:t>
            </a:r>
            <a:endParaRPr lang="zh-CN" altLang="en-US" sz="3200" dirty="0" smtClean="0">
              <a:latin typeface="Tahoma" pitchFamily="34" charset="0"/>
              <a:cs typeface="Tahoma" pitchFamily="34" charset="0"/>
            </a:endParaRPr>
          </a:p>
        </p:txBody>
      </p:sp>
      <p:sp>
        <p:nvSpPr>
          <p:cNvPr id="3" name="文本占位符 2"/>
          <p:cNvSpPr>
            <a:spLocks noGrp="1"/>
          </p:cNvSpPr>
          <p:nvPr>
            <p:ph type="body" sz="quarter" idx="14"/>
          </p:nvPr>
        </p:nvSpPr>
        <p:spPr>
          <a:xfrm>
            <a:off x="376033" y="1213338"/>
            <a:ext cx="8984192" cy="5064370"/>
          </a:xfrm>
        </p:spPr>
        <p:txBody>
          <a:bodyPr/>
          <a:lstStyle/>
          <a:p>
            <a:r>
              <a:rPr lang="en-US" altLang="zh-CN" dirty="0" smtClean="0">
                <a:latin typeface="Tahoma" pitchFamily="34" charset="0"/>
                <a:cs typeface="Tahoma" pitchFamily="34" charset="0"/>
              </a:rPr>
              <a:t>	The Actor model adopts the philosophy that </a:t>
            </a:r>
            <a:r>
              <a:rPr lang="en-US" altLang="zh-CN" i="1" dirty="0" smtClean="0">
                <a:latin typeface="Tahoma" pitchFamily="34" charset="0"/>
                <a:cs typeface="Tahoma" pitchFamily="34" charset="0"/>
              </a:rPr>
              <a:t>everything is an actor</a:t>
            </a:r>
            <a:r>
              <a:rPr lang="en-US" altLang="zh-CN" dirty="0" smtClean="0">
                <a:latin typeface="Tahoma" pitchFamily="34" charset="0"/>
                <a:cs typeface="Tahoma" pitchFamily="34" charset="0"/>
              </a:rPr>
              <a:t>. This is similar to the </a:t>
            </a:r>
            <a:r>
              <a:rPr lang="en-US" altLang="zh-CN" i="1" dirty="0" smtClean="0">
                <a:latin typeface="Tahoma" pitchFamily="34" charset="0"/>
                <a:cs typeface="Tahoma" pitchFamily="34" charset="0"/>
              </a:rPr>
              <a:t>everything is an object</a:t>
            </a:r>
            <a:r>
              <a:rPr lang="en-US" altLang="zh-CN" dirty="0" smtClean="0">
                <a:latin typeface="Tahoma" pitchFamily="34" charset="0"/>
                <a:cs typeface="Tahoma" pitchFamily="34" charset="0"/>
              </a:rPr>
              <a:t> philosophy used by some </a:t>
            </a:r>
            <a:r>
              <a:rPr lang="en-US" altLang="zh-CN" dirty="0" smtClean="0">
                <a:latin typeface="Tahoma" pitchFamily="34" charset="0"/>
                <a:cs typeface="Tahoma" pitchFamily="34" charset="0"/>
                <a:hlinkClick r:id="rId2" tooltip="Object-oriented programming"/>
              </a:rPr>
              <a:t>object-oriented programming languages</a:t>
            </a:r>
            <a:r>
              <a:rPr lang="en-US" altLang="zh-CN" dirty="0" smtClean="0">
                <a:latin typeface="Tahoma" pitchFamily="34" charset="0"/>
                <a:cs typeface="Tahoma" pitchFamily="34" charset="0"/>
              </a:rPr>
              <a:t>, but differs in that object-oriented software is typically executed sequentially, while the Actor model is inherently concurrent.</a:t>
            </a:r>
          </a:p>
          <a:p>
            <a:r>
              <a:rPr lang="en-US" altLang="zh-CN" dirty="0" smtClean="0">
                <a:latin typeface="Tahoma" pitchFamily="34" charset="0"/>
                <a:cs typeface="Tahoma" pitchFamily="34" charset="0"/>
              </a:rPr>
              <a:t>	</a:t>
            </a:r>
          </a:p>
          <a:p>
            <a:r>
              <a:rPr lang="en-US" altLang="zh-CN" dirty="0" smtClean="0">
                <a:latin typeface="Tahoma" pitchFamily="34" charset="0"/>
                <a:cs typeface="Tahoma" pitchFamily="34" charset="0"/>
              </a:rPr>
              <a:t>	Decoupling the sender from communications sent was a fundamental advance of the Actor model enabling </a:t>
            </a:r>
            <a:r>
              <a:rPr lang="en-US" altLang="zh-CN" dirty="0" smtClean="0">
                <a:latin typeface="Tahoma" pitchFamily="34" charset="0"/>
                <a:cs typeface="Tahoma" pitchFamily="34" charset="0"/>
                <a:hlinkClick r:id="rId3" tooltip="Asynchronous communication"/>
              </a:rPr>
              <a:t>asynchronous communication</a:t>
            </a:r>
            <a:r>
              <a:rPr lang="en-US" altLang="zh-CN" dirty="0" smtClean="0">
                <a:latin typeface="Tahoma" pitchFamily="34" charset="0"/>
                <a:cs typeface="Tahoma" pitchFamily="34" charset="0"/>
              </a:rPr>
              <a:t> and control structures as patterns of </a:t>
            </a:r>
            <a:r>
              <a:rPr lang="en-US" altLang="zh-CN" dirty="0" smtClean="0">
                <a:latin typeface="Tahoma" pitchFamily="34" charset="0"/>
                <a:cs typeface="Tahoma" pitchFamily="34" charset="0"/>
                <a:hlinkClick r:id="rId4" tooltip="Message passing"/>
              </a:rPr>
              <a:t>passing messages</a:t>
            </a:r>
            <a:r>
              <a:rPr lang="en-US" altLang="zh-CN" dirty="0" smtClean="0">
                <a:latin typeface="Tahoma" pitchFamily="34" charset="0"/>
                <a:cs typeface="Tahoma" pitchFamily="34" charset="0"/>
              </a:rPr>
              <a:t>.</a:t>
            </a:r>
            <a:r>
              <a:rPr lang="en-US" altLang="zh-CN" baseline="30000" dirty="0" smtClean="0">
                <a:latin typeface="Tahoma" pitchFamily="34" charset="0"/>
                <a:cs typeface="Tahoma" pitchFamily="34" charset="0"/>
                <a:hlinkClick r:id="rId5"/>
              </a:rPr>
              <a:t>[8]</a:t>
            </a:r>
            <a:endParaRPr lang="en-US" altLang="zh-CN" dirty="0" smtClean="0">
              <a:latin typeface="Tahoma" pitchFamily="34" charset="0"/>
              <a:cs typeface="Tahoma" pitchFamily="34" charset="0"/>
            </a:endParaRPr>
          </a:p>
          <a:p>
            <a:r>
              <a:rPr lang="en-US" altLang="zh-CN" dirty="0" smtClean="0">
                <a:latin typeface="Tahoma" pitchFamily="34" charset="0"/>
                <a:cs typeface="Tahoma" pitchFamily="34" charset="0"/>
              </a:rPr>
              <a:t>	</a:t>
            </a:r>
          </a:p>
          <a:p>
            <a:r>
              <a:rPr lang="en-US" altLang="zh-CN" dirty="0" smtClean="0">
                <a:latin typeface="Tahoma" pitchFamily="34" charset="0"/>
                <a:cs typeface="Tahoma" pitchFamily="34" charset="0"/>
              </a:rPr>
              <a:t>	Recipients of messages are identified by address, sometimes called "mailing address". Thus an actor can only communicate with actors whose addresses it has. It can obtain those from a message it receives, or if the address is for an actor it has itself created.</a:t>
            </a:r>
          </a:p>
          <a:p>
            <a:r>
              <a:rPr lang="en-US" altLang="zh-CN" dirty="0" smtClean="0">
                <a:latin typeface="Tahoma" pitchFamily="34" charset="0"/>
                <a:cs typeface="Tahoma" pitchFamily="34" charset="0"/>
              </a:rPr>
              <a:t>	</a:t>
            </a:r>
          </a:p>
        </p:txBody>
      </p:sp>
    </p:spTree>
  </p:cSld>
  <p:clrMapOvr>
    <a:masterClrMapping/>
  </p:clrMapOvr>
</p:sld>
</file>

<file path=ppt/theme/theme1.xml><?xml version="1.0" encoding="utf-8"?>
<a:theme xmlns:a="http://schemas.openxmlformats.org/drawingml/2006/main" name="ppt template">
  <a:themeElements>
    <a:clrScheme name="Yihaodian Colors">
      <a:dk1>
        <a:srgbClr val="474747"/>
      </a:dk1>
      <a:lt1>
        <a:srgbClr val="FFFFFF"/>
      </a:lt1>
      <a:dk2>
        <a:srgbClr val="C00000"/>
      </a:dk2>
      <a:lt2>
        <a:srgbClr val="FFFFFF"/>
      </a:lt2>
      <a:accent1>
        <a:srgbClr val="C00000"/>
      </a:accent1>
      <a:accent2>
        <a:srgbClr val="474747"/>
      </a:accent2>
      <a:accent3>
        <a:srgbClr val="808080"/>
      </a:accent3>
      <a:accent4>
        <a:srgbClr val="387489"/>
      </a:accent4>
      <a:accent5>
        <a:srgbClr val="006600"/>
      </a:accent5>
      <a:accent6>
        <a:srgbClr val="660066"/>
      </a:accent6>
      <a:hlink>
        <a:srgbClr val="C00000"/>
      </a:hlink>
      <a:folHlink>
        <a:srgbClr val="4D9AB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lgn="ctr">
          <a:noFill/>
          <a:miter lim="800000"/>
          <a:headEnd/>
          <a:tailEnd/>
        </a:ln>
        <a:effectLst/>
        <a:scene3d>
          <a:camera prst="orthographicFront"/>
          <a:lightRig rig="legacyFlat3" dir="b"/>
        </a:scene3d>
        <a:sp3d extrusionH="430200" contourW="12700" prstMaterial="legacyMatte">
          <a:extrusionClr>
            <a:schemeClr val="bg1"/>
          </a:extrusionClr>
          <a:contourClr>
            <a:schemeClr val="bg1"/>
          </a:contourClr>
        </a:sp3d>
      </a:spPr>
      <a:bodyPr wrap="square" rtlCol="0" anchor="ctr">
        <a:flatTx/>
      </a:bodyPr>
      <a:lstStyle>
        <a:defPPr marL="180975" algn="ctr" latinLnBrk="1">
          <a:spcBef>
            <a:spcPct val="0"/>
          </a:spcBef>
          <a:buClrTx/>
          <a:defRPr kumimoji="1" sz="1600" dirty="0" err="1" smtClean="0">
            <a:solidFill>
              <a:schemeClr val="bg1"/>
            </a:solidFill>
          </a:defRPr>
        </a:defPPr>
      </a:lstStyle>
    </a:spDef>
    <a:txDef>
      <a:spPr>
        <a:noFill/>
      </a:spPr>
      <a:bodyPr wrap="none" rtlCol="0">
        <a:spAutoFit/>
      </a:bodyPr>
      <a:lstStyle>
        <a:defPPr>
          <a:defRPr sz="1600" dirty="0" smtClean="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Template>
  <TotalTime>15940</TotalTime>
  <Words>390</Words>
  <Application>Microsoft Office PowerPoint</Application>
  <PresentationFormat>A4 纸张(210x297 毫米)</PresentationFormat>
  <Paragraphs>87</Paragraphs>
  <Slides>21</Slides>
  <Notes>3</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ppt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Archer</dc:creator>
  <cp:lastModifiedBy>Jiang Lie(上海_技术部_架构部_江烈)</cp:lastModifiedBy>
  <cp:revision>1272</cp:revision>
  <dcterms:created xsi:type="dcterms:W3CDTF">2013-05-14T05:19:53Z</dcterms:created>
  <dcterms:modified xsi:type="dcterms:W3CDTF">2013-09-12T05:56:21Z</dcterms:modified>
</cp:coreProperties>
</file>