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7" r:id="rId4"/>
    <p:sldId id="258" r:id="rId5"/>
    <p:sldId id="297" r:id="rId6"/>
    <p:sldId id="288" r:id="rId7"/>
    <p:sldId id="296" r:id="rId8"/>
    <p:sldId id="259" r:id="rId9"/>
    <p:sldId id="266" r:id="rId10"/>
    <p:sldId id="275" r:id="rId11"/>
    <p:sldId id="274" r:id="rId12"/>
    <p:sldId id="289" r:id="rId13"/>
    <p:sldId id="295" r:id="rId14"/>
    <p:sldId id="261" r:id="rId15"/>
    <p:sldId id="268" r:id="rId16"/>
    <p:sldId id="290" r:id="rId17"/>
    <p:sldId id="269" r:id="rId18"/>
    <p:sldId id="262" r:id="rId19"/>
    <p:sldId id="276" r:id="rId20"/>
    <p:sldId id="265" r:id="rId21"/>
    <p:sldId id="292" r:id="rId22"/>
    <p:sldId id="263" r:id="rId23"/>
    <p:sldId id="264" r:id="rId24"/>
    <p:sldId id="270" r:id="rId25"/>
    <p:sldId id="271" r:id="rId26"/>
    <p:sldId id="272" r:id="rId27"/>
    <p:sldId id="273" r:id="rId28"/>
    <p:sldId id="283" r:id="rId29"/>
    <p:sldId id="284" r:id="rId30"/>
    <p:sldId id="285" r:id="rId31"/>
    <p:sldId id="286" r:id="rId32"/>
    <p:sldId id="279" r:id="rId33"/>
    <p:sldId id="280" r:id="rId34"/>
    <p:sldId id="281" r:id="rId35"/>
    <p:sldId id="282" r:id="rId36"/>
    <p:sldId id="277" r:id="rId37"/>
    <p:sldId id="278" r:id="rId38"/>
    <p:sldId id="287" r:id="rId39"/>
    <p:sldId id="260" r:id="rId40"/>
    <p:sldId id="291" r:id="rId41"/>
    <p:sldId id="294" r:id="rId42"/>
    <p:sldId id="293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61" autoAdjust="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B6DE9-B84B-4FCA-9621-5A8E98DBBA2C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5A945-7F9E-400B-994D-9588BCF3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58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Core: RDD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5A945-7F9E-400B-994D-9588BCF3ACD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9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5A945-7F9E-400B-994D-9588BCF3ACD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RDD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加上  时间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维度就是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Dstream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5A945-7F9E-400B-994D-9588BCF3ACD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3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</a:t>
            </a:r>
            <a:r>
              <a:rPr lang="en-US" altLang="zh-CN" dirty="0"/>
              <a:t>5</a:t>
            </a:r>
            <a:r>
              <a:rPr lang="zh-CN" altLang="en-US" dirty="0"/>
              <a:t>秒计算前</a:t>
            </a:r>
            <a:r>
              <a:rPr lang="en-US" altLang="zh-CN" dirty="0"/>
              <a:t>15</a:t>
            </a:r>
            <a:r>
              <a:rPr lang="zh-CN" altLang="en-US" dirty="0"/>
              <a:t>面的数据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5A945-7F9E-400B-994D-9588BCF3ACD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0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RDD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有分区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 Shuffle: read, write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5A945-7F9E-400B-994D-9588BCF3ACD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6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5A945-7F9E-400B-994D-9588BCF3ACD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593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5A945-7F9E-400B-994D-9588BCF3ACD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4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kafka3</a:t>
            </a:r>
            <a:r>
              <a:rPr lang="zh-CN" altLang="en-US" dirty="0"/>
              <a:t>个</a:t>
            </a:r>
            <a:r>
              <a:rPr lang="en-US" altLang="zh-CN" dirty="0"/>
              <a:t>broker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个分区， </a:t>
            </a:r>
            <a:r>
              <a:rPr lang="en-US" altLang="zh-CN" dirty="0"/>
              <a:t>spark</a:t>
            </a:r>
            <a:r>
              <a:rPr lang="zh-CN" altLang="en-US" dirty="0"/>
              <a:t>处理</a:t>
            </a:r>
            <a:r>
              <a:rPr lang="en-US" altLang="zh-CN" dirty="0" err="1"/>
              <a:t>kafka</a:t>
            </a:r>
            <a:r>
              <a:rPr lang="zh-CN" altLang="en-US" dirty="0"/>
              <a:t>消息平均是</a:t>
            </a:r>
            <a:r>
              <a:rPr lang="en-US" altLang="zh-CN" dirty="0"/>
              <a:t>4</a:t>
            </a:r>
            <a:r>
              <a:rPr lang="zh-CN" altLang="en-US" dirty="0"/>
              <a:t>万个</a:t>
            </a:r>
            <a:r>
              <a:rPr lang="en-US" altLang="zh-CN" dirty="0"/>
              <a:t>/s</a:t>
            </a:r>
          </a:p>
          <a:p>
            <a:pPr marL="228600" indent="-228600">
              <a:buAutoNum type="arabicPeriod"/>
            </a:pPr>
            <a:r>
              <a:rPr lang="en-US" altLang="zh-CN" dirty="0"/>
              <a:t>1500000/37 s=40540/s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5A945-7F9E-400B-994D-9588BCF3ACD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BCC0D-6BDD-4388-ABD6-56FEFAFE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53A74-94B7-430F-AD1A-C088FAD18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C7A0-C332-4884-8FDF-94B40132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14DE-FBB6-4685-8C9D-AB17A8DB511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459D0-6E5F-4413-9402-6C53479B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AE5F3-7148-4903-B3BF-1AA51AE4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5C91-F8C7-4EA3-A2CD-EF33C72DB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7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6061B-0EE5-4040-8904-573F7747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6E405A-E1A8-482D-8C8F-6C2E0975E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D9DB7-0109-4B86-90D6-B3B9DFCF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14DE-FBB6-4685-8C9D-AB17A8DB511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B9B1F-0DD6-4E0E-B3A4-EF88E818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4D8EE-9894-4DFF-ABD9-4B165160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5C91-F8C7-4EA3-A2CD-EF33C72DB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7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17205B-1765-4E13-874C-8349B68C7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4A6485-7307-4BA1-B543-C497DCF5B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99F9E-89BF-45CE-B94E-9802337D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14DE-FBB6-4685-8C9D-AB17A8DB511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877AE-B670-4FEF-9D8E-BDD62A8F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58A7C-16D3-47EF-AE22-21E9590E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5C91-F8C7-4EA3-A2CD-EF33C72DB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8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8FD09-B1D2-4DB3-A215-CCE64CA5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79E1C-628A-410B-8696-E31ECBFF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DF10F-B722-4851-8704-E48AA97B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14DE-FBB6-4685-8C9D-AB17A8DB511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6CD82-9F88-4C55-AFDE-E357C3DA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12AC4-695A-4621-BAF6-DBB3C4A3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5C91-F8C7-4EA3-A2CD-EF33C72DB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2C0BD-68A9-4592-8E86-EE00F7FC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58BBB-2D60-4812-A714-EDEF2B0E6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8CFB5-88C5-44DA-8542-597DE198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14DE-FBB6-4685-8C9D-AB17A8DB511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03FCD-A287-4A11-B54B-209B6013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E29FF-CA3F-4924-A0E6-96B3A049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5C91-F8C7-4EA3-A2CD-EF33C72DB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9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96535-464A-4667-9216-3FD2D8A0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282B3-CD47-49E8-81EA-6E5A9CAD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8EB4-7015-4F54-990E-BB0700F85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EEEA04-098A-441D-9D63-5D209CA0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14DE-FBB6-4685-8C9D-AB17A8DB511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6165E-67A3-4DFF-9356-E6F30A8A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2470E-213B-437D-97D8-A2ABE6C9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5C91-F8C7-4EA3-A2CD-EF33C72DB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1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44504-FB21-4476-9080-D99817D4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CDB96-0FF5-40AF-9E33-188BBEEC1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58C41E-BD49-4333-B325-7AF3D3516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4084A5-502C-49D5-9E4B-06484188A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1A8208-6FD2-4C46-9D64-D01BB3F82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A378A7-7FEF-48B8-AAD7-266BA35C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14DE-FBB6-4685-8C9D-AB17A8DB511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F448E-D703-45EA-AFDB-AAB2A944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A0CE0C-A655-4C74-8FB9-610A8885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5C91-F8C7-4EA3-A2CD-EF33C72DB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4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4C666-FA50-4388-A490-1836FCDF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E04915-EE1C-49B2-A5AA-651900A4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14DE-FBB6-4685-8C9D-AB17A8DB511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4F0DEF-2738-4312-9B5D-C3AD91B9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1142EA-B1AE-47B3-A7E8-9AB46B5A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5C91-F8C7-4EA3-A2CD-EF33C72DB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BC19D0-DB7D-438C-BF28-4B645A76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14DE-FBB6-4685-8C9D-AB17A8DB511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B75B0F-1772-47FB-AAA9-AA2FAC44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92481-6935-4250-BD92-84854496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5C91-F8C7-4EA3-A2CD-EF33C72DB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2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99B79-4058-4106-A368-8D218D5B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333DC-C756-4ECD-965B-7BCF48BF2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711A6D-BA8F-4AD3-9363-23C3889E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533C6A-579E-4633-AC03-12DA66E1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14DE-FBB6-4685-8C9D-AB17A8DB511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A424CD-6950-4876-8991-0A6FA71D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5923F-CFA0-4AEB-947C-8163F8FD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5C91-F8C7-4EA3-A2CD-EF33C72DB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8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BB17B-9E92-4D9B-A5B6-27F87C78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795DDB-2E5D-4EA5-A726-D1999CCE1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0D2B70-A4B3-4FEC-AD49-C5DA8DEF5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D5E455-B1E8-4853-8C3B-04806389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14DE-FBB6-4685-8C9D-AB17A8DB511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CEB8B4-D5DD-4BD0-B8F1-76E598ED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12C22-9F59-44EC-A451-5F643416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5C91-F8C7-4EA3-A2CD-EF33C72DB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6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168D1F-CBCF-4A33-AF49-B6EB2B13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E7FF3-D3B9-4387-BB67-A3153F0D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79997-0889-44C3-8210-7DE45BEAD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E14DE-FBB6-4685-8C9D-AB17A8DB511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CFC22-D4C1-4E66-8B2A-1BCE224C3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AC331-F632-472F-9CAC-262E020B4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05C91-F8C7-4EA3-A2CD-EF33C72DB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85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litaotao.github.io/spark-resouces-blogs-paper" TargetMode="External"/><Relationship Id="rId2" Type="http://schemas.openxmlformats.org/officeDocument/2006/relationships/hyperlink" Target="http://litaotao.github.io/introduction-to-spa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w-lin/CoolplaySpark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8C351-5CB5-41A4-B95E-3EEE409CE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基础培训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318080-2BD0-4C20-947C-6C91490B6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5929"/>
            <a:ext cx="9144000" cy="278041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王伟</a:t>
            </a:r>
            <a:r>
              <a:rPr lang="en-US" altLang="zh-CN" sz="4000" dirty="0"/>
              <a:t>@IBU</a:t>
            </a:r>
          </a:p>
          <a:p>
            <a:endParaRPr lang="zh-CN" altLang="en-US" sz="4000" dirty="0"/>
          </a:p>
          <a:p>
            <a:endParaRPr lang="en-US" altLang="zh-CN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FF25F3-8EA0-4F17-90DE-F2F085602434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309975" y="1011661"/>
            <a:ext cx="1557763" cy="3143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99A29D-65FD-4BE4-8884-B997E8BC68B7}"/>
              </a:ext>
            </a:extLst>
          </p:cNvPr>
          <p:cNvSpPr txBox="1"/>
          <p:nvPr/>
        </p:nvSpPr>
        <p:spPr>
          <a:xfrm>
            <a:off x="4744065" y="3792828"/>
            <a:ext cx="2586919" cy="276963"/>
          </a:xfrm>
          <a:prstGeom prst="rect">
            <a:avLst/>
          </a:prstGeom>
          <a:noFill/>
          <a:ln cap="rnd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spc="300" dirty="0">
                <a:solidFill>
                  <a:srgbClr val="0550CB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中立  </a:t>
            </a:r>
            <a:r>
              <a:rPr kumimoji="1" lang="en-US" altLang="zh-CN" sz="1200" spc="300" dirty="0">
                <a:solidFill>
                  <a:srgbClr val="0550CB"/>
                </a:solidFill>
                <a:latin typeface="Microsoft YaHei" charset="-122"/>
                <a:ea typeface="Microsoft YaHei" charset="-122"/>
                <a:cs typeface="Microsoft YaHei" charset="-122"/>
              </a:rPr>
              <a:t>·   </a:t>
            </a:r>
            <a:r>
              <a:rPr kumimoji="1" lang="zh-CN" altLang="en-US" sz="1200" spc="300" dirty="0">
                <a:solidFill>
                  <a:srgbClr val="0550C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   </a:t>
            </a:r>
            <a:r>
              <a:rPr kumimoji="1" lang="en-US" altLang="zh-CN" sz="1200" spc="300" dirty="0">
                <a:solidFill>
                  <a:srgbClr val="0550CB"/>
                </a:solidFill>
                <a:latin typeface="Microsoft YaHei" charset="-122"/>
                <a:ea typeface="Microsoft YaHei" charset="-122"/>
                <a:cs typeface="Microsoft YaHei" charset="-122"/>
              </a:rPr>
              <a:t>·  </a:t>
            </a:r>
            <a:r>
              <a:rPr kumimoji="1" lang="zh-CN" altLang="en-US" sz="1200" spc="300" dirty="0">
                <a:solidFill>
                  <a:srgbClr val="0550C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可信赖</a:t>
            </a:r>
            <a:endParaRPr kumimoji="1" lang="zh-CN" altLang="en-US" sz="1200" spc="300" dirty="0">
              <a:solidFill>
                <a:srgbClr val="0550CB"/>
              </a:solidFill>
            </a:endParaRPr>
          </a:p>
        </p:txBody>
      </p:sp>
      <p:sp>
        <p:nvSpPr>
          <p:cNvPr id="9" name="圆角矩形 2">
            <a:extLst>
              <a:ext uri="{FF2B5EF4-FFF2-40B4-BE49-F238E27FC236}">
                <a16:creationId xmlns:a16="http://schemas.microsoft.com/office/drawing/2014/main" id="{0D1DDEA2-010B-4906-88B0-F9FE7E117EA8}"/>
              </a:ext>
            </a:extLst>
          </p:cNvPr>
          <p:cNvSpPr/>
          <p:nvPr/>
        </p:nvSpPr>
        <p:spPr>
          <a:xfrm>
            <a:off x="4644769" y="3708483"/>
            <a:ext cx="2785509" cy="361460"/>
          </a:xfrm>
          <a:prstGeom prst="roundRect">
            <a:avLst/>
          </a:prstGeom>
          <a:noFill/>
          <a:ln w="8890">
            <a:solidFill>
              <a:srgbClr val="055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93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0A655-3148-4F6B-92F8-2363C12E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07147-31ED-407E-B870-162C8FB1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RDD(Resilient Distributed Datasets)</a:t>
            </a:r>
            <a:r>
              <a:rPr lang="en-US" altLang="zh-CN" baseline="30000" dirty="0"/>
              <a:t> [1]</a:t>
            </a:r>
            <a:r>
              <a:rPr lang="en-US" altLang="zh-CN" dirty="0"/>
              <a:t>  ,</a:t>
            </a:r>
            <a:r>
              <a:rPr lang="zh-CN" altLang="en-US" dirty="0">
                <a:solidFill>
                  <a:srgbClr val="00B050"/>
                </a:solidFill>
              </a:rPr>
              <a:t>弹性分布式数据集</a:t>
            </a:r>
            <a:r>
              <a:rPr lang="zh-CN" altLang="en-US" dirty="0"/>
              <a:t>， 是</a:t>
            </a:r>
            <a:r>
              <a:rPr lang="zh-CN" altLang="en-US" dirty="0">
                <a:solidFill>
                  <a:srgbClr val="00B050"/>
                </a:solidFill>
              </a:rPr>
              <a:t>分布式内存</a:t>
            </a:r>
            <a:r>
              <a:rPr lang="zh-CN" altLang="en-US" dirty="0"/>
              <a:t>的一个抽象概念，</a:t>
            </a:r>
            <a:r>
              <a:rPr lang="en-US" altLang="zh-CN" dirty="0"/>
              <a:t>RDD</a:t>
            </a:r>
            <a:r>
              <a:rPr lang="zh-CN" altLang="en-US" dirty="0"/>
              <a:t>提供了一种高度受限的共享内存模型，即</a:t>
            </a:r>
            <a:r>
              <a:rPr lang="en-US" altLang="zh-CN" dirty="0"/>
              <a:t>RDD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B050"/>
                </a:solidFill>
              </a:rPr>
              <a:t>只读的记录分区</a:t>
            </a:r>
            <a:r>
              <a:rPr lang="zh-CN" altLang="en-US" dirty="0"/>
              <a:t>的集合，</a:t>
            </a:r>
            <a:r>
              <a:rPr lang="zh-CN" altLang="en-US" dirty="0">
                <a:solidFill>
                  <a:srgbClr val="00B050"/>
                </a:solidFill>
              </a:rPr>
              <a:t>只能通过在其他</a:t>
            </a:r>
            <a:r>
              <a:rPr lang="en-US" altLang="zh-CN" dirty="0">
                <a:solidFill>
                  <a:srgbClr val="00B050"/>
                </a:solidFill>
              </a:rPr>
              <a:t>RDD</a:t>
            </a:r>
            <a:r>
              <a:rPr lang="zh-CN" altLang="en-US" dirty="0">
                <a:solidFill>
                  <a:srgbClr val="00B050"/>
                </a:solidFill>
              </a:rPr>
              <a:t>执行确定的转换操作（如</a:t>
            </a:r>
            <a:r>
              <a:rPr lang="en-US" altLang="zh-CN" dirty="0">
                <a:solidFill>
                  <a:srgbClr val="00B050"/>
                </a:solidFill>
              </a:rPr>
              <a:t>map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join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group by</a:t>
            </a:r>
            <a:r>
              <a:rPr lang="zh-CN" altLang="en-US" dirty="0">
                <a:solidFill>
                  <a:srgbClr val="00B050"/>
                </a:solidFill>
              </a:rPr>
              <a:t>）而创建</a:t>
            </a:r>
            <a:r>
              <a:rPr lang="zh-CN" altLang="en-US" dirty="0"/>
              <a:t>，然而这些限制使得实现容错的开销很低。</a:t>
            </a:r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容错性：</a:t>
            </a:r>
            <a:r>
              <a:rPr lang="en-US" altLang="zh-CN" dirty="0">
                <a:solidFill>
                  <a:srgbClr val="00B050"/>
                </a:solidFill>
              </a:rPr>
              <a:t> lineage </a:t>
            </a:r>
            <a:r>
              <a:rPr lang="zh-CN" altLang="en-US" dirty="0">
                <a:solidFill>
                  <a:srgbClr val="00B050"/>
                </a:solidFill>
              </a:rPr>
              <a:t>血统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DAG </a:t>
            </a:r>
            <a:r>
              <a:rPr lang="zh-CN" altLang="en-US" dirty="0">
                <a:solidFill>
                  <a:srgbClr val="00B050"/>
                </a:solidFill>
              </a:rPr>
              <a:t>：有向无环图</a:t>
            </a: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12C2F-8AA9-4F9F-A316-A3C008C2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编程语言 </a:t>
            </a:r>
            <a:r>
              <a:rPr lang="en-US" altLang="zh-CN" dirty="0"/>
              <a:t>Scala</a:t>
            </a:r>
            <a:r>
              <a:rPr lang="zh-CN" altLang="en-US" dirty="0"/>
              <a:t>， </a:t>
            </a:r>
            <a:r>
              <a:rPr lang="en-US" altLang="zh-CN" dirty="0"/>
              <a:t>Java</a:t>
            </a:r>
            <a:r>
              <a:rPr lang="zh-CN" altLang="en-US" dirty="0"/>
              <a:t>， 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B715E-7E21-473F-915C-79E085B1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Scala  </a:t>
            </a:r>
            <a:r>
              <a:rPr lang="zh-CN" altLang="en-US" dirty="0"/>
              <a:t>推荐使用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</a:t>
            </a:r>
            <a:r>
              <a:rPr lang="zh-CN" altLang="en-US" dirty="0">
                <a:solidFill>
                  <a:srgbClr val="00B050"/>
                </a:solidFill>
              </a:rPr>
              <a:t>函数式  不可变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Python</a:t>
            </a:r>
          </a:p>
          <a:p>
            <a:r>
              <a:rPr lang="en-US" altLang="zh-CN" dirty="0"/>
              <a:t>R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85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4C3B1-95BF-45D3-B15A-96FA7D68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Spark Streaming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AF65C-8F4B-4139-B68F-0EEF14A7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makes it easy to build </a:t>
            </a:r>
            <a:r>
              <a:rPr lang="en-US" altLang="zh-CN" dirty="0">
                <a:solidFill>
                  <a:srgbClr val="00B050"/>
                </a:solidFill>
              </a:rPr>
              <a:t>scalable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fault-tolerant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030A0"/>
                </a:solidFill>
              </a:rPr>
              <a:t>streaming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applications.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00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3B6AD-E044-4573-BA01-984BDE34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Spark Streaming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F93866-0C45-451F-979D-3F0F555CA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9" y="1825625"/>
            <a:ext cx="9928121" cy="4351338"/>
          </a:xfrm>
        </p:spPr>
      </p:pic>
    </p:spTree>
    <p:extLst>
      <p:ext uri="{BB962C8B-B14F-4D97-AF65-F5344CB8AC3E}">
        <p14:creationId xmlns:p14="http://schemas.microsoft.com/office/powerpoint/2010/main" val="88403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83638-E686-447C-8D01-2986A5F4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  -&gt; word count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C222EA5-1EA7-44CC-B942-61C7EE065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61" y="1264458"/>
            <a:ext cx="9825643" cy="5719584"/>
          </a:xfrm>
        </p:spPr>
      </p:pic>
    </p:spTree>
    <p:extLst>
      <p:ext uri="{BB962C8B-B14F-4D97-AF65-F5344CB8AC3E}">
        <p14:creationId xmlns:p14="http://schemas.microsoft.com/office/powerpoint/2010/main" val="308057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E1977-1016-475B-956F-6E2D3A9A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  -&gt; </a:t>
            </a:r>
            <a:r>
              <a:rPr lang="en-US" altLang="zh-CN" dirty="0" err="1"/>
              <a:t>DStream</a:t>
            </a:r>
            <a:r>
              <a:rPr lang="zh-CN" altLang="en-US" dirty="0"/>
              <a:t>和</a:t>
            </a:r>
            <a:r>
              <a:rPr lang="en-US" altLang="zh-CN" dirty="0"/>
              <a:t>RDD</a:t>
            </a:r>
            <a:r>
              <a:rPr lang="zh-CN" altLang="en-US" dirty="0"/>
              <a:t>关系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1FBAFED6-2D9A-4A80-822E-CB2A48E18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1863"/>
            <a:ext cx="9748219" cy="198713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89610-A9ED-4C58-9A2D-C2CC5E913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028661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468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DC211-B13F-451F-BC44-7433BC12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  -&gt; </a:t>
            </a:r>
            <a:r>
              <a:rPr lang="en-US" altLang="zh-CN" dirty="0" err="1"/>
              <a:t>DStream</a:t>
            </a:r>
            <a:r>
              <a:rPr lang="zh-CN" altLang="en-US" dirty="0"/>
              <a:t>和</a:t>
            </a:r>
            <a:r>
              <a:rPr lang="en-US" altLang="zh-CN" dirty="0"/>
              <a:t>RDD</a:t>
            </a:r>
            <a:r>
              <a:rPr lang="zh-CN" altLang="en-US" dirty="0"/>
              <a:t>关系</a:t>
            </a:r>
          </a:p>
        </p:txBody>
      </p:sp>
      <p:pic>
        <p:nvPicPr>
          <p:cNvPr id="4" name="内容占位符 10">
            <a:extLst>
              <a:ext uri="{FF2B5EF4-FFF2-40B4-BE49-F238E27FC236}">
                <a16:creationId xmlns:a16="http://schemas.microsoft.com/office/drawing/2014/main" id="{1EC85748-527C-4BBF-B4B6-310962776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7" y="1861985"/>
            <a:ext cx="10265859" cy="3650919"/>
          </a:xfrm>
        </p:spPr>
      </p:pic>
    </p:spTree>
    <p:extLst>
      <p:ext uri="{BB962C8B-B14F-4D97-AF65-F5344CB8AC3E}">
        <p14:creationId xmlns:p14="http://schemas.microsoft.com/office/powerpoint/2010/main" val="301079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2F66D-C0E9-40CF-9C58-8DB06773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DStream</a:t>
            </a:r>
            <a:r>
              <a:rPr lang="zh-CN" altLang="en-US" dirty="0"/>
              <a:t>中的间隔（</a:t>
            </a:r>
            <a:r>
              <a:rPr lang="en-US" altLang="zh-CN" dirty="0"/>
              <a:t>Duration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EC14A9-A129-4902-B28E-9CF02D7C8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" y="2241674"/>
            <a:ext cx="10485752" cy="3658303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589AF3F-165C-4371-A89A-44BCCA61CC01}"/>
              </a:ext>
            </a:extLst>
          </p:cNvPr>
          <p:cNvSpPr/>
          <p:nvPr/>
        </p:nvSpPr>
        <p:spPr>
          <a:xfrm>
            <a:off x="1602658" y="5530645"/>
            <a:ext cx="9429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假设每隔</a:t>
            </a:r>
            <a:r>
              <a:rPr lang="en-US" altLang="zh-CN" b="1" dirty="0">
                <a:solidFill>
                  <a:srgbClr val="0000FF"/>
                </a:solidFill>
                <a:latin typeface="Verdana" panose="020B0604030504040204" pitchFamily="34" charset="0"/>
              </a:rPr>
              <a:t>5s 1</a:t>
            </a:r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</a:rPr>
              <a:t>个</a:t>
            </a:r>
            <a:r>
              <a:rPr lang="en-US" altLang="zh-CN" b="1" dirty="0">
                <a:solidFill>
                  <a:srgbClr val="0000FF"/>
                </a:solidFill>
                <a:latin typeface="Verdana" panose="020B0604030504040204" pitchFamily="34" charset="0"/>
              </a:rPr>
              <a:t>batch,</a:t>
            </a:r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</a:rPr>
              <a:t>上图中窗口长度为</a:t>
            </a:r>
            <a:r>
              <a:rPr lang="en-US" altLang="zh-CN" b="1" dirty="0">
                <a:solidFill>
                  <a:srgbClr val="0000FF"/>
                </a:solidFill>
                <a:latin typeface="Verdana" panose="020B0604030504040204" pitchFamily="34" charset="0"/>
              </a:rPr>
              <a:t>15s</a:t>
            </a:r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</a:rPr>
              <a:t>，窗口滑动间隔</a:t>
            </a:r>
            <a:r>
              <a:rPr lang="en-US" altLang="zh-CN" b="1" dirty="0">
                <a:solidFill>
                  <a:srgbClr val="0000FF"/>
                </a:solidFill>
                <a:latin typeface="Verdana" panose="020B0604030504040204" pitchFamily="34" charset="0"/>
              </a:rPr>
              <a:t>10s</a:t>
            </a:r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33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2C877-78B8-4001-9D76-F8174BA8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Job, Stage(</a:t>
            </a:r>
            <a:r>
              <a:rPr lang="zh-CN" altLang="en-US" dirty="0"/>
              <a:t>阶段</a:t>
            </a:r>
            <a:r>
              <a:rPr lang="en-US" altLang="zh-CN" dirty="0"/>
              <a:t>), </a:t>
            </a:r>
            <a:r>
              <a:rPr lang="en-US" altLang="zh-CN" dirty="0" err="1"/>
              <a:t>TaskSet</a:t>
            </a:r>
            <a:r>
              <a:rPr lang="en-US" altLang="zh-CN" dirty="0"/>
              <a:t>, Task -&gt; DAG</a:t>
            </a:r>
            <a:endParaRPr lang="zh-CN" altLang="en-US" dirty="0"/>
          </a:p>
        </p:txBody>
      </p:sp>
      <p:pic>
        <p:nvPicPr>
          <p:cNvPr id="2050" name="Picture 2" descr="å¾9-11æ ¹æ®RDDååºçä¾èµå³ç³»ååé¶æ®µ">
            <a:extLst>
              <a:ext uri="{FF2B5EF4-FFF2-40B4-BE49-F238E27FC236}">
                <a16:creationId xmlns:a16="http://schemas.microsoft.com/office/drawing/2014/main" id="{4C127A9C-5335-439C-A8DC-EA7C094472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08769"/>
            <a:ext cx="9250680" cy="562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537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2B623-A69E-4E2D-BAFD-BFA898E4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可靠性 驱动节点（</a:t>
            </a:r>
            <a:r>
              <a:rPr lang="en-US" altLang="zh-CN" dirty="0"/>
              <a:t>Driver</a:t>
            </a:r>
            <a:r>
              <a:rPr lang="zh-CN" altLang="en-US" dirty="0"/>
              <a:t>）失效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E93D7-199D-4CC0-9E32-72C4F439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23271D-F193-48DA-8903-B1AAC5D7E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325880"/>
            <a:ext cx="11811000" cy="51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2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0A9D-F033-4737-B0B7-D40153E6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E70C0-548B-4470-B590-7AA71AF9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</a:t>
            </a:r>
            <a:r>
              <a:rPr lang="zh-CN" altLang="en-US" dirty="0"/>
              <a:t>概念 </a:t>
            </a:r>
            <a:endParaRPr lang="en-US" altLang="zh-CN" dirty="0"/>
          </a:p>
          <a:p>
            <a:r>
              <a:rPr lang="en-US" altLang="zh-CN" dirty="0"/>
              <a:t>RDD  </a:t>
            </a:r>
            <a:r>
              <a:rPr lang="zh-CN" altLang="en-US" dirty="0"/>
              <a:t>可靠性</a:t>
            </a:r>
            <a:endParaRPr lang="en-US" altLang="zh-CN" dirty="0"/>
          </a:p>
          <a:p>
            <a:r>
              <a:rPr lang="en-US" altLang="zh-CN" dirty="0"/>
              <a:t>Spark</a:t>
            </a:r>
            <a:r>
              <a:rPr lang="zh-CN" altLang="en-US" dirty="0"/>
              <a:t>组件 </a:t>
            </a:r>
            <a:r>
              <a:rPr lang="en-US" altLang="zh-CN" dirty="0"/>
              <a:t>&amp; </a:t>
            </a:r>
            <a:r>
              <a:rPr lang="zh-CN" altLang="en-US" dirty="0"/>
              <a:t>架构图</a:t>
            </a:r>
            <a:endParaRPr lang="en-US" altLang="zh-CN" dirty="0"/>
          </a:p>
          <a:p>
            <a:r>
              <a:rPr lang="en-US" altLang="zh-CN" dirty="0"/>
              <a:t>spark streaming </a:t>
            </a:r>
            <a:r>
              <a:rPr lang="zh-CN" altLang="en-US" dirty="0"/>
              <a:t>概念 </a:t>
            </a:r>
            <a:r>
              <a:rPr lang="en-US" altLang="zh-CN" dirty="0"/>
              <a:t>&amp; </a:t>
            </a:r>
            <a:r>
              <a:rPr lang="zh-CN" altLang="en-US" dirty="0"/>
              <a:t>算子</a:t>
            </a:r>
            <a:endParaRPr lang="en-US" altLang="zh-CN" dirty="0"/>
          </a:p>
          <a:p>
            <a:r>
              <a:rPr lang="zh-CN" altLang="en-US" dirty="0"/>
              <a:t>编程语言  </a:t>
            </a:r>
            <a:endParaRPr lang="en-US" altLang="zh-CN" dirty="0"/>
          </a:p>
          <a:p>
            <a:r>
              <a:rPr lang="en-US" altLang="zh-CN" dirty="0" err="1"/>
              <a:t>DStream</a:t>
            </a:r>
            <a:r>
              <a:rPr lang="zh-CN" altLang="en-US" dirty="0"/>
              <a:t>和</a:t>
            </a:r>
            <a:r>
              <a:rPr lang="en-US" altLang="zh-CN" dirty="0"/>
              <a:t>RDD</a:t>
            </a:r>
            <a:r>
              <a:rPr lang="zh-CN" altLang="en-US" dirty="0"/>
              <a:t>关系 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hello word </a:t>
            </a:r>
            <a:r>
              <a:rPr lang="zh-CN" altLang="en-US" dirty="0"/>
              <a:t>例子（</a:t>
            </a:r>
            <a:r>
              <a:rPr lang="en-US" altLang="zh-CN" dirty="0"/>
              <a:t> word count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通用优化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4925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8E0B0-D6E1-4802-82CA-98E42D17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Streaming </a:t>
            </a:r>
            <a:r>
              <a:rPr lang="zh-CN" altLang="en-US" dirty="0"/>
              <a:t>算子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D3C66F-8F3E-4900-94F9-11FD63F4A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1417320"/>
            <a:ext cx="7002897" cy="5730240"/>
          </a:xfrm>
        </p:spPr>
      </p:pic>
    </p:spTree>
    <p:extLst>
      <p:ext uri="{BB962C8B-B14F-4D97-AF65-F5344CB8AC3E}">
        <p14:creationId xmlns:p14="http://schemas.microsoft.com/office/powerpoint/2010/main" val="850018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47A66-9639-4D61-8507-DEB63F39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通用优化 </a:t>
            </a:r>
            <a:r>
              <a:rPr lang="en-US" altLang="zh-CN" dirty="0" err="1">
                <a:solidFill>
                  <a:srgbClr val="00B050"/>
                </a:solidFill>
              </a:rPr>
              <a:t>ReduceByKey</a:t>
            </a:r>
            <a:r>
              <a:rPr lang="en-US" altLang="zh-CN" dirty="0"/>
              <a:t> vs </a:t>
            </a:r>
            <a:r>
              <a:rPr lang="en-US" altLang="zh-CN" dirty="0" err="1"/>
              <a:t>GroupByKey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E4EF60-A305-4D58-A179-7894D4049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0518"/>
            <a:ext cx="10515600" cy="3684929"/>
          </a:xfrm>
        </p:spPr>
      </p:pic>
    </p:spTree>
    <p:extLst>
      <p:ext uri="{BB962C8B-B14F-4D97-AF65-F5344CB8AC3E}">
        <p14:creationId xmlns:p14="http://schemas.microsoft.com/office/powerpoint/2010/main" val="1956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83660-E2EE-4AAE-B55D-51565C5F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通用优化 </a:t>
            </a:r>
            <a:r>
              <a:rPr lang="en-US" altLang="zh-CN" dirty="0" err="1">
                <a:solidFill>
                  <a:srgbClr val="00B050"/>
                </a:solidFill>
              </a:rPr>
              <a:t>ReduceByKey</a:t>
            </a:r>
            <a:r>
              <a:rPr lang="en-US" altLang="zh-CN" dirty="0"/>
              <a:t> vs </a:t>
            </a:r>
            <a:r>
              <a:rPr lang="en-US" altLang="zh-CN" dirty="0" err="1"/>
              <a:t>GroupByKey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89D20C-3D4B-48D3-9819-B005556E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1334293"/>
            <a:ext cx="6973443" cy="4842669"/>
          </a:xfrm>
        </p:spPr>
      </p:pic>
    </p:spTree>
    <p:extLst>
      <p:ext uri="{BB962C8B-B14F-4D97-AF65-F5344CB8AC3E}">
        <p14:creationId xmlns:p14="http://schemas.microsoft.com/office/powerpoint/2010/main" val="3756310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793FC-5054-42BC-924A-4FF61799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通用优化 </a:t>
            </a:r>
            <a:r>
              <a:rPr lang="en-US" altLang="zh-CN" dirty="0" err="1">
                <a:solidFill>
                  <a:srgbClr val="00B050"/>
                </a:solidFill>
              </a:rPr>
              <a:t>ReduceByKey</a:t>
            </a:r>
            <a:r>
              <a:rPr lang="en-US" altLang="zh-CN" dirty="0"/>
              <a:t> vs </a:t>
            </a:r>
            <a:r>
              <a:rPr lang="en-US" altLang="zh-CN" dirty="0" err="1"/>
              <a:t>GroupByKey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E5381F-F038-447B-802E-E54C8D890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1499778"/>
            <a:ext cx="6735145" cy="4677185"/>
          </a:xfrm>
        </p:spPr>
      </p:pic>
    </p:spTree>
    <p:extLst>
      <p:ext uri="{BB962C8B-B14F-4D97-AF65-F5344CB8AC3E}">
        <p14:creationId xmlns:p14="http://schemas.microsoft.com/office/powerpoint/2010/main" val="376728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3E5BC-A0E2-41EA-8A26-97A5D733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通用优化 </a:t>
            </a:r>
            <a:br>
              <a:rPr lang="en-US" altLang="zh-CN" dirty="0"/>
            </a:br>
            <a:r>
              <a:rPr lang="en-US" altLang="zh-CN" b="1" dirty="0" err="1"/>
              <a:t>foreachRDD</a:t>
            </a:r>
            <a:r>
              <a:rPr lang="zh-CN" altLang="en-US" b="1" dirty="0"/>
              <a:t>、</a:t>
            </a:r>
            <a:r>
              <a:rPr lang="en-US" altLang="zh-CN" b="1" dirty="0" err="1"/>
              <a:t>foreachPartition</a:t>
            </a:r>
            <a:r>
              <a:rPr lang="zh-CN" altLang="en-US" b="1" dirty="0"/>
              <a:t>和</a:t>
            </a:r>
            <a:r>
              <a:rPr lang="en-US" altLang="zh-CN" b="1" dirty="0"/>
              <a:t>foreach</a:t>
            </a:r>
            <a:br>
              <a:rPr lang="en-US" altLang="zh-CN" b="1" dirty="0"/>
            </a:br>
            <a:r>
              <a:rPr lang="en-US" altLang="zh-CN" b="1" dirty="0"/>
              <a:t>3</a:t>
            </a:r>
            <a:r>
              <a:rPr lang="zh-CN" altLang="en-US" b="1" dirty="0"/>
              <a:t>个</a:t>
            </a:r>
            <a:r>
              <a:rPr lang="en-US" altLang="zh-CN" b="1" dirty="0">
                <a:solidFill>
                  <a:srgbClr val="00B050"/>
                </a:solidFill>
              </a:rPr>
              <a:t>Action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3961F-6133-4C0E-88F0-3F82FB6C2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foreachRDD</a:t>
            </a:r>
            <a:r>
              <a:rPr lang="zh-CN" altLang="en-US" dirty="0"/>
              <a:t>：作用于</a:t>
            </a:r>
            <a:r>
              <a:rPr lang="en-US" altLang="zh-CN" dirty="0" err="1"/>
              <a:t>DStream</a:t>
            </a:r>
            <a:r>
              <a:rPr lang="zh-CN" altLang="en-US" dirty="0"/>
              <a:t>中每一个时间间隔的</a:t>
            </a:r>
            <a:r>
              <a:rPr lang="en-US" altLang="zh-CN" dirty="0"/>
              <a:t>RDD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rgbClr val="00B050"/>
                </a:solidFill>
              </a:rPr>
              <a:t>foreachPartition</a:t>
            </a:r>
            <a:r>
              <a:rPr lang="zh-CN" altLang="en-US" dirty="0"/>
              <a:t>： 作用于每一个时间间隔的</a:t>
            </a:r>
            <a:r>
              <a:rPr lang="en-US" altLang="zh-CN" dirty="0"/>
              <a:t>RDD</a:t>
            </a:r>
            <a:r>
              <a:rPr lang="zh-CN" altLang="en-US" dirty="0"/>
              <a:t>中的每一个</a:t>
            </a:r>
            <a:r>
              <a:rPr lang="en-US" altLang="zh-CN" dirty="0"/>
              <a:t>partition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foreach</a:t>
            </a:r>
            <a:r>
              <a:rPr lang="zh-CN" altLang="en-US" dirty="0"/>
              <a:t>：作用于每一个时间间隔的</a:t>
            </a:r>
            <a:r>
              <a:rPr lang="en-US" altLang="zh-CN" dirty="0"/>
              <a:t>RDD</a:t>
            </a:r>
            <a:r>
              <a:rPr lang="zh-CN" altLang="en-US" dirty="0"/>
              <a:t>中的每一个元素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97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A159A-D6E5-4686-8C1F-841C98E5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通用优化 </a:t>
            </a:r>
            <a:br>
              <a:rPr lang="en-US" altLang="zh-CN" dirty="0"/>
            </a:br>
            <a:r>
              <a:rPr lang="en-US" altLang="zh-CN" b="1" dirty="0" err="1"/>
              <a:t>foreachRDD</a:t>
            </a:r>
            <a:r>
              <a:rPr lang="zh-CN" altLang="en-US" b="1" dirty="0"/>
              <a:t>、</a:t>
            </a:r>
            <a:r>
              <a:rPr lang="en-US" altLang="zh-CN" b="1" dirty="0" err="1"/>
              <a:t>foreachPartition</a:t>
            </a:r>
            <a:r>
              <a:rPr lang="zh-CN" altLang="en-US" b="1" dirty="0"/>
              <a:t>和</a:t>
            </a:r>
            <a:r>
              <a:rPr lang="en-US" altLang="zh-CN" b="1" dirty="0"/>
              <a:t>foreach – </a:t>
            </a:r>
            <a:r>
              <a:rPr lang="zh-CN" altLang="en-US" b="1" dirty="0"/>
              <a:t>反模式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6955F9D-7928-40EA-9CE1-5C2FBF215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133271"/>
            <a:ext cx="10515600" cy="373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436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799CC-75E2-4B02-84AD-07E78025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通用优化 </a:t>
            </a:r>
            <a:br>
              <a:rPr lang="en-US" altLang="zh-CN" dirty="0"/>
            </a:br>
            <a:r>
              <a:rPr lang="en-US" altLang="zh-CN" b="1" dirty="0" err="1"/>
              <a:t>foreachRDD</a:t>
            </a:r>
            <a:r>
              <a:rPr lang="zh-CN" altLang="en-US" b="1" dirty="0"/>
              <a:t>、</a:t>
            </a:r>
            <a:r>
              <a:rPr lang="en-US" altLang="zh-CN" b="1" dirty="0" err="1"/>
              <a:t>foreachPartition</a:t>
            </a:r>
            <a:r>
              <a:rPr lang="zh-CN" altLang="en-US" b="1" dirty="0"/>
              <a:t>和</a:t>
            </a:r>
            <a:r>
              <a:rPr lang="en-US" altLang="zh-CN" b="1" dirty="0"/>
              <a:t>foreach – </a:t>
            </a:r>
            <a:r>
              <a:rPr lang="zh-CN" altLang="en-US" b="1" dirty="0"/>
              <a:t>反模式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CB52BB-65E2-4806-8F37-B4BB13090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96" y="1690688"/>
            <a:ext cx="8911244" cy="5002126"/>
          </a:xfrm>
        </p:spPr>
      </p:pic>
    </p:spTree>
    <p:extLst>
      <p:ext uri="{BB962C8B-B14F-4D97-AF65-F5344CB8AC3E}">
        <p14:creationId xmlns:p14="http://schemas.microsoft.com/office/powerpoint/2010/main" val="4026663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55040-992C-4396-866D-7FEBCFE9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通用优化 </a:t>
            </a:r>
            <a:br>
              <a:rPr lang="en-US" altLang="zh-CN" dirty="0"/>
            </a:br>
            <a:r>
              <a:rPr lang="en-US" altLang="zh-CN" b="1" dirty="0" err="1"/>
              <a:t>foreachRDD</a:t>
            </a:r>
            <a:r>
              <a:rPr lang="zh-CN" altLang="en-US" b="1" dirty="0"/>
              <a:t>、</a:t>
            </a:r>
            <a:r>
              <a:rPr lang="en-US" altLang="zh-CN" b="1" dirty="0" err="1"/>
              <a:t>foreachPartition</a:t>
            </a:r>
            <a:r>
              <a:rPr lang="zh-CN" altLang="en-US" b="1" dirty="0"/>
              <a:t>和</a:t>
            </a:r>
            <a:r>
              <a:rPr lang="en-US" altLang="zh-CN" b="1" dirty="0"/>
              <a:t>foreach – </a:t>
            </a:r>
            <a:r>
              <a:rPr lang="zh-CN" altLang="en-US" b="1" dirty="0"/>
              <a:t>正确方式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351126-299B-4EA5-BBCD-45AD8E240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7" y="1785968"/>
            <a:ext cx="11711985" cy="3933187"/>
          </a:xfrm>
        </p:spPr>
      </p:pic>
    </p:spTree>
    <p:extLst>
      <p:ext uri="{BB962C8B-B14F-4D97-AF65-F5344CB8AC3E}">
        <p14:creationId xmlns:p14="http://schemas.microsoft.com/office/powerpoint/2010/main" val="3510923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96137-7D10-47E3-BE1A-EF2BDA45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zh-CN" altLang="en-US" dirty="0"/>
              <a:t>和 </a:t>
            </a:r>
            <a:r>
              <a:rPr lang="en-US" altLang="zh-CN" dirty="0"/>
              <a:t>Kafka - </a:t>
            </a:r>
            <a:r>
              <a:rPr lang="zh-CN" altLang="en-US" dirty="0"/>
              <a:t>消费</a:t>
            </a:r>
            <a:r>
              <a:rPr lang="en-US" altLang="zh-CN" dirty="0" err="1"/>
              <a:t>kafka</a:t>
            </a:r>
            <a:r>
              <a:rPr lang="zh-CN" altLang="en-US" dirty="0"/>
              <a:t>消息</a:t>
            </a:r>
          </a:p>
        </p:txBody>
      </p:sp>
      <p:pic>
        <p:nvPicPr>
          <p:cNvPr id="3074" name="Picture 2" descr="https://images2017.cnblogs.com/blog/571449/201710/571449-20171025125230426-1148099595.png">
            <a:extLst>
              <a:ext uri="{FF2B5EF4-FFF2-40B4-BE49-F238E27FC236}">
                <a16:creationId xmlns:a16="http://schemas.microsoft.com/office/drawing/2014/main" id="{D904434F-A7BA-45A3-A918-4187682E82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391" y="1512425"/>
            <a:ext cx="3305673" cy="597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483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E7A2E-CC3E-403D-8317-C12FEE4C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zh-CN" altLang="en-US" dirty="0"/>
              <a:t>和 </a:t>
            </a:r>
            <a:r>
              <a:rPr lang="en-US" altLang="zh-CN" dirty="0"/>
              <a:t>Kafka - </a:t>
            </a:r>
            <a:r>
              <a:rPr lang="zh-CN" altLang="en-US" dirty="0"/>
              <a:t>消费</a:t>
            </a:r>
            <a:r>
              <a:rPr lang="en-US" altLang="zh-CN" dirty="0" err="1"/>
              <a:t>kafka</a:t>
            </a:r>
            <a:r>
              <a:rPr lang="zh-CN" altLang="en-US" dirty="0"/>
              <a:t>消息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75661C20-D7FC-466F-AD7F-6384976D08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70" y="1341913"/>
            <a:ext cx="6621273" cy="458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14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CEF74-376A-4740-826B-6ED2ED8D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2C17B-566A-435A-BA0F-C9E7EAB1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 </a:t>
            </a:r>
            <a:r>
              <a:rPr lang="zh-CN" altLang="en-US" dirty="0"/>
              <a:t>和 </a:t>
            </a:r>
            <a:r>
              <a:rPr lang="en-US" altLang="zh-CN" dirty="0"/>
              <a:t>Kafka   </a:t>
            </a:r>
            <a:r>
              <a:rPr lang="zh-CN" altLang="en-US" dirty="0"/>
              <a:t>消费</a:t>
            </a:r>
            <a:r>
              <a:rPr lang="en-US" altLang="zh-CN" dirty="0" err="1"/>
              <a:t>kafka</a:t>
            </a:r>
            <a:r>
              <a:rPr lang="zh-CN" altLang="en-US" dirty="0"/>
              <a:t>消息 </a:t>
            </a:r>
            <a:endParaRPr lang="en-US" altLang="zh-CN" dirty="0"/>
          </a:p>
          <a:p>
            <a:r>
              <a:rPr lang="en-US" altLang="zh-CN" dirty="0"/>
              <a:t>Spark Streaming    </a:t>
            </a:r>
            <a:r>
              <a:rPr lang="zh-CN" altLang="en-US" dirty="0"/>
              <a:t>驱动节点（</a:t>
            </a:r>
            <a:r>
              <a:rPr lang="en-US" altLang="zh-CN" dirty="0"/>
              <a:t>Driver</a:t>
            </a:r>
            <a:r>
              <a:rPr lang="zh-CN" altLang="en-US" dirty="0"/>
              <a:t>）失效</a:t>
            </a:r>
            <a:endParaRPr lang="en-US" altLang="zh-CN" dirty="0"/>
          </a:p>
          <a:p>
            <a:r>
              <a:rPr lang="en-US" altLang="zh-CN" dirty="0" err="1"/>
              <a:t>URtc</a:t>
            </a:r>
            <a:r>
              <a:rPr lang="zh-CN" altLang="en-US" dirty="0"/>
              <a:t>计费项目 </a:t>
            </a:r>
            <a:endParaRPr lang="en-US" altLang="zh-CN" dirty="0"/>
          </a:p>
          <a:p>
            <a:r>
              <a:rPr lang="en-US" altLang="zh-CN" dirty="0" err="1"/>
              <a:t>URtc</a:t>
            </a:r>
            <a:r>
              <a:rPr lang="zh-CN" altLang="en-US" dirty="0"/>
              <a:t>计费项目  坑</a:t>
            </a:r>
            <a:r>
              <a:rPr lang="en-US" altLang="zh-CN" dirty="0"/>
              <a:t>-</a:t>
            </a:r>
            <a:r>
              <a:rPr lang="zh-CN" altLang="en-US" dirty="0"/>
              <a:t>遇到的问题 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交互工具 </a:t>
            </a:r>
            <a:r>
              <a:rPr lang="en-US" altLang="zh-CN" dirty="0"/>
              <a:t>spark-shell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577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66278-5F76-44B3-A914-738AB47F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zh-CN" altLang="en-US" dirty="0"/>
              <a:t>和 </a:t>
            </a:r>
            <a:r>
              <a:rPr lang="en-US" altLang="zh-CN" dirty="0"/>
              <a:t>Kafka - </a:t>
            </a:r>
            <a:r>
              <a:rPr lang="zh-CN" altLang="en-US" dirty="0"/>
              <a:t>消费</a:t>
            </a:r>
            <a:r>
              <a:rPr lang="en-US" altLang="zh-CN" dirty="0" err="1"/>
              <a:t>kafka</a:t>
            </a:r>
            <a:r>
              <a:rPr lang="zh-CN" altLang="en-US" dirty="0"/>
              <a:t>消息 </a:t>
            </a:r>
            <a:r>
              <a:rPr lang="en-US" altLang="zh-CN" dirty="0"/>
              <a:t>Receiver</a:t>
            </a:r>
            <a:endParaRPr lang="zh-CN" altLang="en-US" dirty="0"/>
          </a:p>
        </p:txBody>
      </p:sp>
      <p:pic>
        <p:nvPicPr>
          <p:cNvPr id="5122" name="Picture 2" descr="https://images2018.cnblogs.com/blog/1250469/201803/1250469-20180306202556151-474172357.png">
            <a:extLst>
              <a:ext uri="{FF2B5EF4-FFF2-40B4-BE49-F238E27FC236}">
                <a16:creationId xmlns:a16="http://schemas.microsoft.com/office/drawing/2014/main" id="{33F013BD-DFC3-42AD-92AD-3F9E4D04B6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38" y="1240080"/>
            <a:ext cx="8816791" cy="561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654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8ECC9-EF55-4B64-B777-5F27825D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zh-CN" altLang="en-US" dirty="0"/>
              <a:t>和 </a:t>
            </a:r>
            <a:r>
              <a:rPr lang="en-US" altLang="zh-CN" dirty="0"/>
              <a:t>Kafka - </a:t>
            </a:r>
            <a:r>
              <a:rPr lang="zh-CN" altLang="en-US" dirty="0"/>
              <a:t>消费</a:t>
            </a:r>
            <a:r>
              <a:rPr lang="en-US" altLang="zh-CN" dirty="0" err="1"/>
              <a:t>kafka</a:t>
            </a:r>
            <a:r>
              <a:rPr lang="zh-CN" altLang="en-US" dirty="0"/>
              <a:t>消息 </a:t>
            </a:r>
            <a:r>
              <a:rPr lang="en-US" altLang="zh-CN" dirty="0"/>
              <a:t>Director</a:t>
            </a:r>
            <a:endParaRPr lang="zh-CN" altLang="en-US" dirty="0"/>
          </a:p>
        </p:txBody>
      </p:sp>
      <p:pic>
        <p:nvPicPr>
          <p:cNvPr id="6146" name="Picture 2" descr="https://img-blog.csdnimg.cn/20181124111921169.jpg?x-oss-process=image/watermark,type_ZmFuZ3poZW5naGVpdGk,shadow_10,text_aHR0cHM6Ly9ibG9nLmNzZG4ubmV0L3d5cXdpbGxpYW0=,size_16,color_FFFFFF,t_70">
            <a:extLst>
              <a:ext uri="{FF2B5EF4-FFF2-40B4-BE49-F238E27FC236}">
                <a16:creationId xmlns:a16="http://schemas.microsoft.com/office/drawing/2014/main" id="{EAA79DBA-EE46-4EE5-AF7A-D7F0AC0552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88" y="1258518"/>
            <a:ext cx="8494642" cy="570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38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74E70-F309-41A8-BEE4-441CD364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URtc</a:t>
            </a:r>
            <a:r>
              <a:rPr lang="zh-CN" altLang="en-US" dirty="0"/>
              <a:t>计费项目 </a:t>
            </a:r>
            <a:r>
              <a:rPr lang="en-US" altLang="zh-CN" dirty="0"/>
              <a:t>-&gt; DAG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78EC04-FE24-48C3-9DF3-0DD535054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32" y="1302546"/>
            <a:ext cx="8688335" cy="5784054"/>
          </a:xfrm>
        </p:spPr>
      </p:pic>
    </p:spTree>
    <p:extLst>
      <p:ext uri="{BB962C8B-B14F-4D97-AF65-F5344CB8AC3E}">
        <p14:creationId xmlns:p14="http://schemas.microsoft.com/office/powerpoint/2010/main" val="3323580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E29EA-95E8-4689-90C4-05C4B20A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URtc</a:t>
            </a:r>
            <a:r>
              <a:rPr lang="zh-CN" altLang="en-US" dirty="0"/>
              <a:t>计费项目 </a:t>
            </a:r>
            <a:r>
              <a:rPr lang="en-US" altLang="zh-CN" dirty="0"/>
              <a:t>-&gt; </a:t>
            </a:r>
            <a:r>
              <a:rPr lang="zh-CN" altLang="en-US" dirty="0"/>
              <a:t>处理能力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9E096C-A285-47ED-B93C-BAC42423A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09" y="1825625"/>
            <a:ext cx="9536982" cy="4351338"/>
          </a:xfrm>
        </p:spPr>
      </p:pic>
    </p:spTree>
    <p:extLst>
      <p:ext uri="{BB962C8B-B14F-4D97-AF65-F5344CB8AC3E}">
        <p14:creationId xmlns:p14="http://schemas.microsoft.com/office/powerpoint/2010/main" val="2012198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64EC7-F58E-42B4-B172-99371820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URtc</a:t>
            </a:r>
            <a:r>
              <a:rPr lang="zh-CN" altLang="en-US" dirty="0"/>
              <a:t>计费项目 </a:t>
            </a:r>
            <a:r>
              <a:rPr lang="en-US" altLang="zh-CN" dirty="0"/>
              <a:t>-&gt; </a:t>
            </a:r>
            <a:r>
              <a:rPr lang="zh-CN" altLang="en-US" dirty="0"/>
              <a:t>优化 增加</a:t>
            </a:r>
            <a:r>
              <a:rPr lang="en-US" altLang="zh-CN" dirty="0" err="1"/>
              <a:t>kafka</a:t>
            </a:r>
            <a:r>
              <a:rPr lang="en-US" altLang="zh-CN" dirty="0"/>
              <a:t> Partition</a:t>
            </a:r>
            <a:endParaRPr lang="zh-CN" altLang="en-US" dirty="0"/>
          </a:p>
        </p:txBody>
      </p:sp>
      <p:pic>
        <p:nvPicPr>
          <p:cNvPr id="1026" name="Picture 2" descr="https://www6v.github.io/www6vHomeHexo/2019/03/09/spark/spark-task-num.JPG">
            <a:extLst>
              <a:ext uri="{FF2B5EF4-FFF2-40B4-BE49-F238E27FC236}">
                <a16:creationId xmlns:a16="http://schemas.microsoft.com/office/drawing/2014/main" id="{6C4B14C4-0E5F-45D6-82BF-8FEC8F9678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53092"/>
            <a:ext cx="10929568" cy="550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200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A6C85-B1EB-42A6-86EA-0B3EB036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URtc</a:t>
            </a:r>
            <a:r>
              <a:rPr lang="zh-CN" altLang="en-US" dirty="0"/>
              <a:t>计费项目 </a:t>
            </a:r>
            <a:r>
              <a:rPr lang="en-US" altLang="zh-CN" dirty="0"/>
              <a:t>-&gt;</a:t>
            </a:r>
            <a:r>
              <a:rPr lang="zh-CN" altLang="en-US" dirty="0"/>
              <a:t>优化 增加</a:t>
            </a:r>
            <a:r>
              <a:rPr lang="en-US" altLang="zh-CN" dirty="0" err="1"/>
              <a:t>kafka</a:t>
            </a:r>
            <a:r>
              <a:rPr lang="en-US" altLang="zh-CN" dirty="0"/>
              <a:t> Partition</a:t>
            </a:r>
            <a:endParaRPr lang="zh-CN" altLang="en-US" dirty="0"/>
          </a:p>
        </p:txBody>
      </p:sp>
      <p:pic>
        <p:nvPicPr>
          <p:cNvPr id="2050" name="Picture 2" descr="https://www6v.github.io/www6vHomeHexo/2019/03/09/spark/spark-task-num(kafka-partition%E5%A2%9E%E5%8A%A0%E5%88%B010%E5%90%8E).JPG">
            <a:extLst>
              <a:ext uri="{FF2B5EF4-FFF2-40B4-BE49-F238E27FC236}">
                <a16:creationId xmlns:a16="http://schemas.microsoft.com/office/drawing/2014/main" id="{37E9EA0D-F7D7-4C80-925B-CE5F027E7C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27" y="1825625"/>
            <a:ext cx="83565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498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4E4CC-8D2A-432E-BCE2-11AE0A6F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URtc</a:t>
            </a:r>
            <a:r>
              <a:rPr lang="zh-CN" altLang="en-US" dirty="0"/>
              <a:t>计费项目  坑</a:t>
            </a:r>
            <a:r>
              <a:rPr lang="en-US" altLang="zh-CN" dirty="0"/>
              <a:t>-</a:t>
            </a:r>
            <a:r>
              <a:rPr lang="zh-CN" altLang="en-US" dirty="0"/>
              <a:t>遇到的问题</a:t>
            </a:r>
            <a:r>
              <a:rPr lang="en-US" altLang="zh-CN" dirty="0"/>
              <a:t>1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71EFC3-E303-464F-AF95-FB5DF5C71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07" y="1310640"/>
            <a:ext cx="10824985" cy="3870960"/>
          </a:xfrm>
        </p:spPr>
      </p:pic>
    </p:spTree>
    <p:extLst>
      <p:ext uri="{BB962C8B-B14F-4D97-AF65-F5344CB8AC3E}">
        <p14:creationId xmlns:p14="http://schemas.microsoft.com/office/powerpoint/2010/main" val="225708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7C761-53E6-435A-88BA-E10D0991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URtc</a:t>
            </a:r>
            <a:r>
              <a:rPr lang="zh-CN" altLang="en-US" dirty="0"/>
              <a:t>计费项目  坑</a:t>
            </a:r>
            <a:r>
              <a:rPr lang="en-US" altLang="zh-CN" dirty="0"/>
              <a:t>-</a:t>
            </a:r>
            <a:r>
              <a:rPr lang="zh-CN" altLang="en-US" dirty="0"/>
              <a:t>遇到的问题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13DD6-5697-434C-B352-5A1C17EA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现象：整个应用退出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Root Cause</a:t>
            </a:r>
            <a:r>
              <a:rPr lang="zh-CN" altLang="en-US" dirty="0"/>
              <a:t>：</a:t>
            </a:r>
            <a:r>
              <a:rPr lang="en-US" altLang="zh-CN" dirty="0"/>
              <a:t>Driver</a:t>
            </a:r>
            <a:r>
              <a:rPr lang="zh-CN" altLang="en-US" dirty="0"/>
              <a:t>节点内存跑满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解决方法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--deploy-mode client  -&gt;  yarn-client</a:t>
            </a:r>
          </a:p>
          <a:p>
            <a:pPr marL="0" indent="0">
              <a:buNone/>
            </a:pPr>
            <a:r>
              <a:rPr lang="en-US" altLang="zh-CN" dirty="0"/>
              <a:t>--deploy-mode cluster -&gt; </a:t>
            </a:r>
            <a:r>
              <a:rPr lang="en-US" altLang="zh-CN" dirty="0">
                <a:solidFill>
                  <a:srgbClr val="00B050"/>
                </a:solidFill>
              </a:rPr>
              <a:t>yarn- cluster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6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37C95-513F-4F1B-AFA8-3E5A3252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 </a:t>
            </a:r>
            <a:r>
              <a:rPr lang="en-US" altLang="zh-CN" dirty="0"/>
              <a:t>spark-shell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3ADF9-A47F-4337-B733-C78AE8D1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开发调试工具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5897C-26B2-45C6-9FC4-D9ED457D9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3160"/>
            <a:ext cx="13652975" cy="40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9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0B17C-8C88-4E39-AA3C-BCA72C46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 </a:t>
            </a:r>
            <a:r>
              <a:rPr lang="en-US" altLang="zh-CN" dirty="0"/>
              <a:t>vs Storm  Blink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B065BF-F47C-4A34-96F2-B077FADA3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7" y="1690688"/>
            <a:ext cx="11798233" cy="3814762"/>
          </a:xfrm>
        </p:spPr>
      </p:pic>
    </p:spTree>
    <p:extLst>
      <p:ext uri="{BB962C8B-B14F-4D97-AF65-F5344CB8AC3E}">
        <p14:creationId xmlns:p14="http://schemas.microsoft.com/office/powerpoint/2010/main" val="293112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38F89-DEEE-4AAE-925A-79F80BE0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169390C-1225-4A9E-9370-7FAEAC0B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微批</a:t>
            </a:r>
            <a:r>
              <a:rPr lang="zh-CN" altLang="en-US" dirty="0"/>
              <a:t>（</a:t>
            </a:r>
            <a:r>
              <a:rPr lang="en-US" altLang="zh-CN" dirty="0"/>
              <a:t>Micro-batching</a:t>
            </a:r>
            <a:r>
              <a:rPr lang="zh-CN" altLang="en-US" dirty="0"/>
              <a:t>）体系结构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本质上是</a:t>
            </a:r>
            <a:r>
              <a:rPr lang="zh-CN" altLang="en-US" dirty="0">
                <a:solidFill>
                  <a:srgbClr val="00B050"/>
                </a:solidFill>
              </a:rPr>
              <a:t>批处理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b="1" dirty="0"/>
              <a:t>Spark™</a:t>
            </a:r>
            <a:r>
              <a:rPr lang="en-US" altLang="zh-CN" dirty="0"/>
              <a:t> is a unified </a:t>
            </a:r>
            <a:r>
              <a:rPr lang="en-US" altLang="zh-CN" dirty="0">
                <a:solidFill>
                  <a:srgbClr val="00B050"/>
                </a:solidFill>
              </a:rPr>
              <a:t>analytics </a:t>
            </a:r>
            <a:r>
              <a:rPr lang="en-US" altLang="zh-CN" dirty="0"/>
              <a:t>engine for</a:t>
            </a:r>
            <a:r>
              <a:rPr lang="en-US" altLang="zh-CN" dirty="0">
                <a:solidFill>
                  <a:srgbClr val="00B050"/>
                </a:solidFill>
              </a:rPr>
              <a:t> large-scale </a:t>
            </a:r>
            <a:r>
              <a:rPr lang="en-US" altLang="zh-CN" dirty="0"/>
              <a:t>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1653720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38AFA-76D0-4229-A391-6E72FF3C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74A9C-97D2-46E5-B04B-872FB4547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PageRank in Spark Streaming</a:t>
            </a:r>
          </a:p>
          <a:p>
            <a:r>
              <a:rPr lang="zh-CN" altLang="en-US" dirty="0"/>
              <a:t>通用优化  数据倾斜</a:t>
            </a:r>
            <a:endParaRPr lang="en-US" altLang="zh-CN" dirty="0"/>
          </a:p>
          <a:p>
            <a:r>
              <a:rPr lang="en-US" altLang="zh-CN" dirty="0"/>
              <a:t>Spark Streaming Kafka </a:t>
            </a:r>
            <a:r>
              <a:rPr lang="zh-CN" altLang="en-US" dirty="0"/>
              <a:t>反压（</a:t>
            </a:r>
            <a:r>
              <a:rPr lang="en-US" altLang="zh-CN" dirty="0"/>
              <a:t>Backpressure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Structured Streaming 2.4</a:t>
            </a:r>
          </a:p>
          <a:p>
            <a:r>
              <a:rPr lang="en-US" altLang="zh-CN" dirty="0"/>
              <a:t>Spark operator on K8s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903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538AF-56B0-4AAE-BAD5-F43557C6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A9EA3-BC9A-4D6F-8F1D-DD4998C8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http://litaotao.github.io/introduction-to-spark</a:t>
            </a:r>
            <a:r>
              <a:rPr lang="en-US" altLang="zh-CN" dirty="0"/>
              <a:t>   spark</a:t>
            </a:r>
            <a:r>
              <a:rPr lang="zh-CN" altLang="en-US" dirty="0"/>
              <a:t>系列文章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http://litaotao.github.io/spark-resouces-blogs-paper</a:t>
            </a:r>
            <a:r>
              <a:rPr lang="en-US" altLang="zh-CN" dirty="0"/>
              <a:t> spark</a:t>
            </a:r>
            <a:r>
              <a:rPr lang="zh-CN" altLang="en-US" dirty="0"/>
              <a:t>资源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https://github.com/lw-lin/CoolplaySpark</a:t>
            </a:r>
            <a:r>
              <a:rPr lang="en-US" altLang="zh-CN" dirty="0"/>
              <a:t>   </a:t>
            </a:r>
            <a:r>
              <a:rPr lang="zh-CN" altLang="en-US" dirty="0"/>
              <a:t>「腾讯广告」团队</a:t>
            </a:r>
            <a:endParaRPr lang="en-US" altLang="zh-CN" dirty="0"/>
          </a:p>
          <a:p>
            <a:r>
              <a:rPr lang="en-US" altLang="zh-CN" dirty="0"/>
              <a:t>Spark </a:t>
            </a:r>
            <a:r>
              <a:rPr lang="zh-CN" altLang="en-US" dirty="0"/>
              <a:t>官网</a:t>
            </a:r>
            <a:endParaRPr lang="en-US" altLang="zh-CN" dirty="0"/>
          </a:p>
          <a:p>
            <a:r>
              <a:rPr lang="en-US" altLang="zh-CN" dirty="0"/>
              <a:t>RDD </a:t>
            </a:r>
            <a:r>
              <a:rPr lang="zh-CN" altLang="en-US" dirty="0"/>
              <a:t>论文  英文版 </a:t>
            </a:r>
            <a:r>
              <a:rPr lang="en-US" altLang="zh-CN" dirty="0"/>
              <a:t>&amp;&amp; </a:t>
            </a:r>
            <a:r>
              <a:rPr lang="zh-CN" altLang="en-US" dirty="0"/>
              <a:t>中文版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4783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D067F-CD90-4EE0-8F84-386AC9DD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FB102-EA3D-4610-8854-CEC089E8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628040-CAF6-4B1E-B96D-D59ED3B5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024"/>
            <a:ext cx="10672482" cy="64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2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63DB-1E6F-4EB4-9609-F59ADC75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zh-CN" altLang="en-US" dirty="0"/>
              <a:t>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AAC15-BB7C-4CA3-A740-CC6AD01C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2009</a:t>
            </a:r>
            <a:r>
              <a:rPr lang="zh-CN" altLang="en-US" dirty="0"/>
              <a:t>年，</a:t>
            </a:r>
            <a:r>
              <a:rPr lang="en-US" altLang="zh-CN" dirty="0"/>
              <a:t>Spark</a:t>
            </a:r>
            <a:r>
              <a:rPr lang="zh-CN" altLang="en-US" dirty="0"/>
              <a:t>诞生于</a:t>
            </a:r>
            <a:r>
              <a:rPr lang="zh-CN" altLang="en-US" dirty="0">
                <a:solidFill>
                  <a:srgbClr val="00B050"/>
                </a:solidFill>
              </a:rPr>
              <a:t>伯克利大学的</a:t>
            </a:r>
            <a:r>
              <a:rPr lang="en-US" altLang="zh-CN" dirty="0" err="1">
                <a:solidFill>
                  <a:srgbClr val="00B050"/>
                </a:solidFill>
              </a:rPr>
              <a:t>AMPLab</a:t>
            </a:r>
            <a:r>
              <a:rPr lang="zh-CN" altLang="en-US" dirty="0">
                <a:solidFill>
                  <a:srgbClr val="00B050"/>
                </a:solidFill>
              </a:rPr>
              <a:t>实验室</a:t>
            </a:r>
            <a:r>
              <a:rPr lang="zh-CN" altLang="en-US" dirty="0"/>
              <a:t>。最出</a:t>
            </a:r>
            <a:r>
              <a:rPr lang="en-US" altLang="zh-CN" dirty="0"/>
              <a:t>Spark</a:t>
            </a:r>
            <a:r>
              <a:rPr lang="zh-CN" altLang="en-US" dirty="0"/>
              <a:t>只是一个实验性的项目，代码量非常少，属于轻量级的框架。</a:t>
            </a:r>
          </a:p>
          <a:p>
            <a:r>
              <a:rPr lang="en-US" altLang="zh-CN" dirty="0"/>
              <a:t>·2010</a:t>
            </a:r>
            <a:r>
              <a:rPr lang="zh-CN" altLang="en-US" dirty="0"/>
              <a:t>年，伯克利大学正式开源了</a:t>
            </a:r>
            <a:r>
              <a:rPr lang="en-US" altLang="zh-CN" dirty="0"/>
              <a:t>Spark</a:t>
            </a:r>
            <a:r>
              <a:rPr lang="zh-CN" altLang="en-US" dirty="0"/>
              <a:t>项目。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·2013</a:t>
            </a:r>
            <a:r>
              <a:rPr lang="zh-CN" altLang="en-US" dirty="0"/>
              <a:t>年，</a:t>
            </a:r>
            <a:r>
              <a:rPr lang="en-US" altLang="zh-CN" dirty="0"/>
              <a:t>Spark</a:t>
            </a:r>
            <a:r>
              <a:rPr lang="zh-CN" altLang="en-US" dirty="0"/>
              <a:t>成为了</a:t>
            </a:r>
            <a:r>
              <a:rPr lang="en-US" altLang="zh-CN" dirty="0"/>
              <a:t>Apache</a:t>
            </a:r>
            <a:r>
              <a:rPr lang="zh-CN" altLang="en-US" dirty="0"/>
              <a:t>基金会下的项目，进入高速发展期。第三方开发者贡献了大量的代码，活跃度非常高。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·2014</a:t>
            </a:r>
            <a:r>
              <a:rPr lang="zh-CN" altLang="en-US" dirty="0"/>
              <a:t>年，</a:t>
            </a:r>
            <a:r>
              <a:rPr lang="en-US" altLang="zh-CN" dirty="0"/>
              <a:t>Spark</a:t>
            </a:r>
            <a:r>
              <a:rPr lang="zh-CN" altLang="en-US" dirty="0"/>
              <a:t>以飞快的速度称为了</a:t>
            </a:r>
            <a:r>
              <a:rPr lang="en-US" altLang="zh-CN" dirty="0">
                <a:solidFill>
                  <a:srgbClr val="00B050"/>
                </a:solidFill>
              </a:rPr>
              <a:t>Apache</a:t>
            </a:r>
            <a:r>
              <a:rPr lang="zh-CN" altLang="en-US" dirty="0">
                <a:solidFill>
                  <a:srgbClr val="00B050"/>
                </a:solidFill>
              </a:rPr>
              <a:t>的顶级项目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·2015</a:t>
            </a:r>
            <a:r>
              <a:rPr lang="zh-CN" altLang="en-US" dirty="0"/>
              <a:t>年</a:t>
            </a:r>
            <a:r>
              <a:rPr lang="en-US" altLang="zh-CN" dirty="0"/>
              <a:t>~</a:t>
            </a:r>
            <a:r>
              <a:rPr lang="zh-CN" altLang="en-US" dirty="0"/>
              <a:t>，</a:t>
            </a:r>
            <a:r>
              <a:rPr lang="en-US" altLang="zh-CN" dirty="0"/>
              <a:t>Spark</a:t>
            </a:r>
            <a:r>
              <a:rPr lang="zh-CN" altLang="en-US" dirty="0"/>
              <a:t>在国内</a:t>
            </a:r>
            <a:r>
              <a:rPr lang="en-US" altLang="zh-CN" dirty="0"/>
              <a:t>IT</a:t>
            </a:r>
            <a:r>
              <a:rPr lang="zh-CN" altLang="en-US" dirty="0"/>
              <a:t>行业变得愈发火爆，大量的公司开始重点部署或者使用</a:t>
            </a:r>
            <a:r>
              <a:rPr lang="en-US" altLang="zh-CN" dirty="0"/>
              <a:t>Spark</a:t>
            </a:r>
            <a:r>
              <a:rPr lang="zh-CN" altLang="en-US" dirty="0"/>
              <a:t>来</a:t>
            </a:r>
            <a:r>
              <a:rPr lang="zh-CN" altLang="en-US" dirty="0">
                <a:solidFill>
                  <a:srgbClr val="00B050"/>
                </a:solidFill>
              </a:rPr>
              <a:t>替代</a:t>
            </a:r>
            <a:r>
              <a:rPr lang="en-US" altLang="zh-CN" dirty="0">
                <a:solidFill>
                  <a:srgbClr val="00B050"/>
                </a:solidFill>
              </a:rPr>
              <a:t>MapReduce</a:t>
            </a:r>
            <a:r>
              <a:rPr lang="zh-CN" altLang="en-US" dirty="0"/>
              <a:t>、</a:t>
            </a:r>
            <a:r>
              <a:rPr lang="en-US" altLang="zh-CN" dirty="0"/>
              <a:t>Hive</a:t>
            </a:r>
            <a:r>
              <a:rPr lang="zh-CN" altLang="en-US" dirty="0"/>
              <a:t>、</a:t>
            </a:r>
            <a:r>
              <a:rPr lang="en-US" altLang="zh-CN" dirty="0"/>
              <a:t>Storm</a:t>
            </a:r>
            <a:r>
              <a:rPr lang="zh-CN" altLang="en-US" dirty="0"/>
              <a:t>等传统的大数据计算框架。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874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9EC05-E027-4B86-B184-2433AB71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– </a:t>
            </a:r>
            <a:r>
              <a:rPr lang="zh-CN" altLang="en-US" dirty="0"/>
              <a:t>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B622B-0EF5-4471-AA3D-8D56E7053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Logistic regression in Hadoop and Spark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BBBDAC-50B6-492B-9114-8885776D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59" y="1880219"/>
            <a:ext cx="4110611" cy="21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3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23135-EA34-4C9F-996F-189AA3BF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– </a:t>
            </a:r>
            <a:r>
              <a:rPr lang="zh-CN" altLang="en-US" dirty="0"/>
              <a:t>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84227-34A0-4750-B81A-2E533B35C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190"/>
            <a:ext cx="10515600" cy="4351338"/>
          </a:xfrm>
        </p:spPr>
        <p:txBody>
          <a:bodyPr/>
          <a:lstStyle/>
          <a:p>
            <a:r>
              <a:rPr lang="zh-CN" altLang="en-US" dirty="0"/>
              <a:t>逻辑回归用于离散变量的</a:t>
            </a:r>
            <a:r>
              <a:rPr lang="zh-CN" altLang="en-US" b="1" dirty="0"/>
              <a:t>分类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1026" name="Picture 2" descr="https://images2017.cnblogs.com/blog/1293974/201712/1293974-20171222142149584-852815511.png">
            <a:extLst>
              <a:ext uri="{FF2B5EF4-FFF2-40B4-BE49-F238E27FC236}">
                <a16:creationId xmlns:a16="http://schemas.microsoft.com/office/drawing/2014/main" id="{9C6B4866-DA2F-469B-812F-C48781026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477" y="2131957"/>
            <a:ext cx="909670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3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BA4C9-3544-4F51-B84F-4DE64C06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组件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A2A9ED-3F56-47A0-A30F-B2F095DEC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5" y="2303156"/>
            <a:ext cx="9102525" cy="3316248"/>
          </a:xfrm>
        </p:spPr>
      </p:pic>
    </p:spTree>
    <p:extLst>
      <p:ext uri="{BB962C8B-B14F-4D97-AF65-F5344CB8AC3E}">
        <p14:creationId xmlns:p14="http://schemas.microsoft.com/office/powerpoint/2010/main" val="75110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29F97-9EEB-4B69-AF19-D0F63B3A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zh-CN" altLang="en-US" dirty="0"/>
              <a:t>架构图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A0C13D-BECE-4C59-B43D-F11457DB0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4" y="1664329"/>
            <a:ext cx="9114971" cy="4892048"/>
          </a:xfrm>
        </p:spPr>
      </p:pic>
    </p:spTree>
    <p:extLst>
      <p:ext uri="{BB962C8B-B14F-4D97-AF65-F5344CB8AC3E}">
        <p14:creationId xmlns:p14="http://schemas.microsoft.com/office/powerpoint/2010/main" val="141690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645</Words>
  <Application>Microsoft Office PowerPoint</Application>
  <PresentationFormat>宽屏</PresentationFormat>
  <Paragraphs>124</Paragraphs>
  <Slides>42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等线</vt:lpstr>
      <vt:lpstr>等线 Light</vt:lpstr>
      <vt:lpstr>微软雅黑</vt:lpstr>
      <vt:lpstr>微软雅黑</vt:lpstr>
      <vt:lpstr>Arial</vt:lpstr>
      <vt:lpstr>Verdana</vt:lpstr>
      <vt:lpstr>Office 主题​​</vt:lpstr>
      <vt:lpstr>Spark基础培训 </vt:lpstr>
      <vt:lpstr>Agenda</vt:lpstr>
      <vt:lpstr>Agenda</vt:lpstr>
      <vt:lpstr>Spark </vt:lpstr>
      <vt:lpstr>Spark 历史</vt:lpstr>
      <vt:lpstr>Spark – 速度</vt:lpstr>
      <vt:lpstr>Spark – 速度</vt:lpstr>
      <vt:lpstr>Spark组件</vt:lpstr>
      <vt:lpstr>Spark 架构图</vt:lpstr>
      <vt:lpstr>RDD</vt:lpstr>
      <vt:lpstr>编程语言 Scala， Java， Python，R </vt:lpstr>
      <vt:lpstr>Spark Streaming</vt:lpstr>
      <vt:lpstr>Spark Streaming</vt:lpstr>
      <vt:lpstr>Hello world  -&gt; word count</vt:lpstr>
      <vt:lpstr>Hello world  -&gt; DStream和RDD关系</vt:lpstr>
      <vt:lpstr>Hello world  -&gt; DStream和RDD关系</vt:lpstr>
      <vt:lpstr>DStream中的间隔（Duration）</vt:lpstr>
      <vt:lpstr>Job, Stage(阶段), TaskSet, Task -&gt; DAG</vt:lpstr>
      <vt:lpstr>可靠性 驱动节点（Driver）失效 </vt:lpstr>
      <vt:lpstr>Spark Streaming 算子</vt:lpstr>
      <vt:lpstr>通用优化 ReduceByKey vs GroupByKey</vt:lpstr>
      <vt:lpstr>通用优化 ReduceByKey vs GroupByKey</vt:lpstr>
      <vt:lpstr>通用优化 ReduceByKey vs GroupByKey</vt:lpstr>
      <vt:lpstr>通用优化  foreachRDD、foreachPartition和foreach 3个Action </vt:lpstr>
      <vt:lpstr>通用优化  foreachRDD、foreachPartition和foreach – 反模式</vt:lpstr>
      <vt:lpstr>通用优化  foreachRDD、foreachPartition和foreach – 反模式</vt:lpstr>
      <vt:lpstr>通用优化  foreachRDD、foreachPartition和foreach – 正确方式</vt:lpstr>
      <vt:lpstr>Spark 和 Kafka - 消费kafka消息</vt:lpstr>
      <vt:lpstr>Spark 和 Kafka - 消费kafka消息</vt:lpstr>
      <vt:lpstr>Spark 和 Kafka - 消费kafka消息 Receiver</vt:lpstr>
      <vt:lpstr>Spark 和 Kafka - 消费kafka消息 Director</vt:lpstr>
      <vt:lpstr>URtc计费项目 -&gt; DAG</vt:lpstr>
      <vt:lpstr>URtc计费项目 -&gt; 处理能力 </vt:lpstr>
      <vt:lpstr>URtc计费项目 -&gt; 优化 增加kafka Partition</vt:lpstr>
      <vt:lpstr>URtc计费项目 -&gt;优化 增加kafka Partition</vt:lpstr>
      <vt:lpstr>URtc计费项目  坑-遇到的问题1 </vt:lpstr>
      <vt:lpstr>URtc计费项目  坑-遇到的问题2</vt:lpstr>
      <vt:lpstr>交互 spark-shell </vt:lpstr>
      <vt:lpstr>Spark vs Storm  Blink </vt:lpstr>
      <vt:lpstr>扩展</vt:lpstr>
      <vt:lpstr>扩展阅读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培训 </dc:title>
  <dc:creator>www6v@126.com</dc:creator>
  <cp:lastModifiedBy>www6v@126.com</cp:lastModifiedBy>
  <cp:revision>480</cp:revision>
  <dcterms:created xsi:type="dcterms:W3CDTF">2019-04-28T05:59:17Z</dcterms:created>
  <dcterms:modified xsi:type="dcterms:W3CDTF">2019-05-20T09:12:41Z</dcterms:modified>
</cp:coreProperties>
</file>