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60" r:id="rId3"/>
    <p:sldId id="280" r:id="rId4"/>
    <p:sldId id="265" r:id="rId5"/>
    <p:sldId id="261" r:id="rId6"/>
    <p:sldId id="258" r:id="rId7"/>
    <p:sldId id="266" r:id="rId8"/>
    <p:sldId id="277" r:id="rId9"/>
    <p:sldId id="279" r:id="rId10"/>
    <p:sldId id="273" r:id="rId11"/>
    <p:sldId id="274" r:id="rId12"/>
    <p:sldId id="28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.1z@outlook.kr" initials="w" lastIdx="1" clrIdx="0">
    <p:extLst>
      <p:ext uri="{19B8F6BF-5375-455C-9EA6-DF929625EA0E}">
        <p15:presenceInfo xmlns:p15="http://schemas.microsoft.com/office/powerpoint/2012/main" userId="7416cfdc000bf0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E45"/>
    <a:srgbClr val="FBCE01"/>
    <a:srgbClr val="7C8387"/>
    <a:srgbClr val="FCFBF7"/>
    <a:srgbClr val="EDE5D5"/>
    <a:srgbClr val="A6A7A9"/>
    <a:srgbClr val="D8BEA7"/>
    <a:srgbClr val="F8E00E"/>
    <a:srgbClr val="939597"/>
    <a:srgbClr val="80610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452" y="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4CBDD4-DD57-4EC6-BFEF-9D8267D77E22}"/>
              </a:ext>
            </a:extLst>
          </p:cNvPr>
          <p:cNvSpPr txBox="1"/>
          <p:nvPr userDrawn="1"/>
        </p:nvSpPr>
        <p:spPr>
          <a:xfrm>
            <a:off x="9964905" y="658213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ampass.shop:8087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1D578C-5341-4F14-ACA5-8171710A824A}"/>
              </a:ext>
            </a:extLst>
          </p:cNvPr>
          <p:cNvSpPr/>
          <p:nvPr/>
        </p:nvSpPr>
        <p:spPr>
          <a:xfrm>
            <a:off x="8829297" y="1053122"/>
            <a:ext cx="2160000" cy="2160000"/>
          </a:xfrm>
          <a:prstGeom prst="rect">
            <a:avLst/>
          </a:prstGeom>
          <a:solidFill>
            <a:schemeClr val="accent4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DA3FA-A923-4EC7-9E49-9F6F21714EE0}"/>
              </a:ext>
            </a:extLst>
          </p:cNvPr>
          <p:cNvSpPr/>
          <p:nvPr/>
        </p:nvSpPr>
        <p:spPr>
          <a:xfrm>
            <a:off x="8305057" y="511200"/>
            <a:ext cx="2160000" cy="2160000"/>
          </a:xfrm>
          <a:prstGeom prst="rect">
            <a:avLst/>
          </a:prstGeom>
          <a:solidFill>
            <a:schemeClr val="accent2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3">
            <a:extLst>
              <a:ext uri="{FF2B5EF4-FFF2-40B4-BE49-F238E27FC236}">
                <a16:creationId xmlns:a16="http://schemas.microsoft.com/office/drawing/2014/main" id="{B7801A42-92A2-228C-BF3E-BB6A70EF468A}"/>
              </a:ext>
            </a:extLst>
          </p:cNvPr>
          <p:cNvSpPr txBox="1">
            <a:spLocks/>
          </p:cNvSpPr>
          <p:nvPr/>
        </p:nvSpPr>
        <p:spPr>
          <a:xfrm>
            <a:off x="1524000" y="3542679"/>
            <a:ext cx="9144000" cy="119427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200" b="1" dirty="0">
                <a:latin typeface="+mn-lt"/>
              </a:rPr>
              <a:t>우서윤</a:t>
            </a:r>
            <a:r>
              <a:rPr lang="en-US" altLang="ko-KR" sz="4200" b="1" dirty="0">
                <a:latin typeface="+mn-lt"/>
              </a:rPr>
              <a:t> | 24</a:t>
            </a:r>
            <a:r>
              <a:rPr lang="ko-KR" altLang="en-US" sz="4200" b="1" dirty="0">
                <a:latin typeface="+mn-lt"/>
              </a:rPr>
              <a:t>시간이 부족한 개발자</a:t>
            </a:r>
          </a:p>
        </p:txBody>
      </p:sp>
      <p:sp>
        <p:nvSpPr>
          <p:cNvPr id="10" name="부제목 4">
            <a:extLst>
              <a:ext uri="{FF2B5EF4-FFF2-40B4-BE49-F238E27FC236}">
                <a16:creationId xmlns:a16="http://schemas.microsoft.com/office/drawing/2014/main" id="{8BC82205-2B36-4186-825E-8B3166F15053}"/>
              </a:ext>
            </a:extLst>
          </p:cNvPr>
          <p:cNvSpPr txBox="1">
            <a:spLocks/>
          </p:cNvSpPr>
          <p:nvPr/>
        </p:nvSpPr>
        <p:spPr>
          <a:xfrm>
            <a:off x="1524000" y="4249244"/>
            <a:ext cx="9144000" cy="165576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r>
              <a:rPr lang="en-US" altLang="ko-KR" b="1" dirty="0" err="1"/>
              <a:t>BackEnd</a:t>
            </a:r>
            <a:r>
              <a:rPr lang="en-US" altLang="ko-KR" b="1" dirty="0"/>
              <a:t> Engineer , Web Developer </a:t>
            </a:r>
            <a:r>
              <a:rPr lang="ko-KR" altLang="en-US" b="1" dirty="0"/>
              <a:t>😊</a:t>
            </a:r>
            <a:endParaRPr lang="en-US" altLang="ko-KR" b="1" dirty="0"/>
          </a:p>
          <a:p>
            <a:r>
              <a:rPr lang="en-US" altLang="ko-KR" dirty="0"/>
              <a:t>010-3798-3394</a:t>
            </a:r>
          </a:p>
          <a:p>
            <a:r>
              <a:rPr lang="en-US" altLang="ko-KR" dirty="0"/>
              <a:t>https://github.com/www90kr</a:t>
            </a:r>
            <a:endParaRPr lang="ko-KR" altLang="en-US" dirty="0"/>
          </a:p>
        </p:txBody>
      </p:sp>
      <p:pic>
        <p:nvPicPr>
          <p:cNvPr id="11" name="그래픽 10" descr="앞머리가 있는 여자">
            <a:extLst>
              <a:ext uri="{FF2B5EF4-FFF2-40B4-BE49-F238E27FC236}">
                <a16:creationId xmlns:a16="http://schemas.microsoft.com/office/drawing/2014/main" id="{4C611263-A749-B912-6321-FD5801F68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4081" y="719865"/>
            <a:ext cx="2347918" cy="270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3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A19E29-DD1E-5476-16DE-24F3AB09261D}"/>
              </a:ext>
            </a:extLst>
          </p:cNvPr>
          <p:cNvSpPr/>
          <p:nvPr/>
        </p:nvSpPr>
        <p:spPr>
          <a:xfrm>
            <a:off x="0" y="1524000"/>
            <a:ext cx="12192000" cy="5334000"/>
          </a:xfrm>
          <a:prstGeom prst="rect">
            <a:avLst/>
          </a:prstGeom>
          <a:solidFill>
            <a:srgbClr val="FDDE4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9C2C9-A071-7A35-6C95-AD9EFBBB996F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28A095-46C1-57CB-3F69-1225046BF5A4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8FF492-7134-9FAA-6533-672D55DEF2FE}"/>
              </a:ext>
            </a:extLst>
          </p:cNvPr>
          <p:cNvSpPr txBox="1"/>
          <p:nvPr/>
        </p:nvSpPr>
        <p:spPr>
          <a:xfrm>
            <a:off x="720000" y="121920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300" dirty="0">
                <a:solidFill>
                  <a:schemeClr val="accent4">
                    <a:lumMod val="50000"/>
                  </a:schemeClr>
                </a:solidFill>
                <a:latin typeface="Bodoni MT Black" panose="02070A03080606020203" pitchFamily="18" charset="0"/>
              </a:rPr>
              <a:t>STRENGTH</a:t>
            </a:r>
            <a:endParaRPr lang="ko-KR" altLang="en-US" sz="3200" spc="300" dirty="0">
              <a:solidFill>
                <a:schemeClr val="accent4">
                  <a:lumMod val="50000"/>
                </a:schemeClr>
              </a:solidFill>
              <a:latin typeface="Bodoni MT Black" panose="02070A030806060202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F31087-F162-D449-5499-24F79C2EFE05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5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D77B2B-934E-B411-C031-61302F6C1F02}"/>
              </a:ext>
            </a:extLst>
          </p:cNvPr>
          <p:cNvSpPr txBox="1"/>
          <p:nvPr/>
        </p:nvSpPr>
        <p:spPr>
          <a:xfrm>
            <a:off x="549173" y="2844225"/>
            <a:ext cx="11355994" cy="3336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0" i="0" dirty="0">
                <a:effectLst/>
                <a:latin typeface="Quicksand"/>
              </a:rPr>
              <a:t>제 </a:t>
            </a:r>
            <a:r>
              <a:rPr lang="ko-KR" altLang="en-US" b="0" i="0" dirty="0" err="1">
                <a:effectLst/>
                <a:latin typeface="Quicksand"/>
              </a:rPr>
              <a:t>신념중</a:t>
            </a:r>
            <a:r>
              <a:rPr lang="ko-KR" altLang="en-US" b="0" i="0" dirty="0">
                <a:effectLst/>
                <a:latin typeface="Quicksand"/>
              </a:rPr>
              <a:t> 하나가 모든 사람에게서 배울 점은 반드시 있다</a:t>
            </a:r>
            <a:r>
              <a:rPr lang="en-US" altLang="ko-KR" b="0" i="0" dirty="0">
                <a:effectLst/>
                <a:latin typeface="Quicksand"/>
              </a:rPr>
              <a:t>. </a:t>
            </a:r>
            <a:r>
              <a:rPr lang="ko-KR" altLang="en-US" b="0" i="0" dirty="0">
                <a:effectLst/>
                <a:latin typeface="Quicksand"/>
              </a:rPr>
              <a:t>라는 것일 만큼 저는 배우는 것을 좋아하는 편입니다</a:t>
            </a:r>
            <a:r>
              <a:rPr lang="en-US" altLang="ko-KR" b="0" i="0" dirty="0">
                <a:effectLst/>
                <a:latin typeface="Quicksand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b="0" i="0" dirty="0">
                <a:effectLst/>
                <a:latin typeface="Quicksand"/>
              </a:rPr>
              <a:t>배움을 통해 제가 성장하는 것이 체감되면 짜릿하기까지 합니다</a:t>
            </a:r>
            <a:r>
              <a:rPr lang="en-US" altLang="ko-KR" b="0" i="0" dirty="0">
                <a:effectLst/>
                <a:latin typeface="Quicksand"/>
              </a:rPr>
              <a:t>. </a:t>
            </a:r>
            <a:r>
              <a:rPr lang="ko-KR" altLang="en-US" b="0" i="0" dirty="0">
                <a:effectLst/>
                <a:latin typeface="Quicksand"/>
              </a:rPr>
              <a:t>특히 개발의 길로 입문하면서 </a:t>
            </a:r>
            <a:endParaRPr lang="en-US" altLang="ko-KR" b="0" i="0" dirty="0">
              <a:effectLst/>
              <a:latin typeface="Quicksand"/>
            </a:endParaRPr>
          </a:p>
          <a:p>
            <a:pPr>
              <a:lnSpc>
                <a:spcPct val="200000"/>
              </a:lnSpc>
            </a:pPr>
            <a:r>
              <a:rPr lang="ko-KR" altLang="en-US" b="0" i="0" dirty="0">
                <a:effectLst/>
                <a:latin typeface="Quicksand"/>
              </a:rPr>
              <a:t>전혀 생각지 못했던 로직을 알게 되거나 </a:t>
            </a:r>
            <a:r>
              <a:rPr lang="en-US" altLang="ko-KR" b="0" i="0" dirty="0">
                <a:effectLst/>
                <a:latin typeface="Quicksand"/>
              </a:rPr>
              <a:t>a</a:t>
            </a:r>
            <a:r>
              <a:rPr lang="ko-KR" altLang="en-US" b="0" i="0" dirty="0">
                <a:effectLst/>
                <a:latin typeface="Quicksand"/>
              </a:rPr>
              <a:t>에서 </a:t>
            </a:r>
            <a:r>
              <a:rPr lang="en-US" altLang="ko-KR" b="0" i="0" dirty="0">
                <a:effectLst/>
                <a:latin typeface="Quicksand"/>
              </a:rPr>
              <a:t>b</a:t>
            </a:r>
            <a:r>
              <a:rPr lang="ko-KR" altLang="en-US" b="0" i="0" dirty="0">
                <a:effectLst/>
                <a:latin typeface="Quicksand"/>
              </a:rPr>
              <a:t>로 가는 길이 최단거리라 믿었는데 </a:t>
            </a:r>
            <a:r>
              <a:rPr lang="en-US" altLang="ko-KR" b="0" i="0" dirty="0">
                <a:effectLst/>
                <a:latin typeface="Quicksand"/>
              </a:rPr>
              <a:t>a</a:t>
            </a:r>
            <a:r>
              <a:rPr lang="ko-KR" altLang="en-US" b="0" i="0" dirty="0">
                <a:effectLst/>
                <a:latin typeface="Quicksand"/>
              </a:rPr>
              <a:t>에서 </a:t>
            </a:r>
            <a:r>
              <a:rPr lang="en-US" altLang="ko-KR" b="0" i="0" dirty="0">
                <a:effectLst/>
                <a:latin typeface="Quicksand"/>
              </a:rPr>
              <a:t>c</a:t>
            </a:r>
            <a:r>
              <a:rPr lang="ko-KR" altLang="en-US" b="0" i="0" dirty="0">
                <a:effectLst/>
                <a:latin typeface="Quicksand"/>
              </a:rPr>
              <a:t>로 가는 </a:t>
            </a:r>
            <a:endParaRPr lang="en-US" altLang="ko-KR" b="0" i="0" dirty="0">
              <a:effectLst/>
              <a:latin typeface="Quicksand"/>
            </a:endParaRPr>
          </a:p>
          <a:p>
            <a:pPr>
              <a:lnSpc>
                <a:spcPct val="200000"/>
              </a:lnSpc>
            </a:pPr>
            <a:r>
              <a:rPr lang="ko-KR" altLang="en-US" b="0" i="0" dirty="0" err="1">
                <a:effectLst/>
                <a:latin typeface="Quicksand"/>
              </a:rPr>
              <a:t>말도안되는</a:t>
            </a:r>
            <a:r>
              <a:rPr lang="ko-KR" altLang="en-US" b="0" i="0" dirty="0">
                <a:effectLst/>
                <a:latin typeface="Quicksand"/>
              </a:rPr>
              <a:t> 로직이 나오면 세상은 넓고 천재는 많구나 라는 생각이 듭니다</a:t>
            </a:r>
            <a:r>
              <a:rPr lang="en-US" altLang="ko-KR" b="0" i="0" dirty="0">
                <a:effectLst/>
                <a:latin typeface="Quicksand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b="0" i="0" dirty="0">
                <a:effectLst/>
                <a:latin typeface="Quicksand"/>
              </a:rPr>
              <a:t>기본기를 막 다진 신입이지만 개발공부를 하며 많은 것이 욕심나고 재미를 느낍니다</a:t>
            </a:r>
            <a:r>
              <a:rPr lang="en-US" altLang="ko-KR" b="0" i="0" dirty="0">
                <a:effectLst/>
                <a:latin typeface="Quicksand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b="0" i="0" dirty="0">
                <a:effectLst/>
                <a:latin typeface="Quicksand"/>
              </a:rPr>
              <a:t> </a:t>
            </a:r>
            <a:r>
              <a:rPr lang="ko-KR" altLang="en-US" b="0" i="0" dirty="0">
                <a:effectLst/>
                <a:latin typeface="Quicksand"/>
              </a:rPr>
              <a:t>멀고 힘든 과정이 되겠지만 많이 성장할 수 있는 분의 밑에서라면 </a:t>
            </a:r>
            <a:r>
              <a:rPr lang="ko-KR" altLang="en-US" b="0" i="0" dirty="0" err="1">
                <a:effectLst/>
                <a:latin typeface="Quicksand"/>
              </a:rPr>
              <a:t>야근불지옥도</a:t>
            </a:r>
            <a:r>
              <a:rPr lang="ko-KR" altLang="en-US" b="0" i="0" dirty="0">
                <a:effectLst/>
                <a:latin typeface="Quicksand"/>
              </a:rPr>
              <a:t> 따라가겠습니다</a:t>
            </a:r>
            <a:r>
              <a:rPr lang="en-US" altLang="ko-KR" b="0" i="0" dirty="0">
                <a:effectLst/>
                <a:latin typeface="Quicksand"/>
              </a:rPr>
              <a:t>.</a:t>
            </a:r>
            <a:endParaRPr lang="ko-KR" altLang="en-US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EE90795-840F-4434-8DC3-C236CCA2E854}"/>
              </a:ext>
            </a:extLst>
          </p:cNvPr>
          <p:cNvGrpSpPr/>
          <p:nvPr/>
        </p:nvGrpSpPr>
        <p:grpSpPr>
          <a:xfrm>
            <a:off x="3600000" y="1259175"/>
            <a:ext cx="3768827" cy="2169825"/>
            <a:chOff x="4278247" y="1204889"/>
            <a:chExt cx="3768827" cy="216982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55BFE55-F416-AD56-2707-C55F07F58998}"/>
                </a:ext>
              </a:extLst>
            </p:cNvPr>
            <p:cNvSpPr/>
            <p:nvPr/>
          </p:nvSpPr>
          <p:spPr>
            <a:xfrm>
              <a:off x="4322697" y="1722277"/>
              <a:ext cx="3724377" cy="10717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87BF6B-8E52-DCFE-32BB-D72B20CA8B1A}"/>
                </a:ext>
              </a:extLst>
            </p:cNvPr>
            <p:cNvSpPr txBox="1"/>
            <p:nvPr/>
          </p:nvSpPr>
          <p:spPr>
            <a:xfrm>
              <a:off x="5434562" y="2025503"/>
              <a:ext cx="2529860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500" b="1" cap="all" dirty="0">
                  <a:solidFill>
                    <a:srgbClr val="FDDE45"/>
                  </a:solidFill>
                  <a:latin typeface="Quicksand"/>
                </a:rPr>
                <a:t>배움의 철학</a:t>
              </a:r>
              <a:endParaRPr lang="ko-KR" altLang="en-US" sz="3500" b="1" i="0" cap="all" dirty="0">
                <a:solidFill>
                  <a:srgbClr val="FDDE45"/>
                </a:solidFill>
                <a:effectLst/>
                <a:latin typeface="Quicksand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1F1BE7E-F1E4-C3FD-C2EE-AA5B60C52DF1}"/>
                </a:ext>
              </a:extLst>
            </p:cNvPr>
            <p:cNvSpPr txBox="1"/>
            <p:nvPr/>
          </p:nvSpPr>
          <p:spPr>
            <a:xfrm>
              <a:off x="4278247" y="1204889"/>
              <a:ext cx="1148071" cy="21698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0" i="0" cap="all" dirty="0">
                  <a:solidFill>
                    <a:srgbClr val="FDDE45"/>
                  </a:solidFill>
                  <a:effectLst/>
                  <a:latin typeface="Arial Nova (본문)"/>
                  <a:ea typeface="HY견고딕" panose="02030600000101010101" pitchFamily="18" charset="-127"/>
                  <a:cs typeface="Arial" panose="020B0604020202020204" pitchFamily="34" charset="0"/>
                </a:rPr>
                <a:t>#</a:t>
              </a:r>
              <a:endParaRPr lang="ko-KR" altLang="en-US" sz="13000" i="0" cap="all" dirty="0">
                <a:solidFill>
                  <a:srgbClr val="FDDE45"/>
                </a:solidFill>
                <a:effectLst/>
                <a:latin typeface="Arial Nova (본문)"/>
                <a:ea typeface="HY견고딕" panose="02030600000101010101" pitchFamily="18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322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F0122BC-B55A-7E61-B948-93D326FA6BE8}"/>
              </a:ext>
            </a:extLst>
          </p:cNvPr>
          <p:cNvSpPr/>
          <p:nvPr/>
        </p:nvSpPr>
        <p:spPr>
          <a:xfrm>
            <a:off x="0" y="1524000"/>
            <a:ext cx="12192000" cy="5334000"/>
          </a:xfrm>
          <a:prstGeom prst="rect">
            <a:avLst/>
          </a:prstGeom>
          <a:solidFill>
            <a:srgbClr val="FDDE4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F4B065B-3A02-4650-B477-3F0B12BBAFC2}"/>
              </a:ext>
            </a:extLst>
          </p:cNvPr>
          <p:cNvGrpSpPr/>
          <p:nvPr/>
        </p:nvGrpSpPr>
        <p:grpSpPr>
          <a:xfrm>
            <a:off x="2509520" y="2259216"/>
            <a:ext cx="6990080" cy="4155668"/>
            <a:chOff x="2600960" y="1609804"/>
            <a:chExt cx="6990080" cy="41556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9F0C69-37DE-4305-856F-7477BAEC59D0}"/>
                </a:ext>
              </a:extLst>
            </p:cNvPr>
            <p:cNvSpPr txBox="1"/>
            <p:nvPr/>
          </p:nvSpPr>
          <p:spPr>
            <a:xfrm>
              <a:off x="2600960" y="1609804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4">
                      <a:lumMod val="50000"/>
                    </a:schemeClr>
                  </a:solidFill>
                </a:rPr>
                <a:t> 「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14D2EC-9076-4B8D-9A95-57302C948B23}"/>
                </a:ext>
              </a:extLst>
            </p:cNvPr>
            <p:cNvSpPr txBox="1"/>
            <p:nvPr/>
          </p:nvSpPr>
          <p:spPr>
            <a:xfrm>
              <a:off x="8292287" y="354948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4">
                      <a:lumMod val="50000"/>
                    </a:schemeClr>
                  </a:solidFill>
                </a:rPr>
                <a:t>」 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3EA7ADA-81C1-4795-8050-BE219FC3F473}"/>
              </a:ext>
            </a:extLst>
          </p:cNvPr>
          <p:cNvSpPr txBox="1"/>
          <p:nvPr/>
        </p:nvSpPr>
        <p:spPr>
          <a:xfrm>
            <a:off x="3774433" y="2915260"/>
            <a:ext cx="4643133" cy="3119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ko-KR" altLang="en-US" sz="2000" b="0" i="0" dirty="0">
                <a:effectLst/>
                <a:latin typeface="Quicksand"/>
              </a:rPr>
              <a:t>집중력이 높은 편입니다</a:t>
            </a:r>
            <a:r>
              <a:rPr lang="en-US" altLang="ko-KR" sz="2000" b="0" i="0" dirty="0">
                <a:effectLst/>
                <a:latin typeface="Quicksand"/>
              </a:rPr>
              <a:t>. </a:t>
            </a:r>
            <a:r>
              <a:rPr lang="ko-KR" altLang="en-US" sz="2000" b="0" i="0" dirty="0">
                <a:effectLst/>
                <a:latin typeface="Quicksand"/>
              </a:rPr>
              <a:t>그래서 한 번 자리에 앉으면 화장실도 잘 안 갈 정도로 업무에 몰두하곤 합니다</a:t>
            </a:r>
            <a:r>
              <a:rPr lang="en-US" altLang="ko-KR" sz="2000" b="0" i="0" dirty="0">
                <a:effectLst/>
                <a:latin typeface="Quicksand"/>
              </a:rPr>
              <a:t>. </a:t>
            </a:r>
            <a:r>
              <a:rPr lang="ko-KR" altLang="en-US" sz="2000" b="0" i="0" dirty="0">
                <a:effectLst/>
                <a:latin typeface="Quicksand"/>
              </a:rPr>
              <a:t>특히 팀프로젝트를 진행할 땐 하루가 다 가는 줄도 모르고 코드만 쳤던 기억이 납니다</a:t>
            </a:r>
            <a:r>
              <a:rPr lang="en-US" altLang="ko-KR" sz="2000" b="0" i="0" dirty="0">
                <a:effectLst/>
                <a:latin typeface="Quicksand"/>
              </a:rPr>
              <a:t>. </a:t>
            </a:r>
            <a:r>
              <a:rPr lang="ko-KR" altLang="en-US" sz="2000" b="0" i="0" dirty="0">
                <a:effectLst/>
                <a:latin typeface="Quicksand"/>
              </a:rPr>
              <a:t>하지만 집중력이 높다 보니 멀티업무가 되지 않아 곤란한 경우도 많습니다</a:t>
            </a:r>
            <a:r>
              <a:rPr lang="en-US" altLang="ko-KR" sz="2000" b="0" i="0" dirty="0">
                <a:effectLst/>
                <a:latin typeface="Quicksand"/>
              </a:rPr>
              <a:t>. </a:t>
            </a:r>
            <a:r>
              <a:rPr lang="ko-KR" altLang="en-US" sz="2000" b="0" i="0" dirty="0">
                <a:effectLst/>
                <a:latin typeface="Quicksand"/>
              </a:rPr>
              <a:t>오히려 요새는 집중보다는 멀티를 잘 하기 위해 </a:t>
            </a:r>
            <a:r>
              <a:rPr lang="ko-KR" altLang="en-US" sz="2000" b="0" i="0" dirty="0" err="1">
                <a:effectLst/>
                <a:latin typeface="Quicksand"/>
              </a:rPr>
              <a:t>신경쓰는</a:t>
            </a:r>
            <a:r>
              <a:rPr lang="ko-KR" altLang="en-US" sz="2000" b="0" i="0" dirty="0">
                <a:effectLst/>
                <a:latin typeface="Quicksand"/>
              </a:rPr>
              <a:t> 편입니다</a:t>
            </a:r>
            <a:r>
              <a:rPr lang="en-US" altLang="ko-KR" sz="2000" b="0" i="0" dirty="0">
                <a:effectLst/>
                <a:latin typeface="Quicksand"/>
              </a:rPr>
              <a:t>.</a:t>
            </a:r>
            <a:endParaRPr lang="ko-KR" altLang="en-US" sz="2000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A11424-4694-5F3C-AB52-105912FC55BC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8DB1D5-BDD3-53E7-EF99-45A3DD1D3091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146C16-1548-490B-EB4B-667E9050B547}"/>
              </a:ext>
            </a:extLst>
          </p:cNvPr>
          <p:cNvSpPr txBox="1"/>
          <p:nvPr/>
        </p:nvSpPr>
        <p:spPr>
          <a:xfrm>
            <a:off x="720000" y="121920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300" dirty="0">
                <a:solidFill>
                  <a:schemeClr val="accent4">
                    <a:lumMod val="50000"/>
                  </a:schemeClr>
                </a:solidFill>
                <a:latin typeface="Bodoni MT Black" panose="02070A03080606020203" pitchFamily="18" charset="0"/>
              </a:rPr>
              <a:t>STRENGTH</a:t>
            </a:r>
            <a:endParaRPr lang="ko-KR" altLang="en-US" sz="3200" spc="300" dirty="0">
              <a:solidFill>
                <a:schemeClr val="accent4">
                  <a:lumMod val="50000"/>
                </a:schemeClr>
              </a:solidFill>
              <a:latin typeface="Bodoni MT Black" panose="02070A030806060202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DFB270-28AC-FC9A-91B8-578560D1F6FD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5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1CC260A-0666-0075-5094-70B858C1BFCA}"/>
              </a:ext>
            </a:extLst>
          </p:cNvPr>
          <p:cNvGrpSpPr/>
          <p:nvPr/>
        </p:nvGrpSpPr>
        <p:grpSpPr>
          <a:xfrm>
            <a:off x="4236042" y="1169709"/>
            <a:ext cx="3066458" cy="1938992"/>
            <a:chOff x="4278247" y="1218169"/>
            <a:chExt cx="3066458" cy="202746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EA2A1FD-D219-0F41-5309-1B4666BAB8D6}"/>
                </a:ext>
              </a:extLst>
            </p:cNvPr>
            <p:cNvSpPr/>
            <p:nvPr/>
          </p:nvSpPr>
          <p:spPr>
            <a:xfrm>
              <a:off x="4322698" y="1734700"/>
              <a:ext cx="3022007" cy="11008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68975C-28E0-7DB0-20D6-3E0E63B3ED58}"/>
                </a:ext>
              </a:extLst>
            </p:cNvPr>
            <p:cNvSpPr txBox="1"/>
            <p:nvPr/>
          </p:nvSpPr>
          <p:spPr>
            <a:xfrm>
              <a:off x="5434562" y="2025503"/>
              <a:ext cx="153118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500" b="1" cap="all" dirty="0">
                  <a:solidFill>
                    <a:srgbClr val="FDDE45"/>
                  </a:solidFill>
                  <a:latin typeface="Quicksand"/>
                </a:rPr>
                <a:t>집중력</a:t>
              </a:r>
              <a:endParaRPr lang="ko-KR" altLang="en-US" sz="3500" b="1" i="0" cap="all" dirty="0">
                <a:solidFill>
                  <a:srgbClr val="FDDE45"/>
                </a:solidFill>
                <a:effectLst/>
                <a:latin typeface="Quicksand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52ECBAF-8F54-5E78-4495-4D1283F2B07E}"/>
                </a:ext>
              </a:extLst>
            </p:cNvPr>
            <p:cNvSpPr txBox="1"/>
            <p:nvPr/>
          </p:nvSpPr>
          <p:spPr>
            <a:xfrm>
              <a:off x="4278247" y="1218169"/>
              <a:ext cx="1040670" cy="2027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0" i="0" cap="all" dirty="0">
                  <a:solidFill>
                    <a:srgbClr val="FDDE45"/>
                  </a:solidFill>
                  <a:effectLst/>
                  <a:latin typeface="Arial Nova (본문)"/>
                  <a:ea typeface="HY견고딕" panose="02030600000101010101" pitchFamily="18" charset="-127"/>
                  <a:cs typeface="Arial" panose="020B0604020202020204" pitchFamily="34" charset="0"/>
                </a:rPr>
                <a:t>#</a:t>
              </a:r>
              <a:endParaRPr lang="ko-KR" altLang="en-US" sz="12000" i="0" cap="all" dirty="0">
                <a:solidFill>
                  <a:srgbClr val="FDDE45"/>
                </a:solidFill>
                <a:effectLst/>
                <a:latin typeface="Arial Nova (본문)"/>
                <a:ea typeface="HY견고딕" panose="02030600000101010101" pitchFamily="18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897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AAF43F3-3904-4186-8245-30EA0AC6EA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D7EA56-FD46-41BA-AB3F-9D8619EA65A1}"/>
              </a:ext>
            </a:extLst>
          </p:cNvPr>
          <p:cNvSpPr txBox="1"/>
          <p:nvPr/>
        </p:nvSpPr>
        <p:spPr>
          <a:xfrm>
            <a:off x="1107440" y="2123440"/>
            <a:ext cx="1039739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chemeClr val="accent2"/>
                </a:solidFill>
              </a:rPr>
              <a:t>[                   ]</a:t>
            </a:r>
            <a:endParaRPr lang="ko-KR" altLang="en-US" sz="13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98344A-744C-470F-8A97-D4099130BF21}"/>
              </a:ext>
            </a:extLst>
          </p:cNvPr>
          <p:cNvSpPr txBox="1"/>
          <p:nvPr/>
        </p:nvSpPr>
        <p:spPr>
          <a:xfrm>
            <a:off x="1795881" y="2491594"/>
            <a:ext cx="9331401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5500" b="1" i="0" spc="300" dirty="0">
                <a:solidFill>
                  <a:schemeClr val="bg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남들보다 늦은 만큼</a:t>
            </a:r>
            <a:br>
              <a:rPr lang="ko-KR" altLang="en-US" sz="5500" b="1" i="0" spc="300" dirty="0">
                <a:solidFill>
                  <a:schemeClr val="bg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5500" b="1" i="0" spc="300" dirty="0">
                <a:solidFill>
                  <a:schemeClr val="bg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더 열심히 배우고 있습니다</a:t>
            </a:r>
            <a:r>
              <a:rPr lang="en-US" altLang="ko-KR" sz="5500" b="1" i="0" spc="300" dirty="0">
                <a:solidFill>
                  <a:schemeClr val="bg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956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B754D0-1D69-4D2C-8DBA-852CF617DC30}"/>
              </a:ext>
            </a:extLst>
          </p:cNvPr>
          <p:cNvSpPr/>
          <p:nvPr/>
        </p:nvSpPr>
        <p:spPr>
          <a:xfrm>
            <a:off x="1" y="1126708"/>
            <a:ext cx="7636286" cy="56768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886335"/>
            <a:ext cx="6243320" cy="1601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210401" y="173951"/>
            <a:ext cx="3881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FDDE45"/>
                </a:solidFill>
                <a:latin typeface="Bodoni MT Black" panose="02070A03080606020203" pitchFamily="18" charset="0"/>
              </a:rPr>
              <a:t>About</a:t>
            </a:r>
            <a:endParaRPr lang="ko-KR" altLang="en-US" sz="5400" b="1" dirty="0">
              <a:solidFill>
                <a:srgbClr val="FDDE45"/>
              </a:solidFill>
              <a:latin typeface="Bodoni MT Black" panose="02070A03080606020203" pitchFamily="18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249868" y="2641980"/>
            <a:ext cx="3344911" cy="587479"/>
            <a:chOff x="294641" y="1391920"/>
            <a:chExt cx="3362688" cy="7010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1" y="1391920"/>
              <a:ext cx="689115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ExtraBold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7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spc="100" dirty="0">
                  <a:solidFill>
                    <a:schemeClr val="tx2">
                      <a:lumMod val="50000"/>
                    </a:schemeClr>
                  </a:solidFill>
                  <a:latin typeface="나눔스퀘어 ExtraBold"/>
                </a:rPr>
                <a:t>90.09.04 (+)</a:t>
              </a:r>
              <a:endPara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4FFEE27-45F9-464D-8DF9-81ED76C271D2}"/>
              </a:ext>
            </a:extLst>
          </p:cNvPr>
          <p:cNvGrpSpPr/>
          <p:nvPr/>
        </p:nvGrpSpPr>
        <p:grpSpPr>
          <a:xfrm>
            <a:off x="249867" y="3536546"/>
            <a:ext cx="2092682" cy="587479"/>
            <a:chOff x="294640" y="1391920"/>
            <a:chExt cx="1369613" cy="701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9DE7996-FB2E-449D-A8E1-F21F9DE43D18}"/>
                </a:ext>
              </a:extLst>
            </p:cNvPr>
            <p:cNvSpPr/>
            <p:nvPr/>
          </p:nvSpPr>
          <p:spPr>
            <a:xfrm>
              <a:off x="294640" y="1391920"/>
              <a:ext cx="448627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ExtraBold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208B53-099A-40CC-A54D-D084DC7C5DA5}"/>
                </a:ext>
              </a:extLst>
            </p:cNvPr>
            <p:cNvSpPr txBox="1"/>
            <p:nvPr/>
          </p:nvSpPr>
          <p:spPr>
            <a:xfrm>
              <a:off x="843453" y="1503713"/>
              <a:ext cx="820800" cy="47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spc="100" dirty="0">
                  <a:solidFill>
                    <a:schemeClr val="tx2">
                      <a:lumMod val="50000"/>
                    </a:schemeClr>
                  </a:solidFill>
                  <a:latin typeface="나눔스퀘어 ExtraBold"/>
                </a:rPr>
                <a:t>AB </a:t>
              </a:r>
              <a:r>
                <a:rPr lang="ko-KR" altLang="en-US" sz="2000" spc="100" dirty="0">
                  <a:solidFill>
                    <a:schemeClr val="tx2">
                      <a:lumMod val="50000"/>
                    </a:schemeClr>
                  </a:solidFill>
                  <a:latin typeface="나눔스퀘어 ExtraBold"/>
                </a:rPr>
                <a:t>형  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248B9C-3D54-45BB-A57F-A9D99CEA8994}"/>
              </a:ext>
            </a:extLst>
          </p:cNvPr>
          <p:cNvGrpSpPr/>
          <p:nvPr/>
        </p:nvGrpSpPr>
        <p:grpSpPr>
          <a:xfrm>
            <a:off x="254321" y="4406144"/>
            <a:ext cx="4684009" cy="587479"/>
            <a:chOff x="294640" y="1391920"/>
            <a:chExt cx="3065578" cy="70104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37A9374-D0D7-464F-B150-88C5B40CEF7F}"/>
                </a:ext>
              </a:extLst>
            </p:cNvPr>
            <p:cNvSpPr/>
            <p:nvPr/>
          </p:nvSpPr>
          <p:spPr>
            <a:xfrm>
              <a:off x="294640" y="1391920"/>
              <a:ext cx="445712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9519AB-383A-4302-84C4-7A82F08C9CEF}"/>
                </a:ext>
              </a:extLst>
            </p:cNvPr>
            <p:cNvSpPr txBox="1"/>
            <p:nvPr/>
          </p:nvSpPr>
          <p:spPr>
            <a:xfrm>
              <a:off x="840538" y="1500947"/>
              <a:ext cx="2519680" cy="47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spc="100" dirty="0">
                  <a:solidFill>
                    <a:schemeClr val="tx2">
                      <a:lumMod val="50000"/>
                    </a:schemeClr>
                  </a:solidFill>
                  <a:latin typeface="나눔스퀘어 ExtraBold"/>
                </a:rPr>
                <a:t>인천시 </a:t>
              </a:r>
              <a:r>
                <a:rPr lang="ko-KR" altLang="en-US" sz="2000" spc="100" dirty="0" err="1">
                  <a:solidFill>
                    <a:schemeClr val="tx2">
                      <a:lumMod val="50000"/>
                    </a:schemeClr>
                  </a:solidFill>
                  <a:latin typeface="나눔스퀘어 ExtraBold"/>
                </a:rPr>
                <a:t>미추홀구</a:t>
              </a:r>
              <a:r>
                <a:rPr lang="ko-KR" altLang="en-US" sz="2000" spc="100" dirty="0">
                  <a:solidFill>
                    <a:schemeClr val="tx2">
                      <a:lumMod val="50000"/>
                    </a:schemeClr>
                  </a:solidFill>
                  <a:latin typeface="나눔스퀘어 ExtraBold"/>
                </a:rPr>
                <a:t> </a:t>
              </a:r>
              <a:r>
                <a:rPr lang="ko-KR" altLang="en-US" sz="2000" spc="100" dirty="0" err="1">
                  <a:solidFill>
                    <a:schemeClr val="tx2">
                      <a:lumMod val="50000"/>
                    </a:schemeClr>
                  </a:solidFill>
                  <a:latin typeface="나눔스퀘어 ExtraBold"/>
                </a:rPr>
                <a:t>주안동</a:t>
              </a:r>
              <a:endPara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5CFEF20-943D-BD16-E9ED-3E4EAD24E275}"/>
              </a:ext>
            </a:extLst>
          </p:cNvPr>
          <p:cNvGrpSpPr/>
          <p:nvPr/>
        </p:nvGrpSpPr>
        <p:grpSpPr>
          <a:xfrm>
            <a:off x="8449519" y="810228"/>
            <a:ext cx="3330349" cy="3374020"/>
            <a:chOff x="8293261" y="810228"/>
            <a:chExt cx="3486608" cy="3609558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F11C376E-2A1E-088B-7B25-B63D758D9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3261" y="810228"/>
              <a:ext cx="3486608" cy="36095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DDE45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149917D-974B-6D89-0464-3CFB3EF76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016" y="966407"/>
              <a:ext cx="3005098" cy="3453379"/>
            </a:xfrm>
            <a:prstGeom prst="ellipse">
              <a:avLst/>
            </a:prstGeom>
            <a:ln w="190500" cap="rnd">
              <a:noFill/>
              <a:prstDash val="solid"/>
            </a:ln>
            <a:effectLst>
              <a:softEdge rad="31750"/>
            </a:effectLst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E2CF338-1C14-8978-A27A-1A9F2EA7AFC0}"/>
              </a:ext>
            </a:extLst>
          </p:cNvPr>
          <p:cNvSpPr txBox="1"/>
          <p:nvPr/>
        </p:nvSpPr>
        <p:spPr>
          <a:xfrm>
            <a:off x="9498220" y="454937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나눔스퀘어 ExtraBold"/>
              </a:rPr>
              <a:t>우서윤</a:t>
            </a:r>
            <a:endParaRPr lang="ko-KR" altLang="en-US" sz="3200" b="1" dirty="0">
              <a:solidFill>
                <a:schemeClr val="tx2">
                  <a:lumMod val="75000"/>
                </a:schemeClr>
              </a:solidFill>
              <a:latin typeface="나눔스퀘어 ExtraBold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456A509-80EE-9777-898E-7814E062C891}"/>
              </a:ext>
            </a:extLst>
          </p:cNvPr>
          <p:cNvGrpSpPr/>
          <p:nvPr/>
        </p:nvGrpSpPr>
        <p:grpSpPr>
          <a:xfrm>
            <a:off x="249867" y="5325679"/>
            <a:ext cx="4688463" cy="587479"/>
            <a:chOff x="294640" y="1391920"/>
            <a:chExt cx="3068493" cy="701040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E843C36-0421-9540-1BA2-3785863A518D}"/>
                </a:ext>
              </a:extLst>
            </p:cNvPr>
            <p:cNvSpPr/>
            <p:nvPr/>
          </p:nvSpPr>
          <p:spPr>
            <a:xfrm>
              <a:off x="294640" y="1391920"/>
              <a:ext cx="445712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7DA37A9-F59C-8FD9-9BFF-6EEF8513E7BC}"/>
                </a:ext>
              </a:extLst>
            </p:cNvPr>
            <p:cNvSpPr txBox="1"/>
            <p:nvPr/>
          </p:nvSpPr>
          <p:spPr>
            <a:xfrm>
              <a:off x="843453" y="1503713"/>
              <a:ext cx="2519680" cy="47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spc="100" dirty="0">
                  <a:solidFill>
                    <a:schemeClr val="tx2">
                      <a:lumMod val="50000"/>
                    </a:schemeClr>
                  </a:solidFill>
                  <a:latin typeface="나눔스퀘어 ExtraBold"/>
                </a:rPr>
                <a:t>사대부고등학교 졸업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722097B-5A02-6B95-C8ED-6CF967F31263}"/>
              </a:ext>
            </a:extLst>
          </p:cNvPr>
          <p:cNvGrpSpPr/>
          <p:nvPr/>
        </p:nvGrpSpPr>
        <p:grpSpPr>
          <a:xfrm>
            <a:off x="249867" y="6192959"/>
            <a:ext cx="4688463" cy="587479"/>
            <a:chOff x="294640" y="1391920"/>
            <a:chExt cx="3068493" cy="70104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A432CC5-AD8F-DD5E-1F09-DA756302A200}"/>
                </a:ext>
              </a:extLst>
            </p:cNvPr>
            <p:cNvSpPr/>
            <p:nvPr/>
          </p:nvSpPr>
          <p:spPr>
            <a:xfrm>
              <a:off x="294640" y="1391920"/>
              <a:ext cx="445712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1982C53-EF29-20BC-7CED-B725936C1DAF}"/>
                </a:ext>
              </a:extLst>
            </p:cNvPr>
            <p:cNvSpPr txBox="1"/>
            <p:nvPr/>
          </p:nvSpPr>
          <p:spPr>
            <a:xfrm>
              <a:off x="843453" y="1463258"/>
              <a:ext cx="2519680" cy="47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spc="100" dirty="0">
                  <a:solidFill>
                    <a:schemeClr val="tx2">
                      <a:lumMod val="50000"/>
                    </a:schemeClr>
                  </a:solidFill>
                  <a:latin typeface="나눔스퀘어 ExtraBold"/>
                </a:rPr>
                <a:t>동아대학교 졸업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44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236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300" dirty="0">
                <a:solidFill>
                  <a:schemeClr val="accent4">
                    <a:lumMod val="50000"/>
                  </a:schemeClr>
                </a:solidFill>
                <a:latin typeface="Bodoni MT Black" panose="02070A03080606020203" pitchFamily="18" charset="0"/>
              </a:rPr>
              <a:t>EDUCATION</a:t>
            </a:r>
            <a:endParaRPr lang="ko-KR" altLang="en-US" sz="3200" spc="300" dirty="0">
              <a:solidFill>
                <a:schemeClr val="accent4">
                  <a:lumMod val="50000"/>
                </a:schemeClr>
              </a:solidFill>
              <a:latin typeface="Bodoni MT Black" panose="02070A030806060202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9" name="양쪽 대괄호 28">
            <a:extLst>
              <a:ext uri="{FF2B5EF4-FFF2-40B4-BE49-F238E27FC236}">
                <a16:creationId xmlns:a16="http://schemas.microsoft.com/office/drawing/2014/main" id="{5E5ACD77-60A7-42F4-B49C-74A73001AC30}"/>
              </a:ext>
            </a:extLst>
          </p:cNvPr>
          <p:cNvSpPr/>
          <p:nvPr/>
        </p:nvSpPr>
        <p:spPr>
          <a:xfrm>
            <a:off x="1498600" y="2107262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8422A62-F2C0-4B99-A1AF-665F3236982E}"/>
              </a:ext>
            </a:extLst>
          </p:cNvPr>
          <p:cNvCxnSpPr/>
          <p:nvPr/>
        </p:nvCxnSpPr>
        <p:spPr>
          <a:xfrm>
            <a:off x="534219" y="4094480"/>
            <a:ext cx="11139621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2448A64C-DE57-4D1C-A121-76BED91CED79}"/>
              </a:ext>
            </a:extLst>
          </p:cNvPr>
          <p:cNvSpPr/>
          <p:nvPr/>
        </p:nvSpPr>
        <p:spPr>
          <a:xfrm>
            <a:off x="5191760" y="3616962"/>
            <a:ext cx="1737360" cy="95503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659B98-9A20-36CE-2C0F-6CF5FB8FD97B}"/>
              </a:ext>
            </a:extLst>
          </p:cNvPr>
          <p:cNvSpPr txBox="1"/>
          <p:nvPr/>
        </p:nvSpPr>
        <p:spPr>
          <a:xfrm>
            <a:off x="2089231" y="2812340"/>
            <a:ext cx="6672804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 fontAlgn="t" latinLnBrk="1"/>
            <a:r>
              <a:rPr lang="en-US" altLang="ko-KR" sz="2000" b="1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JS</a:t>
            </a:r>
            <a:r>
              <a:rPr lang="ko-KR" altLang="en-US" sz="2000" b="1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프레임워크를 활용한 </a:t>
            </a:r>
            <a:r>
              <a:rPr lang="ko-KR" altLang="en-US" sz="2000" b="1" i="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스마트웹</a:t>
            </a:r>
            <a:r>
              <a:rPr lang="ko-KR" altLang="en-US" sz="2000" b="1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개발자 양성과정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2FFDBD-7651-794F-3EAF-A83F14BAE558}"/>
              </a:ext>
            </a:extLst>
          </p:cNvPr>
          <p:cNvSpPr txBox="1"/>
          <p:nvPr/>
        </p:nvSpPr>
        <p:spPr>
          <a:xfrm>
            <a:off x="2089231" y="2343203"/>
            <a:ext cx="66728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accent4">
                    <a:lumMod val="50000"/>
                  </a:schemeClr>
                </a:solidFill>
              </a:rPr>
              <a:t>인천일보아카데미</a:t>
            </a:r>
            <a:endParaRPr lang="ko-KR" altLang="en-US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D1AE174-F5ED-F342-BD94-57C8A3B64FF1}"/>
              </a:ext>
            </a:extLst>
          </p:cNvPr>
          <p:cNvGrpSpPr/>
          <p:nvPr/>
        </p:nvGrpSpPr>
        <p:grpSpPr>
          <a:xfrm>
            <a:off x="3280953" y="4968624"/>
            <a:ext cx="856849" cy="369332"/>
            <a:chOff x="1471442" y="4543221"/>
            <a:chExt cx="856849" cy="369332"/>
          </a:xfrm>
        </p:grpSpPr>
        <p:sp>
          <p:nvSpPr>
            <p:cNvPr id="13" name="순서도: 수행의 시작/종료 12">
              <a:extLst>
                <a:ext uri="{FF2B5EF4-FFF2-40B4-BE49-F238E27FC236}">
                  <a16:creationId xmlns:a16="http://schemas.microsoft.com/office/drawing/2014/main" id="{86AAA181-3B9F-A52F-0B2C-6A9FF2C04388}"/>
                </a:ext>
              </a:extLst>
            </p:cNvPr>
            <p:cNvSpPr/>
            <p:nvPr/>
          </p:nvSpPr>
          <p:spPr>
            <a:xfrm>
              <a:off x="1471442" y="4560056"/>
              <a:ext cx="856848" cy="335662"/>
            </a:xfrm>
            <a:prstGeom prst="flowChartTerminator">
              <a:avLst/>
            </a:prstGeom>
            <a:noFill/>
            <a:ln w="19050">
              <a:solidFill>
                <a:srgbClr val="FBCE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550DFC3-4920-509A-ABBC-8AAA80FCD582}"/>
                </a:ext>
              </a:extLst>
            </p:cNvPr>
            <p:cNvSpPr txBox="1"/>
            <p:nvPr/>
          </p:nvSpPr>
          <p:spPr>
            <a:xfrm>
              <a:off x="1498601" y="4543221"/>
              <a:ext cx="829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0" i="0" dirty="0">
                  <a:solidFill>
                    <a:srgbClr val="F2B636"/>
                  </a:solidFill>
                  <a:effectLst/>
                  <a:latin typeface="Karla" panose="020B0604020202020204" pitchFamily="2" charset="0"/>
                </a:rPr>
                <a:t>#Java</a:t>
              </a:r>
              <a:r>
                <a:rPr lang="en-US" altLang="ko-KR" b="0" i="0" dirty="0">
                  <a:solidFill>
                    <a:srgbClr val="878C9B"/>
                  </a:solidFill>
                  <a:effectLst/>
                  <a:latin typeface="Karla" panose="020B0604020202020204" pitchFamily="2" charset="0"/>
                </a:rPr>
                <a:t> </a:t>
              </a:r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9666EAA-56C8-2605-C55B-CC5518197675}"/>
              </a:ext>
            </a:extLst>
          </p:cNvPr>
          <p:cNvGrpSpPr/>
          <p:nvPr/>
        </p:nvGrpSpPr>
        <p:grpSpPr>
          <a:xfrm>
            <a:off x="4233614" y="4968624"/>
            <a:ext cx="856849" cy="369332"/>
            <a:chOff x="1471442" y="4543221"/>
            <a:chExt cx="856849" cy="369332"/>
          </a:xfrm>
        </p:grpSpPr>
        <p:sp>
          <p:nvSpPr>
            <p:cNvPr id="17" name="순서도: 수행의 시작/종료 16">
              <a:extLst>
                <a:ext uri="{FF2B5EF4-FFF2-40B4-BE49-F238E27FC236}">
                  <a16:creationId xmlns:a16="http://schemas.microsoft.com/office/drawing/2014/main" id="{001A5BF5-44D9-1692-B9DA-19A84844E64B}"/>
                </a:ext>
              </a:extLst>
            </p:cNvPr>
            <p:cNvSpPr/>
            <p:nvPr/>
          </p:nvSpPr>
          <p:spPr>
            <a:xfrm>
              <a:off x="1471442" y="4560056"/>
              <a:ext cx="856848" cy="335662"/>
            </a:xfrm>
            <a:prstGeom prst="flowChartTerminator">
              <a:avLst/>
            </a:prstGeom>
            <a:noFill/>
            <a:ln w="19050">
              <a:solidFill>
                <a:srgbClr val="FBCE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5DFE5E-038C-11A3-807A-F5F411C7E0B2}"/>
                </a:ext>
              </a:extLst>
            </p:cNvPr>
            <p:cNvSpPr txBox="1"/>
            <p:nvPr/>
          </p:nvSpPr>
          <p:spPr>
            <a:xfrm>
              <a:off x="1498601" y="4543221"/>
              <a:ext cx="829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0" i="0" dirty="0">
                  <a:solidFill>
                    <a:srgbClr val="F2B636"/>
                  </a:solidFill>
                  <a:effectLst/>
                  <a:latin typeface="Karla" panose="020B0604020202020204" pitchFamily="2" charset="0"/>
                </a:rPr>
                <a:t>#JSP</a:t>
              </a:r>
              <a:endParaRPr lang="ko-KR" altLang="en-US" dirty="0"/>
            </a:p>
          </p:txBody>
        </p:sp>
      </p:grpSp>
      <p:sp>
        <p:nvSpPr>
          <p:cNvPr id="34" name="순서도: 수행의 시작/종료 33">
            <a:extLst>
              <a:ext uri="{FF2B5EF4-FFF2-40B4-BE49-F238E27FC236}">
                <a16:creationId xmlns:a16="http://schemas.microsoft.com/office/drawing/2014/main" id="{B72B9ED4-5C51-A0D9-33F4-3240ED6CAE1E}"/>
              </a:ext>
            </a:extLst>
          </p:cNvPr>
          <p:cNvSpPr/>
          <p:nvPr/>
        </p:nvSpPr>
        <p:spPr>
          <a:xfrm>
            <a:off x="5191760" y="4976510"/>
            <a:ext cx="1364255" cy="335662"/>
          </a:xfrm>
          <a:prstGeom prst="flowChartTerminator">
            <a:avLst/>
          </a:prstGeom>
          <a:noFill/>
          <a:ln w="19050">
            <a:solidFill>
              <a:srgbClr val="FBCE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5A9674-498C-9745-7E95-8781D4402CAB}"/>
              </a:ext>
            </a:extLst>
          </p:cNvPr>
          <p:cNvSpPr txBox="1"/>
          <p:nvPr/>
        </p:nvSpPr>
        <p:spPr>
          <a:xfrm>
            <a:off x="5228016" y="4959675"/>
            <a:ext cx="136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F2B636"/>
                </a:solidFill>
                <a:effectLst/>
                <a:latin typeface="Karla" panose="020B0604020202020204" pitchFamily="2" charset="0"/>
              </a:rPr>
              <a:t>#SPRING</a:t>
            </a:r>
            <a:r>
              <a:rPr lang="en-US" altLang="ko-KR" b="0" i="0" dirty="0">
                <a:solidFill>
                  <a:srgbClr val="878C9B"/>
                </a:solidFill>
                <a:effectLst/>
                <a:latin typeface="Karla" panose="020B0604020202020204" pitchFamily="2" charset="0"/>
              </a:rPr>
              <a:t> </a:t>
            </a:r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081A5BD-883D-C8A4-CB2F-3D0B736963A6}"/>
              </a:ext>
            </a:extLst>
          </p:cNvPr>
          <p:cNvGrpSpPr/>
          <p:nvPr/>
        </p:nvGrpSpPr>
        <p:grpSpPr>
          <a:xfrm>
            <a:off x="3290958" y="5427034"/>
            <a:ext cx="846843" cy="369332"/>
            <a:chOff x="1471442" y="4543221"/>
            <a:chExt cx="856849" cy="369332"/>
          </a:xfrm>
        </p:grpSpPr>
        <p:sp>
          <p:nvSpPr>
            <p:cNvPr id="37" name="순서도: 수행의 시작/종료 36">
              <a:extLst>
                <a:ext uri="{FF2B5EF4-FFF2-40B4-BE49-F238E27FC236}">
                  <a16:creationId xmlns:a16="http://schemas.microsoft.com/office/drawing/2014/main" id="{CFCD95C6-D3DC-D428-0CE0-8E79D19B401A}"/>
                </a:ext>
              </a:extLst>
            </p:cNvPr>
            <p:cNvSpPr/>
            <p:nvPr/>
          </p:nvSpPr>
          <p:spPr>
            <a:xfrm>
              <a:off x="1471442" y="4560056"/>
              <a:ext cx="856848" cy="335662"/>
            </a:xfrm>
            <a:prstGeom prst="flowChartTerminator">
              <a:avLst/>
            </a:prstGeom>
            <a:noFill/>
            <a:ln w="19050">
              <a:solidFill>
                <a:srgbClr val="FBCE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A9EE61C-4B8F-13C9-48D2-8C9FFC24C2ED}"/>
                </a:ext>
              </a:extLst>
            </p:cNvPr>
            <p:cNvSpPr txBox="1"/>
            <p:nvPr/>
          </p:nvSpPr>
          <p:spPr>
            <a:xfrm>
              <a:off x="1498601" y="4543221"/>
              <a:ext cx="829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0" i="0" dirty="0">
                  <a:solidFill>
                    <a:srgbClr val="F2B636"/>
                  </a:solidFill>
                  <a:effectLst/>
                  <a:latin typeface="Karla" panose="020B0604020202020204" pitchFamily="2" charset="0"/>
                </a:rPr>
                <a:t>#Js</a:t>
              </a:r>
              <a:endParaRPr lang="ko-KR" altLang="en-US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EE531AD-D99C-AD62-AE9D-C9C57891F37B}"/>
              </a:ext>
            </a:extLst>
          </p:cNvPr>
          <p:cNvGrpSpPr/>
          <p:nvPr/>
        </p:nvGrpSpPr>
        <p:grpSpPr>
          <a:xfrm>
            <a:off x="4223553" y="5424344"/>
            <a:ext cx="1292419" cy="369332"/>
            <a:chOff x="1471442" y="4543221"/>
            <a:chExt cx="856849" cy="369332"/>
          </a:xfrm>
        </p:grpSpPr>
        <p:sp>
          <p:nvSpPr>
            <p:cNvPr id="40" name="순서도: 수행의 시작/종료 39">
              <a:extLst>
                <a:ext uri="{FF2B5EF4-FFF2-40B4-BE49-F238E27FC236}">
                  <a16:creationId xmlns:a16="http://schemas.microsoft.com/office/drawing/2014/main" id="{CC318D8D-4CF3-3CCD-05D7-D86C5DDE07C0}"/>
                </a:ext>
              </a:extLst>
            </p:cNvPr>
            <p:cNvSpPr/>
            <p:nvPr/>
          </p:nvSpPr>
          <p:spPr>
            <a:xfrm>
              <a:off x="1471442" y="4560056"/>
              <a:ext cx="856848" cy="335662"/>
            </a:xfrm>
            <a:prstGeom prst="flowChartTerminator">
              <a:avLst/>
            </a:prstGeom>
            <a:noFill/>
            <a:ln w="19050">
              <a:solidFill>
                <a:srgbClr val="FBCE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0AF2018-728F-F555-6221-B0F22B4182F8}"/>
                </a:ext>
              </a:extLst>
            </p:cNvPr>
            <p:cNvSpPr txBox="1"/>
            <p:nvPr/>
          </p:nvSpPr>
          <p:spPr>
            <a:xfrm>
              <a:off x="1498601" y="4543221"/>
              <a:ext cx="829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0" i="0" dirty="0">
                  <a:solidFill>
                    <a:srgbClr val="F2B636"/>
                  </a:solidFill>
                  <a:effectLst/>
                  <a:latin typeface="Karla" panose="020B0604020202020204" pitchFamily="2" charset="0"/>
                </a:rPr>
                <a:t>#Servlet</a:t>
              </a:r>
              <a:r>
                <a:rPr lang="en-US" altLang="ko-KR" b="0" i="0" dirty="0">
                  <a:solidFill>
                    <a:srgbClr val="878C9B"/>
                  </a:solidFill>
                  <a:effectLst/>
                  <a:latin typeface="Karla" panose="020B0604020202020204" pitchFamily="2" charset="0"/>
                </a:rPr>
                <a:t> </a:t>
              </a:r>
              <a:endParaRPr lang="ko-KR" altLang="en-US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13AE8F5-D129-5321-DC27-F0EBE641ABEB}"/>
              </a:ext>
            </a:extLst>
          </p:cNvPr>
          <p:cNvGrpSpPr/>
          <p:nvPr/>
        </p:nvGrpSpPr>
        <p:grpSpPr>
          <a:xfrm>
            <a:off x="5632681" y="5433711"/>
            <a:ext cx="1292419" cy="369332"/>
            <a:chOff x="1471442" y="4543221"/>
            <a:chExt cx="856849" cy="369332"/>
          </a:xfrm>
        </p:grpSpPr>
        <p:sp>
          <p:nvSpPr>
            <p:cNvPr id="43" name="순서도: 수행의 시작/종료 42">
              <a:extLst>
                <a:ext uri="{FF2B5EF4-FFF2-40B4-BE49-F238E27FC236}">
                  <a16:creationId xmlns:a16="http://schemas.microsoft.com/office/drawing/2014/main" id="{811F2CEC-6679-6CAC-7DC5-185B88FA04D8}"/>
                </a:ext>
              </a:extLst>
            </p:cNvPr>
            <p:cNvSpPr/>
            <p:nvPr/>
          </p:nvSpPr>
          <p:spPr>
            <a:xfrm>
              <a:off x="1471442" y="4560056"/>
              <a:ext cx="856848" cy="335662"/>
            </a:xfrm>
            <a:prstGeom prst="flowChartTerminator">
              <a:avLst/>
            </a:prstGeom>
            <a:noFill/>
            <a:ln w="19050">
              <a:solidFill>
                <a:srgbClr val="FBCE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2610B9-88B1-B45F-3067-DCD437FDCACC}"/>
                </a:ext>
              </a:extLst>
            </p:cNvPr>
            <p:cNvSpPr txBox="1"/>
            <p:nvPr/>
          </p:nvSpPr>
          <p:spPr>
            <a:xfrm>
              <a:off x="1498601" y="4543221"/>
              <a:ext cx="829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0" i="0" dirty="0">
                  <a:solidFill>
                    <a:srgbClr val="F2B636"/>
                  </a:solidFill>
                  <a:effectLst/>
                  <a:latin typeface="Karla" panose="020B0604020202020204" pitchFamily="2" charset="0"/>
                </a:rPr>
                <a:t>#MyBatis</a:t>
              </a:r>
              <a:r>
                <a:rPr lang="en-US" altLang="ko-KR" b="0" i="0" dirty="0">
                  <a:solidFill>
                    <a:srgbClr val="878C9B"/>
                  </a:solidFill>
                  <a:effectLst/>
                  <a:latin typeface="Karla" panose="020B0604020202020204" pitchFamily="2" charset="0"/>
                </a:rPr>
                <a:t> </a:t>
              </a:r>
              <a:endParaRPr lang="ko-KR" altLang="en-US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F2B1828-4749-E886-7D98-BE3BEA037AC3}"/>
              </a:ext>
            </a:extLst>
          </p:cNvPr>
          <p:cNvGrpSpPr/>
          <p:nvPr/>
        </p:nvGrpSpPr>
        <p:grpSpPr>
          <a:xfrm>
            <a:off x="6729825" y="4965372"/>
            <a:ext cx="952660" cy="369332"/>
            <a:chOff x="1471442" y="4543221"/>
            <a:chExt cx="856849" cy="369332"/>
          </a:xfrm>
        </p:grpSpPr>
        <p:sp>
          <p:nvSpPr>
            <p:cNvPr id="46" name="순서도: 수행의 시작/종료 45">
              <a:extLst>
                <a:ext uri="{FF2B5EF4-FFF2-40B4-BE49-F238E27FC236}">
                  <a16:creationId xmlns:a16="http://schemas.microsoft.com/office/drawing/2014/main" id="{2232BE65-D10C-EF49-DB3D-5AD12A46DCF2}"/>
                </a:ext>
              </a:extLst>
            </p:cNvPr>
            <p:cNvSpPr/>
            <p:nvPr/>
          </p:nvSpPr>
          <p:spPr>
            <a:xfrm>
              <a:off x="1471442" y="4560056"/>
              <a:ext cx="856848" cy="335662"/>
            </a:xfrm>
            <a:prstGeom prst="flowChartTerminator">
              <a:avLst/>
            </a:prstGeom>
            <a:noFill/>
            <a:ln w="19050">
              <a:solidFill>
                <a:srgbClr val="FBCE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ED7DF0B-94B8-DE40-687D-E98278F9F671}"/>
                </a:ext>
              </a:extLst>
            </p:cNvPr>
            <p:cNvSpPr txBox="1"/>
            <p:nvPr/>
          </p:nvSpPr>
          <p:spPr>
            <a:xfrm>
              <a:off x="1498601" y="4543221"/>
              <a:ext cx="829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0" i="0" dirty="0">
                  <a:solidFill>
                    <a:srgbClr val="F2B636"/>
                  </a:solidFill>
                  <a:effectLst/>
                  <a:latin typeface="Karla" panose="020B0604020202020204" pitchFamily="2" charset="0"/>
                </a:rPr>
                <a:t>#HTML</a:t>
              </a:r>
              <a:r>
                <a:rPr lang="en-US" altLang="ko-KR" b="0" i="0" dirty="0">
                  <a:solidFill>
                    <a:srgbClr val="878C9B"/>
                  </a:solidFill>
                  <a:effectLst/>
                  <a:latin typeface="Karla" panose="020B0604020202020204" pitchFamily="2" charset="0"/>
                </a:rPr>
                <a:t> </a:t>
              </a:r>
              <a:endParaRPr lang="ko-KR" altLang="en-US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CA720B4-2104-5E8F-9FDD-D3D0125852C6}"/>
              </a:ext>
            </a:extLst>
          </p:cNvPr>
          <p:cNvGrpSpPr/>
          <p:nvPr/>
        </p:nvGrpSpPr>
        <p:grpSpPr>
          <a:xfrm>
            <a:off x="7041808" y="5418823"/>
            <a:ext cx="863704" cy="369332"/>
            <a:chOff x="1471442" y="4543221"/>
            <a:chExt cx="856849" cy="369332"/>
          </a:xfrm>
        </p:grpSpPr>
        <p:sp>
          <p:nvSpPr>
            <p:cNvPr id="51" name="순서도: 수행의 시작/종료 50">
              <a:extLst>
                <a:ext uri="{FF2B5EF4-FFF2-40B4-BE49-F238E27FC236}">
                  <a16:creationId xmlns:a16="http://schemas.microsoft.com/office/drawing/2014/main" id="{C994D57D-E5C6-EF2E-4E60-CAD901DAE8FB}"/>
                </a:ext>
              </a:extLst>
            </p:cNvPr>
            <p:cNvSpPr/>
            <p:nvPr/>
          </p:nvSpPr>
          <p:spPr>
            <a:xfrm>
              <a:off x="1471442" y="4560056"/>
              <a:ext cx="856848" cy="335662"/>
            </a:xfrm>
            <a:prstGeom prst="flowChartTerminator">
              <a:avLst/>
            </a:prstGeom>
            <a:noFill/>
            <a:ln w="19050">
              <a:solidFill>
                <a:srgbClr val="FBCE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1E6CF1-3A0C-D0FD-59D9-64E59D9B9B66}"/>
                </a:ext>
              </a:extLst>
            </p:cNvPr>
            <p:cNvSpPr txBox="1"/>
            <p:nvPr/>
          </p:nvSpPr>
          <p:spPr>
            <a:xfrm>
              <a:off x="1498601" y="4543221"/>
              <a:ext cx="829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0" i="0" dirty="0">
                  <a:solidFill>
                    <a:srgbClr val="F2B636"/>
                  </a:solidFill>
                  <a:effectLst/>
                  <a:latin typeface="Karla" panose="020B0604020202020204" pitchFamily="2" charset="0"/>
                </a:rPr>
                <a:t>#CSS</a:t>
              </a:r>
              <a:r>
                <a:rPr lang="en-US" altLang="ko-KR" b="0" i="0" dirty="0">
                  <a:solidFill>
                    <a:srgbClr val="878C9B"/>
                  </a:solidFill>
                  <a:effectLst/>
                  <a:latin typeface="Karla" panose="020B0604020202020204" pitchFamily="2" charset="0"/>
                </a:rPr>
                <a:t> </a:t>
              </a:r>
              <a:endParaRPr lang="ko-KR" altLang="en-US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FF87835-659E-976F-0786-C4B271E44307}"/>
              </a:ext>
            </a:extLst>
          </p:cNvPr>
          <p:cNvGrpSpPr/>
          <p:nvPr/>
        </p:nvGrpSpPr>
        <p:grpSpPr>
          <a:xfrm>
            <a:off x="8018855" y="5412120"/>
            <a:ext cx="1043035" cy="369332"/>
            <a:chOff x="1471442" y="4543221"/>
            <a:chExt cx="856849" cy="369332"/>
          </a:xfrm>
        </p:grpSpPr>
        <p:sp>
          <p:nvSpPr>
            <p:cNvPr id="54" name="순서도: 수행의 시작/종료 53">
              <a:extLst>
                <a:ext uri="{FF2B5EF4-FFF2-40B4-BE49-F238E27FC236}">
                  <a16:creationId xmlns:a16="http://schemas.microsoft.com/office/drawing/2014/main" id="{3AA46350-CFEA-C9BE-A1DC-F2A3464A5478}"/>
                </a:ext>
              </a:extLst>
            </p:cNvPr>
            <p:cNvSpPr/>
            <p:nvPr/>
          </p:nvSpPr>
          <p:spPr>
            <a:xfrm>
              <a:off x="1471442" y="4560056"/>
              <a:ext cx="856848" cy="335662"/>
            </a:xfrm>
            <a:prstGeom prst="flowChartTerminator">
              <a:avLst/>
            </a:prstGeom>
            <a:noFill/>
            <a:ln w="19050">
              <a:solidFill>
                <a:srgbClr val="FBCE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E4032DC-2551-D7EF-B2F7-0ED7656E6575}"/>
                </a:ext>
              </a:extLst>
            </p:cNvPr>
            <p:cNvSpPr txBox="1"/>
            <p:nvPr/>
          </p:nvSpPr>
          <p:spPr>
            <a:xfrm>
              <a:off x="1498601" y="4543221"/>
              <a:ext cx="829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0" i="0" dirty="0">
                  <a:solidFill>
                    <a:srgbClr val="F2B636"/>
                  </a:solidFill>
                  <a:effectLst/>
                  <a:latin typeface="Karla" panose="020B0604020202020204" pitchFamily="2" charset="0"/>
                </a:rPr>
                <a:t>#Oracle</a:t>
              </a:r>
              <a:r>
                <a:rPr lang="en-US" altLang="ko-KR" b="0" i="0" dirty="0">
                  <a:solidFill>
                    <a:srgbClr val="878C9B"/>
                  </a:solidFill>
                  <a:effectLst/>
                  <a:latin typeface="Karla" panose="020B0604020202020204" pitchFamily="2" charset="0"/>
                </a:rPr>
                <a:t> </a:t>
              </a:r>
              <a:endParaRPr lang="ko-KR" altLang="en-US" dirty="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E3C495E-7B28-9126-18E7-9C1D3B07EF8A}"/>
              </a:ext>
            </a:extLst>
          </p:cNvPr>
          <p:cNvGrpSpPr/>
          <p:nvPr/>
        </p:nvGrpSpPr>
        <p:grpSpPr>
          <a:xfrm>
            <a:off x="8018854" y="4972969"/>
            <a:ext cx="1043035" cy="369332"/>
            <a:chOff x="1471442" y="4543221"/>
            <a:chExt cx="856849" cy="369332"/>
          </a:xfrm>
        </p:grpSpPr>
        <p:sp>
          <p:nvSpPr>
            <p:cNvPr id="57" name="순서도: 수행의 시작/종료 56">
              <a:extLst>
                <a:ext uri="{FF2B5EF4-FFF2-40B4-BE49-F238E27FC236}">
                  <a16:creationId xmlns:a16="http://schemas.microsoft.com/office/drawing/2014/main" id="{15F69A42-55DE-2E66-582B-D2075D0CAA76}"/>
                </a:ext>
              </a:extLst>
            </p:cNvPr>
            <p:cNvSpPr/>
            <p:nvPr/>
          </p:nvSpPr>
          <p:spPr>
            <a:xfrm>
              <a:off x="1471442" y="4560056"/>
              <a:ext cx="856848" cy="335662"/>
            </a:xfrm>
            <a:prstGeom prst="flowChartTerminator">
              <a:avLst/>
            </a:prstGeom>
            <a:noFill/>
            <a:ln w="19050">
              <a:solidFill>
                <a:srgbClr val="FBCE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247C205-0D17-6E5C-2E92-7242A3C356F6}"/>
                </a:ext>
              </a:extLst>
            </p:cNvPr>
            <p:cNvSpPr txBox="1"/>
            <p:nvPr/>
          </p:nvSpPr>
          <p:spPr>
            <a:xfrm>
              <a:off x="1498601" y="4543221"/>
              <a:ext cx="829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0" i="0" dirty="0">
                  <a:solidFill>
                    <a:srgbClr val="F2B636"/>
                  </a:solidFill>
                  <a:effectLst/>
                  <a:latin typeface="Karla" panose="020B0604020202020204" pitchFamily="2" charset="0"/>
                </a:rPr>
                <a:t>#Jquery</a:t>
              </a:r>
              <a:r>
                <a:rPr lang="en-US" altLang="ko-KR" b="0" i="0" dirty="0">
                  <a:solidFill>
                    <a:srgbClr val="878C9B"/>
                  </a:solidFill>
                  <a:effectLst/>
                  <a:latin typeface="Karla" panose="020B0604020202020204" pitchFamily="2" charset="0"/>
                </a:rPr>
                <a:t> 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1498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926C2C1-D71A-823E-93D8-F5273CDE4B7E}"/>
              </a:ext>
            </a:extLst>
          </p:cNvPr>
          <p:cNvCxnSpPr>
            <a:cxnSpLocks/>
          </p:cNvCxnSpPr>
          <p:nvPr/>
        </p:nvCxnSpPr>
        <p:spPr>
          <a:xfrm flipV="1">
            <a:off x="6043651" y="5117508"/>
            <a:ext cx="3196910" cy="87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797725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797725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7828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300" dirty="0">
                <a:solidFill>
                  <a:schemeClr val="accent4">
                    <a:lumMod val="50000"/>
                  </a:schemeClr>
                </a:solidFill>
                <a:latin typeface="Bodoni MT Black" panose="02070A03080606020203" pitchFamily="18" charset="0"/>
              </a:rPr>
              <a:t>SKILL</a:t>
            </a:r>
            <a:endParaRPr lang="ko-KR" altLang="en-US" sz="3200" spc="300" dirty="0">
              <a:solidFill>
                <a:schemeClr val="accent4">
                  <a:lumMod val="50000"/>
                </a:schemeClr>
              </a:solidFill>
              <a:latin typeface="Bodoni MT Black" panose="02070A030806060202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15658" y="989213"/>
            <a:ext cx="10195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i="0" dirty="0">
                <a:effectLst/>
                <a:latin typeface="Quicksand"/>
              </a:rPr>
              <a:t>Spring Boot</a:t>
            </a:r>
            <a:r>
              <a:rPr lang="ko-KR" altLang="en-US" sz="1200" b="0" i="0" dirty="0">
                <a:effectLst/>
                <a:latin typeface="Quicksand"/>
              </a:rPr>
              <a:t>를 기반으로 한 </a:t>
            </a:r>
            <a:r>
              <a:rPr lang="en-US" altLang="ko-KR" sz="1200" b="0" i="0" dirty="0">
                <a:effectLst/>
                <a:latin typeface="Quicksand"/>
              </a:rPr>
              <a:t>Java </a:t>
            </a:r>
            <a:r>
              <a:rPr lang="ko-KR" altLang="en-US" sz="1200" b="0" i="0" dirty="0">
                <a:effectLst/>
                <a:latin typeface="Quicksand"/>
              </a:rPr>
              <a:t>언어를 다지는 것이 학습의 핵심 내용이었고 세부적인 내용으로는 </a:t>
            </a:r>
            <a:r>
              <a:rPr lang="en-US" altLang="ko-KR" sz="1200" b="0" i="0" dirty="0">
                <a:effectLst/>
                <a:latin typeface="Quicksand"/>
              </a:rPr>
              <a:t>Database </a:t>
            </a:r>
            <a:r>
              <a:rPr lang="ko-KR" altLang="en-US" sz="1200" b="0" i="0" dirty="0">
                <a:effectLst/>
                <a:latin typeface="Quicksand"/>
              </a:rPr>
              <a:t>활용 </a:t>
            </a:r>
            <a:r>
              <a:rPr lang="en-US" altLang="ko-KR" sz="1200" b="0" i="0" dirty="0">
                <a:effectLst/>
                <a:latin typeface="Quicksand"/>
              </a:rPr>
              <a:t>, JS </a:t>
            </a:r>
            <a:r>
              <a:rPr lang="en-US" altLang="ko-KR" sz="1200" b="0" i="0" dirty="0" err="1">
                <a:effectLst/>
                <a:latin typeface="Quicksand"/>
              </a:rPr>
              <a:t>Css</a:t>
            </a:r>
            <a:r>
              <a:rPr lang="en-US" altLang="ko-KR" sz="1200" b="0" i="0" dirty="0">
                <a:effectLst/>
                <a:latin typeface="Quicksand"/>
              </a:rPr>
              <a:t>, Html </a:t>
            </a:r>
            <a:r>
              <a:rPr lang="ko-KR" altLang="en-US" sz="1200" b="0" i="0" dirty="0">
                <a:effectLst/>
                <a:latin typeface="Quicksand"/>
              </a:rPr>
              <a:t>등 웹 기반의 학습을 통해 </a:t>
            </a:r>
            <a:endParaRPr lang="en-US" altLang="ko-KR" sz="1200" b="0" i="0" dirty="0">
              <a:effectLst/>
              <a:latin typeface="Quicksand"/>
            </a:endParaRPr>
          </a:p>
          <a:p>
            <a:r>
              <a:rPr lang="ko-KR" altLang="en-US" sz="1200" b="0" i="0" dirty="0">
                <a:effectLst/>
                <a:latin typeface="Quicksand"/>
              </a:rPr>
              <a:t>다양한 서비스와 융합할 수 있는 분석</a:t>
            </a:r>
            <a:r>
              <a:rPr lang="en-US" altLang="ko-KR" sz="1200" b="0" i="0" dirty="0">
                <a:effectLst/>
                <a:latin typeface="Quicksand"/>
              </a:rPr>
              <a:t>, </a:t>
            </a:r>
            <a:r>
              <a:rPr lang="ko-KR" altLang="en-US" sz="1200" b="0" i="0" dirty="0">
                <a:effectLst/>
                <a:latin typeface="Quicksand"/>
              </a:rPr>
              <a:t>기획</a:t>
            </a:r>
            <a:r>
              <a:rPr lang="en-US" altLang="ko-KR" sz="1200" b="0" i="0" dirty="0">
                <a:effectLst/>
                <a:latin typeface="Quicksand"/>
              </a:rPr>
              <a:t>, </a:t>
            </a:r>
            <a:r>
              <a:rPr lang="ko-KR" altLang="en-US" sz="1200" b="0" i="0" dirty="0">
                <a:effectLst/>
                <a:latin typeface="Quicksand"/>
              </a:rPr>
              <a:t>설계</a:t>
            </a:r>
            <a:r>
              <a:rPr lang="en-US" altLang="ko-KR" sz="1200" b="0" i="0" dirty="0">
                <a:effectLst/>
                <a:latin typeface="Quicksand"/>
              </a:rPr>
              <a:t>, </a:t>
            </a:r>
            <a:r>
              <a:rPr lang="ko-KR" altLang="en-US" sz="1200" b="0" i="0" dirty="0">
                <a:effectLst/>
                <a:latin typeface="Quicksand"/>
              </a:rPr>
              <a:t>개발 및 테스트를 수행하였습니다</a:t>
            </a:r>
            <a:r>
              <a:rPr lang="en-US" altLang="ko-KR" sz="1200" b="0" i="0" dirty="0">
                <a:effectLst/>
                <a:latin typeface="Quicksand"/>
              </a:rPr>
              <a:t>.  MVC </a:t>
            </a:r>
            <a:r>
              <a:rPr lang="ko-KR" altLang="en-US" sz="1200" b="0" i="0" dirty="0">
                <a:effectLst/>
                <a:latin typeface="Quicksand"/>
              </a:rPr>
              <a:t>를 이용한 </a:t>
            </a:r>
            <a:r>
              <a:rPr lang="en-US" altLang="ko-KR" sz="1200" b="0" i="0" dirty="0">
                <a:effectLst/>
                <a:latin typeface="Quicksand"/>
              </a:rPr>
              <a:t>Web Project</a:t>
            </a:r>
            <a:r>
              <a:rPr lang="ko-KR" altLang="en-US" sz="1200" b="0" i="0" dirty="0">
                <a:effectLst/>
                <a:latin typeface="Quicksand"/>
              </a:rPr>
              <a:t>를 구현할 수 있습니다</a:t>
            </a:r>
            <a:r>
              <a:rPr lang="en-US" altLang="ko-KR" sz="1200" b="0" i="0" dirty="0">
                <a:effectLst/>
                <a:latin typeface="Quicksand"/>
              </a:rPr>
              <a:t>. </a:t>
            </a:r>
          </a:p>
          <a:p>
            <a:r>
              <a:rPr lang="ko-KR" altLang="en-US" sz="1200" b="0" i="0" dirty="0">
                <a:effectLst/>
                <a:latin typeface="Quicksand"/>
              </a:rPr>
              <a:t>더 나은 서버개발자가 되기 위해 </a:t>
            </a:r>
            <a:r>
              <a:rPr lang="en-US" altLang="ko-KR" sz="1200" b="0" i="0" dirty="0">
                <a:effectLst/>
                <a:latin typeface="Quicksand"/>
              </a:rPr>
              <a:t>Java</a:t>
            </a:r>
            <a:r>
              <a:rPr lang="ko-KR" altLang="en-US" sz="1200" b="0" i="0" dirty="0">
                <a:effectLst/>
                <a:latin typeface="Quicksand"/>
              </a:rPr>
              <a:t>를 이용해 사이드 프로젝트에서 훈련하고 </a:t>
            </a:r>
            <a:r>
              <a:rPr lang="en-US" altLang="ko-KR" sz="1200" dirty="0">
                <a:latin typeface="Quicksand"/>
              </a:rPr>
              <a:t> </a:t>
            </a:r>
            <a:r>
              <a:rPr lang="en-US" altLang="ko-KR" sz="1200" b="0" i="0" dirty="0">
                <a:effectLst/>
                <a:latin typeface="Quicksand"/>
              </a:rPr>
              <a:t>Spring </a:t>
            </a:r>
            <a:r>
              <a:rPr lang="ko-KR" altLang="en-US" sz="1200" b="0" i="0" dirty="0">
                <a:effectLst/>
                <a:latin typeface="Quicksand"/>
              </a:rPr>
              <a:t>프레임워크에 대한 학습을 이어가고 있습니다</a:t>
            </a:r>
            <a:r>
              <a:rPr lang="en-US" altLang="ko-KR" sz="1200" b="0" i="0" dirty="0">
                <a:effectLst/>
                <a:latin typeface="Quicksand"/>
              </a:rPr>
              <a:t>.</a:t>
            </a:r>
            <a:endParaRPr lang="ko-KR" alt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83D38E2-3EF1-25B0-00B4-F9A95D92779C}"/>
              </a:ext>
            </a:extLst>
          </p:cNvPr>
          <p:cNvCxnSpPr>
            <a:cxnSpLocks/>
          </p:cNvCxnSpPr>
          <p:nvPr/>
        </p:nvCxnSpPr>
        <p:spPr>
          <a:xfrm flipV="1">
            <a:off x="2568694" y="2327804"/>
            <a:ext cx="3196910" cy="87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A1DD734-973A-3855-9CE9-A069A354C89E}"/>
              </a:ext>
            </a:extLst>
          </p:cNvPr>
          <p:cNvCxnSpPr>
            <a:cxnSpLocks/>
          </p:cNvCxnSpPr>
          <p:nvPr/>
        </p:nvCxnSpPr>
        <p:spPr>
          <a:xfrm flipH="1">
            <a:off x="2568694" y="2326148"/>
            <a:ext cx="1413956" cy="0"/>
          </a:xfrm>
          <a:prstGeom prst="line">
            <a:avLst/>
          </a:prstGeom>
          <a:ln w="50800">
            <a:solidFill>
              <a:srgbClr val="FBCE0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BF155D3-739E-72DA-B139-1433A1DAF0E1}"/>
              </a:ext>
            </a:extLst>
          </p:cNvPr>
          <p:cNvSpPr txBox="1"/>
          <p:nvPr/>
        </p:nvSpPr>
        <p:spPr>
          <a:xfrm>
            <a:off x="2443054" y="1750290"/>
            <a:ext cx="886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Bahnschrift Condensed" panose="020B0502040204020203" pitchFamily="34" charset="0"/>
              </a:rPr>
              <a:t>Java</a:t>
            </a:r>
            <a:endParaRPr lang="ko-KR" alt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90AD2-F382-A91E-C2CC-0ACE861FA5A9}"/>
              </a:ext>
            </a:extLst>
          </p:cNvPr>
          <p:cNvSpPr txBox="1"/>
          <p:nvPr/>
        </p:nvSpPr>
        <p:spPr>
          <a:xfrm>
            <a:off x="3877286" y="1901029"/>
            <a:ext cx="59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CE01"/>
                </a:solidFill>
                <a:latin typeface="Bahnschrift Condensed" panose="020B0502040204020203" pitchFamily="34" charset="0"/>
              </a:rPr>
              <a:t>40%</a:t>
            </a:r>
            <a:endParaRPr lang="ko-KR" altLang="en-US" b="1" dirty="0">
              <a:solidFill>
                <a:srgbClr val="FBCE01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D7955C5-5B63-35C4-99CF-3AB4A6C48287}"/>
              </a:ext>
            </a:extLst>
          </p:cNvPr>
          <p:cNvGrpSpPr/>
          <p:nvPr/>
        </p:nvGrpSpPr>
        <p:grpSpPr>
          <a:xfrm>
            <a:off x="6043651" y="1747981"/>
            <a:ext cx="3196910" cy="577601"/>
            <a:chOff x="1241304" y="3054402"/>
            <a:chExt cx="3196910" cy="577601"/>
          </a:xfrm>
        </p:grpSpPr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F85C8791-9516-0361-37B6-D7114A7480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1304" y="3631916"/>
              <a:ext cx="3196910" cy="87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D8842DD1-5CD4-C856-8AF7-7254A24FF3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41304" y="3630260"/>
              <a:ext cx="2064192" cy="0"/>
            </a:xfrm>
            <a:prstGeom prst="line">
              <a:avLst/>
            </a:prstGeom>
            <a:ln w="50800">
              <a:solidFill>
                <a:srgbClr val="FBCE0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93DC1EE-CA2E-AB27-1B25-66CE497E365B}"/>
                </a:ext>
              </a:extLst>
            </p:cNvPr>
            <p:cNvSpPr txBox="1"/>
            <p:nvPr/>
          </p:nvSpPr>
          <p:spPr>
            <a:xfrm>
              <a:off x="1241304" y="3054402"/>
              <a:ext cx="8864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Bahnschrift Condensed" panose="020B0502040204020203" pitchFamily="34" charset="0"/>
                </a:rPr>
                <a:t>Spring</a:t>
              </a:r>
              <a:endParaRPr lang="ko-KR" altLang="en-US" sz="2400" dirty="0">
                <a:latin typeface="Bahnschrift Condensed" panose="020B0502040204020203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26AED4F-50EB-5D68-A039-E0F641017902}"/>
                </a:ext>
              </a:extLst>
            </p:cNvPr>
            <p:cNvSpPr txBox="1"/>
            <p:nvPr/>
          </p:nvSpPr>
          <p:spPr>
            <a:xfrm>
              <a:off x="3053629" y="3170188"/>
              <a:ext cx="503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BCE01"/>
                  </a:solidFill>
                  <a:latin typeface="Bahnschrift Condensed" panose="020B0502040204020203" pitchFamily="34" charset="0"/>
                </a:rPr>
                <a:t>60%</a:t>
              </a:r>
              <a:endParaRPr lang="ko-KR" altLang="en-US" b="1" dirty="0">
                <a:solidFill>
                  <a:srgbClr val="FBCE01"/>
                </a:solidFill>
                <a:latin typeface="Bahnschrift Condensed" panose="020B0502040204020203" pitchFamily="34" charset="0"/>
              </a:endParaRPr>
            </a:p>
          </p:txBody>
        </p:sp>
      </p:grp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2C563BFF-7102-126F-FE1A-F202770348E6}"/>
              </a:ext>
            </a:extLst>
          </p:cNvPr>
          <p:cNvCxnSpPr>
            <a:cxnSpLocks/>
          </p:cNvCxnSpPr>
          <p:nvPr/>
        </p:nvCxnSpPr>
        <p:spPr>
          <a:xfrm flipV="1">
            <a:off x="2568694" y="3663941"/>
            <a:ext cx="3196910" cy="87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EF1A0C7-7938-5217-5407-617F5F8C70BA}"/>
              </a:ext>
            </a:extLst>
          </p:cNvPr>
          <p:cNvCxnSpPr>
            <a:cxnSpLocks/>
          </p:cNvCxnSpPr>
          <p:nvPr/>
        </p:nvCxnSpPr>
        <p:spPr>
          <a:xfrm flipH="1">
            <a:off x="2568694" y="3662285"/>
            <a:ext cx="1514693" cy="0"/>
          </a:xfrm>
          <a:prstGeom prst="line">
            <a:avLst/>
          </a:prstGeom>
          <a:ln w="50800">
            <a:solidFill>
              <a:srgbClr val="FBCE0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C77D86B-3057-D997-779C-416D16551149}"/>
              </a:ext>
            </a:extLst>
          </p:cNvPr>
          <p:cNvSpPr txBox="1"/>
          <p:nvPr/>
        </p:nvSpPr>
        <p:spPr>
          <a:xfrm>
            <a:off x="2568694" y="3086427"/>
            <a:ext cx="886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Bahnschrift Condensed" panose="020B0502040204020203" pitchFamily="34" charset="0"/>
              </a:rPr>
              <a:t>Html5</a:t>
            </a:r>
            <a:endParaRPr lang="ko-KR" alt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66F0AA5-7F4B-68D0-3577-97287BB4417F}"/>
              </a:ext>
            </a:extLst>
          </p:cNvPr>
          <p:cNvSpPr txBox="1"/>
          <p:nvPr/>
        </p:nvSpPr>
        <p:spPr>
          <a:xfrm>
            <a:off x="3877286" y="3237166"/>
            <a:ext cx="59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CE01"/>
                </a:solidFill>
                <a:latin typeface="Bahnschrift Condensed" panose="020B0502040204020203" pitchFamily="34" charset="0"/>
              </a:rPr>
              <a:t>50%</a:t>
            </a:r>
            <a:endParaRPr lang="ko-KR" altLang="en-US" b="1" dirty="0">
              <a:solidFill>
                <a:srgbClr val="FBCE0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9C103E3-A2F7-464C-E64A-3A674F40D0F2}"/>
              </a:ext>
            </a:extLst>
          </p:cNvPr>
          <p:cNvCxnSpPr>
            <a:cxnSpLocks/>
          </p:cNvCxnSpPr>
          <p:nvPr/>
        </p:nvCxnSpPr>
        <p:spPr>
          <a:xfrm flipV="1">
            <a:off x="6043651" y="3661632"/>
            <a:ext cx="3196910" cy="87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B902B17-863B-2D41-0BED-FD668686167E}"/>
              </a:ext>
            </a:extLst>
          </p:cNvPr>
          <p:cNvCxnSpPr>
            <a:cxnSpLocks/>
          </p:cNvCxnSpPr>
          <p:nvPr/>
        </p:nvCxnSpPr>
        <p:spPr>
          <a:xfrm flipH="1" flipV="1">
            <a:off x="6043651" y="3659976"/>
            <a:ext cx="1474466" cy="1656"/>
          </a:xfrm>
          <a:prstGeom prst="line">
            <a:avLst/>
          </a:prstGeom>
          <a:ln w="50800">
            <a:solidFill>
              <a:srgbClr val="FBCE0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7C582BB-FF93-0182-592E-2295FF0233D4}"/>
              </a:ext>
            </a:extLst>
          </p:cNvPr>
          <p:cNvSpPr txBox="1"/>
          <p:nvPr/>
        </p:nvSpPr>
        <p:spPr>
          <a:xfrm>
            <a:off x="6043651" y="3084118"/>
            <a:ext cx="886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Bahnschrift Condensed" panose="020B0502040204020203" pitchFamily="34" charset="0"/>
              </a:rPr>
              <a:t>Css3</a:t>
            </a:r>
            <a:endParaRPr lang="ko-KR" alt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6C53559-445C-4F0C-A4F7-744856DEE1DF}"/>
              </a:ext>
            </a:extLst>
          </p:cNvPr>
          <p:cNvSpPr txBox="1"/>
          <p:nvPr/>
        </p:nvSpPr>
        <p:spPr>
          <a:xfrm>
            <a:off x="7373370" y="3198161"/>
            <a:ext cx="59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CE01"/>
                </a:solidFill>
                <a:latin typeface="Bahnschrift Condensed" panose="020B0502040204020203" pitchFamily="34" charset="0"/>
              </a:rPr>
              <a:t>40%</a:t>
            </a:r>
            <a:endParaRPr lang="ko-KR" altLang="en-US" b="1" dirty="0">
              <a:solidFill>
                <a:srgbClr val="FBCE0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5436A52C-E412-44A4-C6DC-60B1D1F35A07}"/>
              </a:ext>
            </a:extLst>
          </p:cNvPr>
          <p:cNvCxnSpPr>
            <a:cxnSpLocks/>
          </p:cNvCxnSpPr>
          <p:nvPr/>
        </p:nvCxnSpPr>
        <p:spPr>
          <a:xfrm flipV="1">
            <a:off x="2568694" y="5120218"/>
            <a:ext cx="3196910" cy="87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E51316E2-B59B-5188-1B51-61B939AFBD03}"/>
              </a:ext>
            </a:extLst>
          </p:cNvPr>
          <p:cNvCxnSpPr>
            <a:cxnSpLocks/>
          </p:cNvCxnSpPr>
          <p:nvPr/>
        </p:nvCxnSpPr>
        <p:spPr>
          <a:xfrm flipH="1">
            <a:off x="2568694" y="5118562"/>
            <a:ext cx="1514693" cy="0"/>
          </a:xfrm>
          <a:prstGeom prst="line">
            <a:avLst/>
          </a:prstGeom>
          <a:ln w="50800">
            <a:solidFill>
              <a:srgbClr val="FBCE0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933E179-ACF4-8576-B630-E0CBC942A1AD}"/>
              </a:ext>
            </a:extLst>
          </p:cNvPr>
          <p:cNvSpPr txBox="1"/>
          <p:nvPr/>
        </p:nvSpPr>
        <p:spPr>
          <a:xfrm>
            <a:off x="2568694" y="4542704"/>
            <a:ext cx="886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Bahnschrift Condensed" panose="020B0502040204020203" pitchFamily="34" charset="0"/>
              </a:rPr>
              <a:t>Oracle</a:t>
            </a:r>
            <a:endParaRPr lang="ko-KR" alt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F9DA90B-0D8A-0420-9A6A-83FE0384C35B}"/>
              </a:ext>
            </a:extLst>
          </p:cNvPr>
          <p:cNvSpPr txBox="1"/>
          <p:nvPr/>
        </p:nvSpPr>
        <p:spPr>
          <a:xfrm>
            <a:off x="3877286" y="4693443"/>
            <a:ext cx="59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CE01"/>
                </a:solidFill>
                <a:latin typeface="Bahnschrift Condensed" panose="020B0502040204020203" pitchFamily="34" charset="0"/>
              </a:rPr>
              <a:t>50%</a:t>
            </a:r>
            <a:endParaRPr lang="ko-KR" altLang="en-US" b="1" dirty="0">
              <a:solidFill>
                <a:srgbClr val="FBCE0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DE8D48F5-DB99-EEB5-D562-22E4D4DCCFA2}"/>
              </a:ext>
            </a:extLst>
          </p:cNvPr>
          <p:cNvCxnSpPr>
            <a:cxnSpLocks/>
          </p:cNvCxnSpPr>
          <p:nvPr/>
        </p:nvCxnSpPr>
        <p:spPr>
          <a:xfrm flipH="1">
            <a:off x="6043651" y="5116253"/>
            <a:ext cx="2590800" cy="0"/>
          </a:xfrm>
          <a:prstGeom prst="line">
            <a:avLst/>
          </a:prstGeom>
          <a:ln w="50800">
            <a:solidFill>
              <a:srgbClr val="FBCE0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67D1C925-EC3E-3AA6-C25B-9638DE264163}"/>
              </a:ext>
            </a:extLst>
          </p:cNvPr>
          <p:cNvSpPr txBox="1"/>
          <p:nvPr/>
        </p:nvSpPr>
        <p:spPr>
          <a:xfrm>
            <a:off x="6043651" y="4540395"/>
            <a:ext cx="1329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Bahnschrift Condensed" panose="020B0502040204020203" pitchFamily="34" charset="0"/>
              </a:rPr>
              <a:t>JavaScript</a:t>
            </a:r>
            <a:endParaRPr lang="ko-KR" alt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B520E57-AEA1-A2FB-771F-C8592CA86803}"/>
              </a:ext>
            </a:extLst>
          </p:cNvPr>
          <p:cNvSpPr txBox="1"/>
          <p:nvPr/>
        </p:nvSpPr>
        <p:spPr>
          <a:xfrm>
            <a:off x="7373370" y="4654438"/>
            <a:ext cx="59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CE01"/>
                </a:solidFill>
                <a:latin typeface="Bahnschrift Condensed" panose="020B0502040204020203" pitchFamily="34" charset="0"/>
              </a:rPr>
              <a:t>70%</a:t>
            </a:r>
            <a:endParaRPr lang="ko-KR" altLang="en-US" b="1" dirty="0">
              <a:solidFill>
                <a:srgbClr val="FBCE0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FA7DA4A-4846-D696-DC7F-8EA13C8BD441}"/>
              </a:ext>
            </a:extLst>
          </p:cNvPr>
          <p:cNvCxnSpPr>
            <a:cxnSpLocks/>
          </p:cNvCxnSpPr>
          <p:nvPr/>
        </p:nvCxnSpPr>
        <p:spPr>
          <a:xfrm flipV="1">
            <a:off x="6043651" y="6323681"/>
            <a:ext cx="3196910" cy="87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933ACA94-B678-ACDE-14F0-6E9C6F3206A4}"/>
              </a:ext>
            </a:extLst>
          </p:cNvPr>
          <p:cNvCxnSpPr>
            <a:cxnSpLocks/>
          </p:cNvCxnSpPr>
          <p:nvPr/>
        </p:nvCxnSpPr>
        <p:spPr>
          <a:xfrm flipV="1">
            <a:off x="2568694" y="6326391"/>
            <a:ext cx="3196910" cy="87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95314A6-D189-7DD8-1569-E7AB848FAEC1}"/>
              </a:ext>
            </a:extLst>
          </p:cNvPr>
          <p:cNvCxnSpPr>
            <a:cxnSpLocks/>
          </p:cNvCxnSpPr>
          <p:nvPr/>
        </p:nvCxnSpPr>
        <p:spPr>
          <a:xfrm flipH="1">
            <a:off x="2568694" y="6324735"/>
            <a:ext cx="739896" cy="0"/>
          </a:xfrm>
          <a:prstGeom prst="line">
            <a:avLst/>
          </a:prstGeom>
          <a:ln w="50800">
            <a:solidFill>
              <a:srgbClr val="FBCE0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D39F0B6-7D29-60A3-C3AF-5B313BC317A8}"/>
              </a:ext>
            </a:extLst>
          </p:cNvPr>
          <p:cNvSpPr txBox="1"/>
          <p:nvPr/>
        </p:nvSpPr>
        <p:spPr>
          <a:xfrm>
            <a:off x="2568694" y="5748877"/>
            <a:ext cx="886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Bahnschrift Condensed" panose="020B0502040204020203" pitchFamily="34" charset="0"/>
              </a:rPr>
              <a:t>Aws</a:t>
            </a:r>
            <a:endParaRPr lang="ko-KR" alt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132FC75-CAC8-D955-D43B-C5E03F317246}"/>
              </a:ext>
            </a:extLst>
          </p:cNvPr>
          <p:cNvSpPr txBox="1"/>
          <p:nvPr/>
        </p:nvSpPr>
        <p:spPr>
          <a:xfrm>
            <a:off x="3877286" y="5899616"/>
            <a:ext cx="59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CE01"/>
                </a:solidFill>
                <a:latin typeface="Bahnschrift Condensed" panose="020B0502040204020203" pitchFamily="34" charset="0"/>
              </a:rPr>
              <a:t>20%</a:t>
            </a:r>
            <a:endParaRPr lang="ko-KR" altLang="en-US" b="1" dirty="0">
              <a:solidFill>
                <a:srgbClr val="FBCE0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1BB2C8B3-419F-8EB1-EEAC-9A65F6DFB4CA}"/>
              </a:ext>
            </a:extLst>
          </p:cNvPr>
          <p:cNvCxnSpPr>
            <a:cxnSpLocks/>
          </p:cNvCxnSpPr>
          <p:nvPr/>
        </p:nvCxnSpPr>
        <p:spPr>
          <a:xfrm flipH="1">
            <a:off x="6043651" y="6322426"/>
            <a:ext cx="964424" cy="0"/>
          </a:xfrm>
          <a:prstGeom prst="line">
            <a:avLst/>
          </a:prstGeom>
          <a:ln w="50800">
            <a:solidFill>
              <a:srgbClr val="FBCE0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B87C7EB-BD1B-8D72-3772-C56A147F36EA}"/>
              </a:ext>
            </a:extLst>
          </p:cNvPr>
          <p:cNvSpPr txBox="1"/>
          <p:nvPr/>
        </p:nvSpPr>
        <p:spPr>
          <a:xfrm>
            <a:off x="6043651" y="5746568"/>
            <a:ext cx="1329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Bahnschrift Condensed" panose="020B0502040204020203" pitchFamily="34" charset="0"/>
              </a:rPr>
              <a:t>Github</a:t>
            </a:r>
            <a:endParaRPr lang="ko-KR" alt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F1E21C2-D18C-7E1B-47EC-68C1748144D8}"/>
              </a:ext>
            </a:extLst>
          </p:cNvPr>
          <p:cNvSpPr txBox="1"/>
          <p:nvPr/>
        </p:nvSpPr>
        <p:spPr>
          <a:xfrm>
            <a:off x="7373370" y="5860611"/>
            <a:ext cx="59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CE01"/>
                </a:solidFill>
                <a:latin typeface="Bahnschrift Condensed" panose="020B0502040204020203" pitchFamily="34" charset="0"/>
              </a:rPr>
              <a:t>20%</a:t>
            </a:r>
            <a:endParaRPr lang="ko-KR" altLang="en-US" b="1" dirty="0">
              <a:solidFill>
                <a:srgbClr val="FBCE0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1EB1811-B964-F468-2893-7762FB2E8ED2}"/>
              </a:ext>
            </a:extLst>
          </p:cNvPr>
          <p:cNvCxnSpPr>
            <a:cxnSpLocks/>
          </p:cNvCxnSpPr>
          <p:nvPr/>
        </p:nvCxnSpPr>
        <p:spPr>
          <a:xfrm flipH="1" flipV="1">
            <a:off x="2260309" y="2465587"/>
            <a:ext cx="1299567" cy="260425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E154D9DD-E91F-E393-84F9-27353C2FE407}"/>
              </a:ext>
            </a:extLst>
          </p:cNvPr>
          <p:cNvSpPr/>
          <p:nvPr/>
        </p:nvSpPr>
        <p:spPr>
          <a:xfrm>
            <a:off x="41880" y="1719031"/>
            <a:ext cx="2290647" cy="105919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F419605-66BE-11F3-51FC-F9F9E93231D4}"/>
              </a:ext>
            </a:extLst>
          </p:cNvPr>
          <p:cNvSpPr txBox="1"/>
          <p:nvPr/>
        </p:nvSpPr>
        <p:spPr>
          <a:xfrm>
            <a:off x="71062" y="1795137"/>
            <a:ext cx="2189247" cy="826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0" i="0" dirty="0">
                <a:effectLst/>
                <a:latin typeface="+mn-ea"/>
              </a:rPr>
              <a:t>자바의 기초를 공부하고 </a:t>
            </a:r>
            <a:r>
              <a:rPr lang="en-US" altLang="ko-KR" sz="1100" b="0" i="0" dirty="0">
                <a:effectLst/>
                <a:latin typeface="Quicksand"/>
              </a:rPr>
              <a:t>Spring</a:t>
            </a:r>
            <a:r>
              <a:rPr lang="en-US" altLang="ko-KR" sz="1100" b="0" i="0" dirty="0">
                <a:effectLst/>
                <a:latin typeface="+mn-ea"/>
              </a:rPr>
              <a:t> </a:t>
            </a:r>
            <a:r>
              <a:rPr lang="ko-KR" altLang="en-US" sz="1100" b="0" i="0" dirty="0">
                <a:effectLst/>
                <a:latin typeface="+mn-ea"/>
              </a:rPr>
              <a:t>프레임워크</a:t>
            </a:r>
            <a:r>
              <a:rPr lang="ko-KR" altLang="en-US" sz="1100" dirty="0">
                <a:latin typeface="+mn-ea"/>
              </a:rPr>
              <a:t>를 활용해 웹</a:t>
            </a:r>
            <a:r>
              <a:rPr lang="ko-KR" altLang="en-US" sz="1100" b="0" i="0" dirty="0">
                <a:effectLst/>
                <a:latin typeface="+mn-ea"/>
              </a:rPr>
              <a:t>기반의 </a:t>
            </a:r>
            <a:r>
              <a:rPr lang="en-US" altLang="ko-KR" sz="1100" b="0" i="0" dirty="0">
                <a:effectLst/>
                <a:latin typeface="Quicksand"/>
              </a:rPr>
              <a:t>Back-End</a:t>
            </a:r>
            <a:r>
              <a:rPr lang="en-US" altLang="ko-KR" sz="1100" b="0" i="0" dirty="0">
                <a:effectLst/>
                <a:latin typeface="+mn-ea"/>
              </a:rPr>
              <a:t> </a:t>
            </a:r>
            <a:r>
              <a:rPr lang="ko-KR" altLang="en-US" sz="1100" b="0" i="0" dirty="0">
                <a:effectLst/>
                <a:latin typeface="+mn-ea"/>
              </a:rPr>
              <a:t>기술을  학습했습니다</a:t>
            </a:r>
            <a:r>
              <a:rPr lang="en-US" altLang="ko-KR" sz="1100" b="0" i="0" dirty="0">
                <a:effectLst/>
                <a:latin typeface="+mn-ea"/>
              </a:rPr>
              <a:t>.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4D11052-F99C-3C5C-783F-8BA6FD3B0112}"/>
              </a:ext>
            </a:extLst>
          </p:cNvPr>
          <p:cNvCxnSpPr>
            <a:cxnSpLocks/>
          </p:cNvCxnSpPr>
          <p:nvPr/>
        </p:nvCxnSpPr>
        <p:spPr>
          <a:xfrm flipH="1" flipV="1">
            <a:off x="2260309" y="3929376"/>
            <a:ext cx="1299567" cy="260425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746BB7B3-891D-0F3B-B861-8030E6BC3EF3}"/>
              </a:ext>
            </a:extLst>
          </p:cNvPr>
          <p:cNvSpPr/>
          <p:nvPr/>
        </p:nvSpPr>
        <p:spPr>
          <a:xfrm>
            <a:off x="34900" y="3206708"/>
            <a:ext cx="2290647" cy="1122545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6CC7614-C26C-E0BB-5F2D-96872D07F4D7}"/>
              </a:ext>
            </a:extLst>
          </p:cNvPr>
          <p:cNvSpPr txBox="1"/>
          <p:nvPr/>
        </p:nvSpPr>
        <p:spPr>
          <a:xfrm>
            <a:off x="71062" y="3258926"/>
            <a:ext cx="2189247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0" i="0" dirty="0">
                <a:effectLst/>
                <a:latin typeface="Quicksand"/>
              </a:rPr>
              <a:t>HTML</a:t>
            </a:r>
            <a:r>
              <a:rPr lang="en-US" altLang="ko-KR" sz="1100" b="0" i="0" dirty="0">
                <a:effectLst/>
                <a:latin typeface="+mn-ea"/>
              </a:rPr>
              <a:t> </a:t>
            </a:r>
            <a:r>
              <a:rPr lang="ko-KR" altLang="en-US" sz="1100" b="0" i="0" dirty="0">
                <a:effectLst/>
                <a:latin typeface="+mn-ea"/>
              </a:rPr>
              <a:t>페이지를 설계하고 </a:t>
            </a:r>
            <a:r>
              <a:rPr lang="en-US" altLang="ko-KR" sz="1100" b="0" i="0" dirty="0" err="1">
                <a:effectLst/>
                <a:latin typeface="Quicksand"/>
              </a:rPr>
              <a:t>JQuery</a:t>
            </a:r>
            <a:r>
              <a:rPr lang="en-US" altLang="ko-KR" sz="1100" b="0" i="0" dirty="0">
                <a:effectLst/>
                <a:latin typeface="Quicksand"/>
              </a:rPr>
              <a:t>, </a:t>
            </a:r>
            <a:r>
              <a:rPr lang="en-US" altLang="ko-KR" sz="1100" b="0" i="0" dirty="0" err="1">
                <a:effectLst/>
                <a:latin typeface="Quicksand"/>
              </a:rPr>
              <a:t>Thymeleaf</a:t>
            </a:r>
            <a:r>
              <a:rPr lang="en-US" altLang="ko-KR" sz="1100" b="0" i="0" dirty="0">
                <a:effectLst/>
                <a:latin typeface="Quicksand"/>
              </a:rPr>
              <a:t> </a:t>
            </a:r>
            <a:r>
              <a:rPr lang="ko-KR" altLang="en-US" sz="1100" b="0" i="0" dirty="0">
                <a:effectLst/>
                <a:latin typeface="+mn-ea"/>
              </a:rPr>
              <a:t>문법과 </a:t>
            </a:r>
            <a:r>
              <a:rPr lang="en-US" altLang="ko-KR" sz="1100" b="0" i="0" dirty="0">
                <a:effectLst/>
                <a:latin typeface="Quicksand"/>
              </a:rPr>
              <a:t>JS</a:t>
            </a:r>
            <a:r>
              <a:rPr lang="ko-KR" altLang="en-US" sz="1100" b="0" i="0" dirty="0">
                <a:effectLst/>
                <a:latin typeface="+mn-ea"/>
              </a:rPr>
              <a:t>를 이용해서 데이터를 원하는 위치에 넣을 수 있습니다</a:t>
            </a:r>
            <a:r>
              <a:rPr lang="en-US" altLang="ko-KR" sz="1100" b="0" i="0" dirty="0">
                <a:effectLst/>
                <a:latin typeface="+mn-ea"/>
              </a:rPr>
              <a:t>.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9EBE8C96-CE56-C256-750F-FA062C889507}"/>
              </a:ext>
            </a:extLst>
          </p:cNvPr>
          <p:cNvCxnSpPr>
            <a:cxnSpLocks/>
          </p:cNvCxnSpPr>
          <p:nvPr/>
        </p:nvCxnSpPr>
        <p:spPr>
          <a:xfrm flipH="1" flipV="1">
            <a:off x="2300444" y="5394221"/>
            <a:ext cx="1299567" cy="260425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C22FBACE-052C-A297-E132-A6604BE3EBAF}"/>
              </a:ext>
            </a:extLst>
          </p:cNvPr>
          <p:cNvSpPr/>
          <p:nvPr/>
        </p:nvSpPr>
        <p:spPr>
          <a:xfrm>
            <a:off x="40135" y="4647666"/>
            <a:ext cx="2290647" cy="98786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CD7C3F5-4629-18D1-68A4-411D9DA2CFA7}"/>
              </a:ext>
            </a:extLst>
          </p:cNvPr>
          <p:cNvSpPr txBox="1"/>
          <p:nvPr/>
        </p:nvSpPr>
        <p:spPr>
          <a:xfrm>
            <a:off x="111197" y="4723771"/>
            <a:ext cx="2189247" cy="826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0" i="0" dirty="0">
                <a:effectLst/>
                <a:latin typeface="Quicksand"/>
              </a:rPr>
              <a:t>SQL</a:t>
            </a:r>
            <a:r>
              <a:rPr lang="ko-KR" altLang="en-US" sz="1100" b="0" i="0" dirty="0">
                <a:effectLst/>
                <a:latin typeface="+mn-ea"/>
              </a:rPr>
              <a:t>의 기본 쿼리문을 활용하여 데이터베이스와 대화할 수 있습니다</a:t>
            </a:r>
            <a:r>
              <a:rPr lang="en-US" altLang="ko-KR" sz="1100" b="0" i="0" dirty="0">
                <a:effectLst/>
                <a:latin typeface="+mn-ea"/>
              </a:rPr>
              <a:t>. </a:t>
            </a:r>
            <a:r>
              <a:rPr lang="en-US" altLang="ko-KR" sz="1100" b="0" i="0" dirty="0" err="1">
                <a:effectLst/>
                <a:latin typeface="Quicksand"/>
              </a:rPr>
              <a:t>erd</a:t>
            </a:r>
            <a:r>
              <a:rPr lang="ko-KR" altLang="en-US" sz="1100" b="0" i="0" dirty="0">
                <a:effectLst/>
                <a:latin typeface="+mn-ea"/>
              </a:rPr>
              <a:t>를 설계할 수 있습니다</a:t>
            </a:r>
            <a:r>
              <a:rPr lang="en-US" altLang="ko-KR" sz="1100" b="0" i="0" dirty="0">
                <a:effectLst/>
                <a:latin typeface="+mn-ea"/>
              </a:rPr>
              <a:t>. 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6F3805C6-651F-EB02-6020-854ADF9E3F49}"/>
              </a:ext>
            </a:extLst>
          </p:cNvPr>
          <p:cNvCxnSpPr>
            <a:cxnSpLocks/>
          </p:cNvCxnSpPr>
          <p:nvPr/>
        </p:nvCxnSpPr>
        <p:spPr>
          <a:xfrm flipH="1">
            <a:off x="7970359" y="2434953"/>
            <a:ext cx="1525660" cy="343277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BC30CD20-15FE-1868-AF86-039406CAD8A4}"/>
              </a:ext>
            </a:extLst>
          </p:cNvPr>
          <p:cNvSpPr/>
          <p:nvPr/>
        </p:nvSpPr>
        <p:spPr>
          <a:xfrm>
            <a:off x="9420925" y="1692861"/>
            <a:ext cx="2290647" cy="105919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D1E22A7-E782-8ABC-0DCB-356B6EB32AB0}"/>
              </a:ext>
            </a:extLst>
          </p:cNvPr>
          <p:cNvSpPr txBox="1"/>
          <p:nvPr/>
        </p:nvSpPr>
        <p:spPr>
          <a:xfrm>
            <a:off x="9526670" y="1795137"/>
            <a:ext cx="2189247" cy="826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0" i="0" dirty="0">
                <a:effectLst/>
                <a:latin typeface="Quicksand"/>
              </a:rPr>
              <a:t>Spring Boot Maven</a:t>
            </a:r>
            <a:r>
              <a:rPr lang="ko-KR" altLang="en-US" sz="1100" b="0" i="0" dirty="0">
                <a:effectLst/>
                <a:latin typeface="Quicksand"/>
              </a:rPr>
              <a:t>을 기반으로 </a:t>
            </a:r>
            <a:r>
              <a:rPr lang="en-US" altLang="ko-KR" sz="1100" b="0" i="0" dirty="0">
                <a:effectLst/>
                <a:latin typeface="Quicksand"/>
              </a:rPr>
              <a:t>REST API</a:t>
            </a:r>
            <a:r>
              <a:rPr lang="ko-KR" altLang="en-US" sz="1100" b="0" i="0" dirty="0">
                <a:effectLst/>
                <a:latin typeface="Quicksand"/>
              </a:rPr>
              <a:t>와 </a:t>
            </a:r>
            <a:r>
              <a:rPr lang="en-US" altLang="ko-KR" sz="1100" b="0" i="0" dirty="0">
                <a:effectLst/>
                <a:latin typeface="Quicksand"/>
              </a:rPr>
              <a:t>MVC</a:t>
            </a:r>
            <a:r>
              <a:rPr lang="ko-KR" altLang="en-US" sz="1100" b="0" i="0" dirty="0">
                <a:effectLst/>
                <a:latin typeface="Quicksand"/>
              </a:rPr>
              <a:t>를 활용하여 웹 서비스를 개발하였습니다</a:t>
            </a:r>
            <a:r>
              <a:rPr lang="en-US" altLang="ko-KR" sz="1100" b="0" i="0" dirty="0">
                <a:effectLst/>
                <a:latin typeface="Quicksand"/>
              </a:rPr>
              <a:t>. </a:t>
            </a:r>
            <a:endParaRPr lang="ko-KR" altLang="en-US" sz="1100" dirty="0"/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B60147E4-6C72-E3C6-F587-0409D6E2F0CE}"/>
              </a:ext>
            </a:extLst>
          </p:cNvPr>
          <p:cNvCxnSpPr>
            <a:cxnSpLocks/>
          </p:cNvCxnSpPr>
          <p:nvPr/>
        </p:nvCxnSpPr>
        <p:spPr>
          <a:xfrm flipH="1">
            <a:off x="7966014" y="3912290"/>
            <a:ext cx="1525660" cy="343277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88A6411A-A4AE-E554-C9A7-5EF32F72F3A7}"/>
              </a:ext>
            </a:extLst>
          </p:cNvPr>
          <p:cNvSpPr/>
          <p:nvPr/>
        </p:nvSpPr>
        <p:spPr>
          <a:xfrm>
            <a:off x="9451263" y="2973008"/>
            <a:ext cx="2290647" cy="113293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A5F8AB-81E9-F2E4-FF95-7B9DDD1BCDFD}"/>
              </a:ext>
            </a:extLst>
          </p:cNvPr>
          <p:cNvSpPr txBox="1"/>
          <p:nvPr/>
        </p:nvSpPr>
        <p:spPr>
          <a:xfrm>
            <a:off x="9522325" y="3021190"/>
            <a:ext cx="2189247" cy="1080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0" i="0" dirty="0">
                <a:effectLst/>
                <a:latin typeface="Quicksand"/>
              </a:rPr>
              <a:t>CSS </a:t>
            </a:r>
            <a:r>
              <a:rPr lang="ko-KR" altLang="en-US" sz="1100" b="0" i="0" dirty="0">
                <a:effectLst/>
                <a:latin typeface="Quicksand"/>
              </a:rPr>
              <a:t>기본적인 내용과 부트스트랩을 활용 등 훈련했습니다</a:t>
            </a:r>
            <a:r>
              <a:rPr lang="en-US" altLang="ko-KR" sz="1100" b="0" i="0" dirty="0">
                <a:effectLst/>
                <a:latin typeface="Quicksand"/>
              </a:rPr>
              <a:t>. </a:t>
            </a:r>
            <a:r>
              <a:rPr lang="ko-KR" altLang="en-US" sz="1100" b="0" i="0" dirty="0">
                <a:effectLst/>
                <a:latin typeface="Quicksand"/>
              </a:rPr>
              <a:t> 실력이 미숙하여 완성도 높은 </a:t>
            </a:r>
            <a:r>
              <a:rPr lang="en-US" altLang="ko-KR" sz="1100" b="0" i="0" dirty="0" err="1">
                <a:effectLst/>
                <a:latin typeface="Quicksand"/>
              </a:rPr>
              <a:t>Css</a:t>
            </a:r>
            <a:r>
              <a:rPr lang="ko-KR" altLang="en-US" sz="1100" b="0" i="0" dirty="0">
                <a:effectLst/>
                <a:latin typeface="Quicksand"/>
              </a:rPr>
              <a:t>결과물은 현재 어렵습니다</a:t>
            </a:r>
            <a:r>
              <a:rPr lang="en-US" altLang="ko-KR" sz="1100" b="0" i="0" dirty="0">
                <a:effectLst/>
                <a:latin typeface="Quicksand"/>
              </a:rPr>
              <a:t>.</a:t>
            </a:r>
            <a:endParaRPr lang="ko-KR" altLang="en-US" sz="1100" dirty="0"/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D4B0682D-D964-E585-7BF4-302050C9ECA8}"/>
              </a:ext>
            </a:extLst>
          </p:cNvPr>
          <p:cNvCxnSpPr>
            <a:cxnSpLocks/>
          </p:cNvCxnSpPr>
          <p:nvPr/>
        </p:nvCxnSpPr>
        <p:spPr>
          <a:xfrm flipH="1">
            <a:off x="7943780" y="5356441"/>
            <a:ext cx="1525660" cy="343277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66A2D093-F769-B127-F556-B77BF69F5033}"/>
              </a:ext>
            </a:extLst>
          </p:cNvPr>
          <p:cNvSpPr/>
          <p:nvPr/>
        </p:nvSpPr>
        <p:spPr>
          <a:xfrm>
            <a:off x="9429029" y="4417160"/>
            <a:ext cx="2328245" cy="112860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C5A2138-E6FE-A38C-AC0C-97B7780D4E39}"/>
              </a:ext>
            </a:extLst>
          </p:cNvPr>
          <p:cNvSpPr txBox="1"/>
          <p:nvPr/>
        </p:nvSpPr>
        <p:spPr>
          <a:xfrm>
            <a:off x="9500091" y="4465341"/>
            <a:ext cx="2189247" cy="1080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0" i="0" dirty="0">
                <a:effectLst/>
                <a:latin typeface="Quicksand"/>
              </a:rPr>
              <a:t>JavaScript, </a:t>
            </a:r>
            <a:r>
              <a:rPr lang="en-US" altLang="ko-KR" sz="1100" b="0" i="0" dirty="0" err="1">
                <a:effectLst/>
                <a:latin typeface="Quicksand"/>
              </a:rPr>
              <a:t>JQuery</a:t>
            </a:r>
            <a:r>
              <a:rPr lang="ko-KR" altLang="en-US" sz="1100" b="0" i="0" dirty="0">
                <a:effectLst/>
                <a:latin typeface="Quicksand"/>
              </a:rPr>
              <a:t>를 활용한 이벤트를 만들 수 있고 </a:t>
            </a:r>
            <a:r>
              <a:rPr lang="en-US" altLang="ko-KR" sz="1100" b="0" i="0" dirty="0">
                <a:effectLst/>
                <a:latin typeface="Quicksand"/>
              </a:rPr>
              <a:t>Ajax</a:t>
            </a:r>
            <a:r>
              <a:rPr lang="ko-KR" altLang="en-US" sz="1100" b="0" i="0" dirty="0">
                <a:effectLst/>
                <a:latin typeface="Quicksand"/>
              </a:rPr>
              <a:t> 서버를 이용해 데이터를  읽어오는 방법을 구현할 수 있습니다</a:t>
            </a:r>
            <a:r>
              <a:rPr lang="en-US" altLang="ko-KR" sz="1100" b="0" i="0" dirty="0">
                <a:effectLst/>
                <a:latin typeface="Quicksand"/>
              </a:rPr>
              <a:t>.</a:t>
            </a:r>
            <a:endParaRPr lang="ko-KR" altLang="en-US" sz="1100" dirty="0"/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5F1C993-935A-8225-CBF6-8B6D3D89E70B}"/>
              </a:ext>
            </a:extLst>
          </p:cNvPr>
          <p:cNvCxnSpPr>
            <a:cxnSpLocks/>
          </p:cNvCxnSpPr>
          <p:nvPr/>
        </p:nvCxnSpPr>
        <p:spPr>
          <a:xfrm flipH="1">
            <a:off x="7943780" y="6450265"/>
            <a:ext cx="1552239" cy="218508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E6ACAAD5-765A-762E-09F3-024D3CD821CC}"/>
              </a:ext>
            </a:extLst>
          </p:cNvPr>
          <p:cNvSpPr/>
          <p:nvPr/>
        </p:nvSpPr>
        <p:spPr>
          <a:xfrm>
            <a:off x="9455608" y="5810450"/>
            <a:ext cx="2290647" cy="69900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5010DBD-7611-36DA-990D-54FBAC98051F}"/>
              </a:ext>
            </a:extLst>
          </p:cNvPr>
          <p:cNvSpPr txBox="1"/>
          <p:nvPr/>
        </p:nvSpPr>
        <p:spPr>
          <a:xfrm>
            <a:off x="9526670" y="5810449"/>
            <a:ext cx="2189247" cy="572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0" i="0" dirty="0">
                <a:effectLst/>
                <a:latin typeface="Quicksand"/>
              </a:rPr>
              <a:t>GitHub</a:t>
            </a:r>
            <a:r>
              <a:rPr lang="ko-KR" altLang="en-US" sz="1100" b="0" i="0" dirty="0">
                <a:effectLst/>
                <a:latin typeface="Quicksand"/>
              </a:rPr>
              <a:t>를 활용해서 프로젝트를 관리하고 커밋할 수 있습니다</a:t>
            </a:r>
            <a:r>
              <a:rPr lang="en-US" altLang="ko-KR" sz="1100" b="0" i="0" dirty="0">
                <a:effectLst/>
                <a:latin typeface="Quicksand"/>
              </a:rPr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0794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846588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846588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612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300" dirty="0">
                <a:solidFill>
                  <a:schemeClr val="accent4">
                    <a:lumMod val="50000"/>
                  </a:schemeClr>
                </a:solidFill>
                <a:latin typeface="Bodoni MT Black" panose="02070A03080606020203" pitchFamily="18" charset="0"/>
              </a:rPr>
              <a:t>PROJECT</a:t>
            </a:r>
            <a:endParaRPr lang="ko-KR" altLang="en-US" sz="3200" spc="300" dirty="0">
              <a:solidFill>
                <a:schemeClr val="accent4">
                  <a:lumMod val="50000"/>
                </a:schemeClr>
              </a:solidFill>
              <a:latin typeface="Bodoni MT Black" panose="02070A030806060202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D2D36E-9D66-4D46-AD99-A55AAA0CF684}"/>
              </a:ext>
            </a:extLst>
          </p:cNvPr>
          <p:cNvSpPr txBox="1"/>
          <p:nvPr/>
        </p:nvSpPr>
        <p:spPr>
          <a:xfrm>
            <a:off x="925987" y="4062179"/>
            <a:ext cx="2526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CAMPASS </a:t>
            </a:r>
            <a:r>
              <a:rPr lang="ko-KR" altLang="en-US" sz="2000" b="1" dirty="0"/>
              <a:t>캠핑예약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8420A-8CAE-40B8-AF4F-BE209307EAA9}"/>
              </a:ext>
            </a:extLst>
          </p:cNvPr>
          <p:cNvSpPr txBox="1"/>
          <p:nvPr/>
        </p:nvSpPr>
        <p:spPr>
          <a:xfrm>
            <a:off x="793507" y="4516704"/>
            <a:ext cx="2938646" cy="3557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en-US" altLang="ko-KR" spc="-150" dirty="0"/>
              <a:t>MAIN PROJECT (</a:t>
            </a:r>
            <a:r>
              <a:rPr lang="ko-KR" altLang="en-US" spc="-150" dirty="0"/>
              <a:t>팀</a:t>
            </a:r>
            <a:r>
              <a:rPr lang="en-US" altLang="ko-KR" spc="-150" dirty="0"/>
              <a:t>)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0FB3C6-9A35-4D0E-BAED-8A65E8B20B95}"/>
              </a:ext>
            </a:extLst>
          </p:cNvPr>
          <p:cNvSpPr txBox="1"/>
          <p:nvPr/>
        </p:nvSpPr>
        <p:spPr>
          <a:xfrm>
            <a:off x="5261207" y="4086259"/>
            <a:ext cx="1596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TANI </a:t>
            </a:r>
            <a:r>
              <a:rPr lang="ko-KR" altLang="en-US" sz="2000" b="1" dirty="0"/>
              <a:t>쇼핑몰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5A953E-C6F0-4D1F-96F9-EB846842787C}"/>
              </a:ext>
            </a:extLst>
          </p:cNvPr>
          <p:cNvSpPr txBox="1"/>
          <p:nvPr/>
        </p:nvSpPr>
        <p:spPr>
          <a:xfrm>
            <a:off x="4663439" y="4519844"/>
            <a:ext cx="2938647" cy="3441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200"/>
              </a:lnSpc>
              <a:defRPr spc="-150"/>
            </a:lvl1pPr>
          </a:lstStyle>
          <a:p>
            <a:r>
              <a:rPr lang="en-US" altLang="ko-KR" dirty="0"/>
              <a:t>SIDE PROJECT </a:t>
            </a:r>
            <a:r>
              <a:rPr lang="en-US" altLang="ko-KR"/>
              <a:t>(</a:t>
            </a:r>
            <a:r>
              <a:rPr lang="ko-KR" altLang="en-US"/>
              <a:t>개인</a:t>
            </a:r>
            <a:r>
              <a:rPr lang="en-US" altLang="ko-KR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0676F3-0DE3-472C-9581-3AE99A2B1F1D}"/>
              </a:ext>
            </a:extLst>
          </p:cNvPr>
          <p:cNvSpPr txBox="1"/>
          <p:nvPr/>
        </p:nvSpPr>
        <p:spPr>
          <a:xfrm>
            <a:off x="9452126" y="4110339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/>
              <a:t>게시판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3985BF-F074-49B6-914D-B3442969F5A9}"/>
              </a:ext>
            </a:extLst>
          </p:cNvPr>
          <p:cNvSpPr txBox="1"/>
          <p:nvPr/>
        </p:nvSpPr>
        <p:spPr>
          <a:xfrm>
            <a:off x="8533373" y="4510778"/>
            <a:ext cx="2938648" cy="3441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200"/>
              </a:lnSpc>
              <a:defRPr spc="-150"/>
            </a:lvl1pPr>
          </a:lstStyle>
          <a:p>
            <a:r>
              <a:rPr lang="ko-KR" altLang="en-US"/>
              <a:t>기초 </a:t>
            </a:r>
            <a:r>
              <a:rPr lang="en-US" altLang="ko-KR"/>
              <a:t>PROJECT</a:t>
            </a:r>
            <a:endParaRPr lang="en-US" altLang="ko-KR" dirty="0"/>
          </a:p>
        </p:txBody>
      </p:sp>
      <p:pic>
        <p:nvPicPr>
          <p:cNvPr id="8" name="그림 7">
            <a:hlinkClick r:id="rId2" action="ppaction://hlinksldjump"/>
            <a:extLst>
              <a:ext uri="{FF2B5EF4-FFF2-40B4-BE49-F238E27FC236}">
                <a16:creationId xmlns:a16="http://schemas.microsoft.com/office/drawing/2014/main" id="{3019B62D-6F14-D3D7-3AE0-AC3C7594AD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18" t="-2667" r="7579" b="-194"/>
          <a:stretch/>
        </p:blipFill>
        <p:spPr>
          <a:xfrm>
            <a:off x="765585" y="1116475"/>
            <a:ext cx="2938646" cy="2750534"/>
          </a:xfrm>
          <a:prstGeom prst="rect">
            <a:avLst/>
          </a:prstGeom>
          <a:ln>
            <a:solidFill>
              <a:srgbClr val="FBCE01"/>
            </a:solidFill>
          </a:ln>
        </p:spPr>
      </p:pic>
      <p:pic>
        <p:nvPicPr>
          <p:cNvPr id="12" name="그림 11">
            <a:hlinkClick r:id="rId4" action="ppaction://hlinksldjump"/>
            <a:extLst>
              <a:ext uri="{FF2B5EF4-FFF2-40B4-BE49-F238E27FC236}">
                <a16:creationId xmlns:a16="http://schemas.microsoft.com/office/drawing/2014/main" id="{B5C8EBE8-CF6C-5EEE-ECF7-A7B34BE4D3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20" r="11340" b="12499"/>
          <a:stretch/>
        </p:blipFill>
        <p:spPr>
          <a:xfrm>
            <a:off x="4663439" y="1138691"/>
            <a:ext cx="2938646" cy="2750534"/>
          </a:xfrm>
          <a:prstGeom prst="rect">
            <a:avLst/>
          </a:prstGeom>
          <a:ln>
            <a:solidFill>
              <a:srgbClr val="FBCE0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EBDBF73-AAFB-04E5-86F2-006E4748983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140" t="3975" r="15241" b="622"/>
          <a:stretch/>
        </p:blipFill>
        <p:spPr>
          <a:xfrm>
            <a:off x="8533373" y="1138691"/>
            <a:ext cx="2938647" cy="2750534"/>
          </a:xfrm>
          <a:prstGeom prst="rect">
            <a:avLst/>
          </a:prstGeom>
          <a:ln>
            <a:solidFill>
              <a:srgbClr val="FBCE01"/>
            </a:solidFill>
          </a:ln>
        </p:spPr>
      </p:pic>
    </p:spTree>
    <p:extLst>
      <p:ext uri="{BB962C8B-B14F-4D97-AF65-F5344CB8AC3E}">
        <p14:creationId xmlns:p14="http://schemas.microsoft.com/office/powerpoint/2010/main" val="175515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-202424" y="-1"/>
            <a:ext cx="6705616" cy="6858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725637" y="593260"/>
            <a:ext cx="3105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accent4">
                    <a:lumMod val="50000"/>
                  </a:schemeClr>
                </a:solidFill>
              </a:rPr>
              <a:t>CAMPASS</a:t>
            </a:r>
            <a:r>
              <a:rPr lang="en-US" altLang="ko-KR" sz="3600" spc="-3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3600" b="1" spc="-300" dirty="0">
                <a:solidFill>
                  <a:schemeClr val="accent4">
                    <a:lumMod val="50000"/>
                  </a:schemeClr>
                </a:solidFill>
              </a:rPr>
              <a:t>캠핑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7754799" y="1396626"/>
            <a:ext cx="4293182" cy="4946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600" spc="-150" dirty="0"/>
              <a:t>3</a:t>
            </a:r>
            <a:r>
              <a:rPr lang="ko-KR" altLang="en-US" sz="1600" spc="-150" dirty="0"/>
              <a:t> 명 </a:t>
            </a:r>
            <a:endParaRPr lang="en-US" altLang="ko-KR" sz="1600" spc="-150" dirty="0"/>
          </a:p>
          <a:p>
            <a:pPr algn="just">
              <a:lnSpc>
                <a:spcPct val="200000"/>
              </a:lnSpc>
            </a:pPr>
            <a:r>
              <a:rPr lang="en-US" altLang="ko-KR" sz="1600" spc="-150" dirty="0"/>
              <a:t>22.10.10 ~ 22.11.11 </a:t>
            </a:r>
          </a:p>
          <a:p>
            <a:pPr algn="just">
              <a:lnSpc>
                <a:spcPct val="200000"/>
              </a:lnSpc>
            </a:pPr>
            <a:r>
              <a:rPr lang="ko-KR" altLang="en-US" sz="1600" spc="-150" dirty="0"/>
              <a:t>캠핑상품</a:t>
            </a:r>
            <a:r>
              <a:rPr lang="en-US" altLang="ko-KR" sz="1600" spc="-150" dirty="0"/>
              <a:t> CRUD  | </a:t>
            </a:r>
            <a:r>
              <a:rPr lang="ko-KR" altLang="en-US" sz="1600" spc="-150" dirty="0"/>
              <a:t>예약파트 </a:t>
            </a:r>
            <a:r>
              <a:rPr lang="en-US" altLang="ko-KR" sz="1600" spc="-150" dirty="0"/>
              <a:t> | </a:t>
            </a:r>
          </a:p>
          <a:p>
            <a:pPr algn="just">
              <a:lnSpc>
                <a:spcPct val="200000"/>
              </a:lnSpc>
            </a:pPr>
            <a:r>
              <a:rPr lang="en-US" altLang="ko-KR" sz="1600" spc="-150" dirty="0"/>
              <a:t> DB</a:t>
            </a:r>
            <a:r>
              <a:rPr lang="ko-KR" altLang="en-US" sz="1600" spc="-150" dirty="0"/>
              <a:t>구축설계</a:t>
            </a:r>
            <a:endParaRPr lang="en-US" altLang="ko-KR" sz="1600" spc="-150" dirty="0"/>
          </a:p>
          <a:p>
            <a:pPr algn="just">
              <a:lnSpc>
                <a:spcPct val="200000"/>
              </a:lnSpc>
            </a:pPr>
            <a:r>
              <a:rPr lang="en-US" altLang="ko-KR" sz="1600" b="0" i="0" dirty="0">
                <a:effectLst/>
                <a:latin typeface="Quicksand"/>
              </a:rPr>
              <a:t> </a:t>
            </a:r>
            <a:r>
              <a:rPr lang="en-US" altLang="ko-KR" sz="1600" b="0" i="0" dirty="0" err="1">
                <a:effectLst/>
                <a:latin typeface="Quicksand"/>
              </a:rPr>
              <a:t>SpringBoot</a:t>
            </a:r>
            <a:r>
              <a:rPr lang="en-US" altLang="ko-KR" sz="1600" b="0" i="0" dirty="0">
                <a:effectLst/>
                <a:latin typeface="Quicksand"/>
              </a:rPr>
              <a:t>(Maven),</a:t>
            </a:r>
            <a:r>
              <a:rPr lang="en-US" altLang="ko-KR" sz="1600" dirty="0">
                <a:latin typeface="Quicksand"/>
              </a:rPr>
              <a:t> </a:t>
            </a:r>
            <a:r>
              <a:rPr lang="en-US" altLang="ko-KR" sz="1600" b="0" i="0" dirty="0" err="1">
                <a:effectLst/>
                <a:latin typeface="Quicksand"/>
              </a:rPr>
              <a:t>Thymeleaf</a:t>
            </a:r>
            <a:endParaRPr lang="en-US" altLang="ko-KR" sz="1600" dirty="0">
              <a:latin typeface="Quicksand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1600" b="0" i="0" dirty="0">
                <a:effectLst/>
                <a:latin typeface="Quicksand"/>
              </a:rPr>
              <a:t> </a:t>
            </a:r>
            <a:r>
              <a:rPr lang="en-US" altLang="ko-KR" sz="1600" b="0" i="0" dirty="0" err="1">
                <a:effectLst/>
                <a:latin typeface="Quicksand"/>
              </a:rPr>
              <a:t>MyBatis</a:t>
            </a:r>
            <a:r>
              <a:rPr lang="en-US" altLang="ko-KR" sz="1600" b="0" i="0" dirty="0">
                <a:effectLst/>
                <a:latin typeface="Quicksand"/>
              </a:rPr>
              <a:t>, Oracle</a:t>
            </a:r>
          </a:p>
          <a:p>
            <a:pPr algn="just">
              <a:lnSpc>
                <a:spcPct val="200000"/>
              </a:lnSpc>
            </a:pPr>
            <a:r>
              <a:rPr lang="ko-KR" altLang="en-US" sz="1600" b="0" i="0" dirty="0">
                <a:effectLst/>
                <a:latin typeface="Quicksand"/>
              </a:rPr>
              <a:t>캠핑상품 </a:t>
            </a:r>
            <a:r>
              <a:rPr lang="en-US" altLang="ko-KR" sz="1600" dirty="0">
                <a:latin typeface="Quicksand"/>
              </a:rPr>
              <a:t>CRUD  &amp; </a:t>
            </a:r>
            <a:r>
              <a:rPr lang="ko-KR" altLang="en-US" sz="1600" b="0" i="0" dirty="0">
                <a:effectLst/>
                <a:latin typeface="Quicksand"/>
              </a:rPr>
              <a:t>예약의 전반적인 </a:t>
            </a:r>
            <a:r>
              <a:rPr lang="en-US" altLang="ko-KR" sz="1600" b="0" i="0" dirty="0">
                <a:effectLst/>
                <a:latin typeface="Quicksand"/>
              </a:rPr>
              <a:t>Back</a:t>
            </a:r>
            <a:r>
              <a:rPr lang="ko-KR" altLang="en-US" sz="1600" b="0" i="0" dirty="0">
                <a:effectLst/>
                <a:latin typeface="Quicksand"/>
              </a:rPr>
              <a:t>단과 </a:t>
            </a:r>
            <a:r>
              <a:rPr lang="en-US" altLang="ko-KR" sz="1600" b="0" i="0" dirty="0" err="1">
                <a:effectLst/>
                <a:latin typeface="Quicksand"/>
              </a:rPr>
              <a:t>DataBase</a:t>
            </a:r>
            <a:r>
              <a:rPr lang="ko-KR" altLang="en-US" sz="1600" b="0" i="0" dirty="0">
                <a:effectLst/>
                <a:latin typeface="Quicksand"/>
              </a:rPr>
              <a:t>를 설계하였습니다</a:t>
            </a:r>
            <a:r>
              <a:rPr lang="en-US" altLang="ko-KR" sz="1600" b="0" i="0" dirty="0">
                <a:effectLst/>
                <a:latin typeface="Quicksand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US" altLang="ko-KR" sz="1600" spc="-150" dirty="0">
                <a:latin typeface="Quicksand"/>
                <a:hlinkClick r:id="rId2"/>
              </a:rPr>
              <a:t>http://www.campass.shop:8087</a:t>
            </a:r>
            <a:endParaRPr lang="en-US" altLang="ko-KR" sz="1600" spc="-150" dirty="0">
              <a:latin typeface="Quicksand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1600" spc="-150" dirty="0">
                <a:latin typeface="Quicksand"/>
              </a:rPr>
              <a:t>https://github.com/www90kr/SpringBoot</a:t>
            </a:r>
            <a:endParaRPr lang="ko-KR" altLang="en-US" sz="1600" spc="-1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1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7B24E1-2D33-BD62-6E68-DCE1A3292F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439" t="-2666" r="-6716" b="-9590"/>
          <a:stretch/>
        </p:blipFill>
        <p:spPr>
          <a:xfrm>
            <a:off x="-202424" y="1199627"/>
            <a:ext cx="6483992" cy="4937568"/>
          </a:xfrm>
          <a:prstGeom prst="rect">
            <a:avLst/>
          </a:prstGeom>
          <a:ln>
            <a:solidFill>
              <a:srgbClr val="FBCE01"/>
            </a:solidFill>
          </a:ln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2BA09345-324B-0458-CC49-E71660F92886}"/>
              </a:ext>
            </a:extLst>
          </p:cNvPr>
          <p:cNvGrpSpPr/>
          <p:nvPr/>
        </p:nvGrpSpPr>
        <p:grpSpPr>
          <a:xfrm>
            <a:off x="6899631" y="1520951"/>
            <a:ext cx="754968" cy="429766"/>
            <a:chOff x="4085245" y="1971135"/>
            <a:chExt cx="754968" cy="407462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3FA9F73-ED68-8FE4-99AB-82DE159E6D51}"/>
                </a:ext>
              </a:extLst>
            </p:cNvPr>
            <p:cNvSpPr/>
            <p:nvPr/>
          </p:nvSpPr>
          <p:spPr>
            <a:xfrm>
              <a:off x="4196589" y="2083443"/>
              <a:ext cx="537458" cy="2951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9BE9999-98C4-D0EC-FBB7-4EC2E433AAF8}"/>
                </a:ext>
              </a:extLst>
            </p:cNvPr>
            <p:cNvSpPr txBox="1"/>
            <p:nvPr/>
          </p:nvSpPr>
          <p:spPr>
            <a:xfrm>
              <a:off x="4085245" y="1971135"/>
              <a:ext cx="7549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인원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D23F342-D2EB-398A-5B0F-4F0BB1875E3D}"/>
              </a:ext>
            </a:extLst>
          </p:cNvPr>
          <p:cNvGrpSpPr/>
          <p:nvPr/>
        </p:nvGrpSpPr>
        <p:grpSpPr>
          <a:xfrm>
            <a:off x="6905596" y="1961176"/>
            <a:ext cx="754968" cy="441976"/>
            <a:chOff x="4099205" y="2423174"/>
            <a:chExt cx="754968" cy="41903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98FD030-EF96-B60A-DD54-7C67823EE0DD}"/>
                </a:ext>
              </a:extLst>
            </p:cNvPr>
            <p:cNvSpPr/>
            <p:nvPr/>
          </p:nvSpPr>
          <p:spPr>
            <a:xfrm>
              <a:off x="4210549" y="2547059"/>
              <a:ext cx="537458" cy="2951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5D5D40-914C-95D2-B368-D307B68ACF3C}"/>
                </a:ext>
              </a:extLst>
            </p:cNvPr>
            <p:cNvSpPr txBox="1"/>
            <p:nvPr/>
          </p:nvSpPr>
          <p:spPr>
            <a:xfrm>
              <a:off x="4099205" y="2423174"/>
              <a:ext cx="7549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기간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4547874-38A8-14BD-13AF-CE347D16A572}"/>
              </a:ext>
            </a:extLst>
          </p:cNvPr>
          <p:cNvGrpSpPr/>
          <p:nvPr/>
        </p:nvGrpSpPr>
        <p:grpSpPr>
          <a:xfrm>
            <a:off x="6542397" y="2477876"/>
            <a:ext cx="1217432" cy="457114"/>
            <a:chOff x="4050300" y="2988666"/>
            <a:chExt cx="1217432" cy="43339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64C598C3-550A-576D-396F-66897A0564C6}"/>
                </a:ext>
              </a:extLst>
            </p:cNvPr>
            <p:cNvSpPr/>
            <p:nvPr/>
          </p:nvSpPr>
          <p:spPr>
            <a:xfrm>
              <a:off x="4211496" y="3126902"/>
              <a:ext cx="948624" cy="2951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C53E42-E330-1834-8977-04720CB5879B}"/>
                </a:ext>
              </a:extLst>
            </p:cNvPr>
            <p:cNvSpPr txBox="1"/>
            <p:nvPr/>
          </p:nvSpPr>
          <p:spPr>
            <a:xfrm>
              <a:off x="4050300" y="2988666"/>
              <a:ext cx="12174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주요기능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C284014-08CE-C81C-A95D-5CA495B0E954}"/>
              </a:ext>
            </a:extLst>
          </p:cNvPr>
          <p:cNvGrpSpPr/>
          <p:nvPr/>
        </p:nvGrpSpPr>
        <p:grpSpPr>
          <a:xfrm>
            <a:off x="6930436" y="3432912"/>
            <a:ext cx="710465" cy="435075"/>
            <a:chOff x="4211496" y="3488615"/>
            <a:chExt cx="710465" cy="412496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D6C10C6-5D11-7DDA-5C99-EAFAC283E333}"/>
                </a:ext>
              </a:extLst>
            </p:cNvPr>
            <p:cNvSpPr/>
            <p:nvPr/>
          </p:nvSpPr>
          <p:spPr>
            <a:xfrm>
              <a:off x="4211496" y="3605957"/>
              <a:ext cx="664169" cy="2951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EE9B2F-9E6C-5EA3-C2BF-4DC815205546}"/>
                </a:ext>
              </a:extLst>
            </p:cNvPr>
            <p:cNvSpPr txBox="1"/>
            <p:nvPr/>
          </p:nvSpPr>
          <p:spPr>
            <a:xfrm>
              <a:off x="4257792" y="3488615"/>
              <a:ext cx="6641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IDE</a:t>
              </a:r>
              <a:endParaRPr lang="ko-KR" altLang="en-US" sz="2000" b="1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E2495AF-60A2-C7FA-C1F2-4A5670B6AD68}"/>
              </a:ext>
            </a:extLst>
          </p:cNvPr>
          <p:cNvGrpSpPr/>
          <p:nvPr/>
        </p:nvGrpSpPr>
        <p:grpSpPr>
          <a:xfrm>
            <a:off x="6949731" y="4412878"/>
            <a:ext cx="754968" cy="441975"/>
            <a:chOff x="4099205" y="2423175"/>
            <a:chExt cx="754968" cy="419038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F0A61F5-17D6-9283-E2DD-246D44402E88}"/>
                </a:ext>
              </a:extLst>
            </p:cNvPr>
            <p:cNvSpPr/>
            <p:nvPr/>
          </p:nvSpPr>
          <p:spPr>
            <a:xfrm>
              <a:off x="4210549" y="2547059"/>
              <a:ext cx="537458" cy="2951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DC616D-4C0E-1523-6C28-E93EB04BE6BD}"/>
                </a:ext>
              </a:extLst>
            </p:cNvPr>
            <p:cNvSpPr txBox="1"/>
            <p:nvPr/>
          </p:nvSpPr>
          <p:spPr>
            <a:xfrm>
              <a:off x="4099205" y="2423175"/>
              <a:ext cx="7549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소개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53EC0F4-B5D2-0BFC-0385-BCCFAC3DAD5B}"/>
              </a:ext>
            </a:extLst>
          </p:cNvPr>
          <p:cNvGrpSpPr/>
          <p:nvPr/>
        </p:nvGrpSpPr>
        <p:grpSpPr>
          <a:xfrm>
            <a:off x="6971515" y="5399745"/>
            <a:ext cx="754968" cy="441975"/>
            <a:chOff x="4099205" y="2423175"/>
            <a:chExt cx="754968" cy="419038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FC46BC3-4945-4320-6B60-1228BCC53757}"/>
                </a:ext>
              </a:extLst>
            </p:cNvPr>
            <p:cNvSpPr/>
            <p:nvPr/>
          </p:nvSpPr>
          <p:spPr>
            <a:xfrm>
              <a:off x="4210549" y="2547059"/>
              <a:ext cx="537458" cy="2951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650DD0-7C64-3173-99C5-1BD0EB12E979}"/>
                </a:ext>
              </a:extLst>
            </p:cNvPr>
            <p:cNvSpPr txBox="1"/>
            <p:nvPr/>
          </p:nvSpPr>
          <p:spPr>
            <a:xfrm>
              <a:off x="4099205" y="2423175"/>
              <a:ext cx="7549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링크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462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6313935" y="1"/>
            <a:ext cx="596415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597577" y="1038801"/>
            <a:ext cx="4242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accent4">
                    <a:lumMod val="50000"/>
                  </a:schemeClr>
                </a:solidFill>
              </a:rPr>
              <a:t>TANI  </a:t>
            </a:r>
            <a:r>
              <a:rPr lang="ko-KR" altLang="en-US" sz="3600" b="1" spc="-300" dirty="0">
                <a:solidFill>
                  <a:schemeClr val="accent4">
                    <a:lumMod val="50000"/>
                  </a:schemeClr>
                </a:solidFill>
              </a:rPr>
              <a:t>액세서리 쇼핑몰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1623927" y="1971135"/>
            <a:ext cx="3988383" cy="4453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600" spc="-150" dirty="0"/>
              <a:t>1 </a:t>
            </a:r>
            <a:r>
              <a:rPr lang="ko-KR" altLang="en-US" sz="1600" spc="-150" dirty="0"/>
              <a:t>명</a:t>
            </a:r>
            <a:endParaRPr lang="en-US" altLang="ko-KR" sz="1600" spc="-150" dirty="0"/>
          </a:p>
          <a:p>
            <a:pPr algn="just">
              <a:lnSpc>
                <a:spcPct val="200000"/>
              </a:lnSpc>
            </a:pPr>
            <a:r>
              <a:rPr lang="en-US" altLang="ko-KR" sz="1600" spc="-150" dirty="0"/>
              <a:t>22.11.20 ~ 22.12.30</a:t>
            </a:r>
          </a:p>
          <a:p>
            <a:pPr algn="just">
              <a:lnSpc>
                <a:spcPct val="200000"/>
              </a:lnSpc>
            </a:pPr>
            <a:r>
              <a:rPr lang="ko-KR" altLang="en-US" sz="1600" spc="-150" dirty="0"/>
              <a:t>상품 </a:t>
            </a:r>
            <a:r>
              <a:rPr lang="en-US" altLang="ko-KR" sz="1600" spc="-150" dirty="0"/>
              <a:t>CRUD &amp; </a:t>
            </a:r>
            <a:r>
              <a:rPr lang="ko-KR" altLang="en-US" sz="1600" spc="-150" dirty="0"/>
              <a:t>회원 </a:t>
            </a:r>
            <a:r>
              <a:rPr lang="ko-KR" altLang="en-US" sz="1600" spc="-150" dirty="0" err="1"/>
              <a:t>시큐리티</a:t>
            </a:r>
            <a:r>
              <a:rPr lang="ko-KR" altLang="en-US" sz="1600" spc="-150" dirty="0"/>
              <a:t> </a:t>
            </a:r>
            <a:r>
              <a:rPr lang="en-US" altLang="ko-KR" sz="1600" spc="-150" dirty="0"/>
              <a:t>&amp;</a:t>
            </a:r>
            <a:r>
              <a:rPr lang="ko-KR" altLang="en-US" sz="1600" spc="-150" dirty="0"/>
              <a:t>구매 </a:t>
            </a:r>
            <a:r>
              <a:rPr lang="en-US" altLang="ko-KR" sz="1600" spc="-150" dirty="0"/>
              <a:t>&amp; </a:t>
            </a:r>
            <a:r>
              <a:rPr lang="ko-KR" altLang="en-US" sz="1600" spc="-150" dirty="0"/>
              <a:t>장바구니 로직  </a:t>
            </a:r>
            <a:r>
              <a:rPr lang="en-US" altLang="ko-KR" sz="1600" spc="-150" dirty="0"/>
              <a:t>&amp; DB </a:t>
            </a:r>
            <a:r>
              <a:rPr lang="ko-KR" altLang="en-US" sz="1600" spc="-150" dirty="0"/>
              <a:t>구축설계</a:t>
            </a:r>
            <a:endParaRPr lang="en-US" altLang="ko-KR" sz="1600" spc="-150" dirty="0"/>
          </a:p>
          <a:p>
            <a:pPr algn="just">
              <a:lnSpc>
                <a:spcPct val="200000"/>
              </a:lnSpc>
            </a:pPr>
            <a:r>
              <a:rPr lang="en-US" altLang="ko-KR" sz="1600" b="0" i="0" dirty="0" err="1">
                <a:effectLst/>
                <a:latin typeface="Quicksand"/>
              </a:rPr>
              <a:t>SpringBoot</a:t>
            </a:r>
            <a:r>
              <a:rPr lang="en-US" altLang="ko-KR" sz="1600" b="0" i="0" dirty="0">
                <a:effectLst/>
                <a:latin typeface="Quicksand"/>
              </a:rPr>
              <a:t>(Maven),Ajax</a:t>
            </a:r>
          </a:p>
          <a:p>
            <a:pPr algn="just">
              <a:lnSpc>
                <a:spcPct val="200000"/>
              </a:lnSpc>
            </a:pPr>
            <a:r>
              <a:rPr lang="en-US" altLang="ko-KR" sz="1600" dirty="0">
                <a:latin typeface="Quicksand"/>
              </a:rPr>
              <a:t>      : </a:t>
            </a:r>
            <a:r>
              <a:rPr lang="en-US" altLang="ko-KR" sz="1600" b="0" i="0" dirty="0" err="1">
                <a:effectLst/>
                <a:latin typeface="Quicksand"/>
              </a:rPr>
              <a:t>Thymeleaf</a:t>
            </a:r>
            <a:r>
              <a:rPr lang="en-US" altLang="ko-KR" sz="1600" b="0" i="0" dirty="0">
                <a:effectLst/>
                <a:latin typeface="Quicksand"/>
              </a:rPr>
              <a:t>, </a:t>
            </a:r>
            <a:r>
              <a:rPr lang="en-US" altLang="ko-KR" sz="1600" b="0" i="0" dirty="0" err="1">
                <a:effectLst/>
                <a:latin typeface="Quicksand"/>
              </a:rPr>
              <a:t>MyBatis</a:t>
            </a:r>
            <a:r>
              <a:rPr lang="en-US" altLang="ko-KR" sz="1600" b="0" i="0" dirty="0">
                <a:effectLst/>
                <a:latin typeface="Quicksand"/>
              </a:rPr>
              <a:t>, Oracle</a:t>
            </a:r>
            <a:endParaRPr lang="en-US" altLang="ko-KR" sz="1600" spc="-150" dirty="0"/>
          </a:p>
          <a:p>
            <a:pPr algn="just">
              <a:lnSpc>
                <a:spcPct val="200000"/>
              </a:lnSpc>
            </a:pPr>
            <a:r>
              <a:rPr lang="ko-KR" altLang="en-US" sz="1600" spc="-150" dirty="0"/>
              <a:t>팀프로젝트 당시 담당 못한 기능에 도전하고 싶어서 공부 할 겸 시작하게 되었습니다</a:t>
            </a:r>
            <a:r>
              <a:rPr lang="en-US" altLang="ko-KR" sz="1600" spc="-150" dirty="0"/>
              <a:t>. </a:t>
            </a:r>
          </a:p>
          <a:p>
            <a:pPr algn="just">
              <a:lnSpc>
                <a:spcPct val="200000"/>
              </a:lnSpc>
            </a:pPr>
            <a:r>
              <a:rPr lang="en-US" altLang="ko-KR" sz="1600" spc="-150" dirty="0">
                <a:latin typeface="Quicksand"/>
              </a:rPr>
              <a:t>https://github.com/www90kr/tani</a:t>
            </a:r>
            <a:endParaRPr lang="en-US" altLang="ko-KR" sz="1600" spc="-15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1BDE11-4A40-C291-42A0-5742D4FAC9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3089" t="-5842" r="-7220" b="-6443"/>
          <a:stretch/>
        </p:blipFill>
        <p:spPr>
          <a:xfrm>
            <a:off x="6352826" y="912960"/>
            <a:ext cx="5886371" cy="4838685"/>
          </a:xfrm>
          <a:prstGeom prst="rect">
            <a:avLst/>
          </a:prstGeom>
          <a:ln>
            <a:solidFill>
              <a:srgbClr val="FBCE01"/>
            </a:solidFill>
          </a:ln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6AC917A1-BF6D-50CE-47C1-D16EB94C9AB5}"/>
              </a:ext>
            </a:extLst>
          </p:cNvPr>
          <p:cNvGrpSpPr/>
          <p:nvPr/>
        </p:nvGrpSpPr>
        <p:grpSpPr>
          <a:xfrm>
            <a:off x="397699" y="2085435"/>
            <a:ext cx="1217432" cy="4308038"/>
            <a:chOff x="397699" y="2085435"/>
            <a:chExt cx="1217432" cy="4308038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C352121-D0DC-CBE0-459A-7184EDD6D40A}"/>
                </a:ext>
              </a:extLst>
            </p:cNvPr>
            <p:cNvGrpSpPr/>
            <p:nvPr/>
          </p:nvGrpSpPr>
          <p:grpSpPr>
            <a:xfrm>
              <a:off x="702066" y="2085435"/>
              <a:ext cx="754968" cy="407462"/>
              <a:chOff x="4085245" y="1971135"/>
              <a:chExt cx="754968" cy="407462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F60B87D3-3340-6779-581D-5FC814AC3986}"/>
                  </a:ext>
                </a:extLst>
              </p:cNvPr>
              <p:cNvSpPr/>
              <p:nvPr/>
            </p:nvSpPr>
            <p:spPr>
              <a:xfrm>
                <a:off x="4196589" y="2083443"/>
                <a:ext cx="537458" cy="29515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A905A2-3A71-ADE9-E245-D8991132E4B8}"/>
                  </a:ext>
                </a:extLst>
              </p:cNvPr>
              <p:cNvSpPr txBox="1"/>
              <p:nvPr/>
            </p:nvSpPr>
            <p:spPr>
              <a:xfrm>
                <a:off x="4085245" y="1971135"/>
                <a:ext cx="7549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/>
                  <a:t>인원</a:t>
                </a: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7DD20DF-7000-1A07-3D08-91B534B6DF49}"/>
                </a:ext>
              </a:extLst>
            </p:cNvPr>
            <p:cNvGrpSpPr/>
            <p:nvPr/>
          </p:nvGrpSpPr>
          <p:grpSpPr>
            <a:xfrm>
              <a:off x="687566" y="2570379"/>
              <a:ext cx="754968" cy="419039"/>
              <a:chOff x="4099205" y="2423174"/>
              <a:chExt cx="754968" cy="419039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969FA737-2291-E18C-1DDC-3B63EDCAAB0A}"/>
                  </a:ext>
                </a:extLst>
              </p:cNvPr>
              <p:cNvSpPr/>
              <p:nvPr/>
            </p:nvSpPr>
            <p:spPr>
              <a:xfrm>
                <a:off x="4210549" y="2547059"/>
                <a:ext cx="537458" cy="29515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177A0ED-16FB-2037-C6CD-B27205178105}"/>
                  </a:ext>
                </a:extLst>
              </p:cNvPr>
              <p:cNvSpPr txBox="1"/>
              <p:nvPr/>
            </p:nvSpPr>
            <p:spPr>
              <a:xfrm>
                <a:off x="4099205" y="2423174"/>
                <a:ext cx="7549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/>
                  <a:t>기간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D5F857E-E484-D383-A0EC-77CC06216412}"/>
                </a:ext>
              </a:extLst>
            </p:cNvPr>
            <p:cNvGrpSpPr/>
            <p:nvPr/>
          </p:nvGrpSpPr>
          <p:grpSpPr>
            <a:xfrm>
              <a:off x="397699" y="3059102"/>
              <a:ext cx="1217432" cy="432638"/>
              <a:chOff x="4083838" y="2989418"/>
              <a:chExt cx="1217432" cy="432638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10D97E80-5B4D-B887-99DB-BDEF6D2A760D}"/>
                  </a:ext>
                </a:extLst>
              </p:cNvPr>
              <p:cNvSpPr/>
              <p:nvPr/>
            </p:nvSpPr>
            <p:spPr>
              <a:xfrm>
                <a:off x="4211496" y="3126902"/>
                <a:ext cx="948624" cy="29515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886D637-3084-028F-F2D3-B2FCCF6A9B1E}"/>
                  </a:ext>
                </a:extLst>
              </p:cNvPr>
              <p:cNvSpPr txBox="1"/>
              <p:nvPr/>
            </p:nvSpPr>
            <p:spPr>
              <a:xfrm>
                <a:off x="4083838" y="2989418"/>
                <a:ext cx="12174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/>
                  <a:t>주요기능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FF0054B-2863-B400-232A-8327C77B5473}"/>
                </a:ext>
              </a:extLst>
            </p:cNvPr>
            <p:cNvGrpSpPr/>
            <p:nvPr/>
          </p:nvGrpSpPr>
          <p:grpSpPr>
            <a:xfrm>
              <a:off x="732069" y="3982626"/>
              <a:ext cx="710465" cy="412496"/>
              <a:chOff x="4211496" y="3488615"/>
              <a:chExt cx="710465" cy="412496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BBBB27ED-7706-0DAE-1908-687A4D506E2E}"/>
                  </a:ext>
                </a:extLst>
              </p:cNvPr>
              <p:cNvSpPr/>
              <p:nvPr/>
            </p:nvSpPr>
            <p:spPr>
              <a:xfrm>
                <a:off x="4211496" y="3605957"/>
                <a:ext cx="664169" cy="29515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C63E572-3734-9379-7932-BFF22FBA1074}"/>
                  </a:ext>
                </a:extLst>
              </p:cNvPr>
              <p:cNvSpPr txBox="1"/>
              <p:nvPr/>
            </p:nvSpPr>
            <p:spPr>
              <a:xfrm>
                <a:off x="4257792" y="3488615"/>
                <a:ext cx="6641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/>
                  <a:t>IDE</a:t>
                </a:r>
                <a:endParaRPr lang="ko-KR" altLang="en-US" sz="2000" b="1" dirty="0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A80052E7-D995-085D-FD5F-64762F788B00}"/>
                </a:ext>
              </a:extLst>
            </p:cNvPr>
            <p:cNvGrpSpPr/>
            <p:nvPr/>
          </p:nvGrpSpPr>
          <p:grpSpPr>
            <a:xfrm>
              <a:off x="719013" y="4984723"/>
              <a:ext cx="754968" cy="419039"/>
              <a:chOff x="4099205" y="2423174"/>
              <a:chExt cx="754968" cy="419039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B49DBC62-72E2-9FD1-AB6F-3BFB89C74A39}"/>
                  </a:ext>
                </a:extLst>
              </p:cNvPr>
              <p:cNvSpPr/>
              <p:nvPr/>
            </p:nvSpPr>
            <p:spPr>
              <a:xfrm>
                <a:off x="4210549" y="2547059"/>
                <a:ext cx="537458" cy="29515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0C59AAC-0821-E601-02A3-DAF22B2C8E50}"/>
                  </a:ext>
                </a:extLst>
              </p:cNvPr>
              <p:cNvSpPr txBox="1"/>
              <p:nvPr/>
            </p:nvSpPr>
            <p:spPr>
              <a:xfrm>
                <a:off x="4099205" y="2423174"/>
                <a:ext cx="7549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/>
                  <a:t>소개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0955EC6-0132-FEC7-CEF0-92254C4D3D8E}"/>
                </a:ext>
              </a:extLst>
            </p:cNvPr>
            <p:cNvGrpSpPr/>
            <p:nvPr/>
          </p:nvGrpSpPr>
          <p:grpSpPr>
            <a:xfrm>
              <a:off x="719013" y="5974434"/>
              <a:ext cx="754968" cy="419039"/>
              <a:chOff x="4099205" y="2423174"/>
              <a:chExt cx="754968" cy="419039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48ACA39E-0791-E7FA-5DE5-D726541F964A}"/>
                  </a:ext>
                </a:extLst>
              </p:cNvPr>
              <p:cNvSpPr/>
              <p:nvPr/>
            </p:nvSpPr>
            <p:spPr>
              <a:xfrm>
                <a:off x="4210549" y="2547059"/>
                <a:ext cx="537458" cy="29515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E49E799-A69A-1442-D593-7F1F5AE6BA21}"/>
                  </a:ext>
                </a:extLst>
              </p:cNvPr>
              <p:cNvSpPr txBox="1"/>
              <p:nvPr/>
            </p:nvSpPr>
            <p:spPr>
              <a:xfrm>
                <a:off x="4099205" y="2423174"/>
                <a:ext cx="7549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/>
                  <a:t>링크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330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875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  <a:latin typeface="Bodoni MT Black" panose="02070A03080606020203" pitchFamily="18" charset="0"/>
              </a:rPr>
              <a:t>CAREER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  <a:latin typeface="Bodoni MT Black" panose="02070A030806060202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2173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저는 이런 일을 했습니다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4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168113B-F2BC-41AF-9419-122DAA30A576}"/>
              </a:ext>
            </a:extLst>
          </p:cNvPr>
          <p:cNvSpPr/>
          <p:nvPr/>
        </p:nvSpPr>
        <p:spPr>
          <a:xfrm>
            <a:off x="6034549" y="3683000"/>
            <a:ext cx="2443726" cy="2541242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8C2A02C-CBF3-47D8-840C-F2A8F580A550}"/>
              </a:ext>
            </a:extLst>
          </p:cNvPr>
          <p:cNvSpPr/>
          <p:nvPr/>
        </p:nvSpPr>
        <p:spPr>
          <a:xfrm>
            <a:off x="3081834" y="1552355"/>
            <a:ext cx="2443725" cy="2487748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2B749-0D38-4E80-90B8-D2A1F923E8C6}"/>
              </a:ext>
            </a:extLst>
          </p:cNvPr>
          <p:cNvSpPr txBox="1"/>
          <p:nvPr/>
        </p:nvSpPr>
        <p:spPr>
          <a:xfrm>
            <a:off x="6348838" y="4678498"/>
            <a:ext cx="1678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여행사 사무직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BF5280-B213-4152-BA38-BB26584AB3BC}"/>
              </a:ext>
            </a:extLst>
          </p:cNvPr>
          <p:cNvSpPr txBox="1"/>
          <p:nvPr/>
        </p:nvSpPr>
        <p:spPr>
          <a:xfrm>
            <a:off x="3401753" y="2628780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쇼핑몰 관리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4C7A3B-4CB5-4398-A5E3-02C69A6521AF}"/>
              </a:ext>
            </a:extLst>
          </p:cNvPr>
          <p:cNvSpPr txBox="1"/>
          <p:nvPr/>
        </p:nvSpPr>
        <p:spPr>
          <a:xfrm>
            <a:off x="185879" y="4032167"/>
            <a:ext cx="5477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b="0" i="0" dirty="0">
                <a:effectLst/>
                <a:latin typeface="Quicksand"/>
              </a:rPr>
              <a:t>소셜커머스 매출이 </a:t>
            </a:r>
            <a:r>
              <a:rPr lang="en-US" altLang="ko-KR" sz="1200" b="0" i="0" dirty="0">
                <a:effectLst/>
                <a:latin typeface="Quicksand"/>
              </a:rPr>
              <a:t>90% </a:t>
            </a:r>
            <a:r>
              <a:rPr lang="ko-KR" altLang="en-US" sz="1200" b="0" i="0" dirty="0">
                <a:effectLst/>
                <a:latin typeface="Quicksand"/>
              </a:rPr>
              <a:t>이상을 차지하는 쇼핑몰에서 사무직을 담당하였습니다</a:t>
            </a:r>
            <a:r>
              <a:rPr lang="en-US" altLang="ko-KR" sz="1200" b="0" i="0" dirty="0">
                <a:effectLst/>
                <a:latin typeface="Quicksand"/>
              </a:rPr>
              <a:t>. </a:t>
            </a:r>
            <a:r>
              <a:rPr lang="ko-KR" altLang="en-US" sz="1200" b="0" i="0" dirty="0">
                <a:effectLst/>
                <a:latin typeface="Quicksand"/>
              </a:rPr>
              <a:t>주업무는 담당</a:t>
            </a:r>
            <a:r>
              <a:rPr lang="en-US" altLang="ko-KR" sz="1200" b="0" i="0" dirty="0">
                <a:effectLst/>
                <a:latin typeface="Quicksand"/>
              </a:rPr>
              <a:t>MD</a:t>
            </a:r>
            <a:r>
              <a:rPr lang="ko-KR" altLang="en-US" sz="1200" b="0" i="0" dirty="0">
                <a:effectLst/>
                <a:latin typeface="Quicksand"/>
              </a:rPr>
              <a:t>와 소통 </a:t>
            </a:r>
            <a:r>
              <a:rPr lang="en-US" altLang="ko-KR" sz="1200" b="0" i="0" dirty="0">
                <a:effectLst/>
                <a:latin typeface="Quicksand"/>
              </a:rPr>
              <a:t>, </a:t>
            </a:r>
            <a:r>
              <a:rPr lang="ko-KR" altLang="en-US" sz="1200" b="0" i="0" dirty="0">
                <a:effectLst/>
                <a:latin typeface="Quicksand"/>
              </a:rPr>
              <a:t>재고관리</a:t>
            </a:r>
            <a:r>
              <a:rPr lang="en-US" altLang="ko-KR" sz="1200" b="0" i="0" dirty="0">
                <a:effectLst/>
                <a:latin typeface="Quicksand"/>
              </a:rPr>
              <a:t>, </a:t>
            </a:r>
            <a:r>
              <a:rPr lang="ko-KR" altLang="en-US" sz="1200" b="0" i="0" dirty="0">
                <a:effectLst/>
                <a:latin typeface="Quicksand"/>
              </a:rPr>
              <a:t>고객관리</a:t>
            </a:r>
            <a:r>
              <a:rPr lang="en-US" altLang="ko-KR" sz="1200" b="0" i="0" dirty="0">
                <a:effectLst/>
                <a:latin typeface="Quicksand"/>
              </a:rPr>
              <a:t>, </a:t>
            </a:r>
            <a:r>
              <a:rPr lang="ko-KR" altLang="en-US" sz="1200" b="0" i="0" dirty="0">
                <a:effectLst/>
                <a:latin typeface="Quicksand"/>
              </a:rPr>
              <a:t>쇼핑몰관리자페이지담당 등입니다</a:t>
            </a:r>
            <a:r>
              <a:rPr lang="en-US" altLang="ko-KR" sz="1200" b="0" i="0" dirty="0">
                <a:effectLst/>
                <a:latin typeface="Quicksand"/>
              </a:rPr>
              <a:t>.</a:t>
            </a:r>
            <a:endParaRPr lang="ko-KR" altLang="en-US" sz="1200" spc="-1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477FD-C589-4184-9E94-30E3A6C2C2F7}"/>
              </a:ext>
            </a:extLst>
          </p:cNvPr>
          <p:cNvSpPr txBox="1"/>
          <p:nvPr/>
        </p:nvSpPr>
        <p:spPr>
          <a:xfrm>
            <a:off x="6986104" y="5727094"/>
            <a:ext cx="430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b="0" i="0" dirty="0">
                <a:effectLst/>
                <a:latin typeface="Quicksand"/>
              </a:rPr>
              <a:t>여행사 거래처담당과 사이트관리</a:t>
            </a:r>
            <a:r>
              <a:rPr lang="en-US" altLang="ko-KR" sz="1200" b="0" i="0" dirty="0">
                <a:effectLst/>
                <a:latin typeface="Quicksand"/>
              </a:rPr>
              <a:t>, </a:t>
            </a:r>
            <a:r>
              <a:rPr lang="ko-KR" altLang="en-US" sz="1200" b="0" i="0" dirty="0">
                <a:effectLst/>
                <a:latin typeface="Quicksand"/>
              </a:rPr>
              <a:t>예약관리</a:t>
            </a:r>
            <a:r>
              <a:rPr lang="en-US" altLang="ko-KR" sz="1200" b="0" i="0" dirty="0">
                <a:effectLst/>
                <a:latin typeface="Quicksand"/>
              </a:rPr>
              <a:t>, </a:t>
            </a:r>
          </a:p>
          <a:p>
            <a:pPr algn="just"/>
            <a:r>
              <a:rPr lang="ko-KR" altLang="en-US" sz="1200" b="0" i="0" dirty="0">
                <a:effectLst/>
                <a:latin typeface="Quicksand"/>
              </a:rPr>
              <a:t>고객상담 등을 담당했습니다</a:t>
            </a:r>
            <a:r>
              <a:rPr lang="en-US" altLang="ko-KR" sz="1200" b="0" i="0" dirty="0">
                <a:effectLst/>
                <a:latin typeface="Quicksand"/>
              </a:rPr>
              <a:t>.</a:t>
            </a:r>
            <a:endParaRPr lang="ko-KR" altLang="en-US" sz="1200" spc="-1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33A398-918D-B587-A659-FFAA005EE8D3}"/>
              </a:ext>
            </a:extLst>
          </p:cNvPr>
          <p:cNvSpPr txBox="1"/>
          <p:nvPr/>
        </p:nvSpPr>
        <p:spPr>
          <a:xfrm>
            <a:off x="3281429" y="3028890"/>
            <a:ext cx="192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2018.04 ~ 2019.07</a:t>
            </a:r>
            <a:endParaRPr lang="ko-KR" altLang="en-US" sz="160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4CC70E-9BDE-268B-6AA6-DDAF4EF047E4}"/>
              </a:ext>
            </a:extLst>
          </p:cNvPr>
          <p:cNvSpPr txBox="1"/>
          <p:nvPr/>
        </p:nvSpPr>
        <p:spPr>
          <a:xfrm>
            <a:off x="6431920" y="5078608"/>
            <a:ext cx="192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2019.09 ~ 2022.04</a:t>
            </a:r>
            <a:endParaRPr lang="ko-KR" altLang="en-US" sz="160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6102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1B9ACE3-D352-2620-B889-8156D809BB98}"/>
              </a:ext>
            </a:extLst>
          </p:cNvPr>
          <p:cNvSpPr/>
          <p:nvPr/>
        </p:nvSpPr>
        <p:spPr>
          <a:xfrm>
            <a:off x="0" y="1524000"/>
            <a:ext cx="12192000" cy="533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610972-6808-4C54-B2C4-E0D8498CBFD4}"/>
              </a:ext>
            </a:extLst>
          </p:cNvPr>
          <p:cNvSpPr/>
          <p:nvPr/>
        </p:nvSpPr>
        <p:spPr>
          <a:xfrm>
            <a:off x="4322697" y="1722277"/>
            <a:ext cx="3724377" cy="10717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7E6538-4A57-4AB9-A676-23AADA4E8442}"/>
              </a:ext>
            </a:extLst>
          </p:cNvPr>
          <p:cNvSpPr txBox="1"/>
          <p:nvPr/>
        </p:nvSpPr>
        <p:spPr>
          <a:xfrm>
            <a:off x="5434562" y="2025503"/>
            <a:ext cx="252986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i="0" cap="all" dirty="0">
                <a:solidFill>
                  <a:schemeClr val="bg1">
                    <a:lumMod val="65000"/>
                  </a:schemeClr>
                </a:solidFill>
                <a:effectLst/>
                <a:latin typeface="Quicksand"/>
              </a:rPr>
              <a:t>친화력의 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5A34CE-0CC1-461A-AA50-EA2A905E1D52}"/>
              </a:ext>
            </a:extLst>
          </p:cNvPr>
          <p:cNvSpPr txBox="1"/>
          <p:nvPr/>
        </p:nvSpPr>
        <p:spPr>
          <a:xfrm>
            <a:off x="549173" y="2844225"/>
            <a:ext cx="10487615" cy="3336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0" i="0" dirty="0">
                <a:effectLst/>
                <a:latin typeface="Quicksand"/>
              </a:rPr>
              <a:t>사람들과 어울리는 것을 좋아합니다</a:t>
            </a:r>
            <a:r>
              <a:rPr lang="en-US" altLang="ko-KR" b="0" i="0" dirty="0">
                <a:effectLst/>
                <a:latin typeface="Quicksand"/>
              </a:rPr>
              <a:t>. </a:t>
            </a:r>
            <a:r>
              <a:rPr lang="ko-KR" altLang="en-US" b="0" i="0" dirty="0">
                <a:effectLst/>
                <a:latin typeface="Quicksand"/>
              </a:rPr>
              <a:t>내성적인 성격이라 처음엔 낯을 가릴 수 있지만 </a:t>
            </a:r>
            <a:endParaRPr lang="en-US" altLang="ko-KR" b="0" i="0" dirty="0">
              <a:effectLst/>
              <a:latin typeface="Quicksand"/>
            </a:endParaRPr>
          </a:p>
          <a:p>
            <a:pPr>
              <a:lnSpc>
                <a:spcPct val="200000"/>
              </a:lnSpc>
            </a:pPr>
            <a:r>
              <a:rPr lang="ko-KR" altLang="en-US" b="0" i="0" dirty="0">
                <a:effectLst/>
                <a:latin typeface="Quicksand"/>
              </a:rPr>
              <a:t>정이 원체 많은 성격이라 사람들과 친해지는 것을 어려워하지 않습니다</a:t>
            </a:r>
            <a:r>
              <a:rPr lang="en-US" altLang="ko-KR" b="0" i="0" dirty="0">
                <a:effectLst/>
                <a:latin typeface="Quicksand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b="0" i="0" dirty="0">
                <a:effectLst/>
                <a:latin typeface="Quicksand"/>
              </a:rPr>
              <a:t>이 쪽 분야가 동료와의 많은 협력과 큰 팀워크를 요구하는 것은 아니지만</a:t>
            </a:r>
            <a:r>
              <a:rPr lang="en-US" altLang="ko-KR" b="0" i="0" dirty="0">
                <a:effectLst/>
                <a:latin typeface="Quicksand"/>
              </a:rPr>
              <a:t>, </a:t>
            </a:r>
          </a:p>
          <a:p>
            <a:pPr>
              <a:lnSpc>
                <a:spcPct val="200000"/>
              </a:lnSpc>
            </a:pPr>
            <a:r>
              <a:rPr lang="ko-KR" altLang="en-US" b="0" i="0" dirty="0">
                <a:effectLst/>
                <a:latin typeface="Quicksand"/>
              </a:rPr>
              <a:t>사회 어디든 사람과의 관계가 중요하다고 생각합니다</a:t>
            </a:r>
            <a:r>
              <a:rPr lang="en-US" altLang="ko-KR" b="0" i="0" dirty="0">
                <a:effectLst/>
                <a:latin typeface="Quicksand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b="0" i="0" dirty="0">
                <a:effectLst/>
                <a:latin typeface="Quicksand"/>
              </a:rPr>
              <a:t>학원에서도 가장 나이가 많은 학생이었지만 누구보다 학원생활을 가장 잘 적응</a:t>
            </a:r>
            <a:r>
              <a:rPr lang="ko-KR" altLang="en-US" dirty="0">
                <a:latin typeface="Quicksand"/>
              </a:rPr>
              <a:t>했다고 자신합니다</a:t>
            </a:r>
            <a:r>
              <a:rPr lang="en-US" altLang="ko-KR" b="0" i="0" dirty="0">
                <a:effectLst/>
                <a:latin typeface="Quicksand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b="0" i="0" dirty="0">
                <a:effectLst/>
                <a:latin typeface="Quicksand"/>
              </a:rPr>
              <a:t>제가 적지 않은 나이라 혹시라도 부담 느끼신다면 그런 걱정은 </a:t>
            </a:r>
            <a:r>
              <a:rPr lang="en-US" altLang="ko-KR" b="0" i="0" dirty="0">
                <a:effectLst/>
                <a:latin typeface="Quicksand"/>
              </a:rPr>
              <a:t>drop the cascade </a:t>
            </a:r>
            <a:r>
              <a:rPr lang="ko-KR" altLang="en-US" b="0" i="0" dirty="0">
                <a:effectLst/>
                <a:latin typeface="Quicksand"/>
              </a:rPr>
              <a:t>해 </a:t>
            </a:r>
            <a:r>
              <a:rPr lang="ko-KR" altLang="en-US" b="0" i="0" dirty="0" err="1">
                <a:effectLst/>
                <a:latin typeface="Quicksand"/>
              </a:rPr>
              <a:t>버리시길</a:t>
            </a:r>
            <a:r>
              <a:rPr lang="ko-KR" altLang="en-US" b="0" i="0" dirty="0">
                <a:effectLst/>
                <a:latin typeface="Quicksand"/>
              </a:rPr>
              <a:t> 바랍니다 </a:t>
            </a:r>
            <a:r>
              <a:rPr lang="en-US" altLang="ko-KR" b="0" i="0" dirty="0">
                <a:effectLst/>
                <a:latin typeface="Quicksand"/>
              </a:rPr>
              <a:t>''*</a:t>
            </a:r>
            <a:endParaRPr lang="ko-KR" altLang="en-US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D3F778-6432-56FB-CA01-3DA1D423F47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A710E2-50EA-8144-85FC-71C82114199F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01E3EB-35B8-5EC1-C4EE-91E57420D7A5}"/>
              </a:ext>
            </a:extLst>
          </p:cNvPr>
          <p:cNvSpPr txBox="1"/>
          <p:nvPr/>
        </p:nvSpPr>
        <p:spPr>
          <a:xfrm>
            <a:off x="720000" y="121920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300" dirty="0">
                <a:solidFill>
                  <a:schemeClr val="accent4">
                    <a:lumMod val="50000"/>
                  </a:schemeClr>
                </a:solidFill>
                <a:latin typeface="Bodoni MT Black" panose="02070A03080606020203" pitchFamily="18" charset="0"/>
              </a:rPr>
              <a:t>STRENGTH</a:t>
            </a:r>
            <a:endParaRPr lang="ko-KR" altLang="en-US" sz="3200" spc="300" dirty="0">
              <a:solidFill>
                <a:schemeClr val="accent4">
                  <a:lumMod val="50000"/>
                </a:schemeClr>
              </a:solidFill>
              <a:latin typeface="Bodoni MT Black" panose="02070A030806060202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231755-C8ED-E8DA-89D6-380B104B3F02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5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25A2E0-7F8E-11E7-B91F-EA759255ACB4}"/>
              </a:ext>
            </a:extLst>
          </p:cNvPr>
          <p:cNvSpPr txBox="1"/>
          <p:nvPr/>
        </p:nvSpPr>
        <p:spPr>
          <a:xfrm>
            <a:off x="4278247" y="1204889"/>
            <a:ext cx="1148071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0" i="0" cap="all" dirty="0">
                <a:solidFill>
                  <a:schemeClr val="bg1">
                    <a:lumMod val="65000"/>
                  </a:schemeClr>
                </a:solidFill>
                <a:effectLst/>
                <a:latin typeface="Arial Nova (본문)"/>
                <a:ea typeface="HY견고딕" panose="02030600000101010101" pitchFamily="18" charset="-127"/>
                <a:cs typeface="Arial" panose="020B0604020202020204" pitchFamily="34" charset="0"/>
              </a:rPr>
              <a:t>#</a:t>
            </a:r>
            <a:endParaRPr lang="ko-KR" altLang="en-US" sz="13000" i="0" cap="all" dirty="0">
              <a:solidFill>
                <a:schemeClr val="bg1">
                  <a:lumMod val="65000"/>
                </a:schemeClr>
              </a:solidFill>
              <a:effectLst/>
              <a:latin typeface="Arial Nova (본문)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8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691</Words>
  <Application>Microsoft Office PowerPoint</Application>
  <PresentationFormat>와이드스크린</PresentationFormat>
  <Paragraphs>132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5" baseType="lpstr">
      <vt:lpstr>Arial Nova (본문)</vt:lpstr>
      <vt:lpstr>HY견고딕</vt:lpstr>
      <vt:lpstr>Quicksand</vt:lpstr>
      <vt:lpstr>나눔스퀘어 Bold</vt:lpstr>
      <vt:lpstr>나눔스퀘어 ExtraBold</vt:lpstr>
      <vt:lpstr>나눔스퀘어 Light</vt:lpstr>
      <vt:lpstr>맑은 고딕</vt:lpstr>
      <vt:lpstr>Arial</vt:lpstr>
      <vt:lpstr>Arial Nova</vt:lpstr>
      <vt:lpstr>Bahnschrift Condensed</vt:lpstr>
      <vt:lpstr>Bodoni MT Black</vt:lpstr>
      <vt:lpstr>Karla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w.1z@outlook.kr</cp:lastModifiedBy>
  <cp:revision>28</cp:revision>
  <dcterms:created xsi:type="dcterms:W3CDTF">2020-12-13T00:02:47Z</dcterms:created>
  <dcterms:modified xsi:type="dcterms:W3CDTF">2023-06-07T08:57:25Z</dcterms:modified>
</cp:coreProperties>
</file>