
<file path=[Content_Types].xml><?xml version="1.0" encoding="utf-8"?>
<Types xmlns="http://schemas.openxmlformats.org/package/2006/content-types">
  <Default Extension="jpeg" ContentType="image/jpeg"/>
  <Default Extension="wmf" ContentType="image/x-wmf"/>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 id="2147483669" r:id="rId2"/>
  </p:sldMasterIdLst>
  <p:notesMasterIdLst>
    <p:notesMasterId r:id="rId55"/>
  </p:notesMasterIdLst>
  <p:sldIdLst>
    <p:sldId id="256" r:id="rId3"/>
    <p:sldId id="257" r:id="rId4"/>
    <p:sldId id="258" r:id="rId5"/>
    <p:sldId id="282" r:id="rId6"/>
    <p:sldId id="283" r:id="rId7"/>
    <p:sldId id="281"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307" r:id="rId31"/>
    <p:sldId id="308" r:id="rId32"/>
    <p:sldId id="309" r:id="rId33"/>
    <p:sldId id="310" r:id="rId34"/>
    <p:sldId id="311" r:id="rId35"/>
    <p:sldId id="312" r:id="rId36"/>
    <p:sldId id="313" r:id="rId37"/>
    <p:sldId id="314" r:id="rId38"/>
    <p:sldId id="315" r:id="rId39"/>
    <p:sldId id="316" r:id="rId40"/>
    <p:sldId id="317" r:id="rId41"/>
    <p:sldId id="318" r:id="rId42"/>
    <p:sldId id="319" r:id="rId43"/>
    <p:sldId id="320" r:id="rId44"/>
    <p:sldId id="321" r:id="rId45"/>
    <p:sldId id="322" r:id="rId46"/>
    <p:sldId id="327" r:id="rId47"/>
    <p:sldId id="323" r:id="rId48"/>
    <p:sldId id="324" r:id="rId49"/>
    <p:sldId id="325" r:id="rId50"/>
    <p:sldId id="328" r:id="rId51"/>
    <p:sldId id="329" r:id="rId52"/>
    <p:sldId id="326" r:id="rId53"/>
    <p:sldId id="280" r:id="rId5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307" autoAdjust="0"/>
    <p:restoredTop sz="94660"/>
  </p:normalViewPr>
  <p:slideViewPr>
    <p:cSldViewPr snapToGrid="0" showGuides="1">
      <p:cViewPr varScale="1">
        <p:scale>
          <a:sx n="75" d="100"/>
          <a:sy n="75" d="100"/>
        </p:scale>
        <p:origin x="156" y="7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charts/_rels/chart1.xml.rels><?xml version="1.0" encoding="UTF-8" standalone="yes"?>
<Relationships xmlns="http://schemas.openxmlformats.org/package/2006/relationships"><Relationship Id="rId3" Type="http://schemas.openxmlformats.org/officeDocument/2006/relationships/oleObject" Target="file:///D:\2018\Project\Courses\Warmup\data\&#25968;&#25454;&#20998;&#2651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[数据分析.xlsx]9.简单透视表查看薪资影响因素!数据透视表1</c:name>
    <c:fmtId val="-1"/>
  </c:pivotSource>
  <c:chart>
    <c:title>
      <c:tx>
        <c:rich>
          <a:bodyPr rot="0" spcFirstLastPara="1" vertOverflow="ellipsis" vert="horz" wrap="square" anchor="ctr" anchorCtr="1"/>
          <a:lstStyle/>
          <a:p>
            <a:pPr algn="l">
              <a:defRPr sz="18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tLang="en-US" sz="1800" b="1" dirty="0" smtClean="0"/>
              <a:t>学历对薪资的影响（仿经济学人图表）</a:t>
            </a:r>
            <a:endParaRPr lang="en-US" altLang="zh-CN" sz="1800" b="1" dirty="0" smtClean="0"/>
          </a:p>
          <a:p>
            <a:pPr algn="l">
              <a:defRPr sz="1800" b="1"/>
            </a:pPr>
            <a:r>
              <a:rPr lang="zh-CN" altLang="en-US" sz="1200" b="0" dirty="0" smtClean="0"/>
              <a:t>学历越高，薪资越高</a:t>
            </a:r>
            <a:endParaRPr lang="zh-CN" altLang="en-US" sz="1200" b="0" dirty="0"/>
          </a:p>
        </c:rich>
      </c:tx>
      <c:layout>
        <c:manualLayout>
          <c:xMode val="edge"/>
          <c:yMode val="edge"/>
          <c:x val="2.3585222795997455E-2"/>
          <c:y val="8.3875829429584919E-3"/>
        </c:manualLayout>
      </c:layout>
      <c:overlay val="0"/>
      <c:spPr>
        <a:noFill/>
        <a:ln>
          <a:noFill/>
        </a:ln>
        <a:effectLst/>
      </c:spPr>
      <c:txPr>
        <a:bodyPr rot="0" spcFirstLastPara="1" vertOverflow="ellipsis" vert="horz" wrap="square" anchor="ctr" anchorCtr="1"/>
        <a:lstStyle/>
        <a:p>
          <a:pPr algn="l">
            <a:defRPr sz="18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'9.简单透视表查看薪资影响因素'!$C$4</c:f>
              <c:strCache>
                <c:ptCount val="1"/>
                <c:pt idx="0">
                  <c:v>汇总</c:v>
                </c:pt>
              </c:strCache>
            </c:strRef>
          </c:tx>
          <c:spPr>
            <a:solidFill>
              <a:srgbClr val="00AFF0"/>
            </a:solidFill>
            <a:ln>
              <a:noFill/>
            </a:ln>
            <a:effectLst/>
          </c:spPr>
          <c:invertIfNegative val="0"/>
          <c:dLbls>
            <c:spPr>
              <a:solidFill>
                <a:srgbClr val="009999"/>
              </a:solidFill>
              <a:ln>
                <a:noFill/>
                <a:round/>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微软雅黑" panose="020B0503020204020204" pitchFamily="34" charset="-122"/>
                    <a:ea typeface="微软雅黑" panose="020B0503020204020204" pitchFamily="34" charset="-122"/>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'9.简单透视表查看薪资影响因素'!$B$5:$B$12</c:f>
              <c:strCache>
                <c:ptCount val="7"/>
                <c:pt idx="0">
                  <c:v>0</c:v>
                </c:pt>
                <c:pt idx="1">
                  <c:v>1</c:v>
                </c:pt>
                <c:pt idx="2">
                  <c:v>2</c:v>
                </c:pt>
                <c:pt idx="3">
                  <c:v>3</c:v>
                </c:pt>
                <c:pt idx="4">
                  <c:v>4</c:v>
                </c:pt>
                <c:pt idx="5">
                  <c:v>5</c:v>
                </c:pt>
                <c:pt idx="6">
                  <c:v>6</c:v>
                </c:pt>
              </c:strCache>
            </c:strRef>
          </c:cat>
          <c:val>
            <c:numRef>
              <c:f>'9.简单透视表查看薪资影响因素'!$C$5:$C$12</c:f>
              <c:numCache>
                <c:formatCode>0</c:formatCode>
                <c:ptCount val="7"/>
                <c:pt idx="0">
                  <c:v>9000</c:v>
                </c:pt>
                <c:pt idx="1">
                  <c:v>8562.5</c:v>
                </c:pt>
                <c:pt idx="2">
                  <c:v>14776.119402985074</c:v>
                </c:pt>
                <c:pt idx="3">
                  <c:v>11518.458461538461</c:v>
                </c:pt>
                <c:pt idx="4">
                  <c:v>18919.294924554182</c:v>
                </c:pt>
                <c:pt idx="5">
                  <c:v>22632.352941176472</c:v>
                </c:pt>
                <c:pt idx="6">
                  <c:v>23750</c:v>
                </c:pt>
              </c:numCache>
            </c:numRef>
          </c:val>
        </c:ser>
        <c:dLbls>
          <c:showLegendKey val="0"/>
          <c:showVal val="0"/>
          <c:showCatName val="0"/>
          <c:showSerName val="0"/>
          <c:showPercent val="0"/>
          <c:showBubbleSize val="0"/>
        </c:dLbls>
        <c:gapWidth val="100"/>
        <c:overlap val="-27"/>
        <c:axId val="-195532992"/>
        <c:axId val="-195521568"/>
      </c:barChart>
      <c:catAx>
        <c:axId val="-195532992"/>
        <c:scaling>
          <c:orientation val="minMax"/>
        </c:scaling>
        <c:delete val="0"/>
        <c:axPos val="b"/>
        <c:numFmt formatCode="General" sourceLinked="1"/>
        <c:majorTickMark val="none"/>
        <c:minorTickMark val="none"/>
        <c:tickLblPos val="nextTo"/>
        <c:spPr>
          <a:noFill/>
          <a:ln w="28575" cap="flat" cmpd="sng" algn="ctr">
            <a:solidFill>
              <a:srgbClr val="C0504D"/>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195521568"/>
        <c:crosses val="autoZero"/>
        <c:auto val="1"/>
        <c:lblAlgn val="ctr"/>
        <c:lblOffset val="100"/>
        <c:noMultiLvlLbl val="0"/>
      </c:catAx>
      <c:valAx>
        <c:axId val="-195521568"/>
        <c:scaling>
          <c:orientation val="minMax"/>
        </c:scaling>
        <c:delete val="0"/>
        <c:axPos val="l"/>
        <c:majorGridlines>
          <c:spPr>
            <a:ln w="25400" cap="flat" cmpd="sng" algn="ctr">
              <a:solidFill>
                <a:schemeClr val="bg1"/>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195532992"/>
        <c:crosses val="autoZero"/>
        <c:crossBetween val="between"/>
      </c:valAx>
      <c:spPr>
        <a:noFill/>
        <a:ln>
          <a:noFill/>
        </a:ln>
        <a:effectLst/>
      </c:spPr>
    </c:plotArea>
    <c:plotVisOnly val="1"/>
    <c:dispBlanksAs val="gap"/>
    <c:showDLblsOverMax val="0"/>
  </c:chart>
  <c:spPr>
    <a:solidFill>
      <a:srgbClr val="DAEEF3"/>
    </a:solidFill>
    <a:ln w="31750">
      <a:noFill/>
    </a:ln>
    <a:effectLst/>
  </c:spPr>
  <c:txPr>
    <a:bodyPr/>
    <a:lstStyle/>
    <a:p>
      <a:pPr>
        <a:defRPr sz="1400">
          <a:latin typeface="微软雅黑" panose="020B0503020204020204" pitchFamily="34" charset="-122"/>
          <a:ea typeface="微软雅黑" panose="020B0503020204020204" pitchFamily="34" charset="-122"/>
        </a:defRPr>
      </a:pPr>
      <a:endParaRPr lang="zh-CN"/>
    </a:p>
  </c:txPr>
  <c:externalData r:id="rId3">
    <c:autoUpdate val="0"/>
  </c:externalData>
  <c:extLst>
    <c:ext xmlns:c14="http://schemas.microsoft.com/office/drawing/2007/8/2/chart" uri="{781A3756-C4B2-4CAC-9D66-4F8BD8637D16}">
      <c14:pivotOptions>
        <c14:dropZoneFilter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50295A-D548-463D-A0FB-7869A4CA0027}" type="datetimeFigureOut">
              <a:rPr lang="zh-CN" altLang="en-US" smtClean="0"/>
              <a:t>2018/5/27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F0AFC-48CF-49C0-954B-6A141C32AE05}" type="slidenum">
              <a:rPr lang="zh-CN" altLang="en-US" smtClean="0"/>
              <a:t>‹#›</a:t>
            </a:fld>
            <a:endParaRPr lang="zh-CN" altLang="en-US"/>
          </a:p>
        </p:txBody>
      </p:sp>
    </p:spTree>
    <p:extLst>
      <p:ext uri="{BB962C8B-B14F-4D97-AF65-F5344CB8AC3E}">
        <p14:creationId xmlns:p14="http://schemas.microsoft.com/office/powerpoint/2010/main" val="2603402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2376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142B6578-AAF6-4D63-A545-F6C311EB50A4}" type="datetimeFigureOut">
              <a:rPr lang="zh-CN" altLang="en-US" smtClean="0"/>
              <a:t>2018/5/27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2CCA8F1-65B7-4168-9E5A-D348FEC2CD71}" type="slidenum">
              <a:rPr lang="zh-CN" altLang="en-US" smtClean="0"/>
              <a:t>‹#›</a:t>
            </a:fld>
            <a:endParaRPr lang="zh-CN" altLang="en-US"/>
          </a:p>
        </p:txBody>
      </p:sp>
    </p:spTree>
    <p:extLst>
      <p:ext uri="{BB962C8B-B14F-4D97-AF65-F5344CB8AC3E}">
        <p14:creationId xmlns:p14="http://schemas.microsoft.com/office/powerpoint/2010/main" val="1860921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13" name="Rounded Rectangle 12"/>
          <p:cNvSpPr/>
          <p:nvPr userDrawn="1"/>
        </p:nvSpPr>
        <p:spPr>
          <a:xfrm>
            <a:off x="0" y="463101"/>
            <a:ext cx="142875" cy="416822"/>
          </a:xfrm>
          <a:prstGeom prst="roundRect">
            <a:avLst>
              <a:gd name="adj" fmla="val 0"/>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endParaRPr>
          </a:p>
        </p:txBody>
      </p:sp>
      <p:sp>
        <p:nvSpPr>
          <p:cNvPr id="7" name="Text Placeholder 10"/>
          <p:cNvSpPr>
            <a:spLocks noGrp="1"/>
          </p:cNvSpPr>
          <p:nvPr>
            <p:ph type="body" sz="quarter" idx="13"/>
          </p:nvPr>
        </p:nvSpPr>
        <p:spPr>
          <a:xfrm>
            <a:off x="252193" y="463101"/>
            <a:ext cx="3817473" cy="416822"/>
          </a:xfrm>
        </p:spPr>
        <p:txBody>
          <a:bodyPr lIns="0" tIns="0" rIns="0" bIns="0" anchor="ctr" anchorCtr="0">
            <a:noAutofit/>
          </a:bodyPr>
          <a:lstStyle>
            <a:lvl1pPr marL="0" indent="0">
              <a:buNone/>
              <a:defRPr sz="20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endParaRPr lang="id-ID" dirty="0"/>
          </a:p>
        </p:txBody>
      </p:sp>
      <p:sp>
        <p:nvSpPr>
          <p:cNvPr id="10" name="Rounded Rectangle 9"/>
          <p:cNvSpPr/>
          <p:nvPr userDrawn="1"/>
        </p:nvSpPr>
        <p:spPr>
          <a:xfrm>
            <a:off x="11471564" y="372774"/>
            <a:ext cx="431078" cy="29873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lumMod val="50000"/>
                </a:prstClr>
              </a:solidFill>
            </a:endParaRPr>
          </a:p>
        </p:txBody>
      </p:sp>
      <p:sp>
        <p:nvSpPr>
          <p:cNvPr id="15" name="Slide Number Placeholder 5"/>
          <p:cNvSpPr>
            <a:spLocks noGrp="1"/>
          </p:cNvSpPr>
          <p:nvPr>
            <p:ph type="sldNum" sz="quarter" idx="12"/>
          </p:nvPr>
        </p:nvSpPr>
        <p:spPr>
          <a:xfrm>
            <a:off x="11471564" y="327460"/>
            <a:ext cx="431078" cy="389083"/>
          </a:xfrm>
        </p:spPr>
        <p:txBody>
          <a:bodyPr lIns="0" tIns="0" rIns="0" bIns="0"/>
          <a:lstStyle>
            <a:lvl1pPr algn="ctr">
              <a:defRPr sz="1000">
                <a:solidFill>
                  <a:schemeClr val="bg1">
                    <a:lumMod val="50000"/>
                  </a:schemeClr>
                </a:solidFill>
                <a:latin typeface="Lato" panose="020F0502020204030203" pitchFamily="34" charset="0"/>
              </a:defRPr>
            </a:lvl1pPr>
          </a:lstStyle>
          <a:p>
            <a:pPr>
              <a:defRPr/>
            </a:pPr>
            <a:fld id="{FCEE2C88-6C8F-484D-AF69-578F576B1F44}" type="slidenum">
              <a:rPr lang="en-US" smtClean="0">
                <a:solidFill>
                  <a:prstClr val="white">
                    <a:lumMod val="50000"/>
                  </a:prstClr>
                </a:solidFill>
              </a:rPr>
              <a:pPr>
                <a:defRPr/>
              </a:pPr>
              <a:t>‹#›</a:t>
            </a:fld>
            <a:endParaRPr lang="en-US" dirty="0">
              <a:solidFill>
                <a:prstClr val="white">
                  <a:lumMod val="50000"/>
                </a:prstClr>
              </a:solidFill>
            </a:endParaRPr>
          </a:p>
        </p:txBody>
      </p:sp>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96058" y="6159500"/>
            <a:ext cx="1305441" cy="515937"/>
          </a:xfrm>
          <a:prstGeom prst="rect">
            <a:avLst/>
          </a:prstGeom>
        </p:spPr>
      </p:pic>
    </p:spTree>
    <p:extLst>
      <p:ext uri="{BB962C8B-B14F-4D97-AF65-F5344CB8AC3E}">
        <p14:creationId xmlns:p14="http://schemas.microsoft.com/office/powerpoint/2010/main" val="4293426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10" name="Rounded Rectangle 9"/>
          <p:cNvSpPr/>
          <p:nvPr userDrawn="1"/>
        </p:nvSpPr>
        <p:spPr>
          <a:xfrm>
            <a:off x="11471564" y="372774"/>
            <a:ext cx="431078" cy="29873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lumMod val="50000"/>
                </a:prstClr>
              </a:solidFill>
            </a:endParaRPr>
          </a:p>
        </p:txBody>
      </p:sp>
      <p:sp>
        <p:nvSpPr>
          <p:cNvPr id="15" name="Slide Number Placeholder 5"/>
          <p:cNvSpPr>
            <a:spLocks noGrp="1"/>
          </p:cNvSpPr>
          <p:nvPr>
            <p:ph type="sldNum" sz="quarter" idx="12"/>
          </p:nvPr>
        </p:nvSpPr>
        <p:spPr>
          <a:xfrm>
            <a:off x="11471564" y="327460"/>
            <a:ext cx="431078" cy="389083"/>
          </a:xfrm>
        </p:spPr>
        <p:txBody>
          <a:bodyPr lIns="0" tIns="0" rIns="0" bIns="0"/>
          <a:lstStyle>
            <a:lvl1pPr algn="ctr">
              <a:defRPr sz="1000">
                <a:solidFill>
                  <a:schemeClr val="bg1">
                    <a:lumMod val="50000"/>
                  </a:schemeClr>
                </a:solidFill>
                <a:latin typeface="Lato" panose="020F0502020204030203" pitchFamily="34" charset="0"/>
              </a:defRPr>
            </a:lvl1pPr>
          </a:lstStyle>
          <a:p>
            <a:pPr>
              <a:defRPr/>
            </a:pPr>
            <a:fld id="{FCEE2C88-6C8F-484D-AF69-578F576B1F44}" type="slidenum">
              <a:rPr lang="en-US" smtClean="0">
                <a:solidFill>
                  <a:prstClr val="white">
                    <a:lumMod val="50000"/>
                  </a:prstClr>
                </a:solidFill>
              </a:rPr>
              <a:pPr>
                <a:defRPr/>
              </a:pPr>
              <a:t>‹#›</a:t>
            </a:fld>
            <a:endParaRPr lang="en-US" dirty="0">
              <a:solidFill>
                <a:prstClr val="white">
                  <a:lumMod val="50000"/>
                </a:prstClr>
              </a:solidFill>
            </a:endParaRPr>
          </a:p>
        </p:txBody>
      </p:sp>
    </p:spTree>
    <p:extLst>
      <p:ext uri="{BB962C8B-B14F-4D97-AF65-F5344CB8AC3E}">
        <p14:creationId xmlns:p14="http://schemas.microsoft.com/office/powerpoint/2010/main" val="815463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3036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142B6578-AAF6-4D63-A545-F6C311EB50A4}" type="datetimeFigureOut">
              <a:rPr lang="zh-CN" altLang="en-US" smtClean="0"/>
              <a:t>2018/5/27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2CCA8F1-65B7-4168-9E5A-D348FEC2CD71}" type="slidenum">
              <a:rPr lang="zh-CN" altLang="en-US" smtClean="0"/>
              <a:t>‹#›</a:t>
            </a:fld>
            <a:endParaRPr lang="zh-CN" altLang="en-US"/>
          </a:p>
        </p:txBody>
      </p:sp>
    </p:spTree>
    <p:extLst>
      <p:ext uri="{BB962C8B-B14F-4D97-AF65-F5344CB8AC3E}">
        <p14:creationId xmlns:p14="http://schemas.microsoft.com/office/powerpoint/2010/main" val="32522910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1.jpeg"/><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3" name="矩形 2"/>
          <p:cNvSpPr/>
          <p:nvPr userDrawn="1"/>
        </p:nvSpPr>
        <p:spPr>
          <a:xfrm>
            <a:off x="8325228" y="6545425"/>
            <a:ext cx="775136" cy="246221"/>
          </a:xfrm>
          <a:prstGeom prst="rect">
            <a:avLst/>
          </a:prstGeom>
        </p:spPr>
        <p:txBody>
          <a:bodyPr wrap="square">
            <a:spAutoFit/>
          </a:bodyPr>
          <a:lstStyle/>
          <a:p>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模板下载：</a:t>
            </a:r>
            <a:r>
              <a:rPr lang="en-US" altLang="zh-CN" sz="100" dirty="0">
                <a:solidFill>
                  <a:schemeClr val="bg1">
                    <a:lumMod val="95000"/>
                  </a:schemeClr>
                </a:solidFill>
                <a:latin typeface="Calibri"/>
                <a:ea typeface="宋体"/>
              </a:rPr>
              <a:t>www.1ppt.com/moban/     </a:t>
            </a:r>
            <a:r>
              <a:rPr lang="zh-CN" altLang="en-US" sz="100" dirty="0">
                <a:solidFill>
                  <a:schemeClr val="bg1">
                    <a:lumMod val="95000"/>
                  </a:schemeClr>
                </a:solidFill>
                <a:latin typeface="Calibri"/>
                <a:ea typeface="宋体"/>
              </a:rPr>
              <a:t>行业</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a:t>
            </a:r>
            <a:r>
              <a:rPr lang="en-US" altLang="zh-CN" sz="100" dirty="0">
                <a:solidFill>
                  <a:schemeClr val="bg1">
                    <a:lumMod val="95000"/>
                  </a:schemeClr>
                </a:solidFill>
                <a:latin typeface="Calibri"/>
                <a:ea typeface="宋体"/>
              </a:rPr>
              <a:t>www.1ppt.com/hangye/ </a:t>
            </a:r>
          </a:p>
          <a:p>
            <a:r>
              <a:rPr lang="zh-CN" altLang="en-US" sz="100" dirty="0">
                <a:solidFill>
                  <a:schemeClr val="bg1">
                    <a:lumMod val="95000"/>
                  </a:schemeClr>
                </a:solidFill>
                <a:latin typeface="Calibri"/>
                <a:ea typeface="宋体"/>
              </a:rPr>
              <a:t>节日</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a:t>
            </a:r>
            <a:r>
              <a:rPr lang="en-US" altLang="zh-CN" sz="100" dirty="0">
                <a:solidFill>
                  <a:schemeClr val="bg1">
                    <a:lumMod val="95000"/>
                  </a:schemeClr>
                </a:solidFill>
                <a:latin typeface="Calibri"/>
                <a:ea typeface="宋体"/>
              </a:rPr>
              <a:t>www.1ppt.com/jieri/           PPT</a:t>
            </a:r>
            <a:r>
              <a:rPr lang="zh-CN" altLang="en-US" sz="100" dirty="0">
                <a:solidFill>
                  <a:schemeClr val="bg1">
                    <a:lumMod val="95000"/>
                  </a:schemeClr>
                </a:solidFill>
                <a:latin typeface="Calibri"/>
                <a:ea typeface="宋体"/>
              </a:rPr>
              <a:t>素材下载：</a:t>
            </a:r>
            <a:r>
              <a:rPr lang="en-US" altLang="zh-CN" sz="100" dirty="0">
                <a:solidFill>
                  <a:schemeClr val="bg1">
                    <a:lumMod val="95000"/>
                  </a:schemeClr>
                </a:solidFill>
                <a:latin typeface="Calibri"/>
                <a:ea typeface="宋体"/>
              </a:rPr>
              <a:t>www.1ppt.com/sucai/</a:t>
            </a:r>
          </a:p>
          <a:p>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背景图片：</a:t>
            </a:r>
            <a:r>
              <a:rPr lang="en-US" altLang="zh-CN" sz="100" dirty="0">
                <a:solidFill>
                  <a:schemeClr val="bg1">
                    <a:lumMod val="95000"/>
                  </a:schemeClr>
                </a:solidFill>
                <a:latin typeface="Calibri"/>
                <a:ea typeface="宋体"/>
              </a:rPr>
              <a:t>www.1ppt.com/beijing/      PPT</a:t>
            </a:r>
            <a:r>
              <a:rPr lang="zh-CN" altLang="en-US" sz="100" dirty="0">
                <a:solidFill>
                  <a:schemeClr val="bg1">
                    <a:lumMod val="95000"/>
                  </a:schemeClr>
                </a:solidFill>
                <a:latin typeface="Calibri"/>
                <a:ea typeface="宋体"/>
              </a:rPr>
              <a:t>图表下载：</a:t>
            </a:r>
            <a:r>
              <a:rPr lang="en-US" altLang="zh-CN" sz="100" dirty="0">
                <a:solidFill>
                  <a:schemeClr val="bg1">
                    <a:lumMod val="95000"/>
                  </a:schemeClr>
                </a:solidFill>
                <a:latin typeface="Calibri"/>
                <a:ea typeface="宋体"/>
              </a:rPr>
              <a:t>www.1ppt.com/tubiao/      </a:t>
            </a:r>
          </a:p>
          <a:p>
            <a:r>
              <a:rPr lang="zh-CN" altLang="en-US" sz="100" dirty="0">
                <a:solidFill>
                  <a:schemeClr val="bg1">
                    <a:lumMod val="95000"/>
                  </a:schemeClr>
                </a:solidFill>
                <a:latin typeface="Calibri"/>
                <a:ea typeface="宋体"/>
              </a:rPr>
              <a:t>优秀</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下载：</a:t>
            </a:r>
            <a:r>
              <a:rPr lang="en-US" altLang="zh-CN" sz="100" dirty="0">
                <a:solidFill>
                  <a:schemeClr val="bg1">
                    <a:lumMod val="95000"/>
                  </a:schemeClr>
                </a:solidFill>
                <a:latin typeface="Calibri"/>
                <a:ea typeface="宋体"/>
              </a:rPr>
              <a:t>www.1ppt.com/xiazai/        PPT</a:t>
            </a:r>
            <a:r>
              <a:rPr lang="zh-CN" altLang="en-US" sz="100" dirty="0">
                <a:solidFill>
                  <a:schemeClr val="bg1">
                    <a:lumMod val="95000"/>
                  </a:schemeClr>
                </a:solidFill>
                <a:latin typeface="Calibri"/>
                <a:ea typeface="宋体"/>
              </a:rPr>
              <a:t>教程： </a:t>
            </a:r>
            <a:r>
              <a:rPr lang="en-US" altLang="zh-CN" sz="100" dirty="0">
                <a:solidFill>
                  <a:schemeClr val="bg1">
                    <a:lumMod val="95000"/>
                  </a:schemeClr>
                </a:solidFill>
                <a:latin typeface="Calibri"/>
                <a:ea typeface="宋体"/>
              </a:rPr>
              <a:t>www.1ppt.com/powerpoint/      </a:t>
            </a:r>
          </a:p>
          <a:p>
            <a:r>
              <a:rPr lang="en-US" altLang="zh-CN" sz="100" dirty="0">
                <a:solidFill>
                  <a:schemeClr val="bg1">
                    <a:lumMod val="95000"/>
                  </a:schemeClr>
                </a:solidFill>
                <a:latin typeface="Calibri"/>
                <a:ea typeface="宋体"/>
              </a:rPr>
              <a:t>Word</a:t>
            </a:r>
            <a:r>
              <a:rPr lang="zh-CN" altLang="en-US" sz="100" dirty="0">
                <a:solidFill>
                  <a:schemeClr val="bg1">
                    <a:lumMod val="95000"/>
                  </a:schemeClr>
                </a:solidFill>
                <a:latin typeface="Calibri"/>
                <a:ea typeface="宋体"/>
              </a:rPr>
              <a:t>教程： </a:t>
            </a:r>
            <a:r>
              <a:rPr lang="en-US" altLang="zh-CN" sz="100" dirty="0">
                <a:solidFill>
                  <a:schemeClr val="bg1">
                    <a:lumMod val="95000"/>
                  </a:schemeClr>
                </a:solidFill>
                <a:latin typeface="Calibri"/>
                <a:ea typeface="宋体"/>
              </a:rPr>
              <a:t>www.1ppt.com/word/              Excel</a:t>
            </a:r>
            <a:r>
              <a:rPr lang="zh-CN" altLang="en-US" sz="100" dirty="0">
                <a:solidFill>
                  <a:schemeClr val="bg1">
                    <a:lumMod val="95000"/>
                  </a:schemeClr>
                </a:solidFill>
                <a:latin typeface="Calibri"/>
                <a:ea typeface="宋体"/>
              </a:rPr>
              <a:t>教程：</a:t>
            </a:r>
            <a:r>
              <a:rPr lang="en-US" altLang="zh-CN" sz="100" dirty="0">
                <a:solidFill>
                  <a:schemeClr val="bg1">
                    <a:lumMod val="95000"/>
                  </a:schemeClr>
                </a:solidFill>
                <a:latin typeface="Calibri"/>
                <a:ea typeface="宋体"/>
              </a:rPr>
              <a:t>www.1ppt.com/excel/  </a:t>
            </a:r>
          </a:p>
          <a:p>
            <a:r>
              <a:rPr lang="zh-CN" altLang="en-US" sz="100" dirty="0">
                <a:solidFill>
                  <a:schemeClr val="bg1">
                    <a:lumMod val="95000"/>
                  </a:schemeClr>
                </a:solidFill>
                <a:latin typeface="Calibri"/>
                <a:ea typeface="宋体"/>
              </a:rPr>
              <a:t>资料下载：</a:t>
            </a:r>
            <a:r>
              <a:rPr lang="en-US" altLang="zh-CN" sz="100" dirty="0">
                <a:solidFill>
                  <a:schemeClr val="bg1">
                    <a:lumMod val="95000"/>
                  </a:schemeClr>
                </a:solidFill>
                <a:latin typeface="Calibri"/>
                <a:ea typeface="宋体"/>
              </a:rPr>
              <a:t>www.1ppt.com/ziliao/                PPT</a:t>
            </a:r>
            <a:r>
              <a:rPr lang="zh-CN" altLang="en-US" sz="100" dirty="0">
                <a:solidFill>
                  <a:schemeClr val="bg1">
                    <a:lumMod val="95000"/>
                  </a:schemeClr>
                </a:solidFill>
                <a:latin typeface="Calibri"/>
                <a:ea typeface="宋体"/>
              </a:rPr>
              <a:t>课件下载：</a:t>
            </a:r>
            <a:r>
              <a:rPr lang="en-US" altLang="zh-CN" sz="100" dirty="0">
                <a:solidFill>
                  <a:schemeClr val="bg1">
                    <a:lumMod val="95000"/>
                  </a:schemeClr>
                </a:solidFill>
                <a:latin typeface="Calibri"/>
                <a:ea typeface="宋体"/>
              </a:rPr>
              <a:t>www.1ppt.com/kejian/ </a:t>
            </a:r>
          </a:p>
          <a:p>
            <a:r>
              <a:rPr lang="zh-CN" altLang="en-US" sz="100" dirty="0">
                <a:solidFill>
                  <a:schemeClr val="bg1">
                    <a:lumMod val="95000"/>
                  </a:schemeClr>
                </a:solidFill>
                <a:latin typeface="Calibri"/>
                <a:ea typeface="宋体"/>
              </a:rPr>
              <a:t>范文下载：</a:t>
            </a:r>
            <a:r>
              <a:rPr lang="en-US" altLang="zh-CN" sz="100" dirty="0">
                <a:solidFill>
                  <a:schemeClr val="bg1">
                    <a:lumMod val="95000"/>
                  </a:schemeClr>
                </a:solidFill>
                <a:latin typeface="Calibri"/>
                <a:ea typeface="宋体"/>
              </a:rPr>
              <a:t>www.1ppt.com/fanwen/             </a:t>
            </a:r>
            <a:r>
              <a:rPr lang="zh-CN" altLang="en-US" sz="100" dirty="0">
                <a:solidFill>
                  <a:schemeClr val="bg1">
                    <a:lumMod val="95000"/>
                  </a:schemeClr>
                </a:solidFill>
                <a:latin typeface="Calibri"/>
                <a:ea typeface="宋体"/>
              </a:rPr>
              <a:t>试卷下载：</a:t>
            </a:r>
            <a:r>
              <a:rPr lang="en-US" altLang="zh-CN" sz="100" dirty="0">
                <a:solidFill>
                  <a:schemeClr val="bg1">
                    <a:lumMod val="95000"/>
                  </a:schemeClr>
                </a:solidFill>
                <a:latin typeface="Calibri"/>
                <a:ea typeface="宋体"/>
              </a:rPr>
              <a:t>www.1ppt.com/shiti/  </a:t>
            </a:r>
          </a:p>
          <a:p>
            <a:r>
              <a:rPr lang="zh-CN" altLang="en-US" sz="100" dirty="0">
                <a:solidFill>
                  <a:schemeClr val="bg1">
                    <a:lumMod val="95000"/>
                  </a:schemeClr>
                </a:solidFill>
                <a:latin typeface="Calibri"/>
                <a:ea typeface="宋体"/>
              </a:rPr>
              <a:t>教案下载：</a:t>
            </a:r>
            <a:r>
              <a:rPr lang="en-US" altLang="zh-CN" sz="100" dirty="0">
                <a:solidFill>
                  <a:schemeClr val="bg1">
                    <a:lumMod val="95000"/>
                  </a:schemeClr>
                </a:solidFill>
                <a:latin typeface="Calibri"/>
                <a:ea typeface="宋体"/>
              </a:rPr>
              <a:t>www.1ppt.com/jiaoan/  </a:t>
            </a:r>
            <a:r>
              <a:rPr lang="en-US" altLang="zh-CN" sz="100" dirty="0" smtClean="0">
                <a:solidFill>
                  <a:schemeClr val="bg1">
                    <a:lumMod val="95000"/>
                  </a:schemeClr>
                </a:solidFill>
                <a:latin typeface="Calibri"/>
                <a:ea typeface="宋体"/>
              </a:rPr>
              <a:t>      </a:t>
            </a:r>
            <a:endParaRPr lang="en-US" altLang="zh-CN" sz="100" dirty="0">
              <a:solidFill>
                <a:schemeClr val="bg1">
                  <a:lumMod val="95000"/>
                </a:schemeClr>
              </a:solidFill>
              <a:latin typeface="Calibri"/>
              <a:ea typeface="宋体"/>
            </a:endParaRPr>
          </a:p>
          <a:p>
            <a:r>
              <a:rPr lang="zh-CN" altLang="en-US" sz="100" dirty="0" smtClean="0">
                <a:solidFill>
                  <a:schemeClr val="bg1">
                    <a:lumMod val="95000"/>
                  </a:schemeClr>
                </a:solidFill>
                <a:latin typeface="Calibri"/>
                <a:ea typeface="宋体"/>
              </a:rPr>
              <a:t>字体下载：</a:t>
            </a:r>
            <a:r>
              <a:rPr lang="en-US" altLang="zh-CN" sz="100" dirty="0" smtClean="0">
                <a:solidFill>
                  <a:schemeClr val="bg1">
                    <a:lumMod val="95000"/>
                  </a:schemeClr>
                </a:solidFill>
                <a:latin typeface="Calibri"/>
                <a:ea typeface="宋体"/>
              </a:rPr>
              <a:t>www.1ppt.com/ziti/</a:t>
            </a:r>
            <a:endParaRPr lang="en-US" altLang="zh-CN" sz="100" dirty="0">
              <a:solidFill>
                <a:schemeClr val="bg1">
                  <a:lumMod val="95000"/>
                </a:schemeClr>
              </a:solidFill>
              <a:latin typeface="Calibri"/>
              <a:ea typeface="宋体"/>
            </a:endParaRPr>
          </a:p>
          <a:p>
            <a:r>
              <a:rPr lang="en-US" altLang="zh-CN" sz="100" dirty="0">
                <a:solidFill>
                  <a:schemeClr val="bg1">
                    <a:lumMod val="95000"/>
                  </a:schemeClr>
                </a:solidFill>
                <a:latin typeface="Calibri"/>
                <a:ea typeface="宋体"/>
              </a:rPr>
              <a:t> </a:t>
            </a:r>
            <a:endParaRPr lang="zh-CN" altLang="en-US" sz="100" dirty="0">
              <a:solidFill>
                <a:schemeClr val="bg1">
                  <a:lumMod val="95000"/>
                </a:schemeClr>
              </a:solidFill>
              <a:latin typeface="Calibri"/>
              <a:ea typeface="宋体"/>
            </a:endParaRPr>
          </a:p>
        </p:txBody>
      </p:sp>
    </p:spTree>
    <p:extLst>
      <p:ext uri="{BB962C8B-B14F-4D97-AF65-F5344CB8AC3E}">
        <p14:creationId xmlns:p14="http://schemas.microsoft.com/office/powerpoint/2010/main" val="1998945731"/>
      </p:ext>
    </p:extLst>
  </p:cSld>
  <p:clrMap bg1="lt1" tx1="dk1" bg2="lt2" tx2="dk2" accent1="accent1" accent2="accent2" accent3="accent3" accent4="accent4" accent5="accent5" accent6="accent6" hlink="hlink" folHlink="folHlink"/>
  <p:sldLayoutIdLst>
    <p:sldLayoutId id="2147483668" r:id="rId1"/>
    <p:sldLayoutId id="2147483673" r:id="rId2"/>
  </p:sldLayoutIdLst>
  <p:hf hdr="0" ftr="0" dt="0"/>
  <p:txStyles>
    <p:titleStyle>
      <a:lvl1pPr algn="l" defTabSz="914400" rtl="0" eaLnBrk="1" latinLnBrk="0" hangingPunct="1">
        <a:lnSpc>
          <a:spcPct val="90000"/>
        </a:lnSpc>
        <a:spcBef>
          <a:spcPct val="0"/>
        </a:spcBef>
        <a:buNone/>
        <a:defRPr lang="en-US" sz="3000" kern="1200">
          <a:solidFill>
            <a:schemeClr val="tx1"/>
          </a:solidFill>
          <a:latin typeface="Lato" panose="020F050202020403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aleway" panose="020B0003030101060003" pitchFamily="34" charset="0"/>
              </a:defRPr>
            </a:lvl1pPr>
          </a:lstStyle>
          <a:p>
            <a:pPr>
              <a:defRPr/>
            </a:pPr>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aleway" panose="020B0003030101060003" pitchFamily="34" charset="0"/>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Raleway" panose="020B0003030101060003" pitchFamily="34" charset="0"/>
              </a:defRPr>
            </a:lvl1pPr>
          </a:lstStyle>
          <a:p>
            <a:pPr>
              <a:defRPr/>
            </a:pPr>
            <a:fld id="{FCEE2C88-6C8F-484D-AF69-578F576B1F44}" type="slidenum">
              <a:rPr lang="en-US" smtClean="0">
                <a:solidFill>
                  <a:prstClr val="black">
                    <a:tint val="75000"/>
                  </a:prstClr>
                </a:solidFill>
              </a:rPr>
              <a:pPr>
                <a:defRPr/>
              </a:pPr>
              <a:t>‹#›</a:t>
            </a:fld>
            <a:endParaRPr lang="en-US">
              <a:solidFill>
                <a:prstClr val="black">
                  <a:tint val="75000"/>
                </a:prstClr>
              </a:solidFill>
            </a:endParaRPr>
          </a:p>
        </p:txBody>
      </p:sp>
      <p:pic>
        <p:nvPicPr>
          <p:cNvPr id="7" name="图片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696058" y="6159500"/>
            <a:ext cx="1305441" cy="515937"/>
          </a:xfrm>
          <a:prstGeom prst="rect">
            <a:avLst/>
          </a:prstGeom>
        </p:spPr>
      </p:pic>
    </p:spTree>
    <p:extLst>
      <p:ext uri="{BB962C8B-B14F-4D97-AF65-F5344CB8AC3E}">
        <p14:creationId xmlns:p14="http://schemas.microsoft.com/office/powerpoint/2010/main" val="222511787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4" r:id="rId4"/>
  </p:sldLayoutIdLst>
  <p:hf hdr="0" ftr="0" dt="0"/>
  <p:txStyles>
    <p:titleStyle>
      <a:lvl1pPr algn="l" defTabSz="914400" rtl="0" eaLnBrk="1" latinLnBrk="0" hangingPunct="1">
        <a:lnSpc>
          <a:spcPct val="90000"/>
        </a:lnSpc>
        <a:spcBef>
          <a:spcPct val="0"/>
        </a:spcBef>
        <a:buNone/>
        <a:defRPr lang="en-US" sz="3000" kern="1200">
          <a:solidFill>
            <a:schemeClr val="tx1"/>
          </a:solidFill>
          <a:latin typeface="Lato" panose="020F050202020403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47.xml.rels><?xml version="1.0" encoding="UTF-8" standalone="yes"?>
<Relationships xmlns="http://schemas.openxmlformats.org/package/2006/relationships"><Relationship Id="rId3" Type="http://schemas.openxmlformats.org/officeDocument/2006/relationships/package" Target="../embeddings/Microsoft_Word___2.docx"/><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959688" y="-511830"/>
            <a:ext cx="8511676" cy="791552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6" name="文本框 8"/>
          <p:cNvSpPr txBox="1"/>
          <p:nvPr/>
        </p:nvSpPr>
        <p:spPr>
          <a:xfrm>
            <a:off x="3681095" y="2501665"/>
            <a:ext cx="4838700" cy="92333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zh-CN" altLang="en-US" sz="5400" b="1" noProof="0" dirty="0" smtClean="0">
                <a:solidFill>
                  <a:schemeClr val="tx1">
                    <a:lumMod val="75000"/>
                    <a:lumOff val="25000"/>
                  </a:schemeClr>
                </a:solidFill>
                <a:cs typeface="+mn-ea"/>
                <a:sym typeface="+mn-lt"/>
              </a:rPr>
              <a:t>一鲸</a:t>
            </a:r>
            <a:endParaRPr kumimoji="1" lang="zh-CN" altLang="en-US" sz="54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7" name="文本框 3"/>
          <p:cNvSpPr txBox="1"/>
          <p:nvPr/>
        </p:nvSpPr>
        <p:spPr>
          <a:xfrm>
            <a:off x="3881414" y="3549690"/>
            <a:ext cx="451993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dist">
              <a:defRPr/>
            </a:pPr>
            <a:r>
              <a:rPr kumimoji="0" lang="zh-CN" altLang="en-US" sz="1800" b="0" i="0" u="none" strike="noStrike" kern="1200" cap="none" spc="0" normalizeH="0" baseline="0" noProof="0" dirty="0" smtClean="0">
                <a:ln>
                  <a:noFill/>
                </a:ln>
                <a:solidFill>
                  <a:schemeClr val="tx1">
                    <a:lumMod val="50000"/>
                    <a:lumOff val="50000"/>
                  </a:schemeClr>
                </a:solidFill>
                <a:effectLst/>
                <a:uLnTx/>
                <a:uFillTx/>
                <a:cs typeface="+mn-ea"/>
                <a:sym typeface="+mn-lt"/>
              </a:rPr>
              <a:t>第二</a:t>
            </a:r>
            <a:r>
              <a:rPr lang="zh-CN" altLang="en-US" dirty="0" smtClean="0">
                <a:solidFill>
                  <a:schemeClr val="tx1">
                    <a:lumMod val="50000"/>
                    <a:lumOff val="50000"/>
                  </a:schemeClr>
                </a:solidFill>
                <a:cs typeface="+mn-ea"/>
                <a:sym typeface="+mn-lt"/>
              </a:rPr>
              <a:t>期</a:t>
            </a:r>
            <a:r>
              <a:rPr lang="zh-CN" altLang="en-US" dirty="0">
                <a:solidFill>
                  <a:schemeClr val="tx1">
                    <a:lumMod val="50000"/>
                    <a:lumOff val="50000"/>
                  </a:schemeClr>
                </a:solidFill>
                <a:cs typeface="+mn-ea"/>
                <a:sym typeface="+mn-lt"/>
              </a:rPr>
              <a:t>数据分析线下活动</a:t>
            </a:r>
            <a:endParaRPr kumimoji="0" lang="zh-CN" altLang="en-US" sz="1800" b="0" i="0" u="none" strike="noStrike" kern="1200" cap="none" spc="0" normalizeH="0" baseline="0" noProof="0" dirty="0">
              <a:ln>
                <a:noFill/>
              </a:ln>
              <a:solidFill>
                <a:schemeClr val="tx1">
                  <a:lumMod val="50000"/>
                  <a:lumOff val="50000"/>
                </a:schemeClr>
              </a:solidFill>
              <a:effectLst/>
              <a:uLnTx/>
              <a:uFillTx/>
              <a:cs typeface="+mn-ea"/>
              <a:sym typeface="+mn-lt"/>
            </a:endParaRPr>
          </a:p>
        </p:txBody>
      </p:sp>
      <p:sp>
        <p:nvSpPr>
          <p:cNvPr id="8" name="椭圆 7"/>
          <p:cNvSpPr/>
          <p:nvPr/>
        </p:nvSpPr>
        <p:spPr>
          <a:xfrm>
            <a:off x="1588485" y="-1160759"/>
            <a:ext cx="9254082" cy="9213378"/>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9" name="组合 8"/>
          <p:cNvGrpSpPr/>
          <p:nvPr/>
        </p:nvGrpSpPr>
        <p:grpSpPr>
          <a:xfrm>
            <a:off x="2063111" y="930360"/>
            <a:ext cx="8065769" cy="5446338"/>
            <a:chOff x="2063111" y="930360"/>
            <a:chExt cx="8065769" cy="5446338"/>
          </a:xfrm>
        </p:grpSpPr>
        <p:sp>
          <p:nvSpPr>
            <p:cNvPr id="10" name="椭圆 9"/>
            <p:cNvSpPr/>
            <p:nvPr/>
          </p:nvSpPr>
          <p:spPr>
            <a:xfrm>
              <a:off x="2063111" y="930360"/>
              <a:ext cx="340938" cy="340938"/>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1" name="椭圆 10"/>
            <p:cNvSpPr/>
            <p:nvPr/>
          </p:nvSpPr>
          <p:spPr>
            <a:xfrm>
              <a:off x="9787942" y="6035760"/>
              <a:ext cx="340938" cy="340938"/>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12" name="自由: 形状 34"/>
          <p:cNvSpPr/>
          <p:nvPr/>
        </p:nvSpPr>
        <p:spPr>
          <a:xfrm rot="2700000">
            <a:off x="6145376" y="5876946"/>
            <a:ext cx="140300" cy="140300"/>
          </a:xfrm>
          <a:custGeom>
            <a:avLst/>
            <a:gdLst>
              <a:gd name="connsiteX0" fmla="*/ 75778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749181 h 914400"/>
              <a:gd name="connsiteX5" fmla="*/ 757780 w 914400"/>
              <a:gd name="connsiteY5" fmla="*/ 74918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 h="914400">
                <a:moveTo>
                  <a:pt x="757780" y="0"/>
                </a:moveTo>
                <a:lnTo>
                  <a:pt x="914400" y="0"/>
                </a:lnTo>
                <a:lnTo>
                  <a:pt x="914400" y="914400"/>
                </a:lnTo>
                <a:lnTo>
                  <a:pt x="0" y="914400"/>
                </a:lnTo>
                <a:lnTo>
                  <a:pt x="0" y="749181"/>
                </a:lnTo>
                <a:lnTo>
                  <a:pt x="757780" y="74918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96058" y="6159500"/>
            <a:ext cx="1305441" cy="515937"/>
          </a:xfrm>
          <a:prstGeom prst="rect">
            <a:avLst/>
          </a:prstGeom>
        </p:spPr>
      </p:pic>
    </p:spTree>
    <p:extLst>
      <p:ext uri="{BB962C8B-B14F-4D97-AF65-F5344CB8AC3E}">
        <p14:creationId xmlns:p14="http://schemas.microsoft.com/office/powerpoint/2010/main" val="2613030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accel="50000" decel="50000" fill="hold" nodeType="withEffect">
                                  <p:stCondLst>
                                    <p:cond delay="0"/>
                                  </p:stCondLst>
                                  <p:childTnLst>
                                    <p:animRot by="10800000">
                                      <p:cBhvr>
                                        <p:cTn id="6" dur="2000" fill="hold"/>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p:txBody>
          <a:bodyPr/>
          <a:lstStyle/>
          <a:p>
            <a:r>
              <a:rPr lang="zh-CN" altLang="en-US" dirty="0"/>
              <a:t>商品</a:t>
            </a:r>
            <a:r>
              <a:rPr lang="zh-CN" altLang="en-US" dirty="0" smtClean="0"/>
              <a:t>分析师</a:t>
            </a:r>
            <a:endParaRPr lang="zh-CN" altLang="en-US" dirty="0"/>
          </a:p>
        </p:txBody>
      </p:sp>
      <p:sp>
        <p:nvSpPr>
          <p:cNvPr id="4" name="灯片编号占位符 3"/>
          <p:cNvSpPr>
            <a:spLocks noGrp="1"/>
          </p:cNvSpPr>
          <p:nvPr>
            <p:ph type="sldNum" sz="quarter" idx="12"/>
          </p:nvPr>
        </p:nvSpPr>
        <p:spPr/>
        <p:txBody>
          <a:bodyPr/>
          <a:lstStyle/>
          <a:p>
            <a:fld id="{32CCA8F1-65B7-4168-9E5A-D348FEC2CD71}" type="slidenum">
              <a:rPr lang="zh-CN" altLang="en-US" smtClean="0"/>
              <a:t>10</a:t>
            </a:fld>
            <a:endParaRPr lang="zh-CN" altLang="en-US"/>
          </a:p>
        </p:txBody>
      </p:sp>
      <p:grpSp>
        <p:nvGrpSpPr>
          <p:cNvPr id="19" name="组合 18"/>
          <p:cNvGrpSpPr/>
          <p:nvPr/>
        </p:nvGrpSpPr>
        <p:grpSpPr>
          <a:xfrm>
            <a:off x="451604" y="1597973"/>
            <a:ext cx="11430080" cy="4873702"/>
            <a:chOff x="451604" y="904280"/>
            <a:chExt cx="11430080" cy="4873702"/>
          </a:xfrm>
        </p:grpSpPr>
        <p:sp>
          <p:nvSpPr>
            <p:cNvPr id="16" name="Round Single Corner Rectangle 6"/>
            <p:cNvSpPr/>
            <p:nvPr/>
          </p:nvSpPr>
          <p:spPr bwMode="auto">
            <a:xfrm>
              <a:off x="451604" y="1214422"/>
              <a:ext cx="5286412" cy="4000528"/>
            </a:xfrm>
            <a:prstGeom prst="round1Rect">
              <a:avLst/>
            </a:prstGeom>
            <a:solidFill>
              <a:srgbClr val="FFD860">
                <a:alpha val="40000"/>
              </a:srgbClr>
            </a:solidFill>
            <a:ln w="38100" cap="flat" cmpd="sng" algn="ctr">
              <a:noFill/>
              <a:prstDash val="solid"/>
              <a:miter lim="800000"/>
            </a:ln>
            <a:effectLst/>
          </p:spPr>
          <p:txBody>
            <a:bodyPr anchor="ctr"/>
            <a:lstStyle/>
            <a:p>
              <a:pPr lvl="0" algn="just" fontAlgn="base">
                <a:spcBef>
                  <a:spcPct val="0"/>
                </a:spcBef>
                <a:spcAft>
                  <a:spcPct val="0"/>
                </a:spcAft>
              </a:pPr>
              <a:r>
                <a:rPr lang="zh-CN" altLang="en-US" sz="1400" dirty="0">
                  <a:latin typeface="微软雅黑" pitchFamily="34" charset="-122"/>
                  <a:ea typeface="微软雅黑" pitchFamily="34" charset="-122"/>
                </a:rPr>
                <a:t>岗位职责：</a:t>
              </a:r>
            </a:p>
            <a:p>
              <a:pPr lvl="0" algn="just" fontAlgn="base">
                <a:spcBef>
                  <a:spcPct val="0"/>
                </a:spcBef>
                <a:spcAft>
                  <a:spcPct val="0"/>
                </a:spcAft>
              </a:pPr>
              <a:r>
                <a:rPr lang="en-US" altLang="zh-CN" sz="1400" dirty="0">
                  <a:latin typeface="微软雅黑" pitchFamily="34" charset="-122"/>
                  <a:ea typeface="微软雅黑" pitchFamily="34" charset="-122"/>
                </a:rPr>
                <a:t>1</a:t>
              </a:r>
              <a:r>
                <a:rPr lang="zh-CN" altLang="en-US" sz="1400" dirty="0">
                  <a:latin typeface="微软雅黑" pitchFamily="34" charset="-122"/>
                  <a:ea typeface="微软雅黑" pitchFamily="34" charset="-122"/>
                </a:rPr>
                <a:t>、执行直营店铺商品管理，根据市场及销售情况适时调整商品结构与数量，对主推货品进行定位及调整；</a:t>
              </a:r>
            </a:p>
            <a:p>
              <a:pPr lvl="0" algn="just" fontAlgn="base">
                <a:spcBef>
                  <a:spcPct val="0"/>
                </a:spcBef>
                <a:spcAft>
                  <a:spcPct val="0"/>
                </a:spcAft>
              </a:pPr>
              <a:r>
                <a:rPr lang="en-US" altLang="zh-CN" sz="1400" dirty="0">
                  <a:latin typeface="微软雅黑" pitchFamily="34" charset="-122"/>
                  <a:ea typeface="微软雅黑" pitchFamily="34" charset="-122"/>
                </a:rPr>
                <a:t>2</a:t>
              </a:r>
              <a:r>
                <a:rPr lang="zh-CN" altLang="en-US" sz="1400" dirty="0">
                  <a:latin typeface="微软雅黑" pitchFamily="34" charset="-122"/>
                  <a:ea typeface="微软雅黑" pitchFamily="34" charset="-122"/>
                </a:rPr>
                <a:t>、执行销售分析，对货品进、销、存情况进行统计与汇总并出具报告；</a:t>
              </a:r>
            </a:p>
            <a:p>
              <a:pPr lvl="0" algn="just" fontAlgn="base">
                <a:spcBef>
                  <a:spcPct val="0"/>
                </a:spcBef>
                <a:spcAft>
                  <a:spcPct val="0"/>
                </a:spcAft>
              </a:pPr>
              <a:r>
                <a:rPr lang="en-US" altLang="zh-CN" sz="1400" dirty="0">
                  <a:latin typeface="微软雅黑" pitchFamily="34" charset="-122"/>
                  <a:ea typeface="微软雅黑" pitchFamily="34" charset="-122"/>
                </a:rPr>
                <a:t>3</a:t>
              </a:r>
              <a:r>
                <a:rPr lang="zh-CN" altLang="en-US" sz="1400" dirty="0">
                  <a:latin typeface="微软雅黑" pitchFamily="34" charset="-122"/>
                  <a:ea typeface="微软雅黑" pitchFamily="34" charset="-122"/>
                </a:rPr>
                <a:t>、执行促销分析与竞品调查；</a:t>
              </a:r>
            </a:p>
            <a:p>
              <a:pPr lvl="0" algn="just" fontAlgn="base">
                <a:spcBef>
                  <a:spcPct val="0"/>
                </a:spcBef>
                <a:spcAft>
                  <a:spcPct val="0"/>
                </a:spcAft>
              </a:pPr>
              <a:r>
                <a:rPr lang="en-US" altLang="zh-CN" sz="1400" dirty="0">
                  <a:latin typeface="微软雅黑" pitchFamily="34" charset="-122"/>
                  <a:ea typeface="微软雅黑" pitchFamily="34" charset="-122"/>
                </a:rPr>
                <a:t>4</a:t>
              </a:r>
              <a:r>
                <a:rPr lang="zh-CN" altLang="en-US" sz="1400" dirty="0">
                  <a:latin typeface="微软雅黑" pitchFamily="34" charset="-122"/>
                  <a:ea typeface="微软雅黑" pitchFamily="34" charset="-122"/>
                </a:rPr>
                <a:t>、执行商品销售数据统计与整理，指导销售指标完成情况； </a:t>
              </a:r>
            </a:p>
            <a:p>
              <a:pPr lvl="0" algn="just" fontAlgn="base">
                <a:spcBef>
                  <a:spcPct val="0"/>
                </a:spcBef>
                <a:spcAft>
                  <a:spcPct val="0"/>
                </a:spcAft>
              </a:pPr>
              <a:r>
                <a:rPr lang="zh-CN" altLang="en-US" sz="1400" dirty="0">
                  <a:latin typeface="微软雅黑" pitchFamily="34" charset="-122"/>
                  <a:ea typeface="微软雅黑" pitchFamily="34" charset="-122"/>
                </a:rPr>
                <a:t>任职要求：</a:t>
              </a:r>
              <a:r>
                <a:rPr lang="en-US" altLang="zh-CN" sz="1400" dirty="0">
                  <a:latin typeface="微软雅黑" pitchFamily="34" charset="-122"/>
                  <a:ea typeface="微软雅黑" pitchFamily="34" charset="-122"/>
                </a:rPr>
                <a:t>1</a:t>
              </a:r>
              <a:r>
                <a:rPr lang="zh-CN" altLang="en-US" sz="1400" dirty="0">
                  <a:latin typeface="微软雅黑" pitchFamily="34" charset="-122"/>
                  <a:ea typeface="微软雅黑" pitchFamily="34" charset="-122"/>
                </a:rPr>
                <a:t>、统计、信息系统等相关专业本科学历；</a:t>
              </a:r>
            </a:p>
            <a:p>
              <a:pPr lvl="0" algn="just" fontAlgn="base">
                <a:spcBef>
                  <a:spcPct val="0"/>
                </a:spcBef>
                <a:spcAft>
                  <a:spcPct val="0"/>
                </a:spcAft>
              </a:pPr>
              <a:r>
                <a:rPr lang="en-US" altLang="zh-CN" sz="1400" dirty="0">
                  <a:latin typeface="微软雅黑" pitchFamily="34" charset="-122"/>
                  <a:ea typeface="微软雅黑" pitchFamily="34" charset="-122"/>
                </a:rPr>
                <a:t>2</a:t>
              </a:r>
              <a:r>
                <a:rPr lang="zh-CN" altLang="en-US" sz="1400" dirty="0">
                  <a:latin typeface="微软雅黑" pitchFamily="34" charset="-122"/>
                  <a:ea typeface="微软雅黑" pitchFamily="34" charset="-122"/>
                </a:rPr>
                <a:t>、具备一定的职业敏感度，至少</a:t>
              </a:r>
              <a:r>
                <a:rPr lang="en-US" altLang="zh-CN" sz="1400" dirty="0">
                  <a:latin typeface="微软雅黑" pitchFamily="34" charset="-122"/>
                  <a:ea typeface="微软雅黑" pitchFamily="34" charset="-122"/>
                </a:rPr>
                <a:t>2</a:t>
              </a:r>
              <a:r>
                <a:rPr lang="zh-CN" altLang="en-US" sz="1400" dirty="0">
                  <a:latin typeface="微软雅黑" pitchFamily="34" charset="-122"/>
                  <a:ea typeface="微软雅黑" pitchFamily="34" charset="-122"/>
                </a:rPr>
                <a:t>年服装行业商品分析或数据分析岗位工作经验；</a:t>
              </a:r>
            </a:p>
            <a:p>
              <a:pPr lvl="0" algn="just" fontAlgn="base">
                <a:spcBef>
                  <a:spcPct val="0"/>
                </a:spcBef>
                <a:spcAft>
                  <a:spcPct val="0"/>
                </a:spcAft>
              </a:pPr>
              <a:r>
                <a:rPr lang="en-US" altLang="zh-CN" sz="1400" dirty="0">
                  <a:latin typeface="微软雅黑" pitchFamily="34" charset="-122"/>
                  <a:ea typeface="微软雅黑" pitchFamily="34" charset="-122"/>
                </a:rPr>
                <a:t>3</a:t>
              </a:r>
              <a:r>
                <a:rPr lang="zh-CN" altLang="en-US" sz="1400" dirty="0">
                  <a:latin typeface="微软雅黑" pitchFamily="34" charset="-122"/>
                  <a:ea typeface="微软雅黑" pitchFamily="34" charset="-122"/>
                </a:rPr>
                <a:t>、了解服装行业零售业态，有促销策划和指导销售的能力、具有良好的数据分析能力，熟练使用统计及数据分析工具；</a:t>
              </a:r>
            </a:p>
            <a:p>
              <a:pPr lvl="0" algn="just" fontAlgn="base">
                <a:spcBef>
                  <a:spcPct val="0"/>
                </a:spcBef>
                <a:spcAft>
                  <a:spcPct val="0"/>
                </a:spcAft>
              </a:pPr>
              <a:r>
                <a:rPr lang="en-US" altLang="zh-CN" sz="1400" dirty="0">
                  <a:latin typeface="微软雅黑" pitchFamily="34" charset="-122"/>
                  <a:ea typeface="微软雅黑" pitchFamily="34" charset="-122"/>
                </a:rPr>
                <a:t>4</a:t>
              </a:r>
              <a:r>
                <a:rPr lang="zh-CN" altLang="en-US" sz="1400" dirty="0">
                  <a:latin typeface="微软雅黑" pitchFamily="34" charset="-122"/>
                  <a:ea typeface="微软雅黑" pitchFamily="34" charset="-122"/>
                </a:rPr>
                <a:t>、工作细致、严谨，有较强的责任心</a:t>
              </a:r>
              <a:r>
                <a:rPr lang="zh-CN" altLang="en-US" sz="1400" dirty="0" smtClean="0">
                  <a:latin typeface="微软雅黑" pitchFamily="34" charset="-122"/>
                  <a:ea typeface="微软雅黑" pitchFamily="34" charset="-122"/>
                </a:rPr>
                <a:t>。</a:t>
              </a:r>
              <a:endParaRPr lang="zh-CN" altLang="en-US" sz="1400" dirty="0">
                <a:latin typeface="微软雅黑" pitchFamily="34" charset="-122"/>
                <a:ea typeface="微软雅黑" pitchFamily="34" charset="-122"/>
              </a:endParaRPr>
            </a:p>
          </p:txBody>
        </p:sp>
        <p:cxnSp>
          <p:nvCxnSpPr>
            <p:cNvPr id="17" name="直接连接符 16"/>
            <p:cNvCxnSpPr/>
            <p:nvPr/>
          </p:nvCxnSpPr>
          <p:spPr>
            <a:xfrm>
              <a:off x="6167214" y="904280"/>
              <a:ext cx="0" cy="4873702"/>
            </a:xfrm>
            <a:prstGeom prst="line">
              <a:avLst/>
            </a:prstGeom>
            <a:ln w="28575">
              <a:solidFill>
                <a:srgbClr val="FFD860"/>
              </a:solidFill>
              <a:prstDash val="sys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8" name="Round Single Corner Rectangle 6"/>
            <p:cNvSpPr/>
            <p:nvPr/>
          </p:nvSpPr>
          <p:spPr bwMode="auto">
            <a:xfrm>
              <a:off x="6595272" y="1214422"/>
              <a:ext cx="5286412" cy="4071966"/>
            </a:xfrm>
            <a:prstGeom prst="round1Rect">
              <a:avLst/>
            </a:prstGeom>
            <a:solidFill>
              <a:srgbClr val="FFD860">
                <a:alpha val="40000"/>
              </a:srgbClr>
            </a:solidFill>
            <a:ln w="38100" cap="flat" cmpd="sng" algn="ctr">
              <a:noFill/>
              <a:prstDash val="solid"/>
              <a:miter lim="800000"/>
            </a:ln>
            <a:effectLst/>
          </p:spPr>
          <p:txBody>
            <a:bodyPr anchor="ctr"/>
            <a:lstStyle/>
            <a:p>
              <a:pPr algn="just" fontAlgn="base">
                <a:spcBef>
                  <a:spcPct val="0"/>
                </a:spcBef>
                <a:spcAft>
                  <a:spcPct val="0"/>
                </a:spcAft>
              </a:pPr>
              <a:endParaRPr lang="zh-CN" altLang="en-US" sz="1400" dirty="0">
                <a:latin typeface="微软雅黑" pitchFamily="34" charset="-122"/>
                <a:ea typeface="微软雅黑" pitchFamily="34" charset="-122"/>
              </a:endParaRPr>
            </a:p>
          </p:txBody>
        </p:sp>
      </p:grpSp>
      <p:sp>
        <p:nvSpPr>
          <p:cNvPr id="8" name="文本框 7"/>
          <p:cNvSpPr txBox="1"/>
          <p:nvPr/>
        </p:nvSpPr>
        <p:spPr>
          <a:xfrm>
            <a:off x="451604" y="1320800"/>
            <a:ext cx="2126496" cy="369332"/>
          </a:xfrm>
          <a:prstGeom prst="rect">
            <a:avLst/>
          </a:prstGeom>
          <a:noFill/>
        </p:spPr>
        <p:txBody>
          <a:bodyPr wrap="square" rtlCol="0">
            <a:spAutoFit/>
          </a:bodyPr>
          <a:lstStyle/>
          <a:p>
            <a:r>
              <a:rPr lang="en-US" altLang="zh-CN" dirty="0" smtClean="0">
                <a:latin typeface="+mn-ea"/>
              </a:rPr>
              <a:t>12K</a:t>
            </a:r>
            <a:endParaRPr lang="zh-CN" altLang="en-US" dirty="0">
              <a:latin typeface="+mn-ea"/>
            </a:endParaRPr>
          </a:p>
        </p:txBody>
      </p:sp>
    </p:spTree>
    <p:extLst>
      <p:ext uri="{BB962C8B-B14F-4D97-AF65-F5344CB8AC3E}">
        <p14:creationId xmlns:p14="http://schemas.microsoft.com/office/powerpoint/2010/main" val="9892491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p:txBody>
          <a:bodyPr/>
          <a:lstStyle/>
          <a:p>
            <a:r>
              <a:rPr lang="zh-CN" altLang="en-US" dirty="0" smtClean="0"/>
              <a:t>不同数据岗位共性</a:t>
            </a:r>
            <a:endParaRPr lang="zh-CN" altLang="en-US" dirty="0"/>
          </a:p>
        </p:txBody>
      </p:sp>
      <p:grpSp>
        <p:nvGrpSpPr>
          <p:cNvPr id="3" name="组合 2"/>
          <p:cNvGrpSpPr/>
          <p:nvPr/>
        </p:nvGrpSpPr>
        <p:grpSpPr>
          <a:xfrm>
            <a:off x="2818606" y="1719263"/>
            <a:ext cx="6058694" cy="369332"/>
            <a:chOff x="1434306" y="1719263"/>
            <a:chExt cx="6058694" cy="369332"/>
          </a:xfrm>
        </p:grpSpPr>
        <p:grpSp>
          <p:nvGrpSpPr>
            <p:cNvPr id="10" name="Csoportba foglalás 151"/>
            <p:cNvGrpSpPr/>
            <p:nvPr/>
          </p:nvGrpSpPr>
          <p:grpSpPr>
            <a:xfrm>
              <a:off x="1434306" y="1719263"/>
              <a:ext cx="349957" cy="350838"/>
              <a:chOff x="1784350" y="4211638"/>
              <a:chExt cx="630238" cy="631825"/>
            </a:xfrm>
            <a:solidFill>
              <a:srgbClr val="3F3F3F"/>
            </a:solidFill>
          </p:grpSpPr>
          <p:sp>
            <p:nvSpPr>
              <p:cNvPr id="11" name="Freeform 79"/>
              <p:cNvSpPr>
                <a:spLocks noEditPoints="1"/>
              </p:cNvSpPr>
              <p:nvPr/>
            </p:nvSpPr>
            <p:spPr bwMode="auto">
              <a:xfrm>
                <a:off x="1784350" y="4211638"/>
                <a:ext cx="630238" cy="631825"/>
              </a:xfrm>
              <a:custGeom>
                <a:avLst/>
                <a:gdLst>
                  <a:gd name="T0" fmla="*/ 397 w 397"/>
                  <a:gd name="T1" fmla="*/ 0 h 398"/>
                  <a:gd name="T2" fmla="*/ 0 w 397"/>
                  <a:gd name="T3" fmla="*/ 0 h 398"/>
                  <a:gd name="T4" fmla="*/ 0 w 397"/>
                  <a:gd name="T5" fmla="*/ 398 h 398"/>
                  <a:gd name="T6" fmla="*/ 397 w 397"/>
                  <a:gd name="T7" fmla="*/ 398 h 398"/>
                  <a:gd name="T8" fmla="*/ 397 w 397"/>
                  <a:gd name="T9" fmla="*/ 0 h 398"/>
                  <a:gd name="T10" fmla="*/ 378 w 397"/>
                  <a:gd name="T11" fmla="*/ 380 h 398"/>
                  <a:gd name="T12" fmla="*/ 19 w 397"/>
                  <a:gd name="T13" fmla="*/ 380 h 398"/>
                  <a:gd name="T14" fmla="*/ 19 w 397"/>
                  <a:gd name="T15" fmla="*/ 19 h 398"/>
                  <a:gd name="T16" fmla="*/ 378 w 397"/>
                  <a:gd name="T17" fmla="*/ 19 h 398"/>
                  <a:gd name="T18" fmla="*/ 378 w 397"/>
                  <a:gd name="T19" fmla="*/ 380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397" y="0"/>
                    </a:moveTo>
                    <a:lnTo>
                      <a:pt x="0" y="0"/>
                    </a:lnTo>
                    <a:lnTo>
                      <a:pt x="0" y="398"/>
                    </a:lnTo>
                    <a:lnTo>
                      <a:pt x="397" y="398"/>
                    </a:lnTo>
                    <a:lnTo>
                      <a:pt x="397" y="0"/>
                    </a:lnTo>
                    <a:close/>
                    <a:moveTo>
                      <a:pt x="378" y="380"/>
                    </a:moveTo>
                    <a:lnTo>
                      <a:pt x="19" y="380"/>
                    </a:lnTo>
                    <a:lnTo>
                      <a:pt x="19" y="19"/>
                    </a:lnTo>
                    <a:lnTo>
                      <a:pt x="378" y="19"/>
                    </a:lnTo>
                    <a:lnTo>
                      <a:pt x="378" y="380"/>
                    </a:lnTo>
                    <a:close/>
                  </a:path>
                </a:pathLst>
              </a:custGeom>
              <a:grpFill/>
              <a:ln w="9525">
                <a:solidFill>
                  <a:srgbClr val="3F3F3F"/>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2" name="Freeform 80"/>
              <p:cNvSpPr>
                <a:spLocks/>
              </p:cNvSpPr>
              <p:nvPr/>
            </p:nvSpPr>
            <p:spPr bwMode="auto">
              <a:xfrm>
                <a:off x="1905000" y="4384676"/>
                <a:ext cx="390525" cy="285750"/>
              </a:xfrm>
              <a:custGeom>
                <a:avLst/>
                <a:gdLst>
                  <a:gd name="T0" fmla="*/ 92 w 246"/>
                  <a:gd name="T1" fmla="*/ 178 h 180"/>
                  <a:gd name="T2" fmla="*/ 118 w 246"/>
                  <a:gd name="T3" fmla="*/ 154 h 180"/>
                  <a:gd name="T4" fmla="*/ 246 w 246"/>
                  <a:gd name="T5" fmla="*/ 26 h 180"/>
                  <a:gd name="T6" fmla="*/ 217 w 246"/>
                  <a:gd name="T7" fmla="*/ 0 h 180"/>
                  <a:gd name="T8" fmla="*/ 90 w 246"/>
                  <a:gd name="T9" fmla="*/ 128 h 180"/>
                  <a:gd name="T10" fmla="*/ 26 w 246"/>
                  <a:gd name="T11" fmla="*/ 64 h 180"/>
                  <a:gd name="T12" fmla="*/ 0 w 246"/>
                  <a:gd name="T13" fmla="*/ 90 h 180"/>
                  <a:gd name="T14" fmla="*/ 90 w 246"/>
                  <a:gd name="T15" fmla="*/ 180 h 180"/>
                  <a:gd name="T16" fmla="*/ 92 w 246"/>
                  <a:gd name="T17" fmla="*/ 17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180">
                    <a:moveTo>
                      <a:pt x="92" y="178"/>
                    </a:moveTo>
                    <a:lnTo>
                      <a:pt x="118" y="154"/>
                    </a:lnTo>
                    <a:lnTo>
                      <a:pt x="246" y="26"/>
                    </a:lnTo>
                    <a:lnTo>
                      <a:pt x="217" y="0"/>
                    </a:lnTo>
                    <a:lnTo>
                      <a:pt x="90" y="128"/>
                    </a:lnTo>
                    <a:lnTo>
                      <a:pt x="26" y="64"/>
                    </a:lnTo>
                    <a:lnTo>
                      <a:pt x="0" y="90"/>
                    </a:lnTo>
                    <a:lnTo>
                      <a:pt x="90" y="180"/>
                    </a:lnTo>
                    <a:lnTo>
                      <a:pt x="92" y="178"/>
                    </a:lnTo>
                    <a:close/>
                  </a:path>
                </a:pathLst>
              </a:custGeom>
              <a:grpFill/>
              <a:ln w="9525">
                <a:solidFill>
                  <a:srgbClr val="3F3F3F"/>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2" name="文本框 1"/>
            <p:cNvSpPr txBox="1"/>
            <p:nvPr/>
          </p:nvSpPr>
          <p:spPr>
            <a:xfrm>
              <a:off x="2070100" y="1719263"/>
              <a:ext cx="5422900" cy="369332"/>
            </a:xfrm>
            <a:prstGeom prst="rect">
              <a:avLst/>
            </a:prstGeom>
            <a:noFill/>
          </p:spPr>
          <p:txBody>
            <a:bodyPr wrap="square" rtlCol="0">
              <a:spAutoFit/>
            </a:bodyPr>
            <a:lstStyle/>
            <a:p>
              <a:r>
                <a:rPr lang="zh-CN" altLang="en-US" dirty="0" smtClean="0"/>
                <a:t>掌握分析工具：</a:t>
              </a:r>
              <a:r>
                <a:rPr lang="en-US" altLang="zh-CN" dirty="0"/>
                <a:t>Excel</a:t>
              </a:r>
              <a:r>
                <a:rPr lang="zh-CN" altLang="en-US" dirty="0"/>
                <a:t>、</a:t>
              </a:r>
              <a:r>
                <a:rPr lang="en-US" altLang="zh-CN" dirty="0"/>
                <a:t>SQL</a:t>
              </a:r>
              <a:r>
                <a:rPr lang="zh-CN" altLang="en-US" dirty="0"/>
                <a:t>、</a:t>
              </a:r>
              <a:r>
                <a:rPr lang="en-US" altLang="zh-CN" dirty="0"/>
                <a:t>python or R</a:t>
              </a:r>
              <a:r>
                <a:rPr lang="zh-CN" altLang="en-US" dirty="0" smtClean="0"/>
                <a:t>等</a:t>
              </a:r>
              <a:endParaRPr lang="zh-CN" altLang="en-US" dirty="0"/>
            </a:p>
          </p:txBody>
        </p:sp>
      </p:grpSp>
      <p:grpSp>
        <p:nvGrpSpPr>
          <p:cNvPr id="15" name="组合 14"/>
          <p:cNvGrpSpPr/>
          <p:nvPr/>
        </p:nvGrpSpPr>
        <p:grpSpPr>
          <a:xfrm>
            <a:off x="2818606" y="2540109"/>
            <a:ext cx="6058694" cy="369332"/>
            <a:chOff x="1434306" y="1719263"/>
            <a:chExt cx="6058694" cy="369332"/>
          </a:xfrm>
        </p:grpSpPr>
        <p:grpSp>
          <p:nvGrpSpPr>
            <p:cNvPr id="20" name="Csoportba foglalás 151"/>
            <p:cNvGrpSpPr/>
            <p:nvPr/>
          </p:nvGrpSpPr>
          <p:grpSpPr>
            <a:xfrm>
              <a:off x="1434306" y="1719263"/>
              <a:ext cx="349957" cy="350838"/>
              <a:chOff x="1784350" y="4211638"/>
              <a:chExt cx="630238" cy="631825"/>
            </a:xfrm>
            <a:solidFill>
              <a:srgbClr val="3F3F3F"/>
            </a:solidFill>
          </p:grpSpPr>
          <p:sp>
            <p:nvSpPr>
              <p:cNvPr id="22" name="Freeform 79"/>
              <p:cNvSpPr>
                <a:spLocks noEditPoints="1"/>
              </p:cNvSpPr>
              <p:nvPr/>
            </p:nvSpPr>
            <p:spPr bwMode="auto">
              <a:xfrm>
                <a:off x="1784350" y="4211638"/>
                <a:ext cx="630238" cy="631825"/>
              </a:xfrm>
              <a:custGeom>
                <a:avLst/>
                <a:gdLst>
                  <a:gd name="T0" fmla="*/ 397 w 397"/>
                  <a:gd name="T1" fmla="*/ 0 h 398"/>
                  <a:gd name="T2" fmla="*/ 0 w 397"/>
                  <a:gd name="T3" fmla="*/ 0 h 398"/>
                  <a:gd name="T4" fmla="*/ 0 w 397"/>
                  <a:gd name="T5" fmla="*/ 398 h 398"/>
                  <a:gd name="T6" fmla="*/ 397 w 397"/>
                  <a:gd name="T7" fmla="*/ 398 h 398"/>
                  <a:gd name="T8" fmla="*/ 397 w 397"/>
                  <a:gd name="T9" fmla="*/ 0 h 398"/>
                  <a:gd name="T10" fmla="*/ 378 w 397"/>
                  <a:gd name="T11" fmla="*/ 380 h 398"/>
                  <a:gd name="T12" fmla="*/ 19 w 397"/>
                  <a:gd name="T13" fmla="*/ 380 h 398"/>
                  <a:gd name="T14" fmla="*/ 19 w 397"/>
                  <a:gd name="T15" fmla="*/ 19 h 398"/>
                  <a:gd name="T16" fmla="*/ 378 w 397"/>
                  <a:gd name="T17" fmla="*/ 19 h 398"/>
                  <a:gd name="T18" fmla="*/ 378 w 397"/>
                  <a:gd name="T19" fmla="*/ 380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397" y="0"/>
                    </a:moveTo>
                    <a:lnTo>
                      <a:pt x="0" y="0"/>
                    </a:lnTo>
                    <a:lnTo>
                      <a:pt x="0" y="398"/>
                    </a:lnTo>
                    <a:lnTo>
                      <a:pt x="397" y="398"/>
                    </a:lnTo>
                    <a:lnTo>
                      <a:pt x="397" y="0"/>
                    </a:lnTo>
                    <a:close/>
                    <a:moveTo>
                      <a:pt x="378" y="380"/>
                    </a:moveTo>
                    <a:lnTo>
                      <a:pt x="19" y="380"/>
                    </a:lnTo>
                    <a:lnTo>
                      <a:pt x="19" y="19"/>
                    </a:lnTo>
                    <a:lnTo>
                      <a:pt x="378" y="19"/>
                    </a:lnTo>
                    <a:lnTo>
                      <a:pt x="378" y="380"/>
                    </a:lnTo>
                    <a:close/>
                  </a:path>
                </a:pathLst>
              </a:custGeom>
              <a:grpFill/>
              <a:ln w="9525">
                <a:solidFill>
                  <a:srgbClr val="3F3F3F"/>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3" name="Freeform 80"/>
              <p:cNvSpPr>
                <a:spLocks/>
              </p:cNvSpPr>
              <p:nvPr/>
            </p:nvSpPr>
            <p:spPr bwMode="auto">
              <a:xfrm>
                <a:off x="1905000" y="4384676"/>
                <a:ext cx="390525" cy="285750"/>
              </a:xfrm>
              <a:custGeom>
                <a:avLst/>
                <a:gdLst>
                  <a:gd name="T0" fmla="*/ 92 w 246"/>
                  <a:gd name="T1" fmla="*/ 178 h 180"/>
                  <a:gd name="T2" fmla="*/ 118 w 246"/>
                  <a:gd name="T3" fmla="*/ 154 h 180"/>
                  <a:gd name="T4" fmla="*/ 246 w 246"/>
                  <a:gd name="T5" fmla="*/ 26 h 180"/>
                  <a:gd name="T6" fmla="*/ 217 w 246"/>
                  <a:gd name="T7" fmla="*/ 0 h 180"/>
                  <a:gd name="T8" fmla="*/ 90 w 246"/>
                  <a:gd name="T9" fmla="*/ 128 h 180"/>
                  <a:gd name="T10" fmla="*/ 26 w 246"/>
                  <a:gd name="T11" fmla="*/ 64 h 180"/>
                  <a:gd name="T12" fmla="*/ 0 w 246"/>
                  <a:gd name="T13" fmla="*/ 90 h 180"/>
                  <a:gd name="T14" fmla="*/ 90 w 246"/>
                  <a:gd name="T15" fmla="*/ 180 h 180"/>
                  <a:gd name="T16" fmla="*/ 92 w 246"/>
                  <a:gd name="T17" fmla="*/ 17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180">
                    <a:moveTo>
                      <a:pt x="92" y="178"/>
                    </a:moveTo>
                    <a:lnTo>
                      <a:pt x="118" y="154"/>
                    </a:lnTo>
                    <a:lnTo>
                      <a:pt x="246" y="26"/>
                    </a:lnTo>
                    <a:lnTo>
                      <a:pt x="217" y="0"/>
                    </a:lnTo>
                    <a:lnTo>
                      <a:pt x="90" y="128"/>
                    </a:lnTo>
                    <a:lnTo>
                      <a:pt x="26" y="64"/>
                    </a:lnTo>
                    <a:lnTo>
                      <a:pt x="0" y="90"/>
                    </a:lnTo>
                    <a:lnTo>
                      <a:pt x="90" y="180"/>
                    </a:lnTo>
                    <a:lnTo>
                      <a:pt x="92" y="178"/>
                    </a:lnTo>
                    <a:close/>
                  </a:path>
                </a:pathLst>
              </a:custGeom>
              <a:grpFill/>
              <a:ln w="9525">
                <a:solidFill>
                  <a:srgbClr val="3F3F3F"/>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21" name="文本框 20"/>
            <p:cNvSpPr txBox="1"/>
            <p:nvPr/>
          </p:nvSpPr>
          <p:spPr>
            <a:xfrm>
              <a:off x="2070100" y="1719263"/>
              <a:ext cx="5422900" cy="369332"/>
            </a:xfrm>
            <a:prstGeom prst="rect">
              <a:avLst/>
            </a:prstGeom>
            <a:noFill/>
          </p:spPr>
          <p:txBody>
            <a:bodyPr wrap="square" rtlCol="0">
              <a:spAutoFit/>
            </a:bodyPr>
            <a:lstStyle/>
            <a:p>
              <a:r>
                <a:rPr lang="zh-CN" altLang="en-US" dirty="0" smtClean="0"/>
                <a:t>数学基础</a:t>
              </a:r>
              <a:endParaRPr lang="zh-CN" altLang="en-US" dirty="0"/>
            </a:p>
          </p:txBody>
        </p:sp>
      </p:grpSp>
      <p:grpSp>
        <p:nvGrpSpPr>
          <p:cNvPr id="24" name="组合 23"/>
          <p:cNvGrpSpPr/>
          <p:nvPr/>
        </p:nvGrpSpPr>
        <p:grpSpPr>
          <a:xfrm>
            <a:off x="2818606" y="3379449"/>
            <a:ext cx="6058694" cy="369332"/>
            <a:chOff x="1434306" y="1719263"/>
            <a:chExt cx="6058694" cy="369332"/>
          </a:xfrm>
        </p:grpSpPr>
        <p:grpSp>
          <p:nvGrpSpPr>
            <p:cNvPr id="25" name="Csoportba foglalás 151"/>
            <p:cNvGrpSpPr/>
            <p:nvPr/>
          </p:nvGrpSpPr>
          <p:grpSpPr>
            <a:xfrm>
              <a:off x="1434306" y="1719263"/>
              <a:ext cx="349957" cy="350838"/>
              <a:chOff x="1784350" y="4211638"/>
              <a:chExt cx="630238" cy="631825"/>
            </a:xfrm>
            <a:solidFill>
              <a:srgbClr val="3F3F3F"/>
            </a:solidFill>
          </p:grpSpPr>
          <p:sp>
            <p:nvSpPr>
              <p:cNvPr id="27" name="Freeform 79"/>
              <p:cNvSpPr>
                <a:spLocks noEditPoints="1"/>
              </p:cNvSpPr>
              <p:nvPr/>
            </p:nvSpPr>
            <p:spPr bwMode="auto">
              <a:xfrm>
                <a:off x="1784350" y="4211638"/>
                <a:ext cx="630238" cy="631825"/>
              </a:xfrm>
              <a:custGeom>
                <a:avLst/>
                <a:gdLst>
                  <a:gd name="T0" fmla="*/ 397 w 397"/>
                  <a:gd name="T1" fmla="*/ 0 h 398"/>
                  <a:gd name="T2" fmla="*/ 0 w 397"/>
                  <a:gd name="T3" fmla="*/ 0 h 398"/>
                  <a:gd name="T4" fmla="*/ 0 w 397"/>
                  <a:gd name="T5" fmla="*/ 398 h 398"/>
                  <a:gd name="T6" fmla="*/ 397 w 397"/>
                  <a:gd name="T7" fmla="*/ 398 h 398"/>
                  <a:gd name="T8" fmla="*/ 397 w 397"/>
                  <a:gd name="T9" fmla="*/ 0 h 398"/>
                  <a:gd name="T10" fmla="*/ 378 w 397"/>
                  <a:gd name="T11" fmla="*/ 380 h 398"/>
                  <a:gd name="T12" fmla="*/ 19 w 397"/>
                  <a:gd name="T13" fmla="*/ 380 h 398"/>
                  <a:gd name="T14" fmla="*/ 19 w 397"/>
                  <a:gd name="T15" fmla="*/ 19 h 398"/>
                  <a:gd name="T16" fmla="*/ 378 w 397"/>
                  <a:gd name="T17" fmla="*/ 19 h 398"/>
                  <a:gd name="T18" fmla="*/ 378 w 397"/>
                  <a:gd name="T19" fmla="*/ 380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397" y="0"/>
                    </a:moveTo>
                    <a:lnTo>
                      <a:pt x="0" y="0"/>
                    </a:lnTo>
                    <a:lnTo>
                      <a:pt x="0" y="398"/>
                    </a:lnTo>
                    <a:lnTo>
                      <a:pt x="397" y="398"/>
                    </a:lnTo>
                    <a:lnTo>
                      <a:pt x="397" y="0"/>
                    </a:lnTo>
                    <a:close/>
                    <a:moveTo>
                      <a:pt x="378" y="380"/>
                    </a:moveTo>
                    <a:lnTo>
                      <a:pt x="19" y="380"/>
                    </a:lnTo>
                    <a:lnTo>
                      <a:pt x="19" y="19"/>
                    </a:lnTo>
                    <a:lnTo>
                      <a:pt x="378" y="19"/>
                    </a:lnTo>
                    <a:lnTo>
                      <a:pt x="378" y="380"/>
                    </a:lnTo>
                    <a:close/>
                  </a:path>
                </a:pathLst>
              </a:custGeom>
              <a:grpFill/>
              <a:ln w="9525">
                <a:solidFill>
                  <a:srgbClr val="3F3F3F"/>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8" name="Freeform 80"/>
              <p:cNvSpPr>
                <a:spLocks/>
              </p:cNvSpPr>
              <p:nvPr/>
            </p:nvSpPr>
            <p:spPr bwMode="auto">
              <a:xfrm>
                <a:off x="1905000" y="4384676"/>
                <a:ext cx="390525" cy="285750"/>
              </a:xfrm>
              <a:custGeom>
                <a:avLst/>
                <a:gdLst>
                  <a:gd name="T0" fmla="*/ 92 w 246"/>
                  <a:gd name="T1" fmla="*/ 178 h 180"/>
                  <a:gd name="T2" fmla="*/ 118 w 246"/>
                  <a:gd name="T3" fmla="*/ 154 h 180"/>
                  <a:gd name="T4" fmla="*/ 246 w 246"/>
                  <a:gd name="T5" fmla="*/ 26 h 180"/>
                  <a:gd name="T6" fmla="*/ 217 w 246"/>
                  <a:gd name="T7" fmla="*/ 0 h 180"/>
                  <a:gd name="T8" fmla="*/ 90 w 246"/>
                  <a:gd name="T9" fmla="*/ 128 h 180"/>
                  <a:gd name="T10" fmla="*/ 26 w 246"/>
                  <a:gd name="T11" fmla="*/ 64 h 180"/>
                  <a:gd name="T12" fmla="*/ 0 w 246"/>
                  <a:gd name="T13" fmla="*/ 90 h 180"/>
                  <a:gd name="T14" fmla="*/ 90 w 246"/>
                  <a:gd name="T15" fmla="*/ 180 h 180"/>
                  <a:gd name="T16" fmla="*/ 92 w 246"/>
                  <a:gd name="T17" fmla="*/ 17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180">
                    <a:moveTo>
                      <a:pt x="92" y="178"/>
                    </a:moveTo>
                    <a:lnTo>
                      <a:pt x="118" y="154"/>
                    </a:lnTo>
                    <a:lnTo>
                      <a:pt x="246" y="26"/>
                    </a:lnTo>
                    <a:lnTo>
                      <a:pt x="217" y="0"/>
                    </a:lnTo>
                    <a:lnTo>
                      <a:pt x="90" y="128"/>
                    </a:lnTo>
                    <a:lnTo>
                      <a:pt x="26" y="64"/>
                    </a:lnTo>
                    <a:lnTo>
                      <a:pt x="0" y="90"/>
                    </a:lnTo>
                    <a:lnTo>
                      <a:pt x="90" y="180"/>
                    </a:lnTo>
                    <a:lnTo>
                      <a:pt x="92" y="178"/>
                    </a:lnTo>
                    <a:close/>
                  </a:path>
                </a:pathLst>
              </a:custGeom>
              <a:grpFill/>
              <a:ln w="9525">
                <a:solidFill>
                  <a:srgbClr val="3F3F3F"/>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26" name="文本框 25"/>
            <p:cNvSpPr txBox="1"/>
            <p:nvPr/>
          </p:nvSpPr>
          <p:spPr>
            <a:xfrm>
              <a:off x="2070100" y="1719263"/>
              <a:ext cx="5422900" cy="369332"/>
            </a:xfrm>
            <a:prstGeom prst="rect">
              <a:avLst/>
            </a:prstGeom>
            <a:noFill/>
          </p:spPr>
          <p:txBody>
            <a:bodyPr wrap="square" rtlCol="0">
              <a:spAutoFit/>
            </a:bodyPr>
            <a:lstStyle/>
            <a:p>
              <a:r>
                <a:rPr lang="zh-CN" altLang="en-US" dirty="0" smtClean="0"/>
                <a:t>熟悉业务</a:t>
              </a:r>
              <a:endParaRPr lang="zh-CN" altLang="en-US" dirty="0"/>
            </a:p>
          </p:txBody>
        </p:sp>
      </p:grpSp>
      <p:grpSp>
        <p:nvGrpSpPr>
          <p:cNvPr id="29" name="组合 28"/>
          <p:cNvGrpSpPr/>
          <p:nvPr/>
        </p:nvGrpSpPr>
        <p:grpSpPr>
          <a:xfrm>
            <a:off x="2818606" y="4200295"/>
            <a:ext cx="6058694" cy="369332"/>
            <a:chOff x="1434306" y="1719263"/>
            <a:chExt cx="6058694" cy="369332"/>
          </a:xfrm>
        </p:grpSpPr>
        <p:grpSp>
          <p:nvGrpSpPr>
            <p:cNvPr id="30" name="Csoportba foglalás 151"/>
            <p:cNvGrpSpPr/>
            <p:nvPr/>
          </p:nvGrpSpPr>
          <p:grpSpPr>
            <a:xfrm>
              <a:off x="1434306" y="1719263"/>
              <a:ext cx="349957" cy="350838"/>
              <a:chOff x="1784350" y="4211638"/>
              <a:chExt cx="630238" cy="631825"/>
            </a:xfrm>
            <a:solidFill>
              <a:srgbClr val="3F3F3F"/>
            </a:solidFill>
          </p:grpSpPr>
          <p:sp>
            <p:nvSpPr>
              <p:cNvPr id="32" name="Freeform 79"/>
              <p:cNvSpPr>
                <a:spLocks noEditPoints="1"/>
              </p:cNvSpPr>
              <p:nvPr/>
            </p:nvSpPr>
            <p:spPr bwMode="auto">
              <a:xfrm>
                <a:off x="1784350" y="4211638"/>
                <a:ext cx="630238" cy="631825"/>
              </a:xfrm>
              <a:custGeom>
                <a:avLst/>
                <a:gdLst>
                  <a:gd name="T0" fmla="*/ 397 w 397"/>
                  <a:gd name="T1" fmla="*/ 0 h 398"/>
                  <a:gd name="T2" fmla="*/ 0 w 397"/>
                  <a:gd name="T3" fmla="*/ 0 h 398"/>
                  <a:gd name="T4" fmla="*/ 0 w 397"/>
                  <a:gd name="T5" fmla="*/ 398 h 398"/>
                  <a:gd name="T6" fmla="*/ 397 w 397"/>
                  <a:gd name="T7" fmla="*/ 398 h 398"/>
                  <a:gd name="T8" fmla="*/ 397 w 397"/>
                  <a:gd name="T9" fmla="*/ 0 h 398"/>
                  <a:gd name="T10" fmla="*/ 378 w 397"/>
                  <a:gd name="T11" fmla="*/ 380 h 398"/>
                  <a:gd name="T12" fmla="*/ 19 w 397"/>
                  <a:gd name="T13" fmla="*/ 380 h 398"/>
                  <a:gd name="T14" fmla="*/ 19 w 397"/>
                  <a:gd name="T15" fmla="*/ 19 h 398"/>
                  <a:gd name="T16" fmla="*/ 378 w 397"/>
                  <a:gd name="T17" fmla="*/ 19 h 398"/>
                  <a:gd name="T18" fmla="*/ 378 w 397"/>
                  <a:gd name="T19" fmla="*/ 380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397" y="0"/>
                    </a:moveTo>
                    <a:lnTo>
                      <a:pt x="0" y="0"/>
                    </a:lnTo>
                    <a:lnTo>
                      <a:pt x="0" y="398"/>
                    </a:lnTo>
                    <a:lnTo>
                      <a:pt x="397" y="398"/>
                    </a:lnTo>
                    <a:lnTo>
                      <a:pt x="397" y="0"/>
                    </a:lnTo>
                    <a:close/>
                    <a:moveTo>
                      <a:pt x="378" y="380"/>
                    </a:moveTo>
                    <a:lnTo>
                      <a:pt x="19" y="380"/>
                    </a:lnTo>
                    <a:lnTo>
                      <a:pt x="19" y="19"/>
                    </a:lnTo>
                    <a:lnTo>
                      <a:pt x="378" y="19"/>
                    </a:lnTo>
                    <a:lnTo>
                      <a:pt x="378" y="380"/>
                    </a:lnTo>
                    <a:close/>
                  </a:path>
                </a:pathLst>
              </a:custGeom>
              <a:grpFill/>
              <a:ln w="9525">
                <a:solidFill>
                  <a:srgbClr val="3F3F3F"/>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3" name="Freeform 80"/>
              <p:cNvSpPr>
                <a:spLocks/>
              </p:cNvSpPr>
              <p:nvPr/>
            </p:nvSpPr>
            <p:spPr bwMode="auto">
              <a:xfrm>
                <a:off x="1905000" y="4384676"/>
                <a:ext cx="390525" cy="285750"/>
              </a:xfrm>
              <a:custGeom>
                <a:avLst/>
                <a:gdLst>
                  <a:gd name="T0" fmla="*/ 92 w 246"/>
                  <a:gd name="T1" fmla="*/ 178 h 180"/>
                  <a:gd name="T2" fmla="*/ 118 w 246"/>
                  <a:gd name="T3" fmla="*/ 154 h 180"/>
                  <a:gd name="T4" fmla="*/ 246 w 246"/>
                  <a:gd name="T5" fmla="*/ 26 h 180"/>
                  <a:gd name="T6" fmla="*/ 217 w 246"/>
                  <a:gd name="T7" fmla="*/ 0 h 180"/>
                  <a:gd name="T8" fmla="*/ 90 w 246"/>
                  <a:gd name="T9" fmla="*/ 128 h 180"/>
                  <a:gd name="T10" fmla="*/ 26 w 246"/>
                  <a:gd name="T11" fmla="*/ 64 h 180"/>
                  <a:gd name="T12" fmla="*/ 0 w 246"/>
                  <a:gd name="T13" fmla="*/ 90 h 180"/>
                  <a:gd name="T14" fmla="*/ 90 w 246"/>
                  <a:gd name="T15" fmla="*/ 180 h 180"/>
                  <a:gd name="T16" fmla="*/ 92 w 246"/>
                  <a:gd name="T17" fmla="*/ 17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180">
                    <a:moveTo>
                      <a:pt x="92" y="178"/>
                    </a:moveTo>
                    <a:lnTo>
                      <a:pt x="118" y="154"/>
                    </a:lnTo>
                    <a:lnTo>
                      <a:pt x="246" y="26"/>
                    </a:lnTo>
                    <a:lnTo>
                      <a:pt x="217" y="0"/>
                    </a:lnTo>
                    <a:lnTo>
                      <a:pt x="90" y="128"/>
                    </a:lnTo>
                    <a:lnTo>
                      <a:pt x="26" y="64"/>
                    </a:lnTo>
                    <a:lnTo>
                      <a:pt x="0" y="90"/>
                    </a:lnTo>
                    <a:lnTo>
                      <a:pt x="90" y="180"/>
                    </a:lnTo>
                    <a:lnTo>
                      <a:pt x="92" y="178"/>
                    </a:lnTo>
                    <a:close/>
                  </a:path>
                </a:pathLst>
              </a:custGeom>
              <a:grpFill/>
              <a:ln w="9525">
                <a:solidFill>
                  <a:srgbClr val="3F3F3F"/>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31" name="文本框 30"/>
            <p:cNvSpPr txBox="1"/>
            <p:nvPr/>
          </p:nvSpPr>
          <p:spPr>
            <a:xfrm>
              <a:off x="2070100" y="1719263"/>
              <a:ext cx="5422900" cy="369332"/>
            </a:xfrm>
            <a:prstGeom prst="rect">
              <a:avLst/>
            </a:prstGeom>
            <a:noFill/>
          </p:spPr>
          <p:txBody>
            <a:bodyPr wrap="square" rtlCol="0">
              <a:spAutoFit/>
            </a:bodyPr>
            <a:lstStyle/>
            <a:p>
              <a:r>
                <a:rPr lang="zh-CN" altLang="en-US" dirty="0" smtClean="0"/>
                <a:t>善合作与学习</a:t>
              </a:r>
              <a:endParaRPr lang="zh-CN" altLang="en-US" dirty="0"/>
            </a:p>
          </p:txBody>
        </p:sp>
      </p:grpSp>
    </p:spTree>
    <p:extLst>
      <p:ext uri="{BB962C8B-B14F-4D97-AF65-F5344CB8AC3E}">
        <p14:creationId xmlns:p14="http://schemas.microsoft.com/office/powerpoint/2010/main" val="34698967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p:txBody>
          <a:bodyPr/>
          <a:lstStyle/>
          <a:p>
            <a:r>
              <a:rPr lang="zh-CN" altLang="en-US" dirty="0" smtClean="0"/>
              <a:t>不同数据岗位共性</a:t>
            </a:r>
            <a:endParaRPr lang="zh-CN" altLang="en-US" dirty="0"/>
          </a:p>
        </p:txBody>
      </p:sp>
      <p:grpSp>
        <p:nvGrpSpPr>
          <p:cNvPr id="3" name="组合 2"/>
          <p:cNvGrpSpPr/>
          <p:nvPr/>
        </p:nvGrpSpPr>
        <p:grpSpPr>
          <a:xfrm>
            <a:off x="2818606" y="1719263"/>
            <a:ext cx="6058694" cy="646331"/>
            <a:chOff x="1434306" y="1719263"/>
            <a:chExt cx="6058694" cy="646331"/>
          </a:xfrm>
        </p:grpSpPr>
        <p:grpSp>
          <p:nvGrpSpPr>
            <p:cNvPr id="10" name="Csoportba foglalás 151"/>
            <p:cNvGrpSpPr/>
            <p:nvPr/>
          </p:nvGrpSpPr>
          <p:grpSpPr>
            <a:xfrm>
              <a:off x="1434306" y="1719263"/>
              <a:ext cx="349957" cy="350838"/>
              <a:chOff x="1784350" y="4211638"/>
              <a:chExt cx="630238" cy="631825"/>
            </a:xfrm>
            <a:solidFill>
              <a:srgbClr val="3F3F3F"/>
            </a:solidFill>
          </p:grpSpPr>
          <p:sp>
            <p:nvSpPr>
              <p:cNvPr id="11" name="Freeform 79"/>
              <p:cNvSpPr>
                <a:spLocks noEditPoints="1"/>
              </p:cNvSpPr>
              <p:nvPr/>
            </p:nvSpPr>
            <p:spPr bwMode="auto">
              <a:xfrm>
                <a:off x="1784350" y="4211638"/>
                <a:ext cx="630238" cy="631825"/>
              </a:xfrm>
              <a:custGeom>
                <a:avLst/>
                <a:gdLst>
                  <a:gd name="T0" fmla="*/ 397 w 397"/>
                  <a:gd name="T1" fmla="*/ 0 h 398"/>
                  <a:gd name="T2" fmla="*/ 0 w 397"/>
                  <a:gd name="T3" fmla="*/ 0 h 398"/>
                  <a:gd name="T4" fmla="*/ 0 w 397"/>
                  <a:gd name="T5" fmla="*/ 398 h 398"/>
                  <a:gd name="T6" fmla="*/ 397 w 397"/>
                  <a:gd name="T7" fmla="*/ 398 h 398"/>
                  <a:gd name="T8" fmla="*/ 397 w 397"/>
                  <a:gd name="T9" fmla="*/ 0 h 398"/>
                  <a:gd name="T10" fmla="*/ 378 w 397"/>
                  <a:gd name="T11" fmla="*/ 380 h 398"/>
                  <a:gd name="T12" fmla="*/ 19 w 397"/>
                  <a:gd name="T13" fmla="*/ 380 h 398"/>
                  <a:gd name="T14" fmla="*/ 19 w 397"/>
                  <a:gd name="T15" fmla="*/ 19 h 398"/>
                  <a:gd name="T16" fmla="*/ 378 w 397"/>
                  <a:gd name="T17" fmla="*/ 19 h 398"/>
                  <a:gd name="T18" fmla="*/ 378 w 397"/>
                  <a:gd name="T19" fmla="*/ 380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397" y="0"/>
                    </a:moveTo>
                    <a:lnTo>
                      <a:pt x="0" y="0"/>
                    </a:lnTo>
                    <a:lnTo>
                      <a:pt x="0" y="398"/>
                    </a:lnTo>
                    <a:lnTo>
                      <a:pt x="397" y="398"/>
                    </a:lnTo>
                    <a:lnTo>
                      <a:pt x="397" y="0"/>
                    </a:lnTo>
                    <a:close/>
                    <a:moveTo>
                      <a:pt x="378" y="380"/>
                    </a:moveTo>
                    <a:lnTo>
                      <a:pt x="19" y="380"/>
                    </a:lnTo>
                    <a:lnTo>
                      <a:pt x="19" y="19"/>
                    </a:lnTo>
                    <a:lnTo>
                      <a:pt x="378" y="19"/>
                    </a:lnTo>
                    <a:lnTo>
                      <a:pt x="378" y="380"/>
                    </a:lnTo>
                    <a:close/>
                  </a:path>
                </a:pathLst>
              </a:custGeom>
              <a:grpFill/>
              <a:ln w="9525">
                <a:solidFill>
                  <a:srgbClr val="3F3F3F"/>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2" name="Freeform 80"/>
              <p:cNvSpPr>
                <a:spLocks/>
              </p:cNvSpPr>
              <p:nvPr/>
            </p:nvSpPr>
            <p:spPr bwMode="auto">
              <a:xfrm>
                <a:off x="1905000" y="4384676"/>
                <a:ext cx="390525" cy="285750"/>
              </a:xfrm>
              <a:custGeom>
                <a:avLst/>
                <a:gdLst>
                  <a:gd name="T0" fmla="*/ 92 w 246"/>
                  <a:gd name="T1" fmla="*/ 178 h 180"/>
                  <a:gd name="T2" fmla="*/ 118 w 246"/>
                  <a:gd name="T3" fmla="*/ 154 h 180"/>
                  <a:gd name="T4" fmla="*/ 246 w 246"/>
                  <a:gd name="T5" fmla="*/ 26 h 180"/>
                  <a:gd name="T6" fmla="*/ 217 w 246"/>
                  <a:gd name="T7" fmla="*/ 0 h 180"/>
                  <a:gd name="T8" fmla="*/ 90 w 246"/>
                  <a:gd name="T9" fmla="*/ 128 h 180"/>
                  <a:gd name="T10" fmla="*/ 26 w 246"/>
                  <a:gd name="T11" fmla="*/ 64 h 180"/>
                  <a:gd name="T12" fmla="*/ 0 w 246"/>
                  <a:gd name="T13" fmla="*/ 90 h 180"/>
                  <a:gd name="T14" fmla="*/ 90 w 246"/>
                  <a:gd name="T15" fmla="*/ 180 h 180"/>
                  <a:gd name="T16" fmla="*/ 92 w 246"/>
                  <a:gd name="T17" fmla="*/ 17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180">
                    <a:moveTo>
                      <a:pt x="92" y="178"/>
                    </a:moveTo>
                    <a:lnTo>
                      <a:pt x="118" y="154"/>
                    </a:lnTo>
                    <a:lnTo>
                      <a:pt x="246" y="26"/>
                    </a:lnTo>
                    <a:lnTo>
                      <a:pt x="217" y="0"/>
                    </a:lnTo>
                    <a:lnTo>
                      <a:pt x="90" y="128"/>
                    </a:lnTo>
                    <a:lnTo>
                      <a:pt x="26" y="64"/>
                    </a:lnTo>
                    <a:lnTo>
                      <a:pt x="0" y="90"/>
                    </a:lnTo>
                    <a:lnTo>
                      <a:pt x="90" y="180"/>
                    </a:lnTo>
                    <a:lnTo>
                      <a:pt x="92" y="178"/>
                    </a:lnTo>
                    <a:close/>
                  </a:path>
                </a:pathLst>
              </a:custGeom>
              <a:grpFill/>
              <a:ln w="9525">
                <a:solidFill>
                  <a:srgbClr val="3F3F3F"/>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2" name="文本框 1"/>
            <p:cNvSpPr txBox="1"/>
            <p:nvPr/>
          </p:nvSpPr>
          <p:spPr>
            <a:xfrm>
              <a:off x="2070100" y="1719263"/>
              <a:ext cx="5422900" cy="646331"/>
            </a:xfrm>
            <a:prstGeom prst="rect">
              <a:avLst/>
            </a:prstGeom>
            <a:noFill/>
          </p:spPr>
          <p:txBody>
            <a:bodyPr wrap="square" rtlCol="0">
              <a:spAutoFit/>
            </a:bodyPr>
            <a:lstStyle/>
            <a:p>
              <a:r>
                <a:rPr lang="zh-CN" altLang="en-US" dirty="0"/>
                <a:t>需要数据分析的</a:t>
              </a:r>
              <a:r>
                <a:rPr lang="zh-CN" altLang="en-US" dirty="0" smtClean="0"/>
                <a:t>岗位：财务、 人力、 市场、 行政、销售、管理、心理学、研发、技术、运营</a:t>
              </a:r>
              <a:r>
                <a:rPr lang="zh-CN" altLang="en-US" dirty="0"/>
                <a:t>等等</a:t>
              </a:r>
            </a:p>
          </p:txBody>
        </p:sp>
      </p:grpSp>
      <p:grpSp>
        <p:nvGrpSpPr>
          <p:cNvPr id="15" name="组合 14"/>
          <p:cNvGrpSpPr/>
          <p:nvPr/>
        </p:nvGrpSpPr>
        <p:grpSpPr>
          <a:xfrm>
            <a:off x="2818606" y="3200509"/>
            <a:ext cx="6058694" cy="369332"/>
            <a:chOff x="1434306" y="1719263"/>
            <a:chExt cx="6058694" cy="369332"/>
          </a:xfrm>
        </p:grpSpPr>
        <p:grpSp>
          <p:nvGrpSpPr>
            <p:cNvPr id="20" name="Csoportba foglalás 151"/>
            <p:cNvGrpSpPr/>
            <p:nvPr/>
          </p:nvGrpSpPr>
          <p:grpSpPr>
            <a:xfrm>
              <a:off x="1434306" y="1719263"/>
              <a:ext cx="349957" cy="350838"/>
              <a:chOff x="1784350" y="4211638"/>
              <a:chExt cx="630238" cy="631825"/>
            </a:xfrm>
            <a:solidFill>
              <a:srgbClr val="3F3F3F"/>
            </a:solidFill>
          </p:grpSpPr>
          <p:sp>
            <p:nvSpPr>
              <p:cNvPr id="22" name="Freeform 79"/>
              <p:cNvSpPr>
                <a:spLocks noEditPoints="1"/>
              </p:cNvSpPr>
              <p:nvPr/>
            </p:nvSpPr>
            <p:spPr bwMode="auto">
              <a:xfrm>
                <a:off x="1784350" y="4211638"/>
                <a:ext cx="630238" cy="631825"/>
              </a:xfrm>
              <a:custGeom>
                <a:avLst/>
                <a:gdLst>
                  <a:gd name="T0" fmla="*/ 397 w 397"/>
                  <a:gd name="T1" fmla="*/ 0 h 398"/>
                  <a:gd name="T2" fmla="*/ 0 w 397"/>
                  <a:gd name="T3" fmla="*/ 0 h 398"/>
                  <a:gd name="T4" fmla="*/ 0 w 397"/>
                  <a:gd name="T5" fmla="*/ 398 h 398"/>
                  <a:gd name="T6" fmla="*/ 397 w 397"/>
                  <a:gd name="T7" fmla="*/ 398 h 398"/>
                  <a:gd name="T8" fmla="*/ 397 w 397"/>
                  <a:gd name="T9" fmla="*/ 0 h 398"/>
                  <a:gd name="T10" fmla="*/ 378 w 397"/>
                  <a:gd name="T11" fmla="*/ 380 h 398"/>
                  <a:gd name="T12" fmla="*/ 19 w 397"/>
                  <a:gd name="T13" fmla="*/ 380 h 398"/>
                  <a:gd name="T14" fmla="*/ 19 w 397"/>
                  <a:gd name="T15" fmla="*/ 19 h 398"/>
                  <a:gd name="T16" fmla="*/ 378 w 397"/>
                  <a:gd name="T17" fmla="*/ 19 h 398"/>
                  <a:gd name="T18" fmla="*/ 378 w 397"/>
                  <a:gd name="T19" fmla="*/ 380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397" y="0"/>
                    </a:moveTo>
                    <a:lnTo>
                      <a:pt x="0" y="0"/>
                    </a:lnTo>
                    <a:lnTo>
                      <a:pt x="0" y="398"/>
                    </a:lnTo>
                    <a:lnTo>
                      <a:pt x="397" y="398"/>
                    </a:lnTo>
                    <a:lnTo>
                      <a:pt x="397" y="0"/>
                    </a:lnTo>
                    <a:close/>
                    <a:moveTo>
                      <a:pt x="378" y="380"/>
                    </a:moveTo>
                    <a:lnTo>
                      <a:pt x="19" y="380"/>
                    </a:lnTo>
                    <a:lnTo>
                      <a:pt x="19" y="19"/>
                    </a:lnTo>
                    <a:lnTo>
                      <a:pt x="378" y="19"/>
                    </a:lnTo>
                    <a:lnTo>
                      <a:pt x="378" y="380"/>
                    </a:lnTo>
                    <a:close/>
                  </a:path>
                </a:pathLst>
              </a:custGeom>
              <a:grpFill/>
              <a:ln w="9525">
                <a:solidFill>
                  <a:srgbClr val="3F3F3F"/>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3" name="Freeform 80"/>
              <p:cNvSpPr>
                <a:spLocks/>
              </p:cNvSpPr>
              <p:nvPr/>
            </p:nvSpPr>
            <p:spPr bwMode="auto">
              <a:xfrm>
                <a:off x="1905000" y="4384676"/>
                <a:ext cx="390525" cy="285750"/>
              </a:xfrm>
              <a:custGeom>
                <a:avLst/>
                <a:gdLst>
                  <a:gd name="T0" fmla="*/ 92 w 246"/>
                  <a:gd name="T1" fmla="*/ 178 h 180"/>
                  <a:gd name="T2" fmla="*/ 118 w 246"/>
                  <a:gd name="T3" fmla="*/ 154 h 180"/>
                  <a:gd name="T4" fmla="*/ 246 w 246"/>
                  <a:gd name="T5" fmla="*/ 26 h 180"/>
                  <a:gd name="T6" fmla="*/ 217 w 246"/>
                  <a:gd name="T7" fmla="*/ 0 h 180"/>
                  <a:gd name="T8" fmla="*/ 90 w 246"/>
                  <a:gd name="T9" fmla="*/ 128 h 180"/>
                  <a:gd name="T10" fmla="*/ 26 w 246"/>
                  <a:gd name="T11" fmla="*/ 64 h 180"/>
                  <a:gd name="T12" fmla="*/ 0 w 246"/>
                  <a:gd name="T13" fmla="*/ 90 h 180"/>
                  <a:gd name="T14" fmla="*/ 90 w 246"/>
                  <a:gd name="T15" fmla="*/ 180 h 180"/>
                  <a:gd name="T16" fmla="*/ 92 w 246"/>
                  <a:gd name="T17" fmla="*/ 17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180">
                    <a:moveTo>
                      <a:pt x="92" y="178"/>
                    </a:moveTo>
                    <a:lnTo>
                      <a:pt x="118" y="154"/>
                    </a:lnTo>
                    <a:lnTo>
                      <a:pt x="246" y="26"/>
                    </a:lnTo>
                    <a:lnTo>
                      <a:pt x="217" y="0"/>
                    </a:lnTo>
                    <a:lnTo>
                      <a:pt x="90" y="128"/>
                    </a:lnTo>
                    <a:lnTo>
                      <a:pt x="26" y="64"/>
                    </a:lnTo>
                    <a:lnTo>
                      <a:pt x="0" y="90"/>
                    </a:lnTo>
                    <a:lnTo>
                      <a:pt x="90" y="180"/>
                    </a:lnTo>
                    <a:lnTo>
                      <a:pt x="92" y="178"/>
                    </a:lnTo>
                    <a:close/>
                  </a:path>
                </a:pathLst>
              </a:custGeom>
              <a:grpFill/>
              <a:ln w="9525">
                <a:solidFill>
                  <a:srgbClr val="3F3F3F"/>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21" name="文本框 20"/>
            <p:cNvSpPr txBox="1"/>
            <p:nvPr/>
          </p:nvSpPr>
          <p:spPr>
            <a:xfrm>
              <a:off x="2070100" y="1719263"/>
              <a:ext cx="5422900" cy="369332"/>
            </a:xfrm>
            <a:prstGeom prst="rect">
              <a:avLst/>
            </a:prstGeom>
            <a:noFill/>
          </p:spPr>
          <p:txBody>
            <a:bodyPr wrap="square" rtlCol="0">
              <a:spAutoFit/>
            </a:bodyPr>
            <a:lstStyle/>
            <a:p>
              <a:r>
                <a:rPr lang="zh-CN" altLang="en-US" dirty="0"/>
                <a:t>需要数据分析的行业（几乎所有行业）</a:t>
              </a:r>
            </a:p>
          </p:txBody>
        </p:sp>
      </p:grpSp>
    </p:spTree>
    <p:extLst>
      <p:ext uri="{BB962C8B-B14F-4D97-AF65-F5344CB8AC3E}">
        <p14:creationId xmlns:p14="http://schemas.microsoft.com/office/powerpoint/2010/main" val="161698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p:nvPr/>
        </p:nvSpPr>
        <p:spPr>
          <a:xfrm>
            <a:off x="4585333" y="3424634"/>
            <a:ext cx="2298067"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00000"/>
              </a:lnSpc>
              <a:spcBef>
                <a:spcPts val="0"/>
              </a:spcBef>
              <a:spcAft>
                <a:spcPts val="0"/>
              </a:spcAft>
              <a:buClrTx/>
              <a:buSzTx/>
              <a:buFontTx/>
              <a:buNone/>
              <a:tabLst/>
              <a:defRPr/>
            </a:pPr>
            <a:r>
              <a:rPr kumimoji="1" lang="en-US" altLang="zh-CN" sz="2400" dirty="0" smtClean="0">
                <a:solidFill>
                  <a:schemeClr val="bg1">
                    <a:lumMod val="75000"/>
                  </a:schemeClr>
                </a:solidFill>
                <a:cs typeface="+mn-ea"/>
                <a:sym typeface="+mn-lt"/>
              </a:rPr>
              <a:t>wash</a:t>
            </a:r>
            <a:endParaRPr kumimoji="1" lang="zh-CN" altLang="en-US" sz="2400" i="0" u="none" strike="noStrike" kern="1200" cap="none" spc="0" normalizeH="0" baseline="0" noProof="0" dirty="0">
              <a:ln>
                <a:noFill/>
              </a:ln>
              <a:solidFill>
                <a:schemeClr val="bg1">
                  <a:lumMod val="75000"/>
                </a:schemeClr>
              </a:solidFill>
              <a:effectLst/>
              <a:uLnTx/>
              <a:uFillTx/>
              <a:cs typeface="+mn-ea"/>
              <a:sym typeface="+mn-lt"/>
            </a:endParaRPr>
          </a:p>
        </p:txBody>
      </p:sp>
      <p:sp>
        <p:nvSpPr>
          <p:cNvPr id="3" name="文本框 8"/>
          <p:cNvSpPr txBox="1"/>
          <p:nvPr/>
        </p:nvSpPr>
        <p:spPr>
          <a:xfrm>
            <a:off x="4585333" y="2655193"/>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zh-CN" altLang="en-US" sz="4400" b="1" i="0" u="none" strike="noStrike" kern="1200" cap="none" spc="0" normalizeH="0" baseline="0" noProof="0" dirty="0" smtClean="0">
                <a:ln>
                  <a:noFill/>
                </a:ln>
                <a:solidFill>
                  <a:schemeClr val="tx1">
                    <a:lumMod val="75000"/>
                    <a:lumOff val="25000"/>
                  </a:schemeClr>
                </a:solidFill>
                <a:effectLst/>
                <a:uLnTx/>
                <a:uFillTx/>
                <a:cs typeface="+mn-ea"/>
                <a:sym typeface="+mn-lt"/>
              </a:rPr>
              <a:t>数据处理</a:t>
            </a:r>
            <a:endParaRPr kumimoji="1" lang="zh-CN" altLang="en-US" sz="44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cxnSp>
        <p:nvCxnSpPr>
          <p:cNvPr id="4" name="直接连接符 3"/>
          <p:cNvCxnSpPr/>
          <p:nvPr/>
        </p:nvCxnSpPr>
        <p:spPr>
          <a:xfrm>
            <a:off x="4416441" y="2757714"/>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699658" y="2485638"/>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smtClean="0"/>
                <a:t>2</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31274514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t>薪资字段处理</a:t>
            </a:r>
          </a:p>
        </p:txBody>
      </p:sp>
      <p:grpSp>
        <p:nvGrpSpPr>
          <p:cNvPr id="10" name="组合 9"/>
          <p:cNvGrpSpPr/>
          <p:nvPr/>
        </p:nvGrpSpPr>
        <p:grpSpPr>
          <a:xfrm>
            <a:off x="691819" y="1210235"/>
            <a:ext cx="10536475" cy="632012"/>
            <a:chOff x="691819" y="1210235"/>
            <a:chExt cx="10536475" cy="632012"/>
          </a:xfrm>
        </p:grpSpPr>
        <p:sp>
          <p:nvSpPr>
            <p:cNvPr id="7" name="矩形 6"/>
            <p:cNvSpPr/>
            <p:nvPr/>
          </p:nvSpPr>
          <p:spPr>
            <a:xfrm>
              <a:off x="691819" y="1210235"/>
              <a:ext cx="10536475" cy="63201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文本框 7"/>
            <p:cNvSpPr txBox="1"/>
            <p:nvPr/>
          </p:nvSpPr>
          <p:spPr>
            <a:xfrm>
              <a:off x="691819" y="1326186"/>
              <a:ext cx="10536475" cy="400110"/>
            </a:xfrm>
            <a:prstGeom prst="rect">
              <a:avLst/>
            </a:prstGeom>
            <a:noFill/>
          </p:spPr>
          <p:txBody>
            <a:bodyPr wrap="square" rtlCol="0">
              <a:spAutoFit/>
            </a:bodyPr>
            <a:lstStyle/>
            <a:p>
              <a:r>
                <a:rPr lang="en-US" altLang="zh-CN" sz="2000" dirty="0" smtClean="0">
                  <a:latin typeface="Consolas" panose="020B0609020204030204" pitchFamily="49" charset="0"/>
                  <a:ea typeface="微软雅黑" panose="020B0503020204020204" pitchFamily="34" charset="-122"/>
                </a:rPr>
                <a:t>FIND(</a:t>
              </a:r>
              <a:r>
                <a:rPr lang="zh-CN" altLang="en-US" sz="2000" dirty="0" smtClean="0">
                  <a:latin typeface="Consolas" panose="020B0609020204030204" pitchFamily="49" charset="0"/>
                  <a:ea typeface="微软雅黑" panose="020B0503020204020204" pitchFamily="34" charset="-122"/>
                </a:rPr>
                <a:t>查找的内容</a:t>
              </a:r>
              <a:r>
                <a:rPr lang="en-US" altLang="zh-CN" sz="2000" dirty="0" smtClean="0">
                  <a:latin typeface="Consolas" panose="020B0609020204030204" pitchFamily="49" charset="0"/>
                  <a:ea typeface="微软雅黑" panose="020B0503020204020204" pitchFamily="34" charset="-122"/>
                </a:rPr>
                <a:t>,</a:t>
              </a:r>
              <a:r>
                <a:rPr lang="zh-CN" altLang="en-US" sz="2000" dirty="0" smtClean="0">
                  <a:latin typeface="Consolas" panose="020B0609020204030204" pitchFamily="49" charset="0"/>
                  <a:ea typeface="微软雅黑" panose="020B0503020204020204" pitchFamily="34" charset="-122"/>
                </a:rPr>
                <a:t>从哪里查找</a:t>
              </a:r>
              <a:r>
                <a:rPr lang="en-US" altLang="zh-CN" sz="2000" dirty="0" smtClean="0">
                  <a:latin typeface="Consolas" panose="020B0609020204030204" pitchFamily="49" charset="0"/>
                  <a:ea typeface="微软雅黑" panose="020B0503020204020204" pitchFamily="34" charset="-122"/>
                </a:rPr>
                <a:t>,</a:t>
              </a:r>
              <a:r>
                <a:rPr lang="zh-CN" altLang="en-US" sz="2000" dirty="0" smtClean="0">
                  <a:latin typeface="Consolas" panose="020B0609020204030204" pitchFamily="49" charset="0"/>
                  <a:ea typeface="微软雅黑" panose="020B0503020204020204" pitchFamily="34" charset="-122"/>
                </a:rPr>
                <a:t>从哪里开始查找</a:t>
              </a:r>
              <a:r>
                <a:rPr lang="en-US" altLang="zh-CN" sz="2000" dirty="0" smtClean="0">
                  <a:latin typeface="Consolas" panose="020B0609020204030204" pitchFamily="49" charset="0"/>
                  <a:ea typeface="微软雅黑" panose="020B0503020204020204" pitchFamily="34" charset="-122"/>
                </a:rPr>
                <a:t>)</a:t>
              </a:r>
              <a:endParaRPr lang="zh-CN" altLang="en-US" sz="2000" dirty="0">
                <a:latin typeface="Consolas" panose="020B0609020204030204" pitchFamily="49" charset="0"/>
                <a:ea typeface="微软雅黑" panose="020B0503020204020204" pitchFamily="34" charset="-122"/>
              </a:endParaRPr>
            </a:p>
          </p:txBody>
        </p:sp>
      </p:grpSp>
      <p:grpSp>
        <p:nvGrpSpPr>
          <p:cNvPr id="11" name="组合 10"/>
          <p:cNvGrpSpPr/>
          <p:nvPr/>
        </p:nvGrpSpPr>
        <p:grpSpPr>
          <a:xfrm>
            <a:off x="691818" y="2451847"/>
            <a:ext cx="10536475" cy="632012"/>
            <a:chOff x="691819" y="1210235"/>
            <a:chExt cx="10536475" cy="632012"/>
          </a:xfrm>
        </p:grpSpPr>
        <p:sp>
          <p:nvSpPr>
            <p:cNvPr id="12" name="矩形 11"/>
            <p:cNvSpPr/>
            <p:nvPr/>
          </p:nvSpPr>
          <p:spPr>
            <a:xfrm>
              <a:off x="691819" y="1210235"/>
              <a:ext cx="10536475" cy="63201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文本框 12"/>
            <p:cNvSpPr txBox="1"/>
            <p:nvPr/>
          </p:nvSpPr>
          <p:spPr>
            <a:xfrm>
              <a:off x="691819" y="1326186"/>
              <a:ext cx="10536475" cy="400110"/>
            </a:xfrm>
            <a:prstGeom prst="rect">
              <a:avLst/>
            </a:prstGeom>
            <a:noFill/>
          </p:spPr>
          <p:txBody>
            <a:bodyPr wrap="square" rtlCol="0">
              <a:spAutoFit/>
            </a:bodyPr>
            <a:lstStyle/>
            <a:p>
              <a:r>
                <a:rPr lang="en-US" altLang="zh-CN" sz="2000" dirty="0" smtClean="0">
                  <a:latin typeface="Consolas" panose="020B0609020204030204" pitchFamily="49" charset="0"/>
                  <a:ea typeface="微软雅黑" panose="020B0503020204020204" pitchFamily="34" charset="-122"/>
                </a:rPr>
                <a:t>IF(</a:t>
              </a:r>
              <a:r>
                <a:rPr lang="zh-CN" altLang="en-US" sz="2000" dirty="0" smtClean="0">
                  <a:latin typeface="Consolas" panose="020B0609020204030204" pitchFamily="49" charset="0"/>
                  <a:ea typeface="微软雅黑" panose="020B0503020204020204" pitchFamily="34" charset="-122"/>
                </a:rPr>
                <a:t>逻辑判断</a:t>
              </a:r>
              <a:r>
                <a:rPr lang="en-US" altLang="zh-CN" sz="2000" dirty="0" smtClean="0">
                  <a:latin typeface="Consolas" panose="020B0609020204030204" pitchFamily="49" charset="0"/>
                  <a:ea typeface="微软雅黑" panose="020B0503020204020204" pitchFamily="34" charset="-122"/>
                </a:rPr>
                <a:t>,</a:t>
              </a:r>
              <a:r>
                <a:rPr lang="zh-CN" altLang="en-US" sz="2000" dirty="0" smtClean="0">
                  <a:latin typeface="Consolas" panose="020B0609020204030204" pitchFamily="49" charset="0"/>
                  <a:ea typeface="微软雅黑" panose="020B0503020204020204" pitchFamily="34" charset="-122"/>
                </a:rPr>
                <a:t>如果为真</a:t>
              </a:r>
              <a:r>
                <a:rPr lang="en-US" altLang="zh-CN" sz="2000" dirty="0" smtClean="0">
                  <a:latin typeface="Consolas" panose="020B0609020204030204" pitchFamily="49" charset="0"/>
                  <a:ea typeface="微软雅黑" panose="020B0503020204020204" pitchFamily="34" charset="-122"/>
                </a:rPr>
                <a:t>,</a:t>
              </a:r>
              <a:r>
                <a:rPr lang="zh-CN" altLang="en-US" sz="2000" dirty="0" smtClean="0">
                  <a:latin typeface="Consolas" panose="020B0609020204030204" pitchFamily="49" charset="0"/>
                  <a:ea typeface="微软雅黑" panose="020B0503020204020204" pitchFamily="34" charset="-122"/>
                </a:rPr>
                <a:t>如果为假</a:t>
              </a:r>
              <a:r>
                <a:rPr lang="en-US" altLang="zh-CN" sz="2000" dirty="0" smtClean="0">
                  <a:latin typeface="Consolas" panose="020B0609020204030204" pitchFamily="49" charset="0"/>
                  <a:ea typeface="微软雅黑" panose="020B0503020204020204" pitchFamily="34" charset="-122"/>
                </a:rPr>
                <a:t>)</a:t>
              </a:r>
              <a:endParaRPr lang="zh-CN" altLang="en-US" sz="2000" dirty="0">
                <a:latin typeface="Consolas" panose="020B0609020204030204" pitchFamily="49" charset="0"/>
                <a:ea typeface="微软雅黑" panose="020B0503020204020204" pitchFamily="34" charset="-122"/>
              </a:endParaRPr>
            </a:p>
          </p:txBody>
        </p:sp>
      </p:grpSp>
      <p:grpSp>
        <p:nvGrpSpPr>
          <p:cNvPr id="14" name="组合 13"/>
          <p:cNvGrpSpPr/>
          <p:nvPr/>
        </p:nvGrpSpPr>
        <p:grpSpPr>
          <a:xfrm>
            <a:off x="691817" y="3673125"/>
            <a:ext cx="10536475" cy="632012"/>
            <a:chOff x="691819" y="1210235"/>
            <a:chExt cx="10536475" cy="632012"/>
          </a:xfrm>
        </p:grpSpPr>
        <p:sp>
          <p:nvSpPr>
            <p:cNvPr id="15" name="矩形 14"/>
            <p:cNvSpPr/>
            <p:nvPr/>
          </p:nvSpPr>
          <p:spPr>
            <a:xfrm>
              <a:off x="691819" y="1210235"/>
              <a:ext cx="10536475" cy="63201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文本框 15"/>
            <p:cNvSpPr txBox="1"/>
            <p:nvPr/>
          </p:nvSpPr>
          <p:spPr>
            <a:xfrm>
              <a:off x="691819" y="1326186"/>
              <a:ext cx="10536475" cy="400110"/>
            </a:xfrm>
            <a:prstGeom prst="rect">
              <a:avLst/>
            </a:prstGeom>
            <a:noFill/>
          </p:spPr>
          <p:txBody>
            <a:bodyPr wrap="square" rtlCol="0">
              <a:spAutoFit/>
            </a:bodyPr>
            <a:lstStyle/>
            <a:p>
              <a:r>
                <a:rPr lang="en-US" altLang="zh-CN" sz="2000" dirty="0" smtClean="0">
                  <a:latin typeface="Consolas" panose="020B0609020204030204" pitchFamily="49" charset="0"/>
                  <a:ea typeface="微软雅黑" panose="020B0503020204020204" pitchFamily="34" charset="-122"/>
                </a:rPr>
                <a:t>MID(</a:t>
              </a:r>
              <a:r>
                <a:rPr lang="zh-CN" altLang="en-US" sz="2000" dirty="0" smtClean="0">
                  <a:latin typeface="Consolas" panose="020B0609020204030204" pitchFamily="49" charset="0"/>
                  <a:ea typeface="微软雅黑" panose="020B0503020204020204" pitchFamily="34" charset="-122"/>
                </a:rPr>
                <a:t>被截取的字符</a:t>
              </a:r>
              <a:r>
                <a:rPr lang="en-US" altLang="zh-CN" sz="2000" dirty="0" smtClean="0">
                  <a:latin typeface="Consolas" panose="020B0609020204030204" pitchFamily="49" charset="0"/>
                  <a:ea typeface="微软雅黑" panose="020B0503020204020204" pitchFamily="34" charset="-122"/>
                </a:rPr>
                <a:t>,</a:t>
              </a:r>
              <a:r>
                <a:rPr lang="zh-CN" altLang="en-US" sz="2000" dirty="0" smtClean="0">
                  <a:latin typeface="Consolas" panose="020B0609020204030204" pitchFamily="49" charset="0"/>
                  <a:ea typeface="微软雅黑" panose="020B0503020204020204" pitchFamily="34" charset="-122"/>
                </a:rPr>
                <a:t>从左起第几位开始截取</a:t>
              </a:r>
              <a:r>
                <a:rPr lang="en-US" altLang="zh-CN" sz="2000" dirty="0" smtClean="0">
                  <a:latin typeface="Consolas" panose="020B0609020204030204" pitchFamily="49" charset="0"/>
                  <a:ea typeface="微软雅黑" panose="020B0503020204020204" pitchFamily="34" charset="-122"/>
                </a:rPr>
                <a:t>,</a:t>
              </a:r>
              <a:r>
                <a:rPr lang="zh-CN" altLang="en-US" sz="2000" dirty="0" smtClean="0">
                  <a:latin typeface="Consolas" panose="020B0609020204030204" pitchFamily="49" charset="0"/>
                  <a:ea typeface="微软雅黑" panose="020B0503020204020204" pitchFamily="34" charset="-122"/>
                </a:rPr>
                <a:t>截取的长度</a:t>
              </a:r>
              <a:r>
                <a:rPr lang="en-US" altLang="zh-CN" sz="2000" dirty="0" smtClean="0">
                  <a:latin typeface="Consolas" panose="020B0609020204030204" pitchFamily="49" charset="0"/>
                  <a:ea typeface="微软雅黑" panose="020B0503020204020204" pitchFamily="34" charset="-122"/>
                </a:rPr>
                <a:t>)</a:t>
              </a:r>
              <a:endParaRPr lang="zh-CN" altLang="en-US" sz="2000" dirty="0">
                <a:latin typeface="Consolas" panose="020B0609020204030204" pitchFamily="49" charset="0"/>
                <a:ea typeface="微软雅黑" panose="020B0503020204020204" pitchFamily="34" charset="-122"/>
              </a:endParaRPr>
            </a:p>
          </p:txBody>
        </p:sp>
      </p:grpSp>
    </p:spTree>
    <p:extLst>
      <p:ext uri="{BB962C8B-B14F-4D97-AF65-F5344CB8AC3E}">
        <p14:creationId xmlns:p14="http://schemas.microsoft.com/office/powerpoint/2010/main" val="20419570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t>工作经验重编码</a:t>
            </a:r>
          </a:p>
        </p:txBody>
      </p:sp>
      <p:grpSp>
        <p:nvGrpSpPr>
          <p:cNvPr id="10" name="组合 9"/>
          <p:cNvGrpSpPr/>
          <p:nvPr/>
        </p:nvGrpSpPr>
        <p:grpSpPr>
          <a:xfrm>
            <a:off x="691819" y="1210235"/>
            <a:ext cx="10536475" cy="632012"/>
            <a:chOff x="691819" y="1210235"/>
            <a:chExt cx="10536475" cy="632012"/>
          </a:xfrm>
        </p:grpSpPr>
        <p:sp>
          <p:nvSpPr>
            <p:cNvPr id="7" name="矩形 6"/>
            <p:cNvSpPr/>
            <p:nvPr/>
          </p:nvSpPr>
          <p:spPr>
            <a:xfrm>
              <a:off x="691819" y="1210235"/>
              <a:ext cx="10536475" cy="63201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文本框 7"/>
            <p:cNvSpPr txBox="1"/>
            <p:nvPr/>
          </p:nvSpPr>
          <p:spPr>
            <a:xfrm>
              <a:off x="691819" y="1326186"/>
              <a:ext cx="10536475" cy="400110"/>
            </a:xfrm>
            <a:prstGeom prst="rect">
              <a:avLst/>
            </a:prstGeom>
            <a:noFill/>
          </p:spPr>
          <p:txBody>
            <a:bodyPr wrap="square" rtlCol="0">
              <a:spAutoFit/>
            </a:bodyPr>
            <a:lstStyle/>
            <a:p>
              <a:r>
                <a:rPr lang="en-US" altLang="zh-CN" sz="2000" dirty="0" smtClean="0">
                  <a:latin typeface="Consolas" panose="020B0609020204030204" pitchFamily="49" charset="0"/>
                  <a:ea typeface="微软雅黑" panose="020B0503020204020204" pitchFamily="34" charset="-122"/>
                </a:rPr>
                <a:t>SUM(</a:t>
              </a:r>
              <a:r>
                <a:rPr lang="zh-CN" altLang="en-US" sz="2000" dirty="0" smtClean="0">
                  <a:latin typeface="Consolas" panose="020B0609020204030204" pitchFamily="49" charset="0"/>
                  <a:ea typeface="微软雅黑" panose="020B0503020204020204" pitchFamily="34" charset="-122"/>
                </a:rPr>
                <a:t>求和区域或数字</a:t>
              </a:r>
              <a:r>
                <a:rPr lang="en-US" altLang="zh-CN" sz="2000" dirty="0" smtClean="0">
                  <a:latin typeface="Consolas" panose="020B0609020204030204" pitchFamily="49" charset="0"/>
                  <a:ea typeface="微软雅黑" panose="020B0503020204020204" pitchFamily="34" charset="-122"/>
                </a:rPr>
                <a:t>)</a:t>
              </a:r>
              <a:endParaRPr lang="zh-CN" altLang="en-US" sz="2000" dirty="0">
                <a:latin typeface="Consolas" panose="020B0609020204030204" pitchFamily="49" charset="0"/>
                <a:ea typeface="微软雅黑" panose="020B0503020204020204" pitchFamily="34" charset="-122"/>
              </a:endParaRPr>
            </a:p>
          </p:txBody>
        </p:sp>
      </p:grpSp>
      <p:sp>
        <p:nvSpPr>
          <p:cNvPr id="17" name="文本框 16"/>
          <p:cNvSpPr txBox="1"/>
          <p:nvPr/>
        </p:nvSpPr>
        <p:spPr>
          <a:xfrm>
            <a:off x="691818" y="2188876"/>
            <a:ext cx="10536475"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smtClean="0">
                <a:latin typeface="Consolas" panose="020B0609020204030204" pitchFamily="49" charset="0"/>
                <a:ea typeface="微软雅黑" panose="020B0503020204020204" pitchFamily="34" charset="-122"/>
              </a:rPr>
              <a:t>什么是重编码</a:t>
            </a:r>
            <a:endParaRPr lang="zh-CN" altLang="en-US" sz="20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9922541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t>学历要求重编码</a:t>
            </a:r>
          </a:p>
        </p:txBody>
      </p:sp>
      <p:grpSp>
        <p:nvGrpSpPr>
          <p:cNvPr id="10" name="组合 9"/>
          <p:cNvGrpSpPr/>
          <p:nvPr/>
        </p:nvGrpSpPr>
        <p:grpSpPr>
          <a:xfrm>
            <a:off x="691819" y="1210235"/>
            <a:ext cx="10536475" cy="632012"/>
            <a:chOff x="691819" y="1210235"/>
            <a:chExt cx="10536475" cy="632012"/>
          </a:xfrm>
        </p:grpSpPr>
        <p:sp>
          <p:nvSpPr>
            <p:cNvPr id="7" name="矩形 6"/>
            <p:cNvSpPr/>
            <p:nvPr/>
          </p:nvSpPr>
          <p:spPr>
            <a:xfrm>
              <a:off x="691819" y="1210235"/>
              <a:ext cx="10536475" cy="63201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文本框 7"/>
            <p:cNvSpPr txBox="1"/>
            <p:nvPr/>
          </p:nvSpPr>
          <p:spPr>
            <a:xfrm>
              <a:off x="691819" y="1326186"/>
              <a:ext cx="10536475" cy="400110"/>
            </a:xfrm>
            <a:prstGeom prst="rect">
              <a:avLst/>
            </a:prstGeom>
            <a:noFill/>
          </p:spPr>
          <p:txBody>
            <a:bodyPr wrap="square" rtlCol="0">
              <a:spAutoFit/>
            </a:bodyPr>
            <a:lstStyle/>
            <a:p>
              <a:r>
                <a:rPr lang="en-US" altLang="zh-CN" sz="2000" dirty="0" smtClean="0">
                  <a:latin typeface="Consolas" panose="020B0609020204030204" pitchFamily="49" charset="0"/>
                  <a:ea typeface="微软雅黑" panose="020B0503020204020204" pitchFamily="34" charset="-122"/>
                </a:rPr>
                <a:t>IF</a:t>
              </a:r>
              <a:r>
                <a:rPr lang="zh-CN" altLang="en-US" sz="2000" dirty="0" smtClean="0">
                  <a:latin typeface="Consolas" panose="020B0609020204030204" pitchFamily="49" charset="0"/>
                  <a:ea typeface="微软雅黑" panose="020B0503020204020204" pitchFamily="34" charset="-122"/>
                </a:rPr>
                <a:t>的嵌套使用</a:t>
              </a:r>
              <a:endParaRPr lang="zh-CN" altLang="en-US" sz="2000" dirty="0">
                <a:latin typeface="Consolas" panose="020B0609020204030204" pitchFamily="49" charset="0"/>
                <a:ea typeface="微软雅黑" panose="020B0503020204020204" pitchFamily="34" charset="-122"/>
              </a:endParaRPr>
            </a:p>
          </p:txBody>
        </p:sp>
      </p:grpSp>
      <p:sp>
        <p:nvSpPr>
          <p:cNvPr id="9" name="文本框 8"/>
          <p:cNvSpPr txBox="1"/>
          <p:nvPr/>
        </p:nvSpPr>
        <p:spPr>
          <a:xfrm>
            <a:off x="691818" y="2188876"/>
            <a:ext cx="10536475"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smtClean="0">
                <a:latin typeface="Consolas" panose="020B0609020204030204" pitchFamily="49" charset="0"/>
                <a:ea typeface="微软雅黑" panose="020B0503020204020204" pitchFamily="34" charset="-122"/>
              </a:rPr>
              <a:t>类似方法处理公司规模字段、公司性质字段</a:t>
            </a:r>
            <a:endParaRPr lang="zh-CN" altLang="en-US" sz="20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5095184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t>招聘人数字段处理</a:t>
            </a:r>
          </a:p>
        </p:txBody>
      </p:sp>
      <p:grpSp>
        <p:nvGrpSpPr>
          <p:cNvPr id="10" name="组合 9"/>
          <p:cNvGrpSpPr/>
          <p:nvPr/>
        </p:nvGrpSpPr>
        <p:grpSpPr>
          <a:xfrm>
            <a:off x="691819" y="1210235"/>
            <a:ext cx="10536475" cy="632012"/>
            <a:chOff x="691819" y="1210235"/>
            <a:chExt cx="10536475" cy="632012"/>
          </a:xfrm>
        </p:grpSpPr>
        <p:sp>
          <p:nvSpPr>
            <p:cNvPr id="7" name="矩形 6"/>
            <p:cNvSpPr/>
            <p:nvPr/>
          </p:nvSpPr>
          <p:spPr>
            <a:xfrm>
              <a:off x="691819" y="1210235"/>
              <a:ext cx="10536475" cy="63201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文本框 7"/>
            <p:cNvSpPr txBox="1"/>
            <p:nvPr/>
          </p:nvSpPr>
          <p:spPr>
            <a:xfrm>
              <a:off x="691819" y="1326186"/>
              <a:ext cx="10536475" cy="400110"/>
            </a:xfrm>
            <a:prstGeom prst="rect">
              <a:avLst/>
            </a:prstGeom>
            <a:noFill/>
          </p:spPr>
          <p:txBody>
            <a:bodyPr wrap="square" rtlCol="0">
              <a:spAutoFit/>
            </a:bodyPr>
            <a:lstStyle/>
            <a:p>
              <a:r>
                <a:rPr lang="en-US" altLang="zh-CN" sz="2000" dirty="0" smtClean="0">
                  <a:latin typeface="Consolas" panose="020B0609020204030204" pitchFamily="49" charset="0"/>
                  <a:ea typeface="微软雅黑" panose="020B0503020204020204" pitchFamily="34" charset="-122"/>
                </a:rPr>
                <a:t>CTRL + H </a:t>
              </a:r>
              <a:r>
                <a:rPr lang="zh-CN" altLang="en-US" sz="2000" dirty="0" smtClean="0">
                  <a:latin typeface="Consolas" panose="020B0609020204030204" pitchFamily="49" charset="0"/>
                  <a:ea typeface="微软雅黑" panose="020B0503020204020204" pitchFamily="34" charset="-122"/>
                </a:rPr>
                <a:t>替换处理</a:t>
              </a:r>
              <a:endParaRPr lang="zh-CN" altLang="en-US" sz="2000" dirty="0">
                <a:latin typeface="Consolas" panose="020B0609020204030204" pitchFamily="49" charset="0"/>
                <a:ea typeface="微软雅黑" panose="020B0503020204020204" pitchFamily="34" charset="-122"/>
              </a:endParaRPr>
            </a:p>
          </p:txBody>
        </p:sp>
      </p:grpSp>
    </p:spTree>
    <p:extLst>
      <p:ext uri="{BB962C8B-B14F-4D97-AF65-F5344CB8AC3E}">
        <p14:creationId xmlns:p14="http://schemas.microsoft.com/office/powerpoint/2010/main" val="16849299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t>是否是金融行业</a:t>
            </a:r>
          </a:p>
        </p:txBody>
      </p:sp>
      <p:grpSp>
        <p:nvGrpSpPr>
          <p:cNvPr id="10" name="组合 9"/>
          <p:cNvGrpSpPr/>
          <p:nvPr/>
        </p:nvGrpSpPr>
        <p:grpSpPr>
          <a:xfrm>
            <a:off x="691819" y="1210235"/>
            <a:ext cx="10536475" cy="632012"/>
            <a:chOff x="691819" y="1210235"/>
            <a:chExt cx="10536475" cy="632012"/>
          </a:xfrm>
        </p:grpSpPr>
        <p:sp>
          <p:nvSpPr>
            <p:cNvPr id="7" name="矩形 6"/>
            <p:cNvSpPr/>
            <p:nvPr/>
          </p:nvSpPr>
          <p:spPr>
            <a:xfrm>
              <a:off x="691819" y="1210235"/>
              <a:ext cx="10536475" cy="63201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文本框 7"/>
            <p:cNvSpPr txBox="1"/>
            <p:nvPr/>
          </p:nvSpPr>
          <p:spPr>
            <a:xfrm>
              <a:off x="691819" y="1326186"/>
              <a:ext cx="10536475" cy="400110"/>
            </a:xfrm>
            <a:prstGeom prst="rect">
              <a:avLst/>
            </a:prstGeom>
            <a:noFill/>
          </p:spPr>
          <p:txBody>
            <a:bodyPr wrap="square" rtlCol="0">
              <a:spAutoFit/>
            </a:bodyPr>
            <a:lstStyle/>
            <a:p>
              <a:r>
                <a:rPr lang="en-US" altLang="zh-CN" sz="2000" dirty="0" smtClean="0">
                  <a:latin typeface="Consolas" panose="020B0609020204030204" pitchFamily="49" charset="0"/>
                  <a:ea typeface="微软雅黑" panose="020B0503020204020204" pitchFamily="34" charset="-122"/>
                </a:rPr>
                <a:t>OR(</a:t>
              </a:r>
              <a:r>
                <a:rPr lang="zh-CN" altLang="en-US" sz="2000" dirty="0" smtClean="0">
                  <a:latin typeface="Consolas" panose="020B0609020204030204" pitchFamily="49" charset="0"/>
                  <a:ea typeface="微软雅黑" panose="020B0503020204020204" pitchFamily="34" charset="-122"/>
                </a:rPr>
                <a:t>逻辑判断一</a:t>
              </a:r>
              <a:r>
                <a:rPr lang="en-US" altLang="zh-CN" sz="2000" dirty="0" smtClean="0">
                  <a:latin typeface="Consolas" panose="020B0609020204030204" pitchFamily="49" charset="0"/>
                  <a:ea typeface="微软雅黑" panose="020B0503020204020204" pitchFamily="34" charset="-122"/>
                </a:rPr>
                <a:t>,</a:t>
              </a:r>
              <a:r>
                <a:rPr lang="zh-CN" altLang="en-US" sz="2000" dirty="0" smtClean="0">
                  <a:latin typeface="Consolas" panose="020B0609020204030204" pitchFamily="49" charset="0"/>
                  <a:ea typeface="微软雅黑" panose="020B0503020204020204" pitchFamily="34" charset="-122"/>
                </a:rPr>
                <a:t>逻辑判断二</a:t>
              </a:r>
              <a:r>
                <a:rPr lang="en-US" altLang="zh-CN" sz="2000" dirty="0" smtClean="0">
                  <a:latin typeface="Consolas" panose="020B0609020204030204" pitchFamily="49" charset="0"/>
                  <a:ea typeface="微软雅黑" panose="020B0503020204020204" pitchFamily="34" charset="-122"/>
                </a:rPr>
                <a:t>,…)</a:t>
              </a:r>
              <a:endParaRPr lang="zh-CN" altLang="en-US" sz="2000" dirty="0">
                <a:latin typeface="Consolas" panose="020B0609020204030204" pitchFamily="49" charset="0"/>
                <a:ea typeface="微软雅黑" panose="020B0503020204020204" pitchFamily="34" charset="-122"/>
              </a:endParaRPr>
            </a:p>
          </p:txBody>
        </p:sp>
      </p:grpSp>
      <p:sp>
        <p:nvSpPr>
          <p:cNvPr id="6" name="文本框 5"/>
          <p:cNvSpPr txBox="1"/>
          <p:nvPr/>
        </p:nvSpPr>
        <p:spPr>
          <a:xfrm>
            <a:off x="691818" y="2188876"/>
            <a:ext cx="10536475" cy="400110"/>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000" dirty="0" smtClean="0">
                <a:latin typeface="Consolas" panose="020B0609020204030204" pitchFamily="49" charset="0"/>
                <a:ea typeface="微软雅黑" panose="020B0503020204020204" pitchFamily="34" charset="-122"/>
              </a:rPr>
              <a:t>IF</a:t>
            </a:r>
            <a:r>
              <a:rPr lang="zh-CN" altLang="en-US" sz="2000" dirty="0" smtClean="0">
                <a:latin typeface="Consolas" panose="020B0609020204030204" pitchFamily="49" charset="0"/>
                <a:ea typeface="微软雅黑" panose="020B0503020204020204" pitchFamily="34" charset="-122"/>
              </a:rPr>
              <a:t>嵌套</a:t>
            </a:r>
            <a:r>
              <a:rPr lang="en-US" altLang="zh-CN" sz="2000" dirty="0" smtClean="0">
                <a:latin typeface="Consolas" panose="020B0609020204030204" pitchFamily="49" charset="0"/>
                <a:ea typeface="微软雅黑" panose="020B0503020204020204" pitchFamily="34" charset="-122"/>
              </a:rPr>
              <a:t>OR</a:t>
            </a:r>
            <a:r>
              <a:rPr lang="zh-CN" altLang="en-US" sz="2000" dirty="0" smtClean="0">
                <a:latin typeface="Consolas" panose="020B0609020204030204" pitchFamily="49" charset="0"/>
                <a:ea typeface="微软雅黑" panose="020B0503020204020204" pitchFamily="34" charset="-122"/>
              </a:rPr>
              <a:t>函数</a:t>
            </a:r>
            <a:endParaRPr lang="zh-CN" altLang="en-US" sz="20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8865278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p:nvPr/>
        </p:nvSpPr>
        <p:spPr>
          <a:xfrm>
            <a:off x="4585333" y="3424634"/>
            <a:ext cx="2298067"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00000"/>
              </a:lnSpc>
              <a:spcBef>
                <a:spcPts val="0"/>
              </a:spcBef>
              <a:spcAft>
                <a:spcPts val="0"/>
              </a:spcAft>
              <a:buClrTx/>
              <a:buSzTx/>
              <a:buFontTx/>
              <a:buNone/>
              <a:tabLst/>
              <a:defRPr/>
            </a:pPr>
            <a:r>
              <a:rPr kumimoji="1" lang="en-US" altLang="zh-CN" sz="2400" dirty="0" smtClean="0">
                <a:solidFill>
                  <a:schemeClr val="bg1">
                    <a:lumMod val="75000"/>
                  </a:schemeClr>
                </a:solidFill>
                <a:cs typeface="+mn-ea"/>
                <a:sym typeface="+mn-lt"/>
              </a:rPr>
              <a:t>statistics</a:t>
            </a:r>
            <a:endParaRPr kumimoji="1" lang="zh-CN" altLang="en-US" sz="2400" i="0" u="none" strike="noStrike" kern="1200" cap="none" spc="0" normalizeH="0" baseline="0" noProof="0" dirty="0">
              <a:ln>
                <a:noFill/>
              </a:ln>
              <a:solidFill>
                <a:schemeClr val="bg1">
                  <a:lumMod val="75000"/>
                </a:schemeClr>
              </a:solidFill>
              <a:effectLst/>
              <a:uLnTx/>
              <a:uFillTx/>
              <a:cs typeface="+mn-ea"/>
              <a:sym typeface="+mn-lt"/>
            </a:endParaRPr>
          </a:p>
        </p:txBody>
      </p:sp>
      <p:sp>
        <p:nvSpPr>
          <p:cNvPr id="3" name="文本框 8"/>
          <p:cNvSpPr txBox="1"/>
          <p:nvPr/>
        </p:nvSpPr>
        <p:spPr>
          <a:xfrm>
            <a:off x="4585333" y="2655193"/>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zh-CN" altLang="en-US" sz="4400" b="1" dirty="0" smtClean="0">
                <a:solidFill>
                  <a:schemeClr val="tx1">
                    <a:lumMod val="75000"/>
                    <a:lumOff val="25000"/>
                  </a:schemeClr>
                </a:solidFill>
                <a:cs typeface="+mn-ea"/>
                <a:sym typeface="+mn-lt"/>
              </a:rPr>
              <a:t>描述统计</a:t>
            </a:r>
            <a:endParaRPr kumimoji="1" lang="zh-CN" altLang="en-US" sz="44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cxnSp>
        <p:nvCxnSpPr>
          <p:cNvPr id="4" name="直接连接符 3"/>
          <p:cNvCxnSpPr/>
          <p:nvPr/>
        </p:nvCxnSpPr>
        <p:spPr>
          <a:xfrm>
            <a:off x="4416441" y="2757714"/>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699658" y="2485638"/>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smtClean="0"/>
                <a:t>3</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4337245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82935" y="1753717"/>
            <a:ext cx="3061161" cy="751139"/>
            <a:chOff x="4123410" y="1826618"/>
            <a:chExt cx="3061161" cy="751139"/>
          </a:xfrm>
        </p:grpSpPr>
        <p:grpSp>
          <p:nvGrpSpPr>
            <p:cNvPr id="3" name="组合 2"/>
            <p:cNvGrpSpPr/>
            <p:nvPr/>
          </p:nvGrpSpPr>
          <p:grpSpPr>
            <a:xfrm>
              <a:off x="4123410" y="1826618"/>
              <a:ext cx="738875" cy="751139"/>
              <a:chOff x="2498710" y="2311467"/>
              <a:chExt cx="1748840" cy="1777866"/>
            </a:xfrm>
          </p:grpSpPr>
          <p:sp>
            <p:nvSpPr>
              <p:cNvPr id="7" name="椭圆 6"/>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dirty="0"/>
                  <a:t>1</a:t>
                </a:r>
                <a:endParaRPr lang="zh-CN" altLang="en-US" sz="3200" dirty="0"/>
              </a:p>
            </p:txBody>
          </p:sp>
          <p:sp>
            <p:nvSpPr>
              <p:cNvPr id="8" name="椭圆 7"/>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6600" dirty="0"/>
              </a:p>
            </p:txBody>
          </p:sp>
          <p:sp>
            <p:nvSpPr>
              <p:cNvPr id="9" name="椭圆 8"/>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sp>
            <p:nvSpPr>
              <p:cNvPr id="10" name="椭圆 9"/>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grpSp>
        <p:sp>
          <p:nvSpPr>
            <p:cNvPr id="4" name="文本框 8"/>
            <p:cNvSpPr txBox="1"/>
            <p:nvPr/>
          </p:nvSpPr>
          <p:spPr>
            <a:xfrm>
              <a:off x="4927756" y="1844007"/>
              <a:ext cx="2256815"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1" lang="zh-CN" altLang="en-US" sz="2000" b="1" i="0" u="none" strike="noStrike" kern="1200" cap="none" spc="0" normalizeH="0" baseline="0" noProof="0" dirty="0" smtClean="0">
                  <a:ln>
                    <a:noFill/>
                  </a:ln>
                  <a:solidFill>
                    <a:schemeClr val="tx1">
                      <a:lumMod val="75000"/>
                      <a:lumOff val="25000"/>
                    </a:schemeClr>
                  </a:solidFill>
                  <a:effectLst/>
                  <a:uLnTx/>
                  <a:uFillTx/>
                  <a:cs typeface="+mn-ea"/>
                  <a:sym typeface="+mn-lt"/>
                </a:rPr>
                <a:t>数据分析岗位介绍</a:t>
              </a:r>
              <a:endParaRPr kumimoji="1" lang="zh-CN" altLang="en-US" sz="20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5" name="文本框 4"/>
            <p:cNvSpPr txBox="1"/>
            <p:nvPr/>
          </p:nvSpPr>
          <p:spPr>
            <a:xfrm>
              <a:off x="4927755" y="2269980"/>
              <a:ext cx="2256815"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CN" sz="1400" i="0" u="none" strike="noStrike" kern="1200" cap="none" spc="0" normalizeH="0" baseline="0" noProof="0" dirty="0" smtClean="0">
                  <a:ln>
                    <a:noFill/>
                  </a:ln>
                  <a:solidFill>
                    <a:schemeClr val="tx1">
                      <a:lumMod val="50000"/>
                      <a:lumOff val="50000"/>
                    </a:schemeClr>
                  </a:solidFill>
                  <a:effectLst/>
                  <a:uLnTx/>
                  <a:uFillTx/>
                  <a:cs typeface="+mn-ea"/>
                  <a:sym typeface="+mn-lt"/>
                </a:rPr>
                <a:t>Introduction</a:t>
              </a:r>
              <a:endParaRPr kumimoji="1" lang="zh-CN" altLang="en-US" sz="1400" i="0" u="none" strike="noStrike" kern="1200" cap="none" spc="0" normalizeH="0" baseline="0" noProof="0" dirty="0">
                <a:ln>
                  <a:noFill/>
                </a:ln>
                <a:solidFill>
                  <a:schemeClr val="tx1">
                    <a:lumMod val="50000"/>
                    <a:lumOff val="50000"/>
                  </a:schemeClr>
                </a:solidFill>
                <a:effectLst/>
                <a:uLnTx/>
                <a:uFillTx/>
                <a:cs typeface="+mn-ea"/>
                <a:sym typeface="+mn-lt"/>
              </a:endParaRPr>
            </a:p>
          </p:txBody>
        </p:sp>
        <p:cxnSp>
          <p:nvCxnSpPr>
            <p:cNvPr id="6" name="直接连接符 5"/>
            <p:cNvCxnSpPr/>
            <p:nvPr/>
          </p:nvCxnSpPr>
          <p:spPr>
            <a:xfrm>
              <a:off x="4927755" y="1892087"/>
              <a:ext cx="0" cy="57986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6547906" y="1753717"/>
            <a:ext cx="3061161" cy="751139"/>
            <a:chOff x="4123410" y="1826618"/>
            <a:chExt cx="3061161" cy="751139"/>
          </a:xfrm>
        </p:grpSpPr>
        <p:grpSp>
          <p:nvGrpSpPr>
            <p:cNvPr id="12" name="组合 11"/>
            <p:cNvGrpSpPr/>
            <p:nvPr/>
          </p:nvGrpSpPr>
          <p:grpSpPr>
            <a:xfrm>
              <a:off x="4123410" y="1826618"/>
              <a:ext cx="738875" cy="751139"/>
              <a:chOff x="2498710" y="2311467"/>
              <a:chExt cx="1748840" cy="1777866"/>
            </a:xfrm>
          </p:grpSpPr>
          <p:sp>
            <p:nvSpPr>
              <p:cNvPr id="16" name="椭圆 1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dirty="0"/>
                  <a:t>2</a:t>
                </a:r>
                <a:endParaRPr lang="zh-CN" altLang="en-US" sz="3200" dirty="0"/>
              </a:p>
            </p:txBody>
          </p:sp>
          <p:sp>
            <p:nvSpPr>
              <p:cNvPr id="17" name="椭圆 1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6600" dirty="0"/>
              </a:p>
            </p:txBody>
          </p:sp>
          <p:sp>
            <p:nvSpPr>
              <p:cNvPr id="18" name="椭圆 1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sp>
            <p:nvSpPr>
              <p:cNvPr id="19" name="椭圆 1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grpSp>
        <p:sp>
          <p:nvSpPr>
            <p:cNvPr id="13" name="文本框 8"/>
            <p:cNvSpPr txBox="1"/>
            <p:nvPr/>
          </p:nvSpPr>
          <p:spPr>
            <a:xfrm>
              <a:off x="4927756" y="1844007"/>
              <a:ext cx="2256815"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1" lang="zh-CN" altLang="en-US" sz="2000" b="1" i="0" u="none" strike="noStrike" kern="1200" cap="none" spc="0" normalizeH="0" baseline="0" noProof="0" dirty="0" smtClean="0">
                  <a:ln>
                    <a:noFill/>
                  </a:ln>
                  <a:solidFill>
                    <a:schemeClr val="tx1">
                      <a:lumMod val="75000"/>
                      <a:lumOff val="25000"/>
                    </a:schemeClr>
                  </a:solidFill>
                  <a:effectLst/>
                  <a:uLnTx/>
                  <a:uFillTx/>
                  <a:cs typeface="+mn-ea"/>
                  <a:sym typeface="+mn-lt"/>
                </a:rPr>
                <a:t>数据处理</a:t>
              </a:r>
              <a:endParaRPr kumimoji="1" lang="zh-CN" altLang="en-US" sz="20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14" name="文本框 4"/>
            <p:cNvSpPr txBox="1"/>
            <p:nvPr/>
          </p:nvSpPr>
          <p:spPr>
            <a:xfrm>
              <a:off x="4927755" y="2269980"/>
              <a:ext cx="2256815"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CN" sz="1400" i="0" u="none" strike="noStrike" kern="1200" cap="none" spc="0" normalizeH="0" baseline="0" noProof="0" dirty="0" smtClean="0">
                  <a:ln>
                    <a:noFill/>
                  </a:ln>
                  <a:solidFill>
                    <a:schemeClr val="tx1">
                      <a:lumMod val="50000"/>
                      <a:lumOff val="50000"/>
                    </a:schemeClr>
                  </a:solidFill>
                  <a:effectLst/>
                  <a:uLnTx/>
                  <a:uFillTx/>
                  <a:cs typeface="+mn-ea"/>
                  <a:sym typeface="+mn-lt"/>
                </a:rPr>
                <a:t>W</a:t>
              </a:r>
              <a:r>
                <a:rPr kumimoji="1" lang="en-US" altLang="zh-CN" sz="1400" dirty="0" smtClean="0">
                  <a:solidFill>
                    <a:schemeClr val="tx1">
                      <a:lumMod val="50000"/>
                      <a:lumOff val="50000"/>
                    </a:schemeClr>
                  </a:solidFill>
                  <a:cs typeface="+mn-ea"/>
                  <a:sym typeface="+mn-lt"/>
                </a:rPr>
                <a:t>ash</a:t>
              </a:r>
              <a:endParaRPr kumimoji="1" lang="zh-CN" altLang="en-US" sz="1400" i="0" u="none" strike="noStrike" kern="1200" cap="none" spc="0" normalizeH="0" baseline="0" noProof="0" dirty="0">
                <a:ln>
                  <a:noFill/>
                </a:ln>
                <a:solidFill>
                  <a:schemeClr val="tx1">
                    <a:lumMod val="50000"/>
                    <a:lumOff val="50000"/>
                  </a:schemeClr>
                </a:solidFill>
                <a:effectLst/>
                <a:uLnTx/>
                <a:uFillTx/>
                <a:cs typeface="+mn-ea"/>
                <a:sym typeface="+mn-lt"/>
              </a:endParaRPr>
            </a:p>
          </p:txBody>
        </p:sp>
        <p:cxnSp>
          <p:nvCxnSpPr>
            <p:cNvPr id="15" name="直接连接符 14"/>
            <p:cNvCxnSpPr/>
            <p:nvPr/>
          </p:nvCxnSpPr>
          <p:spPr>
            <a:xfrm>
              <a:off x="4927755" y="1892087"/>
              <a:ext cx="0" cy="57986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a:off x="2582934" y="3512572"/>
            <a:ext cx="3061161" cy="751139"/>
            <a:chOff x="4123410" y="1826618"/>
            <a:chExt cx="3061161" cy="751139"/>
          </a:xfrm>
        </p:grpSpPr>
        <p:grpSp>
          <p:nvGrpSpPr>
            <p:cNvPr id="21" name="组合 20"/>
            <p:cNvGrpSpPr/>
            <p:nvPr/>
          </p:nvGrpSpPr>
          <p:grpSpPr>
            <a:xfrm>
              <a:off x="4123410" y="1826618"/>
              <a:ext cx="738875" cy="751139"/>
              <a:chOff x="2498710" y="2311467"/>
              <a:chExt cx="1748840" cy="1777866"/>
            </a:xfrm>
          </p:grpSpPr>
          <p:sp>
            <p:nvSpPr>
              <p:cNvPr id="25" name="椭圆 24"/>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dirty="0"/>
                  <a:t>3</a:t>
                </a:r>
                <a:endParaRPr lang="zh-CN" altLang="en-US" sz="3200" dirty="0"/>
              </a:p>
            </p:txBody>
          </p:sp>
          <p:sp>
            <p:nvSpPr>
              <p:cNvPr id="26" name="椭圆 25"/>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6600" dirty="0"/>
              </a:p>
            </p:txBody>
          </p:sp>
          <p:sp>
            <p:nvSpPr>
              <p:cNvPr id="27" name="椭圆 26"/>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sp>
            <p:nvSpPr>
              <p:cNvPr id="28" name="椭圆 27"/>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grpSp>
        <p:sp>
          <p:nvSpPr>
            <p:cNvPr id="22" name="文本框 8"/>
            <p:cNvSpPr txBox="1"/>
            <p:nvPr/>
          </p:nvSpPr>
          <p:spPr>
            <a:xfrm>
              <a:off x="4927756" y="1844007"/>
              <a:ext cx="2256815"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1" lang="zh-CN" altLang="en-US" sz="2000" b="1" dirty="0" smtClean="0">
                  <a:solidFill>
                    <a:schemeClr val="tx1">
                      <a:lumMod val="75000"/>
                      <a:lumOff val="25000"/>
                    </a:schemeClr>
                  </a:solidFill>
                  <a:cs typeface="+mn-ea"/>
                  <a:sym typeface="+mn-lt"/>
                </a:rPr>
                <a:t>描述统计</a:t>
              </a:r>
              <a:endParaRPr kumimoji="1" lang="zh-CN" altLang="en-US" sz="20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23" name="文本框 4"/>
            <p:cNvSpPr txBox="1"/>
            <p:nvPr/>
          </p:nvSpPr>
          <p:spPr>
            <a:xfrm>
              <a:off x="4927755" y="2269980"/>
              <a:ext cx="2256815"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endParaRPr kumimoji="1" lang="zh-CN" altLang="en-US" sz="1400" i="0" u="none" strike="noStrike" kern="1200" cap="none" spc="0" normalizeH="0" baseline="0" noProof="0" dirty="0">
                <a:ln>
                  <a:noFill/>
                </a:ln>
                <a:solidFill>
                  <a:schemeClr val="tx1">
                    <a:lumMod val="50000"/>
                    <a:lumOff val="50000"/>
                  </a:schemeClr>
                </a:solidFill>
                <a:effectLst/>
                <a:uLnTx/>
                <a:uFillTx/>
                <a:cs typeface="+mn-ea"/>
                <a:sym typeface="+mn-lt"/>
              </a:endParaRPr>
            </a:p>
          </p:txBody>
        </p:sp>
        <p:cxnSp>
          <p:nvCxnSpPr>
            <p:cNvPr id="24" name="直接连接符 23"/>
            <p:cNvCxnSpPr/>
            <p:nvPr/>
          </p:nvCxnSpPr>
          <p:spPr>
            <a:xfrm>
              <a:off x="4927755" y="1892087"/>
              <a:ext cx="0" cy="57986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6547905" y="3512572"/>
            <a:ext cx="3061161" cy="751139"/>
            <a:chOff x="4123410" y="1826618"/>
            <a:chExt cx="3061161" cy="751139"/>
          </a:xfrm>
        </p:grpSpPr>
        <p:grpSp>
          <p:nvGrpSpPr>
            <p:cNvPr id="30" name="组合 29"/>
            <p:cNvGrpSpPr/>
            <p:nvPr/>
          </p:nvGrpSpPr>
          <p:grpSpPr>
            <a:xfrm>
              <a:off x="4123410" y="1826618"/>
              <a:ext cx="738875" cy="751139"/>
              <a:chOff x="2498710" y="2311467"/>
              <a:chExt cx="1748840" cy="1777866"/>
            </a:xfrm>
          </p:grpSpPr>
          <p:sp>
            <p:nvSpPr>
              <p:cNvPr id="34" name="椭圆 33"/>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dirty="0"/>
                  <a:t>4</a:t>
                </a:r>
                <a:endParaRPr lang="zh-CN" altLang="en-US" sz="3200" dirty="0"/>
              </a:p>
            </p:txBody>
          </p:sp>
          <p:sp>
            <p:nvSpPr>
              <p:cNvPr id="35" name="椭圆 34"/>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6600" dirty="0"/>
              </a:p>
            </p:txBody>
          </p:sp>
          <p:sp>
            <p:nvSpPr>
              <p:cNvPr id="36" name="椭圆 35"/>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sp>
            <p:nvSpPr>
              <p:cNvPr id="37" name="椭圆 36"/>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grpSp>
        <p:sp>
          <p:nvSpPr>
            <p:cNvPr id="31" name="文本框 8"/>
            <p:cNvSpPr txBox="1"/>
            <p:nvPr/>
          </p:nvSpPr>
          <p:spPr>
            <a:xfrm>
              <a:off x="4927756" y="1844007"/>
              <a:ext cx="2256815"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1" lang="zh-CN" altLang="en-US" sz="2000" b="1" i="0" u="none" strike="noStrike" kern="1200" cap="none" spc="0" normalizeH="0" baseline="0" noProof="0" dirty="0" smtClean="0">
                  <a:ln>
                    <a:noFill/>
                  </a:ln>
                  <a:solidFill>
                    <a:schemeClr val="tx1">
                      <a:lumMod val="75000"/>
                      <a:lumOff val="25000"/>
                    </a:schemeClr>
                  </a:solidFill>
                  <a:effectLst/>
                  <a:uLnTx/>
                  <a:uFillTx/>
                  <a:cs typeface="+mn-ea"/>
                  <a:sym typeface="+mn-lt"/>
                </a:rPr>
                <a:t>还能做什么</a:t>
              </a:r>
              <a:endParaRPr kumimoji="1" lang="zh-CN" altLang="en-US" sz="20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32" name="文本框 4"/>
            <p:cNvSpPr txBox="1"/>
            <p:nvPr/>
          </p:nvSpPr>
          <p:spPr>
            <a:xfrm>
              <a:off x="4927755" y="2269980"/>
              <a:ext cx="2256815"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CN" sz="1400" i="0" u="none" strike="noStrike" kern="1200" cap="none" spc="0" normalizeH="0" baseline="0" noProof="0" dirty="0" smtClean="0">
                  <a:ln>
                    <a:noFill/>
                  </a:ln>
                  <a:solidFill>
                    <a:schemeClr val="tx1">
                      <a:lumMod val="50000"/>
                      <a:lumOff val="50000"/>
                    </a:schemeClr>
                  </a:solidFill>
                  <a:effectLst/>
                  <a:uLnTx/>
                  <a:uFillTx/>
                  <a:cs typeface="+mn-ea"/>
                  <a:sym typeface="+mn-lt"/>
                </a:rPr>
                <a:t>What else</a:t>
              </a:r>
              <a:endParaRPr kumimoji="1" lang="zh-CN" altLang="en-US" sz="1400" i="0" u="none" strike="noStrike" kern="1200" cap="none" spc="0" normalizeH="0" baseline="0" noProof="0" dirty="0">
                <a:ln>
                  <a:noFill/>
                </a:ln>
                <a:solidFill>
                  <a:schemeClr val="tx1">
                    <a:lumMod val="50000"/>
                    <a:lumOff val="50000"/>
                  </a:schemeClr>
                </a:solidFill>
                <a:effectLst/>
                <a:uLnTx/>
                <a:uFillTx/>
                <a:cs typeface="+mn-ea"/>
                <a:sym typeface="+mn-lt"/>
              </a:endParaRPr>
            </a:p>
          </p:txBody>
        </p:sp>
        <p:cxnSp>
          <p:nvCxnSpPr>
            <p:cNvPr id="33" name="直接连接符 32"/>
            <p:cNvCxnSpPr/>
            <p:nvPr/>
          </p:nvCxnSpPr>
          <p:spPr>
            <a:xfrm>
              <a:off x="4927755" y="1892087"/>
              <a:ext cx="0" cy="57986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8" name="文本框 37"/>
          <p:cNvSpPr txBox="1"/>
          <p:nvPr/>
        </p:nvSpPr>
        <p:spPr>
          <a:xfrm>
            <a:off x="4789715" y="208096"/>
            <a:ext cx="2612571" cy="646331"/>
          </a:xfrm>
          <a:prstGeom prst="rect">
            <a:avLst/>
          </a:prstGeom>
          <a:noFill/>
        </p:spPr>
        <p:txBody>
          <a:bodyPr wrap="square" rtlCol="0">
            <a:spAutoFit/>
          </a:bodyPr>
          <a:lstStyle/>
          <a:p>
            <a:pPr algn="ctr"/>
            <a:r>
              <a:rPr lang="en-US" altLang="zh-CN" sz="3600" dirty="0">
                <a:solidFill>
                  <a:schemeClr val="accent1"/>
                </a:solidFill>
              </a:rPr>
              <a:t>CONTENT</a:t>
            </a:r>
            <a:endParaRPr lang="zh-CN" altLang="en-US" sz="3600" dirty="0">
              <a:solidFill>
                <a:schemeClr val="accent1"/>
              </a:solidFill>
            </a:endParaRPr>
          </a:p>
        </p:txBody>
      </p:sp>
      <p:sp>
        <p:nvSpPr>
          <p:cNvPr id="39" name="自由: 形状 85"/>
          <p:cNvSpPr/>
          <p:nvPr/>
        </p:nvSpPr>
        <p:spPr>
          <a:xfrm rot="2700000">
            <a:off x="6025850" y="813191"/>
            <a:ext cx="140300" cy="140300"/>
          </a:xfrm>
          <a:custGeom>
            <a:avLst/>
            <a:gdLst>
              <a:gd name="connsiteX0" fmla="*/ 75778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749181 h 914400"/>
              <a:gd name="connsiteX5" fmla="*/ 757780 w 914400"/>
              <a:gd name="connsiteY5" fmla="*/ 74918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 h="914400">
                <a:moveTo>
                  <a:pt x="757780" y="0"/>
                </a:moveTo>
                <a:lnTo>
                  <a:pt x="914400" y="0"/>
                </a:lnTo>
                <a:lnTo>
                  <a:pt x="914400" y="914400"/>
                </a:lnTo>
                <a:lnTo>
                  <a:pt x="0" y="914400"/>
                </a:lnTo>
                <a:lnTo>
                  <a:pt x="0" y="749181"/>
                </a:lnTo>
                <a:lnTo>
                  <a:pt x="757780" y="74918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40" name="组合 39"/>
          <p:cNvGrpSpPr/>
          <p:nvPr/>
        </p:nvGrpSpPr>
        <p:grpSpPr>
          <a:xfrm>
            <a:off x="2582933" y="5109064"/>
            <a:ext cx="3061161" cy="751139"/>
            <a:chOff x="4123410" y="1826618"/>
            <a:chExt cx="3061161" cy="751139"/>
          </a:xfrm>
        </p:grpSpPr>
        <p:grpSp>
          <p:nvGrpSpPr>
            <p:cNvPr id="41" name="组合 40"/>
            <p:cNvGrpSpPr/>
            <p:nvPr/>
          </p:nvGrpSpPr>
          <p:grpSpPr>
            <a:xfrm>
              <a:off x="4123410" y="1826618"/>
              <a:ext cx="738875" cy="751139"/>
              <a:chOff x="2498710" y="2311467"/>
              <a:chExt cx="1748840" cy="1777866"/>
            </a:xfrm>
          </p:grpSpPr>
          <p:sp>
            <p:nvSpPr>
              <p:cNvPr id="45" name="椭圆 44"/>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dirty="0"/>
                  <a:t>5</a:t>
                </a:r>
                <a:endParaRPr lang="zh-CN" altLang="en-US" sz="3200" dirty="0"/>
              </a:p>
            </p:txBody>
          </p:sp>
          <p:sp>
            <p:nvSpPr>
              <p:cNvPr id="46" name="椭圆 45"/>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6600" dirty="0"/>
              </a:p>
            </p:txBody>
          </p:sp>
          <p:sp>
            <p:nvSpPr>
              <p:cNvPr id="47" name="椭圆 46"/>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sp>
            <p:nvSpPr>
              <p:cNvPr id="48" name="椭圆 47"/>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grpSp>
        <p:sp>
          <p:nvSpPr>
            <p:cNvPr id="42" name="文本框 8"/>
            <p:cNvSpPr txBox="1"/>
            <p:nvPr/>
          </p:nvSpPr>
          <p:spPr>
            <a:xfrm>
              <a:off x="4927756" y="1844007"/>
              <a:ext cx="2256815"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1" lang="zh-CN" altLang="en-US" sz="2000" i="0" u="none" strike="noStrike" kern="1200" cap="none" spc="0" normalizeH="0" baseline="0" noProof="0" dirty="0" smtClean="0">
                  <a:ln>
                    <a:noFill/>
                  </a:ln>
                  <a:solidFill>
                    <a:schemeClr val="tx1">
                      <a:lumMod val="75000"/>
                      <a:lumOff val="25000"/>
                    </a:schemeClr>
                  </a:solidFill>
                  <a:effectLst/>
                  <a:uLnTx/>
                  <a:uFillTx/>
                  <a:cs typeface="+mn-ea"/>
                  <a:sym typeface="+mn-lt"/>
                </a:rPr>
                <a:t>你能拿高薪吗</a:t>
              </a:r>
              <a:endParaRPr kumimoji="1" lang="zh-CN" altLang="en-US" sz="200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43" name="文本框 4"/>
            <p:cNvSpPr txBox="1"/>
            <p:nvPr/>
          </p:nvSpPr>
          <p:spPr>
            <a:xfrm>
              <a:off x="4927755" y="2269980"/>
              <a:ext cx="2256815"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CN" sz="1400" dirty="0" smtClean="0">
                  <a:solidFill>
                    <a:schemeClr val="tx1">
                      <a:lumMod val="50000"/>
                      <a:lumOff val="50000"/>
                    </a:schemeClr>
                  </a:solidFill>
                  <a:cs typeface="+mn-ea"/>
                  <a:sym typeface="+mn-lt"/>
                </a:rPr>
                <a:t>Can you</a:t>
              </a:r>
              <a:endParaRPr kumimoji="1" lang="zh-CN" altLang="en-US" sz="1400" i="0" u="none" strike="noStrike" kern="1200" cap="none" spc="0" normalizeH="0" baseline="0" noProof="0" dirty="0">
                <a:ln>
                  <a:noFill/>
                </a:ln>
                <a:solidFill>
                  <a:schemeClr val="tx1">
                    <a:lumMod val="50000"/>
                    <a:lumOff val="50000"/>
                  </a:schemeClr>
                </a:solidFill>
                <a:effectLst/>
                <a:uLnTx/>
                <a:uFillTx/>
                <a:cs typeface="+mn-ea"/>
                <a:sym typeface="+mn-lt"/>
              </a:endParaRPr>
            </a:p>
          </p:txBody>
        </p:sp>
        <p:cxnSp>
          <p:nvCxnSpPr>
            <p:cNvPr id="44" name="直接连接符 43"/>
            <p:cNvCxnSpPr/>
            <p:nvPr/>
          </p:nvCxnSpPr>
          <p:spPr>
            <a:xfrm>
              <a:off x="4927755" y="1892087"/>
              <a:ext cx="0" cy="57986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6547904" y="5109064"/>
            <a:ext cx="3061161" cy="751139"/>
            <a:chOff x="4123410" y="1826618"/>
            <a:chExt cx="3061161" cy="751139"/>
          </a:xfrm>
        </p:grpSpPr>
        <p:grpSp>
          <p:nvGrpSpPr>
            <p:cNvPr id="50" name="组合 49"/>
            <p:cNvGrpSpPr/>
            <p:nvPr/>
          </p:nvGrpSpPr>
          <p:grpSpPr>
            <a:xfrm>
              <a:off x="4123410" y="1826618"/>
              <a:ext cx="738875" cy="751139"/>
              <a:chOff x="2498710" y="2311467"/>
              <a:chExt cx="1748840" cy="1777866"/>
            </a:xfrm>
          </p:grpSpPr>
          <p:sp>
            <p:nvSpPr>
              <p:cNvPr id="54" name="椭圆 53"/>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dirty="0" smtClean="0"/>
                  <a:t>6</a:t>
                </a:r>
                <a:endParaRPr lang="zh-CN" altLang="en-US" sz="3200" dirty="0"/>
              </a:p>
            </p:txBody>
          </p:sp>
          <p:sp>
            <p:nvSpPr>
              <p:cNvPr id="55" name="椭圆 54"/>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6600" dirty="0"/>
              </a:p>
            </p:txBody>
          </p:sp>
          <p:sp>
            <p:nvSpPr>
              <p:cNvPr id="56" name="椭圆 55"/>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sp>
            <p:nvSpPr>
              <p:cNvPr id="57" name="椭圆 56"/>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grpSp>
        <p:sp>
          <p:nvSpPr>
            <p:cNvPr id="51" name="文本框 8"/>
            <p:cNvSpPr txBox="1"/>
            <p:nvPr/>
          </p:nvSpPr>
          <p:spPr>
            <a:xfrm>
              <a:off x="4927756" y="1844007"/>
              <a:ext cx="2256815"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1" lang="zh-CN" altLang="en-US" sz="2000" dirty="0" smtClean="0">
                  <a:solidFill>
                    <a:schemeClr val="tx1">
                      <a:lumMod val="75000"/>
                      <a:lumOff val="25000"/>
                    </a:schemeClr>
                  </a:solidFill>
                  <a:cs typeface="+mn-ea"/>
                  <a:sym typeface="+mn-lt"/>
                </a:rPr>
                <a:t>一鲸介绍</a:t>
              </a:r>
              <a:endParaRPr kumimoji="1" lang="zh-CN" altLang="en-US" sz="200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52" name="文本框 4"/>
            <p:cNvSpPr txBox="1"/>
            <p:nvPr/>
          </p:nvSpPr>
          <p:spPr>
            <a:xfrm>
              <a:off x="4927755" y="2269980"/>
              <a:ext cx="2256815"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CN" sz="1400" i="0" u="none" strike="noStrike" kern="1200" cap="none" spc="0" normalizeH="0" baseline="0" noProof="0" dirty="0" smtClean="0">
                  <a:ln>
                    <a:noFill/>
                  </a:ln>
                  <a:solidFill>
                    <a:schemeClr val="tx1">
                      <a:lumMod val="50000"/>
                      <a:lumOff val="50000"/>
                    </a:schemeClr>
                  </a:solidFill>
                  <a:effectLst/>
                  <a:uLnTx/>
                  <a:uFillTx/>
                  <a:cs typeface="+mn-ea"/>
                  <a:sym typeface="+mn-lt"/>
                </a:rPr>
                <a:t>About</a:t>
              </a:r>
              <a:endParaRPr kumimoji="1" lang="zh-CN" altLang="en-US" sz="1400" i="0" u="none" strike="noStrike" kern="1200" cap="none" spc="0" normalizeH="0" baseline="0" noProof="0" dirty="0">
                <a:ln>
                  <a:noFill/>
                </a:ln>
                <a:solidFill>
                  <a:schemeClr val="tx1">
                    <a:lumMod val="50000"/>
                    <a:lumOff val="50000"/>
                  </a:schemeClr>
                </a:solidFill>
                <a:effectLst/>
                <a:uLnTx/>
                <a:uFillTx/>
                <a:cs typeface="+mn-ea"/>
                <a:sym typeface="+mn-lt"/>
              </a:endParaRPr>
            </a:p>
          </p:txBody>
        </p:sp>
        <p:cxnSp>
          <p:nvCxnSpPr>
            <p:cNvPr id="53" name="直接连接符 52"/>
            <p:cNvCxnSpPr/>
            <p:nvPr/>
          </p:nvCxnSpPr>
          <p:spPr>
            <a:xfrm>
              <a:off x="4927755" y="1892087"/>
              <a:ext cx="0" cy="57986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58" name="图片 5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96058" y="6159500"/>
            <a:ext cx="1305441" cy="515937"/>
          </a:xfrm>
          <a:prstGeom prst="rect">
            <a:avLst/>
          </a:prstGeom>
        </p:spPr>
      </p:pic>
    </p:spTree>
    <p:extLst>
      <p:ext uri="{BB962C8B-B14F-4D97-AF65-F5344CB8AC3E}">
        <p14:creationId xmlns:p14="http://schemas.microsoft.com/office/powerpoint/2010/main" val="31577110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p:txBody>
          <a:bodyPr/>
          <a:lstStyle/>
          <a:p>
            <a:r>
              <a:rPr lang="zh-CN" altLang="en-US" dirty="0" smtClean="0"/>
              <a:t>透视表基础</a:t>
            </a:r>
            <a:endParaRPr lang="zh-CN" altLang="en-US" dirty="0"/>
          </a:p>
        </p:txBody>
      </p:sp>
      <p:sp>
        <p:nvSpPr>
          <p:cNvPr id="4" name="灯片编号占位符 3"/>
          <p:cNvSpPr>
            <a:spLocks noGrp="1"/>
          </p:cNvSpPr>
          <p:nvPr>
            <p:ph type="sldNum" sz="quarter" idx="12"/>
          </p:nvPr>
        </p:nvSpPr>
        <p:spPr/>
        <p:txBody>
          <a:bodyPr/>
          <a:lstStyle/>
          <a:p>
            <a:fld id="{32CCA8F1-65B7-4168-9E5A-D348FEC2CD71}" type="slidenum">
              <a:rPr lang="zh-CN" altLang="en-US" smtClean="0"/>
              <a:t>20</a:t>
            </a:fld>
            <a:endParaRPr lang="zh-CN" altLang="en-US"/>
          </a:p>
        </p:txBody>
      </p:sp>
      <p:grpSp>
        <p:nvGrpSpPr>
          <p:cNvPr id="10" name="组合 9"/>
          <p:cNvGrpSpPr/>
          <p:nvPr/>
        </p:nvGrpSpPr>
        <p:grpSpPr>
          <a:xfrm>
            <a:off x="3180590" y="2040449"/>
            <a:ext cx="5379210" cy="369332"/>
            <a:chOff x="1415290" y="1862649"/>
            <a:chExt cx="5379210" cy="369332"/>
          </a:xfrm>
        </p:grpSpPr>
        <p:grpSp>
          <p:nvGrpSpPr>
            <p:cNvPr id="6" name="Group 8"/>
            <p:cNvGrpSpPr/>
            <p:nvPr/>
          </p:nvGrpSpPr>
          <p:grpSpPr>
            <a:xfrm>
              <a:off x="1415290" y="1866431"/>
              <a:ext cx="249820" cy="340150"/>
              <a:chOff x="2767013" y="609600"/>
              <a:chExt cx="561975" cy="765176"/>
            </a:xfrm>
            <a:solidFill>
              <a:schemeClr val="accent1"/>
            </a:solidFill>
          </p:grpSpPr>
          <p:sp>
            <p:nvSpPr>
              <p:cNvPr id="7" name="Freeform 5"/>
              <p:cNvSpPr>
                <a:spLocks noEditPoints="1"/>
              </p:cNvSpPr>
              <p:nvPr/>
            </p:nvSpPr>
            <p:spPr bwMode="auto">
              <a:xfrm>
                <a:off x="2767013" y="609600"/>
                <a:ext cx="561975" cy="609600"/>
              </a:xfrm>
              <a:custGeom>
                <a:avLst/>
                <a:gdLst>
                  <a:gd name="T0" fmla="*/ 100 w 147"/>
                  <a:gd name="T1" fmla="*/ 160 h 160"/>
                  <a:gd name="T2" fmla="*/ 143 w 147"/>
                  <a:gd name="T3" fmla="*/ 59 h 160"/>
                  <a:gd name="T4" fmla="*/ 73 w 147"/>
                  <a:gd name="T5" fmla="*/ 0 h 160"/>
                  <a:gd name="T6" fmla="*/ 3 w 147"/>
                  <a:gd name="T7" fmla="*/ 59 h 160"/>
                  <a:gd name="T8" fmla="*/ 46 w 147"/>
                  <a:gd name="T9" fmla="*/ 160 h 160"/>
                  <a:gd name="T10" fmla="*/ 100 w 147"/>
                  <a:gd name="T11" fmla="*/ 160 h 160"/>
                  <a:gd name="T12" fmla="*/ 19 w 147"/>
                  <a:gd name="T13" fmla="*/ 60 h 160"/>
                  <a:gd name="T14" fmla="*/ 73 w 147"/>
                  <a:gd name="T15" fmla="*/ 16 h 160"/>
                  <a:gd name="T16" fmla="*/ 127 w 147"/>
                  <a:gd name="T17" fmla="*/ 60 h 160"/>
                  <a:gd name="T18" fmla="*/ 110 w 147"/>
                  <a:gd name="T19" fmla="*/ 100 h 160"/>
                  <a:gd name="T20" fmla="*/ 86 w 147"/>
                  <a:gd name="T21" fmla="*/ 144 h 160"/>
                  <a:gd name="T22" fmla="*/ 79 w 147"/>
                  <a:gd name="T23" fmla="*/ 144 h 160"/>
                  <a:gd name="T24" fmla="*/ 79 w 147"/>
                  <a:gd name="T25" fmla="*/ 87 h 160"/>
                  <a:gd name="T26" fmla="*/ 88 w 147"/>
                  <a:gd name="T27" fmla="*/ 87 h 160"/>
                  <a:gd name="T28" fmla="*/ 100 w 147"/>
                  <a:gd name="T29" fmla="*/ 75 h 160"/>
                  <a:gd name="T30" fmla="*/ 88 w 147"/>
                  <a:gd name="T31" fmla="*/ 63 h 160"/>
                  <a:gd name="T32" fmla="*/ 76 w 147"/>
                  <a:gd name="T33" fmla="*/ 75 h 160"/>
                  <a:gd name="T34" fmla="*/ 76 w 147"/>
                  <a:gd name="T35" fmla="*/ 75 h 160"/>
                  <a:gd name="T36" fmla="*/ 71 w 147"/>
                  <a:gd name="T37" fmla="*/ 75 h 160"/>
                  <a:gd name="T38" fmla="*/ 71 w 147"/>
                  <a:gd name="T39" fmla="*/ 75 h 160"/>
                  <a:gd name="T40" fmla="*/ 59 w 147"/>
                  <a:gd name="T41" fmla="*/ 63 h 160"/>
                  <a:gd name="T42" fmla="*/ 47 w 147"/>
                  <a:gd name="T43" fmla="*/ 75 h 160"/>
                  <a:gd name="T44" fmla="*/ 59 w 147"/>
                  <a:gd name="T45" fmla="*/ 87 h 160"/>
                  <a:gd name="T46" fmla="*/ 67 w 147"/>
                  <a:gd name="T47" fmla="*/ 87 h 160"/>
                  <a:gd name="T48" fmla="*/ 67 w 147"/>
                  <a:gd name="T49" fmla="*/ 144 h 160"/>
                  <a:gd name="T50" fmla="*/ 60 w 147"/>
                  <a:gd name="T51" fmla="*/ 144 h 160"/>
                  <a:gd name="T52" fmla="*/ 37 w 147"/>
                  <a:gd name="T53" fmla="*/ 100 h 160"/>
                  <a:gd name="T54" fmla="*/ 19 w 147"/>
                  <a:gd name="T55" fmla="*/ 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7" h="160">
                    <a:moveTo>
                      <a:pt x="100" y="160"/>
                    </a:moveTo>
                    <a:cubicBezTo>
                      <a:pt x="100" y="116"/>
                      <a:pt x="147" y="102"/>
                      <a:pt x="143" y="59"/>
                    </a:cubicBezTo>
                    <a:cubicBezTo>
                      <a:pt x="141" y="31"/>
                      <a:pt x="122" y="0"/>
                      <a:pt x="73" y="0"/>
                    </a:cubicBezTo>
                    <a:cubicBezTo>
                      <a:pt x="24" y="0"/>
                      <a:pt x="5" y="31"/>
                      <a:pt x="3" y="59"/>
                    </a:cubicBezTo>
                    <a:cubicBezTo>
                      <a:pt x="0" y="102"/>
                      <a:pt x="46" y="116"/>
                      <a:pt x="46" y="160"/>
                    </a:cubicBezTo>
                    <a:lnTo>
                      <a:pt x="100" y="160"/>
                    </a:lnTo>
                    <a:close/>
                    <a:moveTo>
                      <a:pt x="19" y="60"/>
                    </a:moveTo>
                    <a:cubicBezTo>
                      <a:pt x="20" y="47"/>
                      <a:pt x="28" y="16"/>
                      <a:pt x="73" y="16"/>
                    </a:cubicBezTo>
                    <a:cubicBezTo>
                      <a:pt x="119" y="16"/>
                      <a:pt x="126" y="47"/>
                      <a:pt x="127" y="60"/>
                    </a:cubicBezTo>
                    <a:cubicBezTo>
                      <a:pt x="128" y="75"/>
                      <a:pt x="121" y="85"/>
                      <a:pt x="110" y="100"/>
                    </a:cubicBezTo>
                    <a:cubicBezTo>
                      <a:pt x="100" y="112"/>
                      <a:pt x="90" y="126"/>
                      <a:pt x="86" y="144"/>
                    </a:cubicBezTo>
                    <a:cubicBezTo>
                      <a:pt x="79" y="144"/>
                      <a:pt x="79" y="144"/>
                      <a:pt x="79" y="144"/>
                    </a:cubicBezTo>
                    <a:cubicBezTo>
                      <a:pt x="79" y="87"/>
                      <a:pt x="79" y="87"/>
                      <a:pt x="79" y="87"/>
                    </a:cubicBezTo>
                    <a:cubicBezTo>
                      <a:pt x="88" y="87"/>
                      <a:pt x="88" y="87"/>
                      <a:pt x="88" y="87"/>
                    </a:cubicBezTo>
                    <a:cubicBezTo>
                      <a:pt x="94" y="87"/>
                      <a:pt x="100" y="82"/>
                      <a:pt x="100" y="75"/>
                    </a:cubicBezTo>
                    <a:cubicBezTo>
                      <a:pt x="100" y="68"/>
                      <a:pt x="94" y="63"/>
                      <a:pt x="88" y="63"/>
                    </a:cubicBezTo>
                    <a:cubicBezTo>
                      <a:pt x="81" y="63"/>
                      <a:pt x="76" y="68"/>
                      <a:pt x="76" y="75"/>
                    </a:cubicBezTo>
                    <a:cubicBezTo>
                      <a:pt x="76" y="75"/>
                      <a:pt x="76" y="75"/>
                      <a:pt x="76" y="75"/>
                    </a:cubicBezTo>
                    <a:cubicBezTo>
                      <a:pt x="71" y="75"/>
                      <a:pt x="71" y="75"/>
                      <a:pt x="71" y="75"/>
                    </a:cubicBezTo>
                    <a:cubicBezTo>
                      <a:pt x="71" y="75"/>
                      <a:pt x="71" y="75"/>
                      <a:pt x="71" y="75"/>
                    </a:cubicBezTo>
                    <a:cubicBezTo>
                      <a:pt x="71" y="68"/>
                      <a:pt x="65" y="63"/>
                      <a:pt x="59" y="63"/>
                    </a:cubicBezTo>
                    <a:cubicBezTo>
                      <a:pt x="52" y="63"/>
                      <a:pt x="47" y="68"/>
                      <a:pt x="47" y="75"/>
                    </a:cubicBezTo>
                    <a:cubicBezTo>
                      <a:pt x="47" y="82"/>
                      <a:pt x="52" y="87"/>
                      <a:pt x="59" y="87"/>
                    </a:cubicBezTo>
                    <a:cubicBezTo>
                      <a:pt x="67" y="87"/>
                      <a:pt x="67" y="87"/>
                      <a:pt x="67" y="87"/>
                    </a:cubicBezTo>
                    <a:cubicBezTo>
                      <a:pt x="67" y="144"/>
                      <a:pt x="67" y="144"/>
                      <a:pt x="67" y="144"/>
                    </a:cubicBezTo>
                    <a:cubicBezTo>
                      <a:pt x="60" y="144"/>
                      <a:pt x="60" y="144"/>
                      <a:pt x="60" y="144"/>
                    </a:cubicBezTo>
                    <a:cubicBezTo>
                      <a:pt x="56" y="126"/>
                      <a:pt x="46" y="112"/>
                      <a:pt x="37" y="100"/>
                    </a:cubicBezTo>
                    <a:cubicBezTo>
                      <a:pt x="25" y="85"/>
                      <a:pt x="18" y="75"/>
                      <a:pt x="19"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8" name="Freeform 6"/>
              <p:cNvSpPr>
                <a:spLocks/>
              </p:cNvSpPr>
              <p:nvPr/>
            </p:nvSpPr>
            <p:spPr bwMode="auto">
              <a:xfrm>
                <a:off x="2938463" y="1265238"/>
                <a:ext cx="214313" cy="109538"/>
              </a:xfrm>
              <a:custGeom>
                <a:avLst/>
                <a:gdLst>
                  <a:gd name="T0" fmla="*/ 0 w 56"/>
                  <a:gd name="T1" fmla="*/ 21 h 29"/>
                  <a:gd name="T2" fmla="*/ 28 w 56"/>
                  <a:gd name="T3" fmla="*/ 29 h 29"/>
                  <a:gd name="T4" fmla="*/ 56 w 56"/>
                  <a:gd name="T5" fmla="*/ 21 h 29"/>
                  <a:gd name="T6" fmla="*/ 56 w 56"/>
                  <a:gd name="T7" fmla="*/ 0 h 29"/>
                  <a:gd name="T8" fmla="*/ 0 w 56"/>
                  <a:gd name="T9" fmla="*/ 0 h 29"/>
                  <a:gd name="T10" fmla="*/ 0 w 56"/>
                  <a:gd name="T11" fmla="*/ 21 h 29"/>
                </a:gdLst>
                <a:ahLst/>
                <a:cxnLst>
                  <a:cxn ang="0">
                    <a:pos x="T0" y="T1"/>
                  </a:cxn>
                  <a:cxn ang="0">
                    <a:pos x="T2" y="T3"/>
                  </a:cxn>
                  <a:cxn ang="0">
                    <a:pos x="T4" y="T5"/>
                  </a:cxn>
                  <a:cxn ang="0">
                    <a:pos x="T6" y="T7"/>
                  </a:cxn>
                  <a:cxn ang="0">
                    <a:pos x="T8" y="T9"/>
                  </a:cxn>
                  <a:cxn ang="0">
                    <a:pos x="T10" y="T11"/>
                  </a:cxn>
                </a:cxnLst>
                <a:rect l="0" t="0" r="r" b="b"/>
                <a:pathLst>
                  <a:path w="56" h="29">
                    <a:moveTo>
                      <a:pt x="0" y="21"/>
                    </a:moveTo>
                    <a:cubicBezTo>
                      <a:pt x="8" y="26"/>
                      <a:pt x="17" y="29"/>
                      <a:pt x="28" y="29"/>
                    </a:cubicBezTo>
                    <a:cubicBezTo>
                      <a:pt x="39" y="29"/>
                      <a:pt x="48" y="26"/>
                      <a:pt x="56" y="21"/>
                    </a:cubicBezTo>
                    <a:cubicBezTo>
                      <a:pt x="56" y="0"/>
                      <a:pt x="56" y="0"/>
                      <a:pt x="56" y="0"/>
                    </a:cubicBezTo>
                    <a:cubicBezTo>
                      <a:pt x="0" y="0"/>
                      <a:pt x="0" y="0"/>
                      <a:pt x="0" y="0"/>
                    </a:cubicBezTo>
                    <a:lnTo>
                      <a:pt x="0"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grpSp>
        <p:sp>
          <p:nvSpPr>
            <p:cNvPr id="9" name="文本框 8"/>
            <p:cNvSpPr txBox="1"/>
            <p:nvPr/>
          </p:nvSpPr>
          <p:spPr>
            <a:xfrm>
              <a:off x="1765300" y="1862649"/>
              <a:ext cx="5029200" cy="369332"/>
            </a:xfrm>
            <a:prstGeom prst="rect">
              <a:avLst/>
            </a:prstGeom>
            <a:noFill/>
          </p:spPr>
          <p:txBody>
            <a:bodyPr wrap="square" rtlCol="0">
              <a:spAutoFit/>
            </a:bodyPr>
            <a:lstStyle/>
            <a:p>
              <a:r>
                <a:rPr lang="zh-CN" altLang="en-US" dirty="0"/>
                <a:t>如何创建透视表</a:t>
              </a:r>
            </a:p>
          </p:txBody>
        </p:sp>
      </p:grpSp>
      <p:grpSp>
        <p:nvGrpSpPr>
          <p:cNvPr id="11" name="组合 10"/>
          <p:cNvGrpSpPr/>
          <p:nvPr/>
        </p:nvGrpSpPr>
        <p:grpSpPr>
          <a:xfrm>
            <a:off x="3180590" y="2894298"/>
            <a:ext cx="5379210" cy="369332"/>
            <a:chOff x="1415290" y="1862649"/>
            <a:chExt cx="5379210" cy="369332"/>
          </a:xfrm>
        </p:grpSpPr>
        <p:grpSp>
          <p:nvGrpSpPr>
            <p:cNvPr id="12" name="Group 8"/>
            <p:cNvGrpSpPr/>
            <p:nvPr/>
          </p:nvGrpSpPr>
          <p:grpSpPr>
            <a:xfrm>
              <a:off x="1415290" y="1866431"/>
              <a:ext cx="249820" cy="340150"/>
              <a:chOff x="2767013" y="609600"/>
              <a:chExt cx="561975" cy="765176"/>
            </a:xfrm>
            <a:solidFill>
              <a:schemeClr val="accent1"/>
            </a:solidFill>
          </p:grpSpPr>
          <p:sp>
            <p:nvSpPr>
              <p:cNvPr id="14" name="Freeform 5"/>
              <p:cNvSpPr>
                <a:spLocks noEditPoints="1"/>
              </p:cNvSpPr>
              <p:nvPr/>
            </p:nvSpPr>
            <p:spPr bwMode="auto">
              <a:xfrm>
                <a:off x="2767013" y="609600"/>
                <a:ext cx="561975" cy="609600"/>
              </a:xfrm>
              <a:custGeom>
                <a:avLst/>
                <a:gdLst>
                  <a:gd name="T0" fmla="*/ 100 w 147"/>
                  <a:gd name="T1" fmla="*/ 160 h 160"/>
                  <a:gd name="T2" fmla="*/ 143 w 147"/>
                  <a:gd name="T3" fmla="*/ 59 h 160"/>
                  <a:gd name="T4" fmla="*/ 73 w 147"/>
                  <a:gd name="T5" fmla="*/ 0 h 160"/>
                  <a:gd name="T6" fmla="*/ 3 w 147"/>
                  <a:gd name="T7" fmla="*/ 59 h 160"/>
                  <a:gd name="T8" fmla="*/ 46 w 147"/>
                  <a:gd name="T9" fmla="*/ 160 h 160"/>
                  <a:gd name="T10" fmla="*/ 100 w 147"/>
                  <a:gd name="T11" fmla="*/ 160 h 160"/>
                  <a:gd name="T12" fmla="*/ 19 w 147"/>
                  <a:gd name="T13" fmla="*/ 60 h 160"/>
                  <a:gd name="T14" fmla="*/ 73 w 147"/>
                  <a:gd name="T15" fmla="*/ 16 h 160"/>
                  <a:gd name="T16" fmla="*/ 127 w 147"/>
                  <a:gd name="T17" fmla="*/ 60 h 160"/>
                  <a:gd name="T18" fmla="*/ 110 w 147"/>
                  <a:gd name="T19" fmla="*/ 100 h 160"/>
                  <a:gd name="T20" fmla="*/ 86 w 147"/>
                  <a:gd name="T21" fmla="*/ 144 h 160"/>
                  <a:gd name="T22" fmla="*/ 79 w 147"/>
                  <a:gd name="T23" fmla="*/ 144 h 160"/>
                  <a:gd name="T24" fmla="*/ 79 w 147"/>
                  <a:gd name="T25" fmla="*/ 87 h 160"/>
                  <a:gd name="T26" fmla="*/ 88 w 147"/>
                  <a:gd name="T27" fmla="*/ 87 h 160"/>
                  <a:gd name="T28" fmla="*/ 100 w 147"/>
                  <a:gd name="T29" fmla="*/ 75 h 160"/>
                  <a:gd name="T30" fmla="*/ 88 w 147"/>
                  <a:gd name="T31" fmla="*/ 63 h 160"/>
                  <a:gd name="T32" fmla="*/ 76 w 147"/>
                  <a:gd name="T33" fmla="*/ 75 h 160"/>
                  <a:gd name="T34" fmla="*/ 76 w 147"/>
                  <a:gd name="T35" fmla="*/ 75 h 160"/>
                  <a:gd name="T36" fmla="*/ 71 w 147"/>
                  <a:gd name="T37" fmla="*/ 75 h 160"/>
                  <a:gd name="T38" fmla="*/ 71 w 147"/>
                  <a:gd name="T39" fmla="*/ 75 h 160"/>
                  <a:gd name="T40" fmla="*/ 59 w 147"/>
                  <a:gd name="T41" fmla="*/ 63 h 160"/>
                  <a:gd name="T42" fmla="*/ 47 w 147"/>
                  <a:gd name="T43" fmla="*/ 75 h 160"/>
                  <a:gd name="T44" fmla="*/ 59 w 147"/>
                  <a:gd name="T45" fmla="*/ 87 h 160"/>
                  <a:gd name="T46" fmla="*/ 67 w 147"/>
                  <a:gd name="T47" fmla="*/ 87 h 160"/>
                  <a:gd name="T48" fmla="*/ 67 w 147"/>
                  <a:gd name="T49" fmla="*/ 144 h 160"/>
                  <a:gd name="T50" fmla="*/ 60 w 147"/>
                  <a:gd name="T51" fmla="*/ 144 h 160"/>
                  <a:gd name="T52" fmla="*/ 37 w 147"/>
                  <a:gd name="T53" fmla="*/ 100 h 160"/>
                  <a:gd name="T54" fmla="*/ 19 w 147"/>
                  <a:gd name="T55" fmla="*/ 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7" h="160">
                    <a:moveTo>
                      <a:pt x="100" y="160"/>
                    </a:moveTo>
                    <a:cubicBezTo>
                      <a:pt x="100" y="116"/>
                      <a:pt x="147" y="102"/>
                      <a:pt x="143" y="59"/>
                    </a:cubicBezTo>
                    <a:cubicBezTo>
                      <a:pt x="141" y="31"/>
                      <a:pt x="122" y="0"/>
                      <a:pt x="73" y="0"/>
                    </a:cubicBezTo>
                    <a:cubicBezTo>
                      <a:pt x="24" y="0"/>
                      <a:pt x="5" y="31"/>
                      <a:pt x="3" y="59"/>
                    </a:cubicBezTo>
                    <a:cubicBezTo>
                      <a:pt x="0" y="102"/>
                      <a:pt x="46" y="116"/>
                      <a:pt x="46" y="160"/>
                    </a:cubicBezTo>
                    <a:lnTo>
                      <a:pt x="100" y="160"/>
                    </a:lnTo>
                    <a:close/>
                    <a:moveTo>
                      <a:pt x="19" y="60"/>
                    </a:moveTo>
                    <a:cubicBezTo>
                      <a:pt x="20" y="47"/>
                      <a:pt x="28" y="16"/>
                      <a:pt x="73" y="16"/>
                    </a:cubicBezTo>
                    <a:cubicBezTo>
                      <a:pt x="119" y="16"/>
                      <a:pt x="126" y="47"/>
                      <a:pt x="127" y="60"/>
                    </a:cubicBezTo>
                    <a:cubicBezTo>
                      <a:pt x="128" y="75"/>
                      <a:pt x="121" y="85"/>
                      <a:pt x="110" y="100"/>
                    </a:cubicBezTo>
                    <a:cubicBezTo>
                      <a:pt x="100" y="112"/>
                      <a:pt x="90" y="126"/>
                      <a:pt x="86" y="144"/>
                    </a:cubicBezTo>
                    <a:cubicBezTo>
                      <a:pt x="79" y="144"/>
                      <a:pt x="79" y="144"/>
                      <a:pt x="79" y="144"/>
                    </a:cubicBezTo>
                    <a:cubicBezTo>
                      <a:pt x="79" y="87"/>
                      <a:pt x="79" y="87"/>
                      <a:pt x="79" y="87"/>
                    </a:cubicBezTo>
                    <a:cubicBezTo>
                      <a:pt x="88" y="87"/>
                      <a:pt x="88" y="87"/>
                      <a:pt x="88" y="87"/>
                    </a:cubicBezTo>
                    <a:cubicBezTo>
                      <a:pt x="94" y="87"/>
                      <a:pt x="100" y="82"/>
                      <a:pt x="100" y="75"/>
                    </a:cubicBezTo>
                    <a:cubicBezTo>
                      <a:pt x="100" y="68"/>
                      <a:pt x="94" y="63"/>
                      <a:pt x="88" y="63"/>
                    </a:cubicBezTo>
                    <a:cubicBezTo>
                      <a:pt x="81" y="63"/>
                      <a:pt x="76" y="68"/>
                      <a:pt x="76" y="75"/>
                    </a:cubicBezTo>
                    <a:cubicBezTo>
                      <a:pt x="76" y="75"/>
                      <a:pt x="76" y="75"/>
                      <a:pt x="76" y="75"/>
                    </a:cubicBezTo>
                    <a:cubicBezTo>
                      <a:pt x="71" y="75"/>
                      <a:pt x="71" y="75"/>
                      <a:pt x="71" y="75"/>
                    </a:cubicBezTo>
                    <a:cubicBezTo>
                      <a:pt x="71" y="75"/>
                      <a:pt x="71" y="75"/>
                      <a:pt x="71" y="75"/>
                    </a:cubicBezTo>
                    <a:cubicBezTo>
                      <a:pt x="71" y="68"/>
                      <a:pt x="65" y="63"/>
                      <a:pt x="59" y="63"/>
                    </a:cubicBezTo>
                    <a:cubicBezTo>
                      <a:pt x="52" y="63"/>
                      <a:pt x="47" y="68"/>
                      <a:pt x="47" y="75"/>
                    </a:cubicBezTo>
                    <a:cubicBezTo>
                      <a:pt x="47" y="82"/>
                      <a:pt x="52" y="87"/>
                      <a:pt x="59" y="87"/>
                    </a:cubicBezTo>
                    <a:cubicBezTo>
                      <a:pt x="67" y="87"/>
                      <a:pt x="67" y="87"/>
                      <a:pt x="67" y="87"/>
                    </a:cubicBezTo>
                    <a:cubicBezTo>
                      <a:pt x="67" y="144"/>
                      <a:pt x="67" y="144"/>
                      <a:pt x="67" y="144"/>
                    </a:cubicBezTo>
                    <a:cubicBezTo>
                      <a:pt x="60" y="144"/>
                      <a:pt x="60" y="144"/>
                      <a:pt x="60" y="144"/>
                    </a:cubicBezTo>
                    <a:cubicBezTo>
                      <a:pt x="56" y="126"/>
                      <a:pt x="46" y="112"/>
                      <a:pt x="37" y="100"/>
                    </a:cubicBezTo>
                    <a:cubicBezTo>
                      <a:pt x="25" y="85"/>
                      <a:pt x="18" y="75"/>
                      <a:pt x="19"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15" name="Freeform 6"/>
              <p:cNvSpPr>
                <a:spLocks/>
              </p:cNvSpPr>
              <p:nvPr/>
            </p:nvSpPr>
            <p:spPr bwMode="auto">
              <a:xfrm>
                <a:off x="2938463" y="1265238"/>
                <a:ext cx="214313" cy="109538"/>
              </a:xfrm>
              <a:custGeom>
                <a:avLst/>
                <a:gdLst>
                  <a:gd name="T0" fmla="*/ 0 w 56"/>
                  <a:gd name="T1" fmla="*/ 21 h 29"/>
                  <a:gd name="T2" fmla="*/ 28 w 56"/>
                  <a:gd name="T3" fmla="*/ 29 h 29"/>
                  <a:gd name="T4" fmla="*/ 56 w 56"/>
                  <a:gd name="T5" fmla="*/ 21 h 29"/>
                  <a:gd name="T6" fmla="*/ 56 w 56"/>
                  <a:gd name="T7" fmla="*/ 0 h 29"/>
                  <a:gd name="T8" fmla="*/ 0 w 56"/>
                  <a:gd name="T9" fmla="*/ 0 h 29"/>
                  <a:gd name="T10" fmla="*/ 0 w 56"/>
                  <a:gd name="T11" fmla="*/ 21 h 29"/>
                </a:gdLst>
                <a:ahLst/>
                <a:cxnLst>
                  <a:cxn ang="0">
                    <a:pos x="T0" y="T1"/>
                  </a:cxn>
                  <a:cxn ang="0">
                    <a:pos x="T2" y="T3"/>
                  </a:cxn>
                  <a:cxn ang="0">
                    <a:pos x="T4" y="T5"/>
                  </a:cxn>
                  <a:cxn ang="0">
                    <a:pos x="T6" y="T7"/>
                  </a:cxn>
                  <a:cxn ang="0">
                    <a:pos x="T8" y="T9"/>
                  </a:cxn>
                  <a:cxn ang="0">
                    <a:pos x="T10" y="T11"/>
                  </a:cxn>
                </a:cxnLst>
                <a:rect l="0" t="0" r="r" b="b"/>
                <a:pathLst>
                  <a:path w="56" h="29">
                    <a:moveTo>
                      <a:pt x="0" y="21"/>
                    </a:moveTo>
                    <a:cubicBezTo>
                      <a:pt x="8" y="26"/>
                      <a:pt x="17" y="29"/>
                      <a:pt x="28" y="29"/>
                    </a:cubicBezTo>
                    <a:cubicBezTo>
                      <a:pt x="39" y="29"/>
                      <a:pt x="48" y="26"/>
                      <a:pt x="56" y="21"/>
                    </a:cubicBezTo>
                    <a:cubicBezTo>
                      <a:pt x="56" y="0"/>
                      <a:pt x="56" y="0"/>
                      <a:pt x="56" y="0"/>
                    </a:cubicBezTo>
                    <a:cubicBezTo>
                      <a:pt x="0" y="0"/>
                      <a:pt x="0" y="0"/>
                      <a:pt x="0" y="0"/>
                    </a:cubicBezTo>
                    <a:lnTo>
                      <a:pt x="0"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grpSp>
        <p:sp>
          <p:nvSpPr>
            <p:cNvPr id="13" name="文本框 12"/>
            <p:cNvSpPr txBox="1"/>
            <p:nvPr/>
          </p:nvSpPr>
          <p:spPr>
            <a:xfrm>
              <a:off x="1765300" y="1862649"/>
              <a:ext cx="5029200" cy="369332"/>
            </a:xfrm>
            <a:prstGeom prst="rect">
              <a:avLst/>
            </a:prstGeom>
            <a:noFill/>
          </p:spPr>
          <p:txBody>
            <a:bodyPr wrap="square" rtlCol="0">
              <a:spAutoFit/>
            </a:bodyPr>
            <a:lstStyle/>
            <a:p>
              <a:r>
                <a:rPr lang="zh-CN" altLang="en-US" dirty="0"/>
                <a:t>筛选器、列、行、值四大区域简介</a:t>
              </a:r>
            </a:p>
          </p:txBody>
        </p:sp>
      </p:grpSp>
    </p:spTree>
    <p:extLst>
      <p:ext uri="{BB962C8B-B14F-4D97-AF65-F5344CB8AC3E}">
        <p14:creationId xmlns:p14="http://schemas.microsoft.com/office/powerpoint/2010/main" val="38073183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p:txBody>
          <a:bodyPr/>
          <a:lstStyle/>
          <a:p>
            <a:r>
              <a:rPr lang="zh-CN" altLang="en-US" dirty="0" smtClean="0"/>
              <a:t>透视图基础</a:t>
            </a:r>
            <a:endParaRPr lang="zh-CN" altLang="en-US" dirty="0"/>
          </a:p>
        </p:txBody>
      </p:sp>
      <p:sp>
        <p:nvSpPr>
          <p:cNvPr id="4" name="灯片编号占位符 3"/>
          <p:cNvSpPr>
            <a:spLocks noGrp="1"/>
          </p:cNvSpPr>
          <p:nvPr>
            <p:ph type="sldNum" sz="quarter" idx="12"/>
          </p:nvPr>
        </p:nvSpPr>
        <p:spPr/>
        <p:txBody>
          <a:bodyPr/>
          <a:lstStyle/>
          <a:p>
            <a:fld id="{32CCA8F1-65B7-4168-9E5A-D348FEC2CD71}" type="slidenum">
              <a:rPr lang="zh-CN" altLang="en-US" smtClean="0"/>
              <a:t>21</a:t>
            </a:fld>
            <a:endParaRPr lang="zh-CN" altLang="en-US"/>
          </a:p>
        </p:txBody>
      </p:sp>
      <p:grpSp>
        <p:nvGrpSpPr>
          <p:cNvPr id="16" name="组合 15"/>
          <p:cNvGrpSpPr/>
          <p:nvPr/>
        </p:nvGrpSpPr>
        <p:grpSpPr>
          <a:xfrm>
            <a:off x="2166425" y="1285722"/>
            <a:ext cx="7570715" cy="4542429"/>
            <a:chOff x="2166425" y="1285722"/>
            <a:chExt cx="7570715" cy="4542429"/>
          </a:xfrm>
        </p:grpSpPr>
        <p:graphicFrame>
          <p:nvGraphicFramePr>
            <p:cNvPr id="17" name="图表 16"/>
            <p:cNvGraphicFramePr>
              <a:graphicFrameLocks/>
            </p:cNvGraphicFramePr>
            <p:nvPr>
              <p:extLst>
                <p:ext uri="{D42A27DB-BD31-4B8C-83A1-F6EECF244321}">
                  <p14:modId xmlns:p14="http://schemas.microsoft.com/office/powerpoint/2010/main" val="465833529"/>
                </p:ext>
              </p:extLst>
            </p:nvPr>
          </p:nvGraphicFramePr>
          <p:xfrm>
            <a:off x="2166425" y="1285722"/>
            <a:ext cx="7570715" cy="4542429"/>
          </p:xfrm>
          <a:graphic>
            <a:graphicData uri="http://schemas.openxmlformats.org/drawingml/2006/chart">
              <c:chart xmlns:c="http://schemas.openxmlformats.org/drawingml/2006/chart" xmlns:r="http://schemas.openxmlformats.org/officeDocument/2006/relationships" r:id="rId2"/>
            </a:graphicData>
          </a:graphic>
        </p:graphicFrame>
        <p:sp>
          <p:nvSpPr>
            <p:cNvPr id="18" name="矩形 17"/>
            <p:cNvSpPr/>
            <p:nvPr/>
          </p:nvSpPr>
          <p:spPr>
            <a:xfrm>
              <a:off x="2166425" y="1392702"/>
              <a:ext cx="140675" cy="25878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2897621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252193" y="463101"/>
            <a:ext cx="4789707" cy="416822"/>
          </a:xfrm>
        </p:spPr>
        <p:txBody>
          <a:bodyPr/>
          <a:lstStyle/>
          <a:p>
            <a:r>
              <a:rPr lang="zh-CN" altLang="en-US" dirty="0"/>
              <a:t>控件与多对象链接制作动态图表</a:t>
            </a:r>
          </a:p>
        </p:txBody>
      </p:sp>
      <p:sp>
        <p:nvSpPr>
          <p:cNvPr id="2" name="灯片编号占位符 1"/>
          <p:cNvSpPr>
            <a:spLocks noGrp="1"/>
          </p:cNvSpPr>
          <p:nvPr>
            <p:ph type="sldNum" sz="quarter" idx="12"/>
          </p:nvPr>
        </p:nvSpPr>
        <p:spPr/>
        <p:txBody>
          <a:bodyPr/>
          <a:lstStyle/>
          <a:p>
            <a:pPr>
              <a:defRPr/>
            </a:pPr>
            <a:fld id="{FCEE2C88-6C8F-484D-AF69-578F576B1F44}" type="slidenum">
              <a:rPr lang="en-US" smtClean="0">
                <a:solidFill>
                  <a:prstClr val="white">
                    <a:lumMod val="50000"/>
                  </a:prstClr>
                </a:solidFill>
              </a:rPr>
              <a:pPr>
                <a:defRPr/>
              </a:pPr>
              <a:t>22</a:t>
            </a:fld>
            <a:endParaRPr lang="en-US" dirty="0">
              <a:solidFill>
                <a:prstClr val="white">
                  <a:lumMod val="50000"/>
                </a:prstClr>
              </a:solidFill>
            </a:endParaRPr>
          </a:p>
        </p:txBody>
      </p:sp>
      <p:grpSp>
        <p:nvGrpSpPr>
          <p:cNvPr id="4" name="组合 3"/>
          <p:cNvGrpSpPr/>
          <p:nvPr/>
        </p:nvGrpSpPr>
        <p:grpSpPr>
          <a:xfrm>
            <a:off x="3180590" y="2040449"/>
            <a:ext cx="5379210" cy="369332"/>
            <a:chOff x="1415290" y="1862649"/>
            <a:chExt cx="5379210" cy="369332"/>
          </a:xfrm>
        </p:grpSpPr>
        <p:grpSp>
          <p:nvGrpSpPr>
            <p:cNvPr id="5" name="Group 8"/>
            <p:cNvGrpSpPr/>
            <p:nvPr/>
          </p:nvGrpSpPr>
          <p:grpSpPr>
            <a:xfrm>
              <a:off x="1415290" y="1866431"/>
              <a:ext cx="249820" cy="340150"/>
              <a:chOff x="2767013" y="609600"/>
              <a:chExt cx="561975" cy="765176"/>
            </a:xfrm>
            <a:solidFill>
              <a:schemeClr val="accent1"/>
            </a:solidFill>
          </p:grpSpPr>
          <p:sp>
            <p:nvSpPr>
              <p:cNvPr id="7" name="Freeform 5"/>
              <p:cNvSpPr>
                <a:spLocks noEditPoints="1"/>
              </p:cNvSpPr>
              <p:nvPr/>
            </p:nvSpPr>
            <p:spPr bwMode="auto">
              <a:xfrm>
                <a:off x="2767013" y="609600"/>
                <a:ext cx="561975" cy="609600"/>
              </a:xfrm>
              <a:custGeom>
                <a:avLst/>
                <a:gdLst>
                  <a:gd name="T0" fmla="*/ 100 w 147"/>
                  <a:gd name="T1" fmla="*/ 160 h 160"/>
                  <a:gd name="T2" fmla="*/ 143 w 147"/>
                  <a:gd name="T3" fmla="*/ 59 h 160"/>
                  <a:gd name="T4" fmla="*/ 73 w 147"/>
                  <a:gd name="T5" fmla="*/ 0 h 160"/>
                  <a:gd name="T6" fmla="*/ 3 w 147"/>
                  <a:gd name="T7" fmla="*/ 59 h 160"/>
                  <a:gd name="T8" fmla="*/ 46 w 147"/>
                  <a:gd name="T9" fmla="*/ 160 h 160"/>
                  <a:gd name="T10" fmla="*/ 100 w 147"/>
                  <a:gd name="T11" fmla="*/ 160 h 160"/>
                  <a:gd name="T12" fmla="*/ 19 w 147"/>
                  <a:gd name="T13" fmla="*/ 60 h 160"/>
                  <a:gd name="T14" fmla="*/ 73 w 147"/>
                  <a:gd name="T15" fmla="*/ 16 h 160"/>
                  <a:gd name="T16" fmla="*/ 127 w 147"/>
                  <a:gd name="T17" fmla="*/ 60 h 160"/>
                  <a:gd name="T18" fmla="*/ 110 w 147"/>
                  <a:gd name="T19" fmla="*/ 100 h 160"/>
                  <a:gd name="T20" fmla="*/ 86 w 147"/>
                  <a:gd name="T21" fmla="*/ 144 h 160"/>
                  <a:gd name="T22" fmla="*/ 79 w 147"/>
                  <a:gd name="T23" fmla="*/ 144 h 160"/>
                  <a:gd name="T24" fmla="*/ 79 w 147"/>
                  <a:gd name="T25" fmla="*/ 87 h 160"/>
                  <a:gd name="T26" fmla="*/ 88 w 147"/>
                  <a:gd name="T27" fmla="*/ 87 h 160"/>
                  <a:gd name="T28" fmla="*/ 100 w 147"/>
                  <a:gd name="T29" fmla="*/ 75 h 160"/>
                  <a:gd name="T30" fmla="*/ 88 w 147"/>
                  <a:gd name="T31" fmla="*/ 63 h 160"/>
                  <a:gd name="T32" fmla="*/ 76 w 147"/>
                  <a:gd name="T33" fmla="*/ 75 h 160"/>
                  <a:gd name="T34" fmla="*/ 76 w 147"/>
                  <a:gd name="T35" fmla="*/ 75 h 160"/>
                  <a:gd name="T36" fmla="*/ 71 w 147"/>
                  <a:gd name="T37" fmla="*/ 75 h 160"/>
                  <a:gd name="T38" fmla="*/ 71 w 147"/>
                  <a:gd name="T39" fmla="*/ 75 h 160"/>
                  <a:gd name="T40" fmla="*/ 59 w 147"/>
                  <a:gd name="T41" fmla="*/ 63 h 160"/>
                  <a:gd name="T42" fmla="*/ 47 w 147"/>
                  <a:gd name="T43" fmla="*/ 75 h 160"/>
                  <a:gd name="T44" fmla="*/ 59 w 147"/>
                  <a:gd name="T45" fmla="*/ 87 h 160"/>
                  <a:gd name="T46" fmla="*/ 67 w 147"/>
                  <a:gd name="T47" fmla="*/ 87 h 160"/>
                  <a:gd name="T48" fmla="*/ 67 w 147"/>
                  <a:gd name="T49" fmla="*/ 144 h 160"/>
                  <a:gd name="T50" fmla="*/ 60 w 147"/>
                  <a:gd name="T51" fmla="*/ 144 h 160"/>
                  <a:gd name="T52" fmla="*/ 37 w 147"/>
                  <a:gd name="T53" fmla="*/ 100 h 160"/>
                  <a:gd name="T54" fmla="*/ 19 w 147"/>
                  <a:gd name="T55" fmla="*/ 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7" h="160">
                    <a:moveTo>
                      <a:pt x="100" y="160"/>
                    </a:moveTo>
                    <a:cubicBezTo>
                      <a:pt x="100" y="116"/>
                      <a:pt x="147" y="102"/>
                      <a:pt x="143" y="59"/>
                    </a:cubicBezTo>
                    <a:cubicBezTo>
                      <a:pt x="141" y="31"/>
                      <a:pt x="122" y="0"/>
                      <a:pt x="73" y="0"/>
                    </a:cubicBezTo>
                    <a:cubicBezTo>
                      <a:pt x="24" y="0"/>
                      <a:pt x="5" y="31"/>
                      <a:pt x="3" y="59"/>
                    </a:cubicBezTo>
                    <a:cubicBezTo>
                      <a:pt x="0" y="102"/>
                      <a:pt x="46" y="116"/>
                      <a:pt x="46" y="160"/>
                    </a:cubicBezTo>
                    <a:lnTo>
                      <a:pt x="100" y="160"/>
                    </a:lnTo>
                    <a:close/>
                    <a:moveTo>
                      <a:pt x="19" y="60"/>
                    </a:moveTo>
                    <a:cubicBezTo>
                      <a:pt x="20" y="47"/>
                      <a:pt x="28" y="16"/>
                      <a:pt x="73" y="16"/>
                    </a:cubicBezTo>
                    <a:cubicBezTo>
                      <a:pt x="119" y="16"/>
                      <a:pt x="126" y="47"/>
                      <a:pt x="127" y="60"/>
                    </a:cubicBezTo>
                    <a:cubicBezTo>
                      <a:pt x="128" y="75"/>
                      <a:pt x="121" y="85"/>
                      <a:pt x="110" y="100"/>
                    </a:cubicBezTo>
                    <a:cubicBezTo>
                      <a:pt x="100" y="112"/>
                      <a:pt x="90" y="126"/>
                      <a:pt x="86" y="144"/>
                    </a:cubicBezTo>
                    <a:cubicBezTo>
                      <a:pt x="79" y="144"/>
                      <a:pt x="79" y="144"/>
                      <a:pt x="79" y="144"/>
                    </a:cubicBezTo>
                    <a:cubicBezTo>
                      <a:pt x="79" y="87"/>
                      <a:pt x="79" y="87"/>
                      <a:pt x="79" y="87"/>
                    </a:cubicBezTo>
                    <a:cubicBezTo>
                      <a:pt x="88" y="87"/>
                      <a:pt x="88" y="87"/>
                      <a:pt x="88" y="87"/>
                    </a:cubicBezTo>
                    <a:cubicBezTo>
                      <a:pt x="94" y="87"/>
                      <a:pt x="100" y="82"/>
                      <a:pt x="100" y="75"/>
                    </a:cubicBezTo>
                    <a:cubicBezTo>
                      <a:pt x="100" y="68"/>
                      <a:pt x="94" y="63"/>
                      <a:pt x="88" y="63"/>
                    </a:cubicBezTo>
                    <a:cubicBezTo>
                      <a:pt x="81" y="63"/>
                      <a:pt x="76" y="68"/>
                      <a:pt x="76" y="75"/>
                    </a:cubicBezTo>
                    <a:cubicBezTo>
                      <a:pt x="76" y="75"/>
                      <a:pt x="76" y="75"/>
                      <a:pt x="76" y="75"/>
                    </a:cubicBezTo>
                    <a:cubicBezTo>
                      <a:pt x="71" y="75"/>
                      <a:pt x="71" y="75"/>
                      <a:pt x="71" y="75"/>
                    </a:cubicBezTo>
                    <a:cubicBezTo>
                      <a:pt x="71" y="75"/>
                      <a:pt x="71" y="75"/>
                      <a:pt x="71" y="75"/>
                    </a:cubicBezTo>
                    <a:cubicBezTo>
                      <a:pt x="71" y="68"/>
                      <a:pt x="65" y="63"/>
                      <a:pt x="59" y="63"/>
                    </a:cubicBezTo>
                    <a:cubicBezTo>
                      <a:pt x="52" y="63"/>
                      <a:pt x="47" y="68"/>
                      <a:pt x="47" y="75"/>
                    </a:cubicBezTo>
                    <a:cubicBezTo>
                      <a:pt x="47" y="82"/>
                      <a:pt x="52" y="87"/>
                      <a:pt x="59" y="87"/>
                    </a:cubicBezTo>
                    <a:cubicBezTo>
                      <a:pt x="67" y="87"/>
                      <a:pt x="67" y="87"/>
                      <a:pt x="67" y="87"/>
                    </a:cubicBezTo>
                    <a:cubicBezTo>
                      <a:pt x="67" y="144"/>
                      <a:pt x="67" y="144"/>
                      <a:pt x="67" y="144"/>
                    </a:cubicBezTo>
                    <a:cubicBezTo>
                      <a:pt x="60" y="144"/>
                      <a:pt x="60" y="144"/>
                      <a:pt x="60" y="144"/>
                    </a:cubicBezTo>
                    <a:cubicBezTo>
                      <a:pt x="56" y="126"/>
                      <a:pt x="46" y="112"/>
                      <a:pt x="37" y="100"/>
                    </a:cubicBezTo>
                    <a:cubicBezTo>
                      <a:pt x="25" y="85"/>
                      <a:pt x="18" y="75"/>
                      <a:pt x="19"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8" name="Freeform 6"/>
              <p:cNvSpPr>
                <a:spLocks/>
              </p:cNvSpPr>
              <p:nvPr/>
            </p:nvSpPr>
            <p:spPr bwMode="auto">
              <a:xfrm>
                <a:off x="2938463" y="1265238"/>
                <a:ext cx="214313" cy="109538"/>
              </a:xfrm>
              <a:custGeom>
                <a:avLst/>
                <a:gdLst>
                  <a:gd name="T0" fmla="*/ 0 w 56"/>
                  <a:gd name="T1" fmla="*/ 21 h 29"/>
                  <a:gd name="T2" fmla="*/ 28 w 56"/>
                  <a:gd name="T3" fmla="*/ 29 h 29"/>
                  <a:gd name="T4" fmla="*/ 56 w 56"/>
                  <a:gd name="T5" fmla="*/ 21 h 29"/>
                  <a:gd name="T6" fmla="*/ 56 w 56"/>
                  <a:gd name="T7" fmla="*/ 0 h 29"/>
                  <a:gd name="T8" fmla="*/ 0 w 56"/>
                  <a:gd name="T9" fmla="*/ 0 h 29"/>
                  <a:gd name="T10" fmla="*/ 0 w 56"/>
                  <a:gd name="T11" fmla="*/ 21 h 29"/>
                </a:gdLst>
                <a:ahLst/>
                <a:cxnLst>
                  <a:cxn ang="0">
                    <a:pos x="T0" y="T1"/>
                  </a:cxn>
                  <a:cxn ang="0">
                    <a:pos x="T2" y="T3"/>
                  </a:cxn>
                  <a:cxn ang="0">
                    <a:pos x="T4" y="T5"/>
                  </a:cxn>
                  <a:cxn ang="0">
                    <a:pos x="T6" y="T7"/>
                  </a:cxn>
                  <a:cxn ang="0">
                    <a:pos x="T8" y="T9"/>
                  </a:cxn>
                  <a:cxn ang="0">
                    <a:pos x="T10" y="T11"/>
                  </a:cxn>
                </a:cxnLst>
                <a:rect l="0" t="0" r="r" b="b"/>
                <a:pathLst>
                  <a:path w="56" h="29">
                    <a:moveTo>
                      <a:pt x="0" y="21"/>
                    </a:moveTo>
                    <a:cubicBezTo>
                      <a:pt x="8" y="26"/>
                      <a:pt x="17" y="29"/>
                      <a:pt x="28" y="29"/>
                    </a:cubicBezTo>
                    <a:cubicBezTo>
                      <a:pt x="39" y="29"/>
                      <a:pt x="48" y="26"/>
                      <a:pt x="56" y="21"/>
                    </a:cubicBezTo>
                    <a:cubicBezTo>
                      <a:pt x="56" y="0"/>
                      <a:pt x="56" y="0"/>
                      <a:pt x="56" y="0"/>
                    </a:cubicBezTo>
                    <a:cubicBezTo>
                      <a:pt x="0" y="0"/>
                      <a:pt x="0" y="0"/>
                      <a:pt x="0" y="0"/>
                    </a:cubicBezTo>
                    <a:lnTo>
                      <a:pt x="0"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grpSp>
        <p:sp>
          <p:nvSpPr>
            <p:cNvPr id="6" name="文本框 5"/>
            <p:cNvSpPr txBox="1"/>
            <p:nvPr/>
          </p:nvSpPr>
          <p:spPr>
            <a:xfrm>
              <a:off x="1765300" y="1862649"/>
              <a:ext cx="5029200" cy="369332"/>
            </a:xfrm>
            <a:prstGeom prst="rect">
              <a:avLst/>
            </a:prstGeom>
            <a:noFill/>
          </p:spPr>
          <p:txBody>
            <a:bodyPr wrap="square" rtlCol="0">
              <a:spAutoFit/>
            </a:bodyPr>
            <a:lstStyle/>
            <a:p>
              <a:r>
                <a:rPr lang="zh-CN" altLang="en-US" dirty="0">
                  <a:latin typeface="Consolas" panose="020B0609020204030204" pitchFamily="49" charset="0"/>
                  <a:ea typeface="微软雅黑" panose="020B0503020204020204" pitchFamily="34" charset="-122"/>
                </a:rPr>
                <a:t>什么是控件</a:t>
              </a:r>
              <a:endParaRPr lang="en-US" altLang="zh-CN" dirty="0">
                <a:latin typeface="Consolas" panose="020B0609020204030204" pitchFamily="49" charset="0"/>
                <a:ea typeface="微软雅黑" panose="020B0503020204020204" pitchFamily="34" charset="-122"/>
              </a:endParaRPr>
            </a:p>
          </p:txBody>
        </p:sp>
      </p:grpSp>
      <p:grpSp>
        <p:nvGrpSpPr>
          <p:cNvPr id="9" name="组合 8"/>
          <p:cNvGrpSpPr/>
          <p:nvPr/>
        </p:nvGrpSpPr>
        <p:grpSpPr>
          <a:xfrm>
            <a:off x="3180590" y="2894298"/>
            <a:ext cx="5379210" cy="1754326"/>
            <a:chOff x="1415290" y="1862649"/>
            <a:chExt cx="5379210" cy="1754326"/>
          </a:xfrm>
        </p:grpSpPr>
        <p:grpSp>
          <p:nvGrpSpPr>
            <p:cNvPr id="10" name="Group 8"/>
            <p:cNvGrpSpPr/>
            <p:nvPr/>
          </p:nvGrpSpPr>
          <p:grpSpPr>
            <a:xfrm>
              <a:off x="1415290" y="1866431"/>
              <a:ext cx="249820" cy="340150"/>
              <a:chOff x="2767013" y="609600"/>
              <a:chExt cx="561975" cy="765176"/>
            </a:xfrm>
            <a:solidFill>
              <a:schemeClr val="accent1"/>
            </a:solidFill>
          </p:grpSpPr>
          <p:sp>
            <p:nvSpPr>
              <p:cNvPr id="12" name="Freeform 5"/>
              <p:cNvSpPr>
                <a:spLocks noEditPoints="1"/>
              </p:cNvSpPr>
              <p:nvPr/>
            </p:nvSpPr>
            <p:spPr bwMode="auto">
              <a:xfrm>
                <a:off x="2767013" y="609600"/>
                <a:ext cx="561975" cy="609600"/>
              </a:xfrm>
              <a:custGeom>
                <a:avLst/>
                <a:gdLst>
                  <a:gd name="T0" fmla="*/ 100 w 147"/>
                  <a:gd name="T1" fmla="*/ 160 h 160"/>
                  <a:gd name="T2" fmla="*/ 143 w 147"/>
                  <a:gd name="T3" fmla="*/ 59 h 160"/>
                  <a:gd name="T4" fmla="*/ 73 w 147"/>
                  <a:gd name="T5" fmla="*/ 0 h 160"/>
                  <a:gd name="T6" fmla="*/ 3 w 147"/>
                  <a:gd name="T7" fmla="*/ 59 h 160"/>
                  <a:gd name="T8" fmla="*/ 46 w 147"/>
                  <a:gd name="T9" fmla="*/ 160 h 160"/>
                  <a:gd name="T10" fmla="*/ 100 w 147"/>
                  <a:gd name="T11" fmla="*/ 160 h 160"/>
                  <a:gd name="T12" fmla="*/ 19 w 147"/>
                  <a:gd name="T13" fmla="*/ 60 h 160"/>
                  <a:gd name="T14" fmla="*/ 73 w 147"/>
                  <a:gd name="T15" fmla="*/ 16 h 160"/>
                  <a:gd name="T16" fmla="*/ 127 w 147"/>
                  <a:gd name="T17" fmla="*/ 60 h 160"/>
                  <a:gd name="T18" fmla="*/ 110 w 147"/>
                  <a:gd name="T19" fmla="*/ 100 h 160"/>
                  <a:gd name="T20" fmla="*/ 86 w 147"/>
                  <a:gd name="T21" fmla="*/ 144 h 160"/>
                  <a:gd name="T22" fmla="*/ 79 w 147"/>
                  <a:gd name="T23" fmla="*/ 144 h 160"/>
                  <a:gd name="T24" fmla="*/ 79 w 147"/>
                  <a:gd name="T25" fmla="*/ 87 h 160"/>
                  <a:gd name="T26" fmla="*/ 88 w 147"/>
                  <a:gd name="T27" fmla="*/ 87 h 160"/>
                  <a:gd name="T28" fmla="*/ 100 w 147"/>
                  <a:gd name="T29" fmla="*/ 75 h 160"/>
                  <a:gd name="T30" fmla="*/ 88 w 147"/>
                  <a:gd name="T31" fmla="*/ 63 h 160"/>
                  <a:gd name="T32" fmla="*/ 76 w 147"/>
                  <a:gd name="T33" fmla="*/ 75 h 160"/>
                  <a:gd name="T34" fmla="*/ 76 w 147"/>
                  <a:gd name="T35" fmla="*/ 75 h 160"/>
                  <a:gd name="T36" fmla="*/ 71 w 147"/>
                  <a:gd name="T37" fmla="*/ 75 h 160"/>
                  <a:gd name="T38" fmla="*/ 71 w 147"/>
                  <a:gd name="T39" fmla="*/ 75 h 160"/>
                  <a:gd name="T40" fmla="*/ 59 w 147"/>
                  <a:gd name="T41" fmla="*/ 63 h 160"/>
                  <a:gd name="T42" fmla="*/ 47 w 147"/>
                  <a:gd name="T43" fmla="*/ 75 h 160"/>
                  <a:gd name="T44" fmla="*/ 59 w 147"/>
                  <a:gd name="T45" fmla="*/ 87 h 160"/>
                  <a:gd name="T46" fmla="*/ 67 w 147"/>
                  <a:gd name="T47" fmla="*/ 87 h 160"/>
                  <a:gd name="T48" fmla="*/ 67 w 147"/>
                  <a:gd name="T49" fmla="*/ 144 h 160"/>
                  <a:gd name="T50" fmla="*/ 60 w 147"/>
                  <a:gd name="T51" fmla="*/ 144 h 160"/>
                  <a:gd name="T52" fmla="*/ 37 w 147"/>
                  <a:gd name="T53" fmla="*/ 100 h 160"/>
                  <a:gd name="T54" fmla="*/ 19 w 147"/>
                  <a:gd name="T55" fmla="*/ 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7" h="160">
                    <a:moveTo>
                      <a:pt x="100" y="160"/>
                    </a:moveTo>
                    <a:cubicBezTo>
                      <a:pt x="100" y="116"/>
                      <a:pt x="147" y="102"/>
                      <a:pt x="143" y="59"/>
                    </a:cubicBezTo>
                    <a:cubicBezTo>
                      <a:pt x="141" y="31"/>
                      <a:pt x="122" y="0"/>
                      <a:pt x="73" y="0"/>
                    </a:cubicBezTo>
                    <a:cubicBezTo>
                      <a:pt x="24" y="0"/>
                      <a:pt x="5" y="31"/>
                      <a:pt x="3" y="59"/>
                    </a:cubicBezTo>
                    <a:cubicBezTo>
                      <a:pt x="0" y="102"/>
                      <a:pt x="46" y="116"/>
                      <a:pt x="46" y="160"/>
                    </a:cubicBezTo>
                    <a:lnTo>
                      <a:pt x="100" y="160"/>
                    </a:lnTo>
                    <a:close/>
                    <a:moveTo>
                      <a:pt x="19" y="60"/>
                    </a:moveTo>
                    <a:cubicBezTo>
                      <a:pt x="20" y="47"/>
                      <a:pt x="28" y="16"/>
                      <a:pt x="73" y="16"/>
                    </a:cubicBezTo>
                    <a:cubicBezTo>
                      <a:pt x="119" y="16"/>
                      <a:pt x="126" y="47"/>
                      <a:pt x="127" y="60"/>
                    </a:cubicBezTo>
                    <a:cubicBezTo>
                      <a:pt x="128" y="75"/>
                      <a:pt x="121" y="85"/>
                      <a:pt x="110" y="100"/>
                    </a:cubicBezTo>
                    <a:cubicBezTo>
                      <a:pt x="100" y="112"/>
                      <a:pt x="90" y="126"/>
                      <a:pt x="86" y="144"/>
                    </a:cubicBezTo>
                    <a:cubicBezTo>
                      <a:pt x="79" y="144"/>
                      <a:pt x="79" y="144"/>
                      <a:pt x="79" y="144"/>
                    </a:cubicBezTo>
                    <a:cubicBezTo>
                      <a:pt x="79" y="87"/>
                      <a:pt x="79" y="87"/>
                      <a:pt x="79" y="87"/>
                    </a:cubicBezTo>
                    <a:cubicBezTo>
                      <a:pt x="88" y="87"/>
                      <a:pt x="88" y="87"/>
                      <a:pt x="88" y="87"/>
                    </a:cubicBezTo>
                    <a:cubicBezTo>
                      <a:pt x="94" y="87"/>
                      <a:pt x="100" y="82"/>
                      <a:pt x="100" y="75"/>
                    </a:cubicBezTo>
                    <a:cubicBezTo>
                      <a:pt x="100" y="68"/>
                      <a:pt x="94" y="63"/>
                      <a:pt x="88" y="63"/>
                    </a:cubicBezTo>
                    <a:cubicBezTo>
                      <a:pt x="81" y="63"/>
                      <a:pt x="76" y="68"/>
                      <a:pt x="76" y="75"/>
                    </a:cubicBezTo>
                    <a:cubicBezTo>
                      <a:pt x="76" y="75"/>
                      <a:pt x="76" y="75"/>
                      <a:pt x="76" y="75"/>
                    </a:cubicBezTo>
                    <a:cubicBezTo>
                      <a:pt x="71" y="75"/>
                      <a:pt x="71" y="75"/>
                      <a:pt x="71" y="75"/>
                    </a:cubicBezTo>
                    <a:cubicBezTo>
                      <a:pt x="71" y="75"/>
                      <a:pt x="71" y="75"/>
                      <a:pt x="71" y="75"/>
                    </a:cubicBezTo>
                    <a:cubicBezTo>
                      <a:pt x="71" y="68"/>
                      <a:pt x="65" y="63"/>
                      <a:pt x="59" y="63"/>
                    </a:cubicBezTo>
                    <a:cubicBezTo>
                      <a:pt x="52" y="63"/>
                      <a:pt x="47" y="68"/>
                      <a:pt x="47" y="75"/>
                    </a:cubicBezTo>
                    <a:cubicBezTo>
                      <a:pt x="47" y="82"/>
                      <a:pt x="52" y="87"/>
                      <a:pt x="59" y="87"/>
                    </a:cubicBezTo>
                    <a:cubicBezTo>
                      <a:pt x="67" y="87"/>
                      <a:pt x="67" y="87"/>
                      <a:pt x="67" y="87"/>
                    </a:cubicBezTo>
                    <a:cubicBezTo>
                      <a:pt x="67" y="144"/>
                      <a:pt x="67" y="144"/>
                      <a:pt x="67" y="144"/>
                    </a:cubicBezTo>
                    <a:cubicBezTo>
                      <a:pt x="60" y="144"/>
                      <a:pt x="60" y="144"/>
                      <a:pt x="60" y="144"/>
                    </a:cubicBezTo>
                    <a:cubicBezTo>
                      <a:pt x="56" y="126"/>
                      <a:pt x="46" y="112"/>
                      <a:pt x="37" y="100"/>
                    </a:cubicBezTo>
                    <a:cubicBezTo>
                      <a:pt x="25" y="85"/>
                      <a:pt x="18" y="75"/>
                      <a:pt x="19"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13" name="Freeform 6"/>
              <p:cNvSpPr>
                <a:spLocks/>
              </p:cNvSpPr>
              <p:nvPr/>
            </p:nvSpPr>
            <p:spPr bwMode="auto">
              <a:xfrm>
                <a:off x="2938463" y="1265238"/>
                <a:ext cx="214313" cy="109538"/>
              </a:xfrm>
              <a:custGeom>
                <a:avLst/>
                <a:gdLst>
                  <a:gd name="T0" fmla="*/ 0 w 56"/>
                  <a:gd name="T1" fmla="*/ 21 h 29"/>
                  <a:gd name="T2" fmla="*/ 28 w 56"/>
                  <a:gd name="T3" fmla="*/ 29 h 29"/>
                  <a:gd name="T4" fmla="*/ 56 w 56"/>
                  <a:gd name="T5" fmla="*/ 21 h 29"/>
                  <a:gd name="T6" fmla="*/ 56 w 56"/>
                  <a:gd name="T7" fmla="*/ 0 h 29"/>
                  <a:gd name="T8" fmla="*/ 0 w 56"/>
                  <a:gd name="T9" fmla="*/ 0 h 29"/>
                  <a:gd name="T10" fmla="*/ 0 w 56"/>
                  <a:gd name="T11" fmla="*/ 21 h 29"/>
                </a:gdLst>
                <a:ahLst/>
                <a:cxnLst>
                  <a:cxn ang="0">
                    <a:pos x="T0" y="T1"/>
                  </a:cxn>
                  <a:cxn ang="0">
                    <a:pos x="T2" y="T3"/>
                  </a:cxn>
                  <a:cxn ang="0">
                    <a:pos x="T4" y="T5"/>
                  </a:cxn>
                  <a:cxn ang="0">
                    <a:pos x="T6" y="T7"/>
                  </a:cxn>
                  <a:cxn ang="0">
                    <a:pos x="T8" y="T9"/>
                  </a:cxn>
                  <a:cxn ang="0">
                    <a:pos x="T10" y="T11"/>
                  </a:cxn>
                </a:cxnLst>
                <a:rect l="0" t="0" r="r" b="b"/>
                <a:pathLst>
                  <a:path w="56" h="29">
                    <a:moveTo>
                      <a:pt x="0" y="21"/>
                    </a:moveTo>
                    <a:cubicBezTo>
                      <a:pt x="8" y="26"/>
                      <a:pt x="17" y="29"/>
                      <a:pt x="28" y="29"/>
                    </a:cubicBezTo>
                    <a:cubicBezTo>
                      <a:pt x="39" y="29"/>
                      <a:pt x="48" y="26"/>
                      <a:pt x="56" y="21"/>
                    </a:cubicBezTo>
                    <a:cubicBezTo>
                      <a:pt x="56" y="0"/>
                      <a:pt x="56" y="0"/>
                      <a:pt x="56" y="0"/>
                    </a:cubicBezTo>
                    <a:cubicBezTo>
                      <a:pt x="0" y="0"/>
                      <a:pt x="0" y="0"/>
                      <a:pt x="0" y="0"/>
                    </a:cubicBezTo>
                    <a:lnTo>
                      <a:pt x="0"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grpSp>
        <p:sp>
          <p:nvSpPr>
            <p:cNvPr id="11" name="文本框 10"/>
            <p:cNvSpPr txBox="1"/>
            <p:nvPr/>
          </p:nvSpPr>
          <p:spPr>
            <a:xfrm>
              <a:off x="1765300" y="1862649"/>
              <a:ext cx="5029200" cy="1754326"/>
            </a:xfrm>
            <a:prstGeom prst="rect">
              <a:avLst/>
            </a:prstGeom>
            <a:noFill/>
          </p:spPr>
          <p:txBody>
            <a:bodyPr wrap="square" rtlCol="0">
              <a:spAutoFit/>
            </a:bodyPr>
            <a:lstStyle/>
            <a:p>
              <a:r>
                <a:rPr lang="zh-CN" altLang="en-US" dirty="0"/>
                <a:t>简单动态图表制作</a:t>
              </a:r>
              <a:r>
                <a:rPr lang="zh-CN" altLang="en-US" dirty="0" smtClean="0"/>
                <a:t>过程</a:t>
              </a:r>
              <a:endParaRPr lang="en-US" altLang="zh-CN" dirty="0" smtClean="0"/>
            </a:p>
            <a:p>
              <a:endParaRPr lang="zh-CN" altLang="en-US" dirty="0"/>
            </a:p>
            <a:p>
              <a:pPr marL="800100" lvl="1" indent="-342900">
                <a:buFont typeface="+mj-ea"/>
                <a:buAutoNum type="circleNumDbPlain"/>
              </a:pPr>
              <a:r>
                <a:rPr lang="zh-CN" altLang="en-US" dirty="0"/>
                <a:t>数据准备</a:t>
              </a:r>
            </a:p>
            <a:p>
              <a:pPr marL="800100" lvl="1" indent="-342900">
                <a:buFont typeface="+mj-ea"/>
                <a:buAutoNum type="circleNumDbPlain"/>
              </a:pPr>
              <a:r>
                <a:rPr lang="zh-CN" altLang="en-US" dirty="0"/>
                <a:t>加入控件</a:t>
              </a:r>
            </a:p>
            <a:p>
              <a:pPr marL="800100" lvl="1" indent="-342900">
                <a:buFont typeface="+mj-ea"/>
                <a:buAutoNum type="circleNumDbPlain"/>
              </a:pPr>
              <a:r>
                <a:rPr lang="zh-CN" altLang="en-US" dirty="0"/>
                <a:t>名称管理器</a:t>
              </a:r>
            </a:p>
            <a:p>
              <a:pPr marL="800100" lvl="1" indent="-342900">
                <a:buFont typeface="+mj-ea"/>
                <a:buAutoNum type="circleNumDbPlain"/>
              </a:pPr>
              <a:r>
                <a:rPr lang="zh-CN" altLang="en-US" dirty="0"/>
                <a:t>生成图表</a:t>
              </a:r>
            </a:p>
          </p:txBody>
        </p:sp>
      </p:grpSp>
    </p:spTree>
    <p:extLst>
      <p:ext uri="{BB962C8B-B14F-4D97-AF65-F5344CB8AC3E}">
        <p14:creationId xmlns:p14="http://schemas.microsoft.com/office/powerpoint/2010/main" val="6917105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p:nvPr/>
        </p:nvSpPr>
        <p:spPr>
          <a:xfrm>
            <a:off x="4585333" y="3424634"/>
            <a:ext cx="2298067"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00000"/>
              </a:lnSpc>
              <a:spcBef>
                <a:spcPts val="0"/>
              </a:spcBef>
              <a:spcAft>
                <a:spcPts val="0"/>
              </a:spcAft>
              <a:buClrTx/>
              <a:buSzTx/>
              <a:buFontTx/>
              <a:buNone/>
              <a:tabLst/>
              <a:defRPr/>
            </a:pPr>
            <a:r>
              <a:rPr kumimoji="1" lang="en-US" altLang="zh-CN" sz="2400" dirty="0" smtClean="0">
                <a:solidFill>
                  <a:schemeClr val="bg1">
                    <a:lumMod val="75000"/>
                  </a:schemeClr>
                </a:solidFill>
                <a:cs typeface="+mn-ea"/>
                <a:sym typeface="+mn-lt"/>
              </a:rPr>
              <a:t>What else</a:t>
            </a:r>
            <a:endParaRPr kumimoji="1" lang="zh-CN" altLang="en-US" sz="2400" i="0" u="none" strike="noStrike" kern="1200" cap="none" spc="0" normalizeH="0" baseline="0" noProof="0" dirty="0">
              <a:ln>
                <a:noFill/>
              </a:ln>
              <a:solidFill>
                <a:schemeClr val="bg1">
                  <a:lumMod val="75000"/>
                </a:schemeClr>
              </a:solidFill>
              <a:effectLst/>
              <a:uLnTx/>
              <a:uFillTx/>
              <a:cs typeface="+mn-ea"/>
              <a:sym typeface="+mn-lt"/>
            </a:endParaRPr>
          </a:p>
        </p:txBody>
      </p:sp>
      <p:sp>
        <p:nvSpPr>
          <p:cNvPr id="3" name="文本框 8"/>
          <p:cNvSpPr txBox="1"/>
          <p:nvPr/>
        </p:nvSpPr>
        <p:spPr>
          <a:xfrm>
            <a:off x="4585333" y="2655193"/>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zh-CN" altLang="en-US" sz="4400" b="1" dirty="0" smtClean="0">
                <a:solidFill>
                  <a:schemeClr val="tx1">
                    <a:lumMod val="75000"/>
                    <a:lumOff val="25000"/>
                  </a:schemeClr>
                </a:solidFill>
                <a:cs typeface="+mn-ea"/>
                <a:sym typeface="+mn-lt"/>
              </a:rPr>
              <a:t>还能做什么</a:t>
            </a:r>
            <a:endParaRPr kumimoji="1" lang="zh-CN" altLang="en-US" sz="44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cxnSp>
        <p:nvCxnSpPr>
          <p:cNvPr id="4" name="直接连接符 3"/>
          <p:cNvCxnSpPr/>
          <p:nvPr/>
        </p:nvCxnSpPr>
        <p:spPr>
          <a:xfrm>
            <a:off x="4416441" y="2757714"/>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699658" y="2485638"/>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smtClean="0"/>
                <a:t>4</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14134428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p:txBody>
          <a:bodyPr/>
          <a:lstStyle/>
          <a:p>
            <a:r>
              <a:rPr lang="en-US" altLang="zh-CN" dirty="0" smtClean="0"/>
              <a:t>R</a:t>
            </a:r>
            <a:r>
              <a:rPr lang="zh-CN" altLang="en-US" dirty="0" smtClean="0"/>
              <a:t>语言介绍</a:t>
            </a:r>
            <a:endParaRPr lang="zh-CN" altLang="en-US" dirty="0"/>
          </a:p>
        </p:txBody>
      </p:sp>
      <p:sp>
        <p:nvSpPr>
          <p:cNvPr id="4" name="灯片编号占位符 3"/>
          <p:cNvSpPr>
            <a:spLocks noGrp="1"/>
          </p:cNvSpPr>
          <p:nvPr>
            <p:ph type="sldNum" sz="quarter" idx="12"/>
          </p:nvPr>
        </p:nvSpPr>
        <p:spPr/>
        <p:txBody>
          <a:bodyPr/>
          <a:lstStyle/>
          <a:p>
            <a:fld id="{32CCA8F1-65B7-4168-9E5A-D348FEC2CD71}" type="slidenum">
              <a:rPr lang="zh-CN" altLang="en-US" smtClean="0"/>
              <a:t>24</a:t>
            </a:fld>
            <a:endParaRPr lang="zh-CN" altLang="en-US"/>
          </a:p>
        </p:txBody>
      </p:sp>
      <p:grpSp>
        <p:nvGrpSpPr>
          <p:cNvPr id="11" name="组合 10"/>
          <p:cNvGrpSpPr/>
          <p:nvPr/>
        </p:nvGrpSpPr>
        <p:grpSpPr>
          <a:xfrm>
            <a:off x="1061244" y="1579563"/>
            <a:ext cx="4525285" cy="388938"/>
            <a:chOff x="1061244" y="1579563"/>
            <a:chExt cx="4525285" cy="388938"/>
          </a:xfrm>
        </p:grpSpPr>
        <p:grpSp>
          <p:nvGrpSpPr>
            <p:cNvPr id="6" name="Csoportba foglalás 160"/>
            <p:cNvGrpSpPr/>
            <p:nvPr/>
          </p:nvGrpSpPr>
          <p:grpSpPr>
            <a:xfrm>
              <a:off x="1061244" y="1579563"/>
              <a:ext cx="387961" cy="388938"/>
              <a:chOff x="10288588" y="4211638"/>
              <a:chExt cx="630238" cy="631825"/>
            </a:xfrm>
            <a:solidFill>
              <a:schemeClr val="accent2"/>
            </a:solidFill>
          </p:grpSpPr>
          <p:sp>
            <p:nvSpPr>
              <p:cNvPr id="7" name="Freeform 104"/>
              <p:cNvSpPr>
                <a:spLocks noEditPoints="1"/>
              </p:cNvSpPr>
              <p:nvPr/>
            </p:nvSpPr>
            <p:spPr bwMode="auto">
              <a:xfrm>
                <a:off x="10288588" y="42116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8 w 397"/>
                  <a:gd name="T13" fmla="*/ 19 h 398"/>
                  <a:gd name="T14" fmla="*/ 378 w 397"/>
                  <a:gd name="T15" fmla="*/ 380 h 398"/>
                  <a:gd name="T16" fmla="*/ 19 w 397"/>
                  <a:gd name="T17" fmla="*/ 380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105"/>
              <p:cNvSpPr>
                <a:spLocks noChangeArrowheads="1"/>
              </p:cNvSpPr>
              <p:nvPr/>
            </p:nvSpPr>
            <p:spPr bwMode="auto">
              <a:xfrm>
                <a:off x="10572750" y="4633913"/>
                <a:ext cx="52388" cy="55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06"/>
              <p:cNvSpPr>
                <a:spLocks/>
              </p:cNvSpPr>
              <p:nvPr/>
            </p:nvSpPr>
            <p:spPr bwMode="auto">
              <a:xfrm>
                <a:off x="10490200" y="4370388"/>
                <a:ext cx="222250" cy="247650"/>
              </a:xfrm>
              <a:custGeom>
                <a:avLst/>
                <a:gdLst>
                  <a:gd name="T0" fmla="*/ 30 w 59"/>
                  <a:gd name="T1" fmla="*/ 0 h 66"/>
                  <a:gd name="T2" fmla="*/ 0 w 59"/>
                  <a:gd name="T3" fmla="*/ 29 h 66"/>
                  <a:gd name="T4" fmla="*/ 12 w 59"/>
                  <a:gd name="T5" fmla="*/ 29 h 66"/>
                  <a:gd name="T6" fmla="*/ 30 w 59"/>
                  <a:gd name="T7" fmla="*/ 12 h 66"/>
                  <a:gd name="T8" fmla="*/ 47 w 59"/>
                  <a:gd name="T9" fmla="*/ 29 h 66"/>
                  <a:gd name="T10" fmla="*/ 31 w 59"/>
                  <a:gd name="T11" fmla="*/ 46 h 66"/>
                  <a:gd name="T12" fmla="*/ 22 w 59"/>
                  <a:gd name="T13" fmla="*/ 46 h 66"/>
                  <a:gd name="T14" fmla="*/ 22 w 59"/>
                  <a:gd name="T15" fmla="*/ 66 h 66"/>
                  <a:gd name="T16" fmla="*/ 36 w 59"/>
                  <a:gd name="T17" fmla="*/ 66 h 66"/>
                  <a:gd name="T18" fmla="*/ 36 w 59"/>
                  <a:gd name="T19" fmla="*/ 57 h 66"/>
                  <a:gd name="T20" fmla="*/ 59 w 59"/>
                  <a:gd name="T21" fmla="*/ 29 h 66"/>
                  <a:gd name="T22" fmla="*/ 30 w 59"/>
                  <a:gd name="T2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66">
                    <a:moveTo>
                      <a:pt x="30" y="0"/>
                    </a:moveTo>
                    <a:cubicBezTo>
                      <a:pt x="13" y="0"/>
                      <a:pt x="0" y="13"/>
                      <a:pt x="0" y="29"/>
                    </a:cubicBezTo>
                    <a:cubicBezTo>
                      <a:pt x="12" y="29"/>
                      <a:pt x="12" y="29"/>
                      <a:pt x="12" y="29"/>
                    </a:cubicBezTo>
                    <a:cubicBezTo>
                      <a:pt x="12" y="19"/>
                      <a:pt x="20" y="12"/>
                      <a:pt x="30" y="12"/>
                    </a:cubicBezTo>
                    <a:cubicBezTo>
                      <a:pt x="39" y="12"/>
                      <a:pt x="47" y="19"/>
                      <a:pt x="47" y="29"/>
                    </a:cubicBezTo>
                    <a:cubicBezTo>
                      <a:pt x="47" y="38"/>
                      <a:pt x="40" y="45"/>
                      <a:pt x="31" y="46"/>
                    </a:cubicBezTo>
                    <a:cubicBezTo>
                      <a:pt x="22" y="46"/>
                      <a:pt x="22" y="46"/>
                      <a:pt x="22" y="46"/>
                    </a:cubicBezTo>
                    <a:cubicBezTo>
                      <a:pt x="22" y="66"/>
                      <a:pt x="22" y="66"/>
                      <a:pt x="22" y="66"/>
                    </a:cubicBezTo>
                    <a:cubicBezTo>
                      <a:pt x="36" y="66"/>
                      <a:pt x="36" y="66"/>
                      <a:pt x="36" y="66"/>
                    </a:cubicBezTo>
                    <a:cubicBezTo>
                      <a:pt x="36" y="57"/>
                      <a:pt x="36" y="57"/>
                      <a:pt x="36" y="57"/>
                    </a:cubicBezTo>
                    <a:cubicBezTo>
                      <a:pt x="49" y="54"/>
                      <a:pt x="59" y="43"/>
                      <a:pt x="59" y="29"/>
                    </a:cubicBezTo>
                    <a:cubicBezTo>
                      <a:pt x="59" y="13"/>
                      <a:pt x="46" y="0"/>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文本框 9"/>
            <p:cNvSpPr txBox="1"/>
            <p:nvPr/>
          </p:nvSpPr>
          <p:spPr>
            <a:xfrm>
              <a:off x="1624129" y="1579563"/>
              <a:ext cx="3962400" cy="369332"/>
            </a:xfrm>
            <a:prstGeom prst="rect">
              <a:avLst/>
            </a:prstGeom>
            <a:noFill/>
          </p:spPr>
          <p:txBody>
            <a:bodyPr wrap="square" rtlCol="0">
              <a:spAutoFit/>
            </a:bodyPr>
            <a:lstStyle/>
            <a:p>
              <a:r>
                <a:rPr lang="zh-CN" altLang="en-US" dirty="0" smtClean="0"/>
                <a:t>什么是</a:t>
              </a:r>
              <a:r>
                <a:rPr lang="en-US" altLang="zh-CN" dirty="0" smtClean="0"/>
                <a:t>R</a:t>
              </a:r>
              <a:r>
                <a:rPr lang="zh-CN" altLang="en-US" dirty="0" smtClean="0"/>
                <a:t>语言</a:t>
              </a:r>
              <a:endParaRPr lang="zh-CN" altLang="en-US" dirty="0"/>
            </a:p>
          </p:txBody>
        </p:sp>
      </p:grpSp>
      <p:grpSp>
        <p:nvGrpSpPr>
          <p:cNvPr id="12" name="Csoportba foglalás 158"/>
          <p:cNvGrpSpPr/>
          <p:nvPr/>
        </p:nvGrpSpPr>
        <p:grpSpPr>
          <a:xfrm>
            <a:off x="1061244" y="2332623"/>
            <a:ext cx="387961" cy="388938"/>
            <a:chOff x="8396288" y="4211638"/>
            <a:chExt cx="630238" cy="631825"/>
          </a:xfrm>
          <a:solidFill>
            <a:schemeClr val="accent2"/>
          </a:solidFill>
        </p:grpSpPr>
        <p:sp>
          <p:nvSpPr>
            <p:cNvPr id="13" name="Freeform 99"/>
            <p:cNvSpPr>
              <a:spLocks noEditPoints="1"/>
            </p:cNvSpPr>
            <p:nvPr/>
          </p:nvSpPr>
          <p:spPr bwMode="auto">
            <a:xfrm>
              <a:off x="8396288" y="42116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8 w 397"/>
                <a:gd name="T13" fmla="*/ 19 h 398"/>
                <a:gd name="T14" fmla="*/ 378 w 397"/>
                <a:gd name="T15" fmla="*/ 380 h 398"/>
                <a:gd name="T16" fmla="*/ 19 w 397"/>
                <a:gd name="T17" fmla="*/ 380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0"/>
            <p:cNvSpPr>
              <a:spLocks/>
            </p:cNvSpPr>
            <p:nvPr/>
          </p:nvSpPr>
          <p:spPr bwMode="auto">
            <a:xfrm>
              <a:off x="8628063" y="4370388"/>
              <a:ext cx="165100" cy="315913"/>
            </a:xfrm>
            <a:custGeom>
              <a:avLst/>
              <a:gdLst>
                <a:gd name="T0" fmla="*/ 0 w 104"/>
                <a:gd name="T1" fmla="*/ 199 h 199"/>
                <a:gd name="T2" fmla="*/ 52 w 104"/>
                <a:gd name="T3" fmla="*/ 156 h 199"/>
                <a:gd name="T4" fmla="*/ 104 w 104"/>
                <a:gd name="T5" fmla="*/ 199 h 199"/>
                <a:gd name="T6" fmla="*/ 104 w 104"/>
                <a:gd name="T7" fmla="*/ 0 h 199"/>
                <a:gd name="T8" fmla="*/ 0 w 104"/>
                <a:gd name="T9" fmla="*/ 0 h 199"/>
                <a:gd name="T10" fmla="*/ 0 w 104"/>
                <a:gd name="T11" fmla="*/ 199 h 199"/>
              </a:gdLst>
              <a:ahLst/>
              <a:cxnLst>
                <a:cxn ang="0">
                  <a:pos x="T0" y="T1"/>
                </a:cxn>
                <a:cxn ang="0">
                  <a:pos x="T2" y="T3"/>
                </a:cxn>
                <a:cxn ang="0">
                  <a:pos x="T4" y="T5"/>
                </a:cxn>
                <a:cxn ang="0">
                  <a:pos x="T6" y="T7"/>
                </a:cxn>
                <a:cxn ang="0">
                  <a:pos x="T8" y="T9"/>
                </a:cxn>
                <a:cxn ang="0">
                  <a:pos x="T10" y="T11"/>
                </a:cxn>
              </a:cxnLst>
              <a:rect l="0" t="0" r="r" b="b"/>
              <a:pathLst>
                <a:path w="104" h="199">
                  <a:moveTo>
                    <a:pt x="0" y="199"/>
                  </a:moveTo>
                  <a:lnTo>
                    <a:pt x="52" y="156"/>
                  </a:lnTo>
                  <a:lnTo>
                    <a:pt x="104" y="199"/>
                  </a:lnTo>
                  <a:lnTo>
                    <a:pt x="104" y="0"/>
                  </a:lnTo>
                  <a:lnTo>
                    <a:pt x="0" y="0"/>
                  </a:lnTo>
                  <a:lnTo>
                    <a:pt x="0"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5" name="文本框 14"/>
          <p:cNvSpPr txBox="1"/>
          <p:nvPr/>
        </p:nvSpPr>
        <p:spPr>
          <a:xfrm>
            <a:off x="1624128" y="2342426"/>
            <a:ext cx="8866071" cy="646331"/>
          </a:xfrm>
          <a:prstGeom prst="rect">
            <a:avLst/>
          </a:prstGeom>
          <a:noFill/>
        </p:spPr>
        <p:txBody>
          <a:bodyPr wrap="square" rtlCol="0">
            <a:spAutoFit/>
          </a:bodyPr>
          <a:lstStyle/>
          <a:p>
            <a:r>
              <a:rPr lang="en-US" altLang="zh-CN" dirty="0"/>
              <a:t>R</a:t>
            </a:r>
            <a:r>
              <a:rPr lang="zh-CN" altLang="en-US" dirty="0"/>
              <a:t>是用于统计分析、绘图的语言和操作环境。</a:t>
            </a:r>
            <a:r>
              <a:rPr lang="en-US" altLang="zh-CN" dirty="0"/>
              <a:t>R</a:t>
            </a:r>
            <a:r>
              <a:rPr lang="zh-CN" altLang="en-US" dirty="0"/>
              <a:t>是属于</a:t>
            </a:r>
            <a:r>
              <a:rPr lang="en-US" altLang="zh-CN" dirty="0"/>
              <a:t>GNU</a:t>
            </a:r>
            <a:r>
              <a:rPr lang="zh-CN" altLang="en-US" dirty="0"/>
              <a:t>系统的一个自由、免费、源代码开放的软件，它是一个用于统计计算和统计制图的优秀工具。</a:t>
            </a:r>
          </a:p>
        </p:txBody>
      </p:sp>
      <p:sp>
        <p:nvSpPr>
          <p:cNvPr id="20" name="Text Placeholder 32"/>
          <p:cNvSpPr txBox="1"/>
          <p:nvPr/>
        </p:nvSpPr>
        <p:spPr>
          <a:xfrm>
            <a:off x="1937937" y="3815446"/>
            <a:ext cx="8552262" cy="2229753"/>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228600" lvl="0" indent="-228600">
              <a:lnSpc>
                <a:spcPct val="150000"/>
              </a:lnSpc>
              <a:buFont typeface="+mj-lt"/>
              <a:buAutoNum type="alphaLcPeriod"/>
              <a:defRPr/>
            </a:pPr>
            <a:r>
              <a:rPr lang="zh-CN" altLang="en-US" sz="1200" dirty="0">
                <a:solidFill>
                  <a:schemeClr val="bg1">
                    <a:lumMod val="50000"/>
                  </a:schemeClr>
                </a:solidFill>
                <a:latin typeface="+mn-ea"/>
                <a:cs typeface="+mn-ea"/>
                <a:sym typeface="+mn-lt"/>
              </a:rPr>
              <a:t>免费、开源，包和函数的透明性好，使得对函数的调整和改良变得非常便利。只需要把源码调出来，自己稍微修改一下就可以了，其他统计无法比拟</a:t>
            </a:r>
          </a:p>
          <a:p>
            <a:pPr marL="228600" lvl="0" indent="-228600">
              <a:lnSpc>
                <a:spcPct val="150000"/>
              </a:lnSpc>
              <a:buFont typeface="+mj-lt"/>
              <a:buAutoNum type="alphaLcPeriod"/>
              <a:defRPr/>
            </a:pPr>
            <a:r>
              <a:rPr lang="zh-CN" altLang="en-US" sz="1200" dirty="0">
                <a:solidFill>
                  <a:schemeClr val="bg1">
                    <a:lumMod val="50000"/>
                  </a:schemeClr>
                </a:solidFill>
                <a:latin typeface="+mn-ea"/>
                <a:cs typeface="+mn-ea"/>
                <a:sym typeface="+mn-lt"/>
              </a:rPr>
              <a:t>是专门为统计和数据分析开发的语言，功能和函数非常多</a:t>
            </a:r>
          </a:p>
          <a:p>
            <a:pPr marL="228600" lvl="0" indent="-228600">
              <a:lnSpc>
                <a:spcPct val="150000"/>
              </a:lnSpc>
              <a:buFont typeface="+mj-lt"/>
              <a:buAutoNum type="alphaLcPeriod"/>
              <a:defRPr/>
            </a:pPr>
            <a:r>
              <a:rPr lang="zh-CN" altLang="en-US" sz="1200" dirty="0">
                <a:solidFill>
                  <a:schemeClr val="bg1">
                    <a:lumMod val="50000"/>
                  </a:schemeClr>
                </a:solidFill>
                <a:latin typeface="+mn-ea"/>
                <a:cs typeface="+mn-ea"/>
                <a:sym typeface="+mn-lt"/>
              </a:rPr>
              <a:t>语言简单易学</a:t>
            </a:r>
          </a:p>
          <a:p>
            <a:pPr marL="228600" lvl="0" indent="-228600">
              <a:lnSpc>
                <a:spcPct val="150000"/>
              </a:lnSpc>
              <a:buFont typeface="+mj-lt"/>
              <a:buAutoNum type="alphaLcPeriod"/>
              <a:defRPr/>
            </a:pPr>
            <a:r>
              <a:rPr lang="zh-CN" altLang="en-US" sz="1200" dirty="0">
                <a:solidFill>
                  <a:schemeClr val="bg1">
                    <a:lumMod val="50000"/>
                  </a:schemeClr>
                </a:solidFill>
                <a:latin typeface="+mn-ea"/>
                <a:cs typeface="+mn-ea"/>
                <a:sym typeface="+mn-lt"/>
              </a:rPr>
              <a:t>兼容性好</a:t>
            </a:r>
          </a:p>
          <a:p>
            <a:pPr marL="228600" lvl="0" indent="-228600">
              <a:lnSpc>
                <a:spcPct val="150000"/>
              </a:lnSpc>
              <a:buFont typeface="+mj-lt"/>
              <a:buAutoNum type="alphaLcPeriod"/>
              <a:defRPr/>
            </a:pPr>
            <a:r>
              <a:rPr lang="zh-CN" altLang="en-US" sz="1200" dirty="0">
                <a:solidFill>
                  <a:schemeClr val="bg1">
                    <a:lumMod val="50000"/>
                  </a:schemeClr>
                </a:solidFill>
                <a:latin typeface="+mn-ea"/>
                <a:cs typeface="+mn-ea"/>
                <a:sym typeface="+mn-lt"/>
              </a:rPr>
              <a:t>有</a:t>
            </a:r>
            <a:r>
              <a:rPr lang="en-US" altLang="zh-CN" sz="1200" dirty="0">
                <a:solidFill>
                  <a:schemeClr val="bg1">
                    <a:lumMod val="50000"/>
                  </a:schemeClr>
                </a:solidFill>
                <a:latin typeface="+mn-ea"/>
                <a:cs typeface="+mn-ea"/>
                <a:sym typeface="+mn-lt"/>
              </a:rPr>
              <a:t>R GUI</a:t>
            </a:r>
            <a:r>
              <a:rPr lang="zh-CN" altLang="en-US" sz="1200" dirty="0">
                <a:solidFill>
                  <a:schemeClr val="bg1">
                    <a:lumMod val="50000"/>
                  </a:schemeClr>
                </a:solidFill>
                <a:latin typeface="+mn-ea"/>
                <a:cs typeface="+mn-ea"/>
                <a:sym typeface="+mn-lt"/>
              </a:rPr>
              <a:t>和</a:t>
            </a:r>
            <a:r>
              <a:rPr lang="en-US" altLang="zh-CN" sz="1200" dirty="0" err="1">
                <a:solidFill>
                  <a:schemeClr val="bg1">
                    <a:lumMod val="50000"/>
                  </a:schemeClr>
                </a:solidFill>
                <a:latin typeface="+mn-ea"/>
                <a:cs typeface="+mn-ea"/>
                <a:sym typeface="+mn-lt"/>
              </a:rPr>
              <a:t>RStudio</a:t>
            </a:r>
            <a:r>
              <a:rPr lang="zh-CN" altLang="en-US" sz="1200" dirty="0">
                <a:solidFill>
                  <a:schemeClr val="bg1">
                    <a:lumMod val="50000"/>
                  </a:schemeClr>
                </a:solidFill>
                <a:latin typeface="+mn-ea"/>
                <a:cs typeface="+mn-ea"/>
                <a:sym typeface="+mn-lt"/>
              </a:rPr>
              <a:t>两种风格</a:t>
            </a:r>
          </a:p>
        </p:txBody>
      </p:sp>
      <p:sp>
        <p:nvSpPr>
          <p:cNvPr id="21" name="Text Placeholder 33"/>
          <p:cNvSpPr txBox="1"/>
          <p:nvPr/>
        </p:nvSpPr>
        <p:spPr>
          <a:xfrm>
            <a:off x="1924269" y="3382288"/>
            <a:ext cx="4290793" cy="304311"/>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buNone/>
            </a:pPr>
            <a:r>
              <a:rPr lang="zh-CN" altLang="en-US" sz="1800" b="1" dirty="0">
                <a:solidFill>
                  <a:srgbClr val="F23B48"/>
                </a:solidFill>
                <a:latin typeface="+mn-lt"/>
                <a:cs typeface="+mn-ea"/>
                <a:sym typeface="+mn-lt"/>
              </a:rPr>
              <a:t>优势</a:t>
            </a:r>
            <a:endParaRPr kumimoji="0" lang="en-AU" sz="1800" b="0" i="0" u="none" strike="noStrike" kern="1200" cap="none" spc="0" normalizeH="0" baseline="0" noProof="0" dirty="0">
              <a:ln>
                <a:noFill/>
              </a:ln>
              <a:solidFill>
                <a:srgbClr val="F23B48"/>
              </a:solidFill>
              <a:effectLst/>
              <a:uLnTx/>
              <a:uFillTx/>
              <a:latin typeface="+mn-lt"/>
              <a:cs typeface="+mn-ea"/>
              <a:sym typeface="+mn-lt"/>
            </a:endParaRPr>
          </a:p>
        </p:txBody>
      </p:sp>
      <p:cxnSp>
        <p:nvCxnSpPr>
          <p:cNvPr id="22" name="Straight Connector 58"/>
          <p:cNvCxnSpPr/>
          <p:nvPr/>
        </p:nvCxnSpPr>
        <p:spPr>
          <a:xfrm>
            <a:off x="1736378" y="3382288"/>
            <a:ext cx="0" cy="718378"/>
          </a:xfrm>
          <a:prstGeom prst="line">
            <a:avLst/>
          </a:prstGeom>
          <a:ln w="50800">
            <a:solidFill>
              <a:srgbClr val="F23B4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89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p:txBody>
          <a:bodyPr/>
          <a:lstStyle/>
          <a:p>
            <a:r>
              <a:rPr lang="en-US" altLang="zh-CN" dirty="0" smtClean="0"/>
              <a:t>R</a:t>
            </a:r>
            <a:r>
              <a:rPr lang="zh-CN" altLang="en-US" dirty="0" smtClean="0"/>
              <a:t>语言中文分词包（</a:t>
            </a:r>
            <a:r>
              <a:rPr lang="en-US" altLang="zh-CN" dirty="0" err="1" smtClean="0"/>
              <a:t>jiebaR</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32CCA8F1-65B7-4168-9E5A-D348FEC2CD71}" type="slidenum">
              <a:rPr lang="zh-CN" altLang="en-US" smtClean="0"/>
              <a:t>25</a:t>
            </a:fld>
            <a:endParaRPr lang="zh-CN" altLang="en-US"/>
          </a:p>
        </p:txBody>
      </p:sp>
      <p:grpSp>
        <p:nvGrpSpPr>
          <p:cNvPr id="11" name="组合 10"/>
          <p:cNvGrpSpPr/>
          <p:nvPr/>
        </p:nvGrpSpPr>
        <p:grpSpPr>
          <a:xfrm>
            <a:off x="1061244" y="1579563"/>
            <a:ext cx="4525285" cy="388938"/>
            <a:chOff x="1061244" y="1579563"/>
            <a:chExt cx="4525285" cy="388938"/>
          </a:xfrm>
        </p:grpSpPr>
        <p:grpSp>
          <p:nvGrpSpPr>
            <p:cNvPr id="6" name="Csoportba foglalás 160"/>
            <p:cNvGrpSpPr/>
            <p:nvPr/>
          </p:nvGrpSpPr>
          <p:grpSpPr>
            <a:xfrm>
              <a:off x="1061244" y="1579563"/>
              <a:ext cx="387961" cy="388938"/>
              <a:chOff x="10288588" y="4211638"/>
              <a:chExt cx="630238" cy="631825"/>
            </a:xfrm>
            <a:solidFill>
              <a:schemeClr val="accent2"/>
            </a:solidFill>
          </p:grpSpPr>
          <p:sp>
            <p:nvSpPr>
              <p:cNvPr id="7" name="Freeform 104"/>
              <p:cNvSpPr>
                <a:spLocks noEditPoints="1"/>
              </p:cNvSpPr>
              <p:nvPr/>
            </p:nvSpPr>
            <p:spPr bwMode="auto">
              <a:xfrm>
                <a:off x="10288588" y="42116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8 w 397"/>
                  <a:gd name="T13" fmla="*/ 19 h 398"/>
                  <a:gd name="T14" fmla="*/ 378 w 397"/>
                  <a:gd name="T15" fmla="*/ 380 h 398"/>
                  <a:gd name="T16" fmla="*/ 19 w 397"/>
                  <a:gd name="T17" fmla="*/ 380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105"/>
              <p:cNvSpPr>
                <a:spLocks noChangeArrowheads="1"/>
              </p:cNvSpPr>
              <p:nvPr/>
            </p:nvSpPr>
            <p:spPr bwMode="auto">
              <a:xfrm>
                <a:off x="10572750" y="4633913"/>
                <a:ext cx="52388" cy="55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06"/>
              <p:cNvSpPr>
                <a:spLocks/>
              </p:cNvSpPr>
              <p:nvPr/>
            </p:nvSpPr>
            <p:spPr bwMode="auto">
              <a:xfrm>
                <a:off x="10490200" y="4370388"/>
                <a:ext cx="222250" cy="247650"/>
              </a:xfrm>
              <a:custGeom>
                <a:avLst/>
                <a:gdLst>
                  <a:gd name="T0" fmla="*/ 30 w 59"/>
                  <a:gd name="T1" fmla="*/ 0 h 66"/>
                  <a:gd name="T2" fmla="*/ 0 w 59"/>
                  <a:gd name="T3" fmla="*/ 29 h 66"/>
                  <a:gd name="T4" fmla="*/ 12 w 59"/>
                  <a:gd name="T5" fmla="*/ 29 h 66"/>
                  <a:gd name="T6" fmla="*/ 30 w 59"/>
                  <a:gd name="T7" fmla="*/ 12 h 66"/>
                  <a:gd name="T8" fmla="*/ 47 w 59"/>
                  <a:gd name="T9" fmla="*/ 29 h 66"/>
                  <a:gd name="T10" fmla="*/ 31 w 59"/>
                  <a:gd name="T11" fmla="*/ 46 h 66"/>
                  <a:gd name="T12" fmla="*/ 22 w 59"/>
                  <a:gd name="T13" fmla="*/ 46 h 66"/>
                  <a:gd name="T14" fmla="*/ 22 w 59"/>
                  <a:gd name="T15" fmla="*/ 66 h 66"/>
                  <a:gd name="T16" fmla="*/ 36 w 59"/>
                  <a:gd name="T17" fmla="*/ 66 h 66"/>
                  <a:gd name="T18" fmla="*/ 36 w 59"/>
                  <a:gd name="T19" fmla="*/ 57 h 66"/>
                  <a:gd name="T20" fmla="*/ 59 w 59"/>
                  <a:gd name="T21" fmla="*/ 29 h 66"/>
                  <a:gd name="T22" fmla="*/ 30 w 59"/>
                  <a:gd name="T2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66">
                    <a:moveTo>
                      <a:pt x="30" y="0"/>
                    </a:moveTo>
                    <a:cubicBezTo>
                      <a:pt x="13" y="0"/>
                      <a:pt x="0" y="13"/>
                      <a:pt x="0" y="29"/>
                    </a:cubicBezTo>
                    <a:cubicBezTo>
                      <a:pt x="12" y="29"/>
                      <a:pt x="12" y="29"/>
                      <a:pt x="12" y="29"/>
                    </a:cubicBezTo>
                    <a:cubicBezTo>
                      <a:pt x="12" y="19"/>
                      <a:pt x="20" y="12"/>
                      <a:pt x="30" y="12"/>
                    </a:cubicBezTo>
                    <a:cubicBezTo>
                      <a:pt x="39" y="12"/>
                      <a:pt x="47" y="19"/>
                      <a:pt x="47" y="29"/>
                    </a:cubicBezTo>
                    <a:cubicBezTo>
                      <a:pt x="47" y="38"/>
                      <a:pt x="40" y="45"/>
                      <a:pt x="31" y="46"/>
                    </a:cubicBezTo>
                    <a:cubicBezTo>
                      <a:pt x="22" y="46"/>
                      <a:pt x="22" y="46"/>
                      <a:pt x="22" y="46"/>
                    </a:cubicBezTo>
                    <a:cubicBezTo>
                      <a:pt x="22" y="66"/>
                      <a:pt x="22" y="66"/>
                      <a:pt x="22" y="66"/>
                    </a:cubicBezTo>
                    <a:cubicBezTo>
                      <a:pt x="36" y="66"/>
                      <a:pt x="36" y="66"/>
                      <a:pt x="36" y="66"/>
                    </a:cubicBezTo>
                    <a:cubicBezTo>
                      <a:pt x="36" y="57"/>
                      <a:pt x="36" y="57"/>
                      <a:pt x="36" y="57"/>
                    </a:cubicBezTo>
                    <a:cubicBezTo>
                      <a:pt x="49" y="54"/>
                      <a:pt x="59" y="43"/>
                      <a:pt x="59" y="29"/>
                    </a:cubicBezTo>
                    <a:cubicBezTo>
                      <a:pt x="59" y="13"/>
                      <a:pt x="46" y="0"/>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文本框 9"/>
            <p:cNvSpPr txBox="1"/>
            <p:nvPr/>
          </p:nvSpPr>
          <p:spPr>
            <a:xfrm>
              <a:off x="1624129" y="1579563"/>
              <a:ext cx="3962400" cy="369332"/>
            </a:xfrm>
            <a:prstGeom prst="rect">
              <a:avLst/>
            </a:prstGeom>
            <a:noFill/>
          </p:spPr>
          <p:txBody>
            <a:bodyPr wrap="square" rtlCol="0">
              <a:spAutoFit/>
            </a:bodyPr>
            <a:lstStyle/>
            <a:p>
              <a:r>
                <a:rPr lang="zh-CN" altLang="en-US" dirty="0" smtClean="0"/>
                <a:t>关于</a:t>
              </a:r>
              <a:r>
                <a:rPr lang="en-US" altLang="zh-CN" dirty="0" err="1" smtClean="0"/>
                <a:t>jiebaR</a:t>
              </a:r>
              <a:r>
                <a:rPr lang="zh-CN" altLang="en-US" dirty="0" smtClean="0"/>
                <a:t>包</a:t>
              </a:r>
              <a:endParaRPr lang="zh-CN" altLang="en-US" dirty="0"/>
            </a:p>
          </p:txBody>
        </p:sp>
      </p:grpSp>
      <p:grpSp>
        <p:nvGrpSpPr>
          <p:cNvPr id="12" name="Csoportba foglalás 158"/>
          <p:cNvGrpSpPr/>
          <p:nvPr/>
        </p:nvGrpSpPr>
        <p:grpSpPr>
          <a:xfrm>
            <a:off x="1061244" y="2332623"/>
            <a:ext cx="387961" cy="388938"/>
            <a:chOff x="8396288" y="4211638"/>
            <a:chExt cx="630238" cy="631825"/>
          </a:xfrm>
          <a:solidFill>
            <a:schemeClr val="accent2"/>
          </a:solidFill>
        </p:grpSpPr>
        <p:sp>
          <p:nvSpPr>
            <p:cNvPr id="13" name="Freeform 99"/>
            <p:cNvSpPr>
              <a:spLocks noEditPoints="1"/>
            </p:cNvSpPr>
            <p:nvPr/>
          </p:nvSpPr>
          <p:spPr bwMode="auto">
            <a:xfrm>
              <a:off x="8396288" y="42116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8 w 397"/>
                <a:gd name="T13" fmla="*/ 19 h 398"/>
                <a:gd name="T14" fmla="*/ 378 w 397"/>
                <a:gd name="T15" fmla="*/ 380 h 398"/>
                <a:gd name="T16" fmla="*/ 19 w 397"/>
                <a:gd name="T17" fmla="*/ 380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0"/>
            <p:cNvSpPr>
              <a:spLocks/>
            </p:cNvSpPr>
            <p:nvPr/>
          </p:nvSpPr>
          <p:spPr bwMode="auto">
            <a:xfrm>
              <a:off x="8628063" y="4370388"/>
              <a:ext cx="165100" cy="315913"/>
            </a:xfrm>
            <a:custGeom>
              <a:avLst/>
              <a:gdLst>
                <a:gd name="T0" fmla="*/ 0 w 104"/>
                <a:gd name="T1" fmla="*/ 199 h 199"/>
                <a:gd name="T2" fmla="*/ 52 w 104"/>
                <a:gd name="T3" fmla="*/ 156 h 199"/>
                <a:gd name="T4" fmla="*/ 104 w 104"/>
                <a:gd name="T5" fmla="*/ 199 h 199"/>
                <a:gd name="T6" fmla="*/ 104 w 104"/>
                <a:gd name="T7" fmla="*/ 0 h 199"/>
                <a:gd name="T8" fmla="*/ 0 w 104"/>
                <a:gd name="T9" fmla="*/ 0 h 199"/>
                <a:gd name="T10" fmla="*/ 0 w 104"/>
                <a:gd name="T11" fmla="*/ 199 h 199"/>
              </a:gdLst>
              <a:ahLst/>
              <a:cxnLst>
                <a:cxn ang="0">
                  <a:pos x="T0" y="T1"/>
                </a:cxn>
                <a:cxn ang="0">
                  <a:pos x="T2" y="T3"/>
                </a:cxn>
                <a:cxn ang="0">
                  <a:pos x="T4" y="T5"/>
                </a:cxn>
                <a:cxn ang="0">
                  <a:pos x="T6" y="T7"/>
                </a:cxn>
                <a:cxn ang="0">
                  <a:pos x="T8" y="T9"/>
                </a:cxn>
                <a:cxn ang="0">
                  <a:pos x="T10" y="T11"/>
                </a:cxn>
              </a:cxnLst>
              <a:rect l="0" t="0" r="r" b="b"/>
              <a:pathLst>
                <a:path w="104" h="199">
                  <a:moveTo>
                    <a:pt x="0" y="199"/>
                  </a:moveTo>
                  <a:lnTo>
                    <a:pt x="52" y="156"/>
                  </a:lnTo>
                  <a:lnTo>
                    <a:pt x="104" y="199"/>
                  </a:lnTo>
                  <a:lnTo>
                    <a:pt x="104" y="0"/>
                  </a:lnTo>
                  <a:lnTo>
                    <a:pt x="0" y="0"/>
                  </a:lnTo>
                  <a:lnTo>
                    <a:pt x="0"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5" name="文本框 14"/>
          <p:cNvSpPr txBox="1"/>
          <p:nvPr/>
        </p:nvSpPr>
        <p:spPr>
          <a:xfrm>
            <a:off x="1624128" y="2342426"/>
            <a:ext cx="8866071" cy="923330"/>
          </a:xfrm>
          <a:prstGeom prst="rect">
            <a:avLst/>
          </a:prstGeom>
          <a:noFill/>
        </p:spPr>
        <p:txBody>
          <a:bodyPr wrap="square" rtlCol="0">
            <a:spAutoFit/>
          </a:bodyPr>
          <a:lstStyle/>
          <a:p>
            <a:r>
              <a:rPr lang="zh-CN" altLang="en-US" dirty="0"/>
              <a:t>结巴分词</a:t>
            </a:r>
            <a:r>
              <a:rPr lang="en-US" altLang="zh-CN" dirty="0"/>
              <a:t>(</a:t>
            </a:r>
            <a:r>
              <a:rPr lang="en-US" altLang="zh-CN" dirty="0" err="1"/>
              <a:t>jiebaR</a:t>
            </a:r>
            <a:r>
              <a:rPr lang="en-US" altLang="zh-CN" dirty="0"/>
              <a:t>)</a:t>
            </a:r>
            <a:r>
              <a:rPr lang="zh-CN" altLang="en-US" dirty="0"/>
              <a:t>，是一款高效的</a:t>
            </a:r>
            <a:r>
              <a:rPr lang="en-US" altLang="zh-CN" dirty="0"/>
              <a:t>R</a:t>
            </a:r>
            <a:r>
              <a:rPr lang="zh-CN" altLang="en-US" dirty="0"/>
              <a:t>语言中文分词包，底层使用的是</a:t>
            </a:r>
            <a:r>
              <a:rPr lang="en-US" altLang="zh-CN" dirty="0"/>
              <a:t>C++</a:t>
            </a:r>
            <a:r>
              <a:rPr lang="zh-CN" altLang="en-US" dirty="0"/>
              <a:t>，通过</a:t>
            </a:r>
            <a:r>
              <a:rPr lang="en-US" altLang="zh-CN" dirty="0" err="1"/>
              <a:t>Rcpp</a:t>
            </a:r>
            <a:r>
              <a:rPr lang="zh-CN" altLang="en-US" dirty="0"/>
              <a:t>进行调用很高效。结巴分词基于</a:t>
            </a:r>
            <a:r>
              <a:rPr lang="en-US" altLang="zh-CN" dirty="0"/>
              <a:t>MIT</a:t>
            </a:r>
            <a:r>
              <a:rPr lang="zh-CN" altLang="en-US" dirty="0"/>
              <a:t>协议</a:t>
            </a:r>
            <a:r>
              <a:rPr lang="zh-CN" altLang="en-US" dirty="0" smtClean="0"/>
              <a:t>，是</a:t>
            </a:r>
            <a:r>
              <a:rPr lang="zh-CN" altLang="en-US" dirty="0"/>
              <a:t>免费和开源的</a:t>
            </a:r>
            <a:r>
              <a:rPr lang="zh-CN" altLang="en-US" dirty="0" smtClean="0"/>
              <a:t>，由国人开发，</a:t>
            </a:r>
            <a:r>
              <a:rPr lang="zh-CN" altLang="en-US" dirty="0"/>
              <a:t>让</a:t>
            </a:r>
            <a:r>
              <a:rPr lang="en-US" altLang="zh-CN" dirty="0"/>
              <a:t>R</a:t>
            </a:r>
            <a:r>
              <a:rPr lang="zh-CN" altLang="en-US" dirty="0"/>
              <a:t>的可以方便的处理中文文本。</a:t>
            </a:r>
          </a:p>
        </p:txBody>
      </p:sp>
      <p:sp>
        <p:nvSpPr>
          <p:cNvPr id="20" name="Text Placeholder 32"/>
          <p:cNvSpPr txBox="1"/>
          <p:nvPr/>
        </p:nvSpPr>
        <p:spPr>
          <a:xfrm>
            <a:off x="1937937" y="3815446"/>
            <a:ext cx="8552262" cy="2229753"/>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228600" lvl="0" indent="-228600">
              <a:lnSpc>
                <a:spcPct val="150000"/>
              </a:lnSpc>
              <a:buFont typeface="+mj-lt"/>
              <a:buAutoNum type="alphaLcPeriod"/>
              <a:defRPr/>
            </a:pPr>
            <a:r>
              <a:rPr lang="zh-CN" altLang="en-US" sz="1200" dirty="0">
                <a:solidFill>
                  <a:schemeClr val="bg1">
                    <a:lumMod val="50000"/>
                  </a:schemeClr>
                </a:solidFill>
                <a:latin typeface="+mn-ea"/>
                <a:cs typeface="+mn-ea"/>
                <a:sym typeface="+mn-lt"/>
              </a:rPr>
              <a:t>几行代码实现中文</a:t>
            </a:r>
            <a:r>
              <a:rPr lang="zh-CN" altLang="en-US" sz="1200" dirty="0" smtClean="0">
                <a:solidFill>
                  <a:schemeClr val="bg1">
                    <a:lumMod val="50000"/>
                  </a:schemeClr>
                </a:solidFill>
                <a:latin typeface="+mn-ea"/>
                <a:cs typeface="+mn-ea"/>
                <a:sym typeface="+mn-lt"/>
              </a:rPr>
              <a:t>分词</a:t>
            </a:r>
            <a:endParaRPr lang="en-US" altLang="zh-CN" sz="1200" dirty="0" smtClean="0">
              <a:solidFill>
                <a:schemeClr val="bg1">
                  <a:lumMod val="50000"/>
                </a:schemeClr>
              </a:solidFill>
              <a:latin typeface="+mn-ea"/>
              <a:cs typeface="+mn-ea"/>
              <a:sym typeface="+mn-lt"/>
            </a:endParaRPr>
          </a:p>
          <a:p>
            <a:pPr marL="228600" lvl="0" indent="-228600">
              <a:lnSpc>
                <a:spcPct val="150000"/>
              </a:lnSpc>
              <a:buFont typeface="+mj-lt"/>
              <a:buAutoNum type="alphaLcPeriod"/>
              <a:defRPr/>
            </a:pPr>
            <a:r>
              <a:rPr lang="zh-CN" altLang="en-US" sz="1200" dirty="0" smtClean="0">
                <a:solidFill>
                  <a:schemeClr val="bg1">
                    <a:lumMod val="50000"/>
                  </a:schemeClr>
                </a:solidFill>
                <a:latin typeface="+mn-ea"/>
                <a:cs typeface="+mn-ea"/>
                <a:sym typeface="+mn-lt"/>
              </a:rPr>
              <a:t>情感分析</a:t>
            </a:r>
            <a:endParaRPr lang="en-US" altLang="zh-CN" sz="1200" dirty="0" smtClean="0">
              <a:solidFill>
                <a:schemeClr val="bg1">
                  <a:lumMod val="50000"/>
                </a:schemeClr>
              </a:solidFill>
              <a:latin typeface="+mn-ea"/>
              <a:cs typeface="+mn-ea"/>
              <a:sym typeface="+mn-lt"/>
            </a:endParaRPr>
          </a:p>
          <a:p>
            <a:pPr marL="0" lvl="0" indent="0">
              <a:lnSpc>
                <a:spcPct val="150000"/>
              </a:lnSpc>
              <a:buNone/>
              <a:defRPr/>
            </a:pPr>
            <a:endParaRPr lang="en-US" altLang="zh-CN" sz="1200" dirty="0">
              <a:solidFill>
                <a:schemeClr val="bg1">
                  <a:lumMod val="50000"/>
                </a:schemeClr>
              </a:solidFill>
              <a:latin typeface="+mn-ea"/>
              <a:cs typeface="+mn-ea"/>
              <a:sym typeface="+mn-lt"/>
            </a:endParaRPr>
          </a:p>
          <a:p>
            <a:pPr marL="0" lvl="0" indent="0">
              <a:lnSpc>
                <a:spcPct val="150000"/>
              </a:lnSpc>
              <a:buNone/>
              <a:defRPr/>
            </a:pPr>
            <a:r>
              <a:rPr lang="zh-CN" altLang="en-US" sz="1200" dirty="0" smtClean="0">
                <a:solidFill>
                  <a:schemeClr val="bg1">
                    <a:lumMod val="50000"/>
                  </a:schemeClr>
                </a:solidFill>
                <a:latin typeface="+mn-ea"/>
                <a:cs typeface="+mn-ea"/>
                <a:sym typeface="+mn-lt"/>
              </a:rPr>
              <a:t>更多：</a:t>
            </a:r>
            <a:r>
              <a:rPr lang="en-US" altLang="zh-CN" sz="1200" dirty="0">
                <a:solidFill>
                  <a:schemeClr val="bg1">
                    <a:lumMod val="50000"/>
                  </a:schemeClr>
                </a:solidFill>
                <a:latin typeface="+mn-ea"/>
                <a:cs typeface="+mn-ea"/>
                <a:sym typeface="+mn-lt"/>
              </a:rPr>
              <a:t>https://qinwenfeng.com/jiebaR/</a:t>
            </a:r>
          </a:p>
          <a:p>
            <a:pPr marL="0" lvl="0" indent="0">
              <a:lnSpc>
                <a:spcPct val="150000"/>
              </a:lnSpc>
              <a:buNone/>
              <a:defRPr/>
            </a:pPr>
            <a:endParaRPr lang="zh-CN" altLang="en-US" sz="1200" dirty="0">
              <a:solidFill>
                <a:schemeClr val="bg1">
                  <a:lumMod val="50000"/>
                </a:schemeClr>
              </a:solidFill>
              <a:latin typeface="+mn-ea"/>
              <a:cs typeface="+mn-ea"/>
              <a:sym typeface="+mn-lt"/>
            </a:endParaRPr>
          </a:p>
        </p:txBody>
      </p:sp>
      <p:sp>
        <p:nvSpPr>
          <p:cNvPr id="21" name="Text Placeholder 33"/>
          <p:cNvSpPr txBox="1"/>
          <p:nvPr/>
        </p:nvSpPr>
        <p:spPr>
          <a:xfrm>
            <a:off x="1924269" y="3382288"/>
            <a:ext cx="4290793" cy="304311"/>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buNone/>
            </a:pPr>
            <a:r>
              <a:rPr lang="zh-CN" altLang="en-US" sz="1800" b="1" dirty="0">
                <a:solidFill>
                  <a:srgbClr val="F23B48"/>
                </a:solidFill>
                <a:latin typeface="+mn-lt"/>
                <a:cs typeface="+mn-ea"/>
                <a:sym typeface="+mn-lt"/>
              </a:rPr>
              <a:t>优势</a:t>
            </a:r>
            <a:endParaRPr kumimoji="0" lang="en-AU" sz="1800" b="0" i="0" u="none" strike="noStrike" kern="1200" cap="none" spc="0" normalizeH="0" baseline="0" noProof="0" dirty="0">
              <a:ln>
                <a:noFill/>
              </a:ln>
              <a:solidFill>
                <a:srgbClr val="F23B48"/>
              </a:solidFill>
              <a:effectLst/>
              <a:uLnTx/>
              <a:uFillTx/>
              <a:latin typeface="+mn-lt"/>
              <a:cs typeface="+mn-ea"/>
              <a:sym typeface="+mn-lt"/>
            </a:endParaRPr>
          </a:p>
        </p:txBody>
      </p:sp>
      <p:cxnSp>
        <p:nvCxnSpPr>
          <p:cNvPr id="22" name="Straight Connector 58"/>
          <p:cNvCxnSpPr/>
          <p:nvPr/>
        </p:nvCxnSpPr>
        <p:spPr>
          <a:xfrm>
            <a:off x="1736378" y="3382288"/>
            <a:ext cx="0" cy="718378"/>
          </a:xfrm>
          <a:prstGeom prst="line">
            <a:avLst/>
          </a:prstGeom>
          <a:ln w="50800">
            <a:solidFill>
              <a:srgbClr val="F23B4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05518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p:txBody>
          <a:bodyPr/>
          <a:lstStyle/>
          <a:p>
            <a:r>
              <a:rPr lang="zh-CN" altLang="en-US" dirty="0" smtClean="0"/>
              <a:t>词频统计</a:t>
            </a:r>
            <a:endParaRPr lang="zh-CN" altLang="en-US" dirty="0"/>
          </a:p>
        </p:txBody>
      </p:sp>
      <p:sp>
        <p:nvSpPr>
          <p:cNvPr id="4" name="灯片编号占位符 3"/>
          <p:cNvSpPr>
            <a:spLocks noGrp="1"/>
          </p:cNvSpPr>
          <p:nvPr>
            <p:ph type="sldNum" sz="quarter" idx="12"/>
          </p:nvPr>
        </p:nvSpPr>
        <p:spPr/>
        <p:txBody>
          <a:bodyPr/>
          <a:lstStyle/>
          <a:p>
            <a:fld id="{32CCA8F1-65B7-4168-9E5A-D348FEC2CD71}" type="slidenum">
              <a:rPr lang="zh-CN" altLang="en-US" smtClean="0"/>
              <a:t>26</a:t>
            </a:fld>
            <a:endParaRPr lang="zh-CN" altLang="en-US"/>
          </a:p>
        </p:txBody>
      </p:sp>
      <p:grpSp>
        <p:nvGrpSpPr>
          <p:cNvPr id="12" name="Csoportba foglalás 158"/>
          <p:cNvGrpSpPr/>
          <p:nvPr/>
        </p:nvGrpSpPr>
        <p:grpSpPr>
          <a:xfrm>
            <a:off x="1353344" y="1748423"/>
            <a:ext cx="387961" cy="388938"/>
            <a:chOff x="8396288" y="4211638"/>
            <a:chExt cx="630238" cy="631825"/>
          </a:xfrm>
          <a:solidFill>
            <a:schemeClr val="accent2"/>
          </a:solidFill>
        </p:grpSpPr>
        <p:sp>
          <p:nvSpPr>
            <p:cNvPr id="13" name="Freeform 99"/>
            <p:cNvSpPr>
              <a:spLocks noEditPoints="1"/>
            </p:cNvSpPr>
            <p:nvPr/>
          </p:nvSpPr>
          <p:spPr bwMode="auto">
            <a:xfrm>
              <a:off x="8396288" y="42116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8 w 397"/>
                <a:gd name="T13" fmla="*/ 19 h 398"/>
                <a:gd name="T14" fmla="*/ 378 w 397"/>
                <a:gd name="T15" fmla="*/ 380 h 398"/>
                <a:gd name="T16" fmla="*/ 19 w 397"/>
                <a:gd name="T17" fmla="*/ 380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0"/>
            <p:cNvSpPr>
              <a:spLocks/>
            </p:cNvSpPr>
            <p:nvPr/>
          </p:nvSpPr>
          <p:spPr bwMode="auto">
            <a:xfrm>
              <a:off x="8628063" y="4370388"/>
              <a:ext cx="165100" cy="315913"/>
            </a:xfrm>
            <a:custGeom>
              <a:avLst/>
              <a:gdLst>
                <a:gd name="T0" fmla="*/ 0 w 104"/>
                <a:gd name="T1" fmla="*/ 199 h 199"/>
                <a:gd name="T2" fmla="*/ 52 w 104"/>
                <a:gd name="T3" fmla="*/ 156 h 199"/>
                <a:gd name="T4" fmla="*/ 104 w 104"/>
                <a:gd name="T5" fmla="*/ 199 h 199"/>
                <a:gd name="T6" fmla="*/ 104 w 104"/>
                <a:gd name="T7" fmla="*/ 0 h 199"/>
                <a:gd name="T8" fmla="*/ 0 w 104"/>
                <a:gd name="T9" fmla="*/ 0 h 199"/>
                <a:gd name="T10" fmla="*/ 0 w 104"/>
                <a:gd name="T11" fmla="*/ 199 h 199"/>
              </a:gdLst>
              <a:ahLst/>
              <a:cxnLst>
                <a:cxn ang="0">
                  <a:pos x="T0" y="T1"/>
                </a:cxn>
                <a:cxn ang="0">
                  <a:pos x="T2" y="T3"/>
                </a:cxn>
                <a:cxn ang="0">
                  <a:pos x="T4" y="T5"/>
                </a:cxn>
                <a:cxn ang="0">
                  <a:pos x="T6" y="T7"/>
                </a:cxn>
                <a:cxn ang="0">
                  <a:pos x="T8" y="T9"/>
                </a:cxn>
                <a:cxn ang="0">
                  <a:pos x="T10" y="T11"/>
                </a:cxn>
              </a:cxnLst>
              <a:rect l="0" t="0" r="r" b="b"/>
              <a:pathLst>
                <a:path w="104" h="199">
                  <a:moveTo>
                    <a:pt x="0" y="199"/>
                  </a:moveTo>
                  <a:lnTo>
                    <a:pt x="52" y="156"/>
                  </a:lnTo>
                  <a:lnTo>
                    <a:pt x="104" y="199"/>
                  </a:lnTo>
                  <a:lnTo>
                    <a:pt x="104" y="0"/>
                  </a:lnTo>
                  <a:lnTo>
                    <a:pt x="0" y="0"/>
                  </a:lnTo>
                  <a:lnTo>
                    <a:pt x="0"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5" name="文本框 14"/>
          <p:cNvSpPr txBox="1"/>
          <p:nvPr/>
        </p:nvSpPr>
        <p:spPr>
          <a:xfrm>
            <a:off x="1916228" y="1758226"/>
            <a:ext cx="8866071" cy="923330"/>
          </a:xfrm>
          <a:prstGeom prst="rect">
            <a:avLst/>
          </a:prstGeom>
          <a:noFill/>
        </p:spPr>
        <p:txBody>
          <a:bodyPr wrap="square" rtlCol="0">
            <a:spAutoFit/>
          </a:bodyPr>
          <a:lstStyle/>
          <a:p>
            <a:r>
              <a:rPr lang="en-US" altLang="zh-CN" dirty="0"/>
              <a:t>TF-IDF</a:t>
            </a:r>
            <a:r>
              <a:rPr lang="zh-CN" altLang="en-US" dirty="0"/>
              <a:t>（</a:t>
            </a:r>
            <a:r>
              <a:rPr lang="en-US" altLang="zh-CN" dirty="0"/>
              <a:t>term frequency–inverse document frequency</a:t>
            </a:r>
            <a:r>
              <a:rPr lang="zh-CN" altLang="en-US" dirty="0"/>
              <a:t>）词频</a:t>
            </a:r>
            <a:r>
              <a:rPr lang="en-US" altLang="zh-CN" dirty="0"/>
              <a:t>-</a:t>
            </a:r>
            <a:r>
              <a:rPr lang="zh-CN" altLang="en-US" dirty="0"/>
              <a:t>反转文件频率，是一种用于情报检索与文本挖掘的常用加权技术，用以评估一个词对于一个文件或者一个语料库中的一个领域文件集的重要程度。</a:t>
            </a:r>
          </a:p>
        </p:txBody>
      </p:sp>
      <p:grpSp>
        <p:nvGrpSpPr>
          <p:cNvPr id="17" name="Csoportba foglalás 158"/>
          <p:cNvGrpSpPr/>
          <p:nvPr/>
        </p:nvGrpSpPr>
        <p:grpSpPr>
          <a:xfrm>
            <a:off x="1353344" y="3041083"/>
            <a:ext cx="387961" cy="388938"/>
            <a:chOff x="8396288" y="4211638"/>
            <a:chExt cx="630238" cy="631825"/>
          </a:xfrm>
          <a:solidFill>
            <a:schemeClr val="accent2"/>
          </a:solidFill>
        </p:grpSpPr>
        <p:sp>
          <p:nvSpPr>
            <p:cNvPr id="18" name="Freeform 99"/>
            <p:cNvSpPr>
              <a:spLocks noEditPoints="1"/>
            </p:cNvSpPr>
            <p:nvPr/>
          </p:nvSpPr>
          <p:spPr bwMode="auto">
            <a:xfrm>
              <a:off x="8396288" y="42116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8 w 397"/>
                <a:gd name="T13" fmla="*/ 19 h 398"/>
                <a:gd name="T14" fmla="*/ 378 w 397"/>
                <a:gd name="T15" fmla="*/ 380 h 398"/>
                <a:gd name="T16" fmla="*/ 19 w 397"/>
                <a:gd name="T17" fmla="*/ 380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00"/>
            <p:cNvSpPr>
              <a:spLocks/>
            </p:cNvSpPr>
            <p:nvPr/>
          </p:nvSpPr>
          <p:spPr bwMode="auto">
            <a:xfrm>
              <a:off x="8628063" y="4370388"/>
              <a:ext cx="165100" cy="315913"/>
            </a:xfrm>
            <a:custGeom>
              <a:avLst/>
              <a:gdLst>
                <a:gd name="T0" fmla="*/ 0 w 104"/>
                <a:gd name="T1" fmla="*/ 199 h 199"/>
                <a:gd name="T2" fmla="*/ 52 w 104"/>
                <a:gd name="T3" fmla="*/ 156 h 199"/>
                <a:gd name="T4" fmla="*/ 104 w 104"/>
                <a:gd name="T5" fmla="*/ 199 h 199"/>
                <a:gd name="T6" fmla="*/ 104 w 104"/>
                <a:gd name="T7" fmla="*/ 0 h 199"/>
                <a:gd name="T8" fmla="*/ 0 w 104"/>
                <a:gd name="T9" fmla="*/ 0 h 199"/>
                <a:gd name="T10" fmla="*/ 0 w 104"/>
                <a:gd name="T11" fmla="*/ 199 h 199"/>
              </a:gdLst>
              <a:ahLst/>
              <a:cxnLst>
                <a:cxn ang="0">
                  <a:pos x="T0" y="T1"/>
                </a:cxn>
                <a:cxn ang="0">
                  <a:pos x="T2" y="T3"/>
                </a:cxn>
                <a:cxn ang="0">
                  <a:pos x="T4" y="T5"/>
                </a:cxn>
                <a:cxn ang="0">
                  <a:pos x="T6" y="T7"/>
                </a:cxn>
                <a:cxn ang="0">
                  <a:pos x="T8" y="T9"/>
                </a:cxn>
                <a:cxn ang="0">
                  <a:pos x="T10" y="T11"/>
                </a:cxn>
              </a:cxnLst>
              <a:rect l="0" t="0" r="r" b="b"/>
              <a:pathLst>
                <a:path w="104" h="199">
                  <a:moveTo>
                    <a:pt x="0" y="199"/>
                  </a:moveTo>
                  <a:lnTo>
                    <a:pt x="52" y="156"/>
                  </a:lnTo>
                  <a:lnTo>
                    <a:pt x="104" y="199"/>
                  </a:lnTo>
                  <a:lnTo>
                    <a:pt x="104" y="0"/>
                  </a:lnTo>
                  <a:lnTo>
                    <a:pt x="0" y="0"/>
                  </a:lnTo>
                  <a:lnTo>
                    <a:pt x="0"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 name="文本框 22"/>
          <p:cNvSpPr txBox="1"/>
          <p:nvPr/>
        </p:nvSpPr>
        <p:spPr>
          <a:xfrm>
            <a:off x="1916228" y="3050886"/>
            <a:ext cx="8866071" cy="646331"/>
          </a:xfrm>
          <a:prstGeom prst="rect">
            <a:avLst/>
          </a:prstGeom>
          <a:noFill/>
        </p:spPr>
        <p:txBody>
          <a:bodyPr wrap="square" rtlCol="0">
            <a:spAutoFit/>
          </a:bodyPr>
          <a:lstStyle/>
          <a:p>
            <a:r>
              <a:rPr lang="zh-CN" altLang="en-US" dirty="0"/>
              <a:t>在一份给定的文件里，词频（</a:t>
            </a:r>
            <a:r>
              <a:rPr lang="en-US" altLang="zh-CN" dirty="0"/>
              <a:t>term frequency</a:t>
            </a:r>
            <a:r>
              <a:rPr lang="zh-CN" altLang="en-US" dirty="0"/>
              <a:t>，</a:t>
            </a:r>
            <a:r>
              <a:rPr lang="en-US" altLang="zh-CN" dirty="0"/>
              <a:t>TF</a:t>
            </a:r>
            <a:r>
              <a:rPr lang="zh-CN" altLang="en-US" dirty="0"/>
              <a:t>）指的是某一个给定的词语在该文件中出现的次数。</a:t>
            </a:r>
          </a:p>
        </p:txBody>
      </p:sp>
      <p:grpSp>
        <p:nvGrpSpPr>
          <p:cNvPr id="24" name="组合 23"/>
          <p:cNvGrpSpPr/>
          <p:nvPr/>
        </p:nvGrpSpPr>
        <p:grpSpPr>
          <a:xfrm>
            <a:off x="1353344" y="4333743"/>
            <a:ext cx="4525285" cy="388938"/>
            <a:chOff x="1061244" y="1579563"/>
            <a:chExt cx="4525285" cy="388938"/>
          </a:xfrm>
        </p:grpSpPr>
        <p:grpSp>
          <p:nvGrpSpPr>
            <p:cNvPr id="25" name="Csoportba foglalás 160"/>
            <p:cNvGrpSpPr/>
            <p:nvPr/>
          </p:nvGrpSpPr>
          <p:grpSpPr>
            <a:xfrm>
              <a:off x="1061244" y="1579563"/>
              <a:ext cx="387961" cy="388938"/>
              <a:chOff x="10288588" y="4211638"/>
              <a:chExt cx="630238" cy="631825"/>
            </a:xfrm>
            <a:solidFill>
              <a:schemeClr val="accent2"/>
            </a:solidFill>
          </p:grpSpPr>
          <p:sp>
            <p:nvSpPr>
              <p:cNvPr id="27" name="Freeform 104"/>
              <p:cNvSpPr>
                <a:spLocks noEditPoints="1"/>
              </p:cNvSpPr>
              <p:nvPr/>
            </p:nvSpPr>
            <p:spPr bwMode="auto">
              <a:xfrm>
                <a:off x="10288588" y="42116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8 w 397"/>
                  <a:gd name="T13" fmla="*/ 19 h 398"/>
                  <a:gd name="T14" fmla="*/ 378 w 397"/>
                  <a:gd name="T15" fmla="*/ 380 h 398"/>
                  <a:gd name="T16" fmla="*/ 19 w 397"/>
                  <a:gd name="T17" fmla="*/ 380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105"/>
              <p:cNvSpPr>
                <a:spLocks noChangeArrowheads="1"/>
              </p:cNvSpPr>
              <p:nvPr/>
            </p:nvSpPr>
            <p:spPr bwMode="auto">
              <a:xfrm>
                <a:off x="10572750" y="4633913"/>
                <a:ext cx="52388" cy="55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06"/>
              <p:cNvSpPr>
                <a:spLocks/>
              </p:cNvSpPr>
              <p:nvPr/>
            </p:nvSpPr>
            <p:spPr bwMode="auto">
              <a:xfrm>
                <a:off x="10490200" y="4370388"/>
                <a:ext cx="222250" cy="247650"/>
              </a:xfrm>
              <a:custGeom>
                <a:avLst/>
                <a:gdLst>
                  <a:gd name="T0" fmla="*/ 30 w 59"/>
                  <a:gd name="T1" fmla="*/ 0 h 66"/>
                  <a:gd name="T2" fmla="*/ 0 w 59"/>
                  <a:gd name="T3" fmla="*/ 29 h 66"/>
                  <a:gd name="T4" fmla="*/ 12 w 59"/>
                  <a:gd name="T5" fmla="*/ 29 h 66"/>
                  <a:gd name="T6" fmla="*/ 30 w 59"/>
                  <a:gd name="T7" fmla="*/ 12 h 66"/>
                  <a:gd name="T8" fmla="*/ 47 w 59"/>
                  <a:gd name="T9" fmla="*/ 29 h 66"/>
                  <a:gd name="T10" fmla="*/ 31 w 59"/>
                  <a:gd name="T11" fmla="*/ 46 h 66"/>
                  <a:gd name="T12" fmla="*/ 22 w 59"/>
                  <a:gd name="T13" fmla="*/ 46 h 66"/>
                  <a:gd name="T14" fmla="*/ 22 w 59"/>
                  <a:gd name="T15" fmla="*/ 66 h 66"/>
                  <a:gd name="T16" fmla="*/ 36 w 59"/>
                  <a:gd name="T17" fmla="*/ 66 h 66"/>
                  <a:gd name="T18" fmla="*/ 36 w 59"/>
                  <a:gd name="T19" fmla="*/ 57 h 66"/>
                  <a:gd name="T20" fmla="*/ 59 w 59"/>
                  <a:gd name="T21" fmla="*/ 29 h 66"/>
                  <a:gd name="T22" fmla="*/ 30 w 59"/>
                  <a:gd name="T2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66">
                    <a:moveTo>
                      <a:pt x="30" y="0"/>
                    </a:moveTo>
                    <a:cubicBezTo>
                      <a:pt x="13" y="0"/>
                      <a:pt x="0" y="13"/>
                      <a:pt x="0" y="29"/>
                    </a:cubicBezTo>
                    <a:cubicBezTo>
                      <a:pt x="12" y="29"/>
                      <a:pt x="12" y="29"/>
                      <a:pt x="12" y="29"/>
                    </a:cubicBezTo>
                    <a:cubicBezTo>
                      <a:pt x="12" y="19"/>
                      <a:pt x="20" y="12"/>
                      <a:pt x="30" y="12"/>
                    </a:cubicBezTo>
                    <a:cubicBezTo>
                      <a:pt x="39" y="12"/>
                      <a:pt x="47" y="19"/>
                      <a:pt x="47" y="29"/>
                    </a:cubicBezTo>
                    <a:cubicBezTo>
                      <a:pt x="47" y="38"/>
                      <a:pt x="40" y="45"/>
                      <a:pt x="31" y="46"/>
                    </a:cubicBezTo>
                    <a:cubicBezTo>
                      <a:pt x="22" y="46"/>
                      <a:pt x="22" y="46"/>
                      <a:pt x="22" y="46"/>
                    </a:cubicBezTo>
                    <a:cubicBezTo>
                      <a:pt x="22" y="66"/>
                      <a:pt x="22" y="66"/>
                      <a:pt x="22" y="66"/>
                    </a:cubicBezTo>
                    <a:cubicBezTo>
                      <a:pt x="36" y="66"/>
                      <a:pt x="36" y="66"/>
                      <a:pt x="36" y="66"/>
                    </a:cubicBezTo>
                    <a:cubicBezTo>
                      <a:pt x="36" y="57"/>
                      <a:pt x="36" y="57"/>
                      <a:pt x="36" y="57"/>
                    </a:cubicBezTo>
                    <a:cubicBezTo>
                      <a:pt x="49" y="54"/>
                      <a:pt x="59" y="43"/>
                      <a:pt x="59" y="29"/>
                    </a:cubicBezTo>
                    <a:cubicBezTo>
                      <a:pt x="59" y="13"/>
                      <a:pt x="46" y="0"/>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6" name="文本框 25"/>
            <p:cNvSpPr txBox="1"/>
            <p:nvPr/>
          </p:nvSpPr>
          <p:spPr>
            <a:xfrm>
              <a:off x="1624129" y="1579563"/>
              <a:ext cx="3962400" cy="369332"/>
            </a:xfrm>
            <a:prstGeom prst="rect">
              <a:avLst/>
            </a:prstGeom>
            <a:noFill/>
          </p:spPr>
          <p:txBody>
            <a:bodyPr wrap="square" rtlCol="0">
              <a:spAutoFit/>
            </a:bodyPr>
            <a:lstStyle/>
            <a:p>
              <a:r>
                <a:rPr lang="en-US" altLang="zh-CN" dirty="0" smtClean="0"/>
                <a:t>R</a:t>
              </a:r>
              <a:r>
                <a:rPr lang="zh-CN" altLang="en-US" dirty="0" smtClean="0"/>
                <a:t>如何实现</a:t>
              </a:r>
              <a:r>
                <a:rPr lang="zh-CN" altLang="en-US" dirty="0"/>
                <a:t>词频统计</a:t>
              </a:r>
            </a:p>
          </p:txBody>
        </p:sp>
      </p:grpSp>
    </p:spTree>
    <p:extLst>
      <p:ext uri="{BB962C8B-B14F-4D97-AF65-F5344CB8AC3E}">
        <p14:creationId xmlns:p14="http://schemas.microsoft.com/office/powerpoint/2010/main" val="26731790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p:txBody>
          <a:bodyPr/>
          <a:lstStyle/>
          <a:p>
            <a:r>
              <a:rPr lang="zh-CN" altLang="en-US" dirty="0" smtClean="0"/>
              <a:t>高频词汇特征衍生</a:t>
            </a:r>
            <a:endParaRPr lang="zh-CN" altLang="en-US" dirty="0"/>
          </a:p>
        </p:txBody>
      </p:sp>
      <p:sp>
        <p:nvSpPr>
          <p:cNvPr id="4" name="灯片编号占位符 3"/>
          <p:cNvSpPr>
            <a:spLocks noGrp="1"/>
          </p:cNvSpPr>
          <p:nvPr>
            <p:ph type="sldNum" sz="quarter" idx="12"/>
          </p:nvPr>
        </p:nvSpPr>
        <p:spPr/>
        <p:txBody>
          <a:bodyPr/>
          <a:lstStyle/>
          <a:p>
            <a:fld id="{32CCA8F1-65B7-4168-9E5A-D348FEC2CD71}" type="slidenum">
              <a:rPr lang="zh-CN" altLang="en-US" smtClean="0"/>
              <a:t>27</a:t>
            </a:fld>
            <a:endParaRPr lang="zh-CN" altLang="en-US"/>
          </a:p>
        </p:txBody>
      </p:sp>
      <p:grpSp>
        <p:nvGrpSpPr>
          <p:cNvPr id="12" name="Csoportba foglalás 158"/>
          <p:cNvGrpSpPr/>
          <p:nvPr/>
        </p:nvGrpSpPr>
        <p:grpSpPr>
          <a:xfrm>
            <a:off x="1988344" y="1913523"/>
            <a:ext cx="387961" cy="388938"/>
            <a:chOff x="8396288" y="4211638"/>
            <a:chExt cx="630238" cy="631825"/>
          </a:xfrm>
          <a:solidFill>
            <a:schemeClr val="accent2"/>
          </a:solidFill>
        </p:grpSpPr>
        <p:sp>
          <p:nvSpPr>
            <p:cNvPr id="13" name="Freeform 99"/>
            <p:cNvSpPr>
              <a:spLocks noEditPoints="1"/>
            </p:cNvSpPr>
            <p:nvPr/>
          </p:nvSpPr>
          <p:spPr bwMode="auto">
            <a:xfrm>
              <a:off x="8396288" y="42116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8 w 397"/>
                <a:gd name="T13" fmla="*/ 19 h 398"/>
                <a:gd name="T14" fmla="*/ 378 w 397"/>
                <a:gd name="T15" fmla="*/ 380 h 398"/>
                <a:gd name="T16" fmla="*/ 19 w 397"/>
                <a:gd name="T17" fmla="*/ 380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0"/>
            <p:cNvSpPr>
              <a:spLocks/>
            </p:cNvSpPr>
            <p:nvPr/>
          </p:nvSpPr>
          <p:spPr bwMode="auto">
            <a:xfrm>
              <a:off x="8628063" y="4370388"/>
              <a:ext cx="165100" cy="315913"/>
            </a:xfrm>
            <a:custGeom>
              <a:avLst/>
              <a:gdLst>
                <a:gd name="T0" fmla="*/ 0 w 104"/>
                <a:gd name="T1" fmla="*/ 199 h 199"/>
                <a:gd name="T2" fmla="*/ 52 w 104"/>
                <a:gd name="T3" fmla="*/ 156 h 199"/>
                <a:gd name="T4" fmla="*/ 104 w 104"/>
                <a:gd name="T5" fmla="*/ 199 h 199"/>
                <a:gd name="T6" fmla="*/ 104 w 104"/>
                <a:gd name="T7" fmla="*/ 0 h 199"/>
                <a:gd name="T8" fmla="*/ 0 w 104"/>
                <a:gd name="T9" fmla="*/ 0 h 199"/>
                <a:gd name="T10" fmla="*/ 0 w 104"/>
                <a:gd name="T11" fmla="*/ 199 h 199"/>
              </a:gdLst>
              <a:ahLst/>
              <a:cxnLst>
                <a:cxn ang="0">
                  <a:pos x="T0" y="T1"/>
                </a:cxn>
                <a:cxn ang="0">
                  <a:pos x="T2" y="T3"/>
                </a:cxn>
                <a:cxn ang="0">
                  <a:pos x="T4" y="T5"/>
                </a:cxn>
                <a:cxn ang="0">
                  <a:pos x="T6" y="T7"/>
                </a:cxn>
                <a:cxn ang="0">
                  <a:pos x="T8" y="T9"/>
                </a:cxn>
                <a:cxn ang="0">
                  <a:pos x="T10" y="T11"/>
                </a:cxn>
              </a:cxnLst>
              <a:rect l="0" t="0" r="r" b="b"/>
              <a:pathLst>
                <a:path w="104" h="199">
                  <a:moveTo>
                    <a:pt x="0" y="199"/>
                  </a:moveTo>
                  <a:lnTo>
                    <a:pt x="52" y="156"/>
                  </a:lnTo>
                  <a:lnTo>
                    <a:pt x="104" y="199"/>
                  </a:lnTo>
                  <a:lnTo>
                    <a:pt x="104" y="0"/>
                  </a:lnTo>
                  <a:lnTo>
                    <a:pt x="0" y="0"/>
                  </a:lnTo>
                  <a:lnTo>
                    <a:pt x="0"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5" name="文本框 14"/>
          <p:cNvSpPr txBox="1"/>
          <p:nvPr/>
        </p:nvSpPr>
        <p:spPr>
          <a:xfrm>
            <a:off x="2551228" y="1923326"/>
            <a:ext cx="8866071" cy="369332"/>
          </a:xfrm>
          <a:prstGeom prst="rect">
            <a:avLst/>
          </a:prstGeom>
          <a:noFill/>
        </p:spPr>
        <p:txBody>
          <a:bodyPr wrap="square" rtlCol="0">
            <a:spAutoFit/>
          </a:bodyPr>
          <a:lstStyle/>
          <a:p>
            <a:r>
              <a:rPr lang="zh-CN" altLang="en-US" dirty="0"/>
              <a:t>筛选出高频词汇</a:t>
            </a:r>
          </a:p>
        </p:txBody>
      </p:sp>
      <p:grpSp>
        <p:nvGrpSpPr>
          <p:cNvPr id="17" name="Csoportba foglalás 158"/>
          <p:cNvGrpSpPr/>
          <p:nvPr/>
        </p:nvGrpSpPr>
        <p:grpSpPr>
          <a:xfrm>
            <a:off x="1988344" y="3206183"/>
            <a:ext cx="387961" cy="388938"/>
            <a:chOff x="8396288" y="4211638"/>
            <a:chExt cx="630238" cy="631825"/>
          </a:xfrm>
          <a:solidFill>
            <a:schemeClr val="accent2"/>
          </a:solidFill>
        </p:grpSpPr>
        <p:sp>
          <p:nvSpPr>
            <p:cNvPr id="18" name="Freeform 99"/>
            <p:cNvSpPr>
              <a:spLocks noEditPoints="1"/>
            </p:cNvSpPr>
            <p:nvPr/>
          </p:nvSpPr>
          <p:spPr bwMode="auto">
            <a:xfrm>
              <a:off x="8396288" y="42116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8 w 397"/>
                <a:gd name="T13" fmla="*/ 19 h 398"/>
                <a:gd name="T14" fmla="*/ 378 w 397"/>
                <a:gd name="T15" fmla="*/ 380 h 398"/>
                <a:gd name="T16" fmla="*/ 19 w 397"/>
                <a:gd name="T17" fmla="*/ 380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00"/>
            <p:cNvSpPr>
              <a:spLocks/>
            </p:cNvSpPr>
            <p:nvPr/>
          </p:nvSpPr>
          <p:spPr bwMode="auto">
            <a:xfrm>
              <a:off x="8628063" y="4370388"/>
              <a:ext cx="165100" cy="315913"/>
            </a:xfrm>
            <a:custGeom>
              <a:avLst/>
              <a:gdLst>
                <a:gd name="T0" fmla="*/ 0 w 104"/>
                <a:gd name="T1" fmla="*/ 199 h 199"/>
                <a:gd name="T2" fmla="*/ 52 w 104"/>
                <a:gd name="T3" fmla="*/ 156 h 199"/>
                <a:gd name="T4" fmla="*/ 104 w 104"/>
                <a:gd name="T5" fmla="*/ 199 h 199"/>
                <a:gd name="T6" fmla="*/ 104 w 104"/>
                <a:gd name="T7" fmla="*/ 0 h 199"/>
                <a:gd name="T8" fmla="*/ 0 w 104"/>
                <a:gd name="T9" fmla="*/ 0 h 199"/>
                <a:gd name="T10" fmla="*/ 0 w 104"/>
                <a:gd name="T11" fmla="*/ 199 h 199"/>
              </a:gdLst>
              <a:ahLst/>
              <a:cxnLst>
                <a:cxn ang="0">
                  <a:pos x="T0" y="T1"/>
                </a:cxn>
                <a:cxn ang="0">
                  <a:pos x="T2" y="T3"/>
                </a:cxn>
                <a:cxn ang="0">
                  <a:pos x="T4" y="T5"/>
                </a:cxn>
                <a:cxn ang="0">
                  <a:pos x="T6" y="T7"/>
                </a:cxn>
                <a:cxn ang="0">
                  <a:pos x="T8" y="T9"/>
                </a:cxn>
                <a:cxn ang="0">
                  <a:pos x="T10" y="T11"/>
                </a:cxn>
              </a:cxnLst>
              <a:rect l="0" t="0" r="r" b="b"/>
              <a:pathLst>
                <a:path w="104" h="199">
                  <a:moveTo>
                    <a:pt x="0" y="199"/>
                  </a:moveTo>
                  <a:lnTo>
                    <a:pt x="52" y="156"/>
                  </a:lnTo>
                  <a:lnTo>
                    <a:pt x="104" y="199"/>
                  </a:lnTo>
                  <a:lnTo>
                    <a:pt x="104" y="0"/>
                  </a:lnTo>
                  <a:lnTo>
                    <a:pt x="0" y="0"/>
                  </a:lnTo>
                  <a:lnTo>
                    <a:pt x="0"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 name="文本框 22"/>
          <p:cNvSpPr txBox="1"/>
          <p:nvPr/>
        </p:nvSpPr>
        <p:spPr>
          <a:xfrm>
            <a:off x="2551228" y="3215986"/>
            <a:ext cx="8866071" cy="369332"/>
          </a:xfrm>
          <a:prstGeom prst="rect">
            <a:avLst/>
          </a:prstGeom>
          <a:noFill/>
        </p:spPr>
        <p:txBody>
          <a:bodyPr wrap="square" rtlCol="0">
            <a:spAutoFit/>
          </a:bodyPr>
          <a:lstStyle/>
          <a:p>
            <a:r>
              <a:rPr lang="zh-CN" altLang="en-US" dirty="0"/>
              <a:t>利用</a:t>
            </a:r>
            <a:r>
              <a:rPr lang="en-US" altLang="zh-CN" dirty="0"/>
              <a:t>Excel</a:t>
            </a:r>
            <a:r>
              <a:rPr lang="zh-CN" altLang="en-US" dirty="0"/>
              <a:t>衍生特征（是否包含高频</a:t>
            </a:r>
            <a:r>
              <a:rPr lang="zh-CN" altLang="en-US" dirty="0" smtClean="0"/>
              <a:t>词）</a:t>
            </a:r>
            <a:endParaRPr lang="zh-CN" altLang="en-US" dirty="0"/>
          </a:p>
        </p:txBody>
      </p:sp>
      <p:grpSp>
        <p:nvGrpSpPr>
          <p:cNvPr id="24" name="组合 23"/>
          <p:cNvGrpSpPr/>
          <p:nvPr/>
        </p:nvGrpSpPr>
        <p:grpSpPr>
          <a:xfrm>
            <a:off x="1988344" y="4498843"/>
            <a:ext cx="4525285" cy="388938"/>
            <a:chOff x="1061244" y="1579563"/>
            <a:chExt cx="4525285" cy="388938"/>
          </a:xfrm>
        </p:grpSpPr>
        <p:grpSp>
          <p:nvGrpSpPr>
            <p:cNvPr id="25" name="Csoportba foglalás 160"/>
            <p:cNvGrpSpPr/>
            <p:nvPr/>
          </p:nvGrpSpPr>
          <p:grpSpPr>
            <a:xfrm>
              <a:off x="1061244" y="1579563"/>
              <a:ext cx="387961" cy="388938"/>
              <a:chOff x="10288588" y="4211638"/>
              <a:chExt cx="630238" cy="631825"/>
            </a:xfrm>
            <a:solidFill>
              <a:schemeClr val="accent2"/>
            </a:solidFill>
          </p:grpSpPr>
          <p:sp>
            <p:nvSpPr>
              <p:cNvPr id="27" name="Freeform 104"/>
              <p:cNvSpPr>
                <a:spLocks noEditPoints="1"/>
              </p:cNvSpPr>
              <p:nvPr/>
            </p:nvSpPr>
            <p:spPr bwMode="auto">
              <a:xfrm>
                <a:off x="10288588" y="42116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8 w 397"/>
                  <a:gd name="T13" fmla="*/ 19 h 398"/>
                  <a:gd name="T14" fmla="*/ 378 w 397"/>
                  <a:gd name="T15" fmla="*/ 380 h 398"/>
                  <a:gd name="T16" fmla="*/ 19 w 397"/>
                  <a:gd name="T17" fmla="*/ 380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105"/>
              <p:cNvSpPr>
                <a:spLocks noChangeArrowheads="1"/>
              </p:cNvSpPr>
              <p:nvPr/>
            </p:nvSpPr>
            <p:spPr bwMode="auto">
              <a:xfrm>
                <a:off x="10572750" y="4633913"/>
                <a:ext cx="52388" cy="55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06"/>
              <p:cNvSpPr>
                <a:spLocks/>
              </p:cNvSpPr>
              <p:nvPr/>
            </p:nvSpPr>
            <p:spPr bwMode="auto">
              <a:xfrm>
                <a:off x="10490200" y="4370388"/>
                <a:ext cx="222250" cy="247650"/>
              </a:xfrm>
              <a:custGeom>
                <a:avLst/>
                <a:gdLst>
                  <a:gd name="T0" fmla="*/ 30 w 59"/>
                  <a:gd name="T1" fmla="*/ 0 h 66"/>
                  <a:gd name="T2" fmla="*/ 0 w 59"/>
                  <a:gd name="T3" fmla="*/ 29 h 66"/>
                  <a:gd name="T4" fmla="*/ 12 w 59"/>
                  <a:gd name="T5" fmla="*/ 29 h 66"/>
                  <a:gd name="T6" fmla="*/ 30 w 59"/>
                  <a:gd name="T7" fmla="*/ 12 h 66"/>
                  <a:gd name="T8" fmla="*/ 47 w 59"/>
                  <a:gd name="T9" fmla="*/ 29 h 66"/>
                  <a:gd name="T10" fmla="*/ 31 w 59"/>
                  <a:gd name="T11" fmla="*/ 46 h 66"/>
                  <a:gd name="T12" fmla="*/ 22 w 59"/>
                  <a:gd name="T13" fmla="*/ 46 h 66"/>
                  <a:gd name="T14" fmla="*/ 22 w 59"/>
                  <a:gd name="T15" fmla="*/ 66 h 66"/>
                  <a:gd name="T16" fmla="*/ 36 w 59"/>
                  <a:gd name="T17" fmla="*/ 66 h 66"/>
                  <a:gd name="T18" fmla="*/ 36 w 59"/>
                  <a:gd name="T19" fmla="*/ 57 h 66"/>
                  <a:gd name="T20" fmla="*/ 59 w 59"/>
                  <a:gd name="T21" fmla="*/ 29 h 66"/>
                  <a:gd name="T22" fmla="*/ 30 w 59"/>
                  <a:gd name="T2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66">
                    <a:moveTo>
                      <a:pt x="30" y="0"/>
                    </a:moveTo>
                    <a:cubicBezTo>
                      <a:pt x="13" y="0"/>
                      <a:pt x="0" y="13"/>
                      <a:pt x="0" y="29"/>
                    </a:cubicBezTo>
                    <a:cubicBezTo>
                      <a:pt x="12" y="29"/>
                      <a:pt x="12" y="29"/>
                      <a:pt x="12" y="29"/>
                    </a:cubicBezTo>
                    <a:cubicBezTo>
                      <a:pt x="12" y="19"/>
                      <a:pt x="20" y="12"/>
                      <a:pt x="30" y="12"/>
                    </a:cubicBezTo>
                    <a:cubicBezTo>
                      <a:pt x="39" y="12"/>
                      <a:pt x="47" y="19"/>
                      <a:pt x="47" y="29"/>
                    </a:cubicBezTo>
                    <a:cubicBezTo>
                      <a:pt x="47" y="38"/>
                      <a:pt x="40" y="45"/>
                      <a:pt x="31" y="46"/>
                    </a:cubicBezTo>
                    <a:cubicBezTo>
                      <a:pt x="22" y="46"/>
                      <a:pt x="22" y="46"/>
                      <a:pt x="22" y="46"/>
                    </a:cubicBezTo>
                    <a:cubicBezTo>
                      <a:pt x="22" y="66"/>
                      <a:pt x="22" y="66"/>
                      <a:pt x="22" y="66"/>
                    </a:cubicBezTo>
                    <a:cubicBezTo>
                      <a:pt x="36" y="66"/>
                      <a:pt x="36" y="66"/>
                      <a:pt x="36" y="66"/>
                    </a:cubicBezTo>
                    <a:cubicBezTo>
                      <a:pt x="36" y="57"/>
                      <a:pt x="36" y="57"/>
                      <a:pt x="36" y="57"/>
                    </a:cubicBezTo>
                    <a:cubicBezTo>
                      <a:pt x="49" y="54"/>
                      <a:pt x="59" y="43"/>
                      <a:pt x="59" y="29"/>
                    </a:cubicBezTo>
                    <a:cubicBezTo>
                      <a:pt x="59" y="13"/>
                      <a:pt x="46" y="0"/>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6" name="文本框 25"/>
            <p:cNvSpPr txBox="1"/>
            <p:nvPr/>
          </p:nvSpPr>
          <p:spPr>
            <a:xfrm>
              <a:off x="1624129" y="1579563"/>
              <a:ext cx="3962400" cy="369332"/>
            </a:xfrm>
            <a:prstGeom prst="rect">
              <a:avLst/>
            </a:prstGeom>
            <a:noFill/>
          </p:spPr>
          <p:txBody>
            <a:bodyPr wrap="square" rtlCol="0">
              <a:spAutoFit/>
            </a:bodyPr>
            <a:lstStyle/>
            <a:p>
              <a:r>
                <a:rPr lang="zh-CN" altLang="en-US" dirty="0"/>
                <a:t>绝对引用 </a:t>
              </a:r>
              <a:r>
                <a:rPr lang="en-US" altLang="zh-CN" dirty="0"/>
                <a:t>&amp; </a:t>
              </a:r>
              <a:r>
                <a:rPr lang="zh-CN" altLang="en-US" dirty="0"/>
                <a:t>相对引用</a:t>
              </a:r>
            </a:p>
          </p:txBody>
        </p:sp>
      </p:grpSp>
    </p:spTree>
    <p:extLst>
      <p:ext uri="{BB962C8B-B14F-4D97-AF65-F5344CB8AC3E}">
        <p14:creationId xmlns:p14="http://schemas.microsoft.com/office/powerpoint/2010/main" val="20161012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p:nvPr/>
        </p:nvSpPr>
        <p:spPr>
          <a:xfrm>
            <a:off x="4585333" y="3424634"/>
            <a:ext cx="2298067"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00000"/>
              </a:lnSpc>
              <a:spcBef>
                <a:spcPts val="0"/>
              </a:spcBef>
              <a:spcAft>
                <a:spcPts val="0"/>
              </a:spcAft>
              <a:buClrTx/>
              <a:buSzTx/>
              <a:buFontTx/>
              <a:buNone/>
              <a:tabLst/>
              <a:defRPr/>
            </a:pPr>
            <a:r>
              <a:rPr kumimoji="1" lang="en-US" altLang="zh-CN" sz="2400" dirty="0" smtClean="0">
                <a:solidFill>
                  <a:schemeClr val="bg1">
                    <a:lumMod val="75000"/>
                  </a:schemeClr>
                </a:solidFill>
                <a:cs typeface="+mn-ea"/>
                <a:sym typeface="+mn-lt"/>
              </a:rPr>
              <a:t>Can </a:t>
            </a:r>
            <a:r>
              <a:rPr kumimoji="1" lang="en-US" altLang="zh-CN" sz="2400" dirty="0">
                <a:solidFill>
                  <a:schemeClr val="bg1">
                    <a:lumMod val="75000"/>
                  </a:schemeClr>
                </a:solidFill>
                <a:cs typeface="+mn-ea"/>
                <a:sym typeface="+mn-lt"/>
              </a:rPr>
              <a:t>you</a:t>
            </a:r>
            <a:endParaRPr kumimoji="1" lang="zh-CN" altLang="en-US" sz="2400" i="0" u="none" strike="noStrike" kern="1200" cap="none" spc="0" normalizeH="0" baseline="0" noProof="0" dirty="0">
              <a:ln>
                <a:noFill/>
              </a:ln>
              <a:solidFill>
                <a:schemeClr val="bg1">
                  <a:lumMod val="75000"/>
                </a:schemeClr>
              </a:solidFill>
              <a:effectLst/>
              <a:uLnTx/>
              <a:uFillTx/>
              <a:cs typeface="+mn-ea"/>
              <a:sym typeface="+mn-lt"/>
            </a:endParaRPr>
          </a:p>
        </p:txBody>
      </p:sp>
      <p:sp>
        <p:nvSpPr>
          <p:cNvPr id="3" name="文本框 8"/>
          <p:cNvSpPr txBox="1"/>
          <p:nvPr/>
        </p:nvSpPr>
        <p:spPr>
          <a:xfrm>
            <a:off x="4585333" y="2655193"/>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zh-CN" altLang="en-US" sz="4400" b="1" dirty="0" smtClean="0">
                <a:solidFill>
                  <a:schemeClr val="tx1">
                    <a:lumMod val="75000"/>
                    <a:lumOff val="25000"/>
                  </a:schemeClr>
                </a:solidFill>
                <a:cs typeface="+mn-ea"/>
                <a:sym typeface="+mn-lt"/>
              </a:rPr>
              <a:t>你能拿高薪吗</a:t>
            </a:r>
            <a:endParaRPr kumimoji="1" lang="zh-CN" altLang="en-US" sz="44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cxnSp>
        <p:nvCxnSpPr>
          <p:cNvPr id="4" name="直接连接符 3"/>
          <p:cNvCxnSpPr/>
          <p:nvPr/>
        </p:nvCxnSpPr>
        <p:spPr>
          <a:xfrm>
            <a:off x="4416441" y="2757714"/>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699658" y="2485638"/>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smtClean="0"/>
                <a:t>4</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11169415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p:txBody>
          <a:bodyPr/>
          <a:lstStyle/>
          <a:p>
            <a:r>
              <a:rPr lang="en-US" altLang="zh-CN" dirty="0" smtClean="0"/>
              <a:t>R</a:t>
            </a:r>
            <a:r>
              <a:rPr lang="zh-CN" altLang="en-US" dirty="0" smtClean="0"/>
              <a:t>语言逻辑回归建模</a:t>
            </a:r>
            <a:endParaRPr lang="zh-CN" altLang="en-US" dirty="0"/>
          </a:p>
        </p:txBody>
      </p:sp>
      <p:sp>
        <p:nvSpPr>
          <p:cNvPr id="4" name="灯片编号占位符 3"/>
          <p:cNvSpPr>
            <a:spLocks noGrp="1"/>
          </p:cNvSpPr>
          <p:nvPr>
            <p:ph type="sldNum" sz="quarter" idx="12"/>
          </p:nvPr>
        </p:nvSpPr>
        <p:spPr/>
        <p:txBody>
          <a:bodyPr/>
          <a:lstStyle/>
          <a:p>
            <a:fld id="{32CCA8F1-65B7-4168-9E5A-D348FEC2CD71}" type="slidenum">
              <a:rPr lang="zh-CN" altLang="en-US" smtClean="0"/>
              <a:t>29</a:t>
            </a:fld>
            <a:endParaRPr lang="zh-CN" altLang="en-US"/>
          </a:p>
        </p:txBody>
      </p:sp>
      <p:grpSp>
        <p:nvGrpSpPr>
          <p:cNvPr id="11" name="组合 10"/>
          <p:cNvGrpSpPr/>
          <p:nvPr/>
        </p:nvGrpSpPr>
        <p:grpSpPr>
          <a:xfrm>
            <a:off x="1061244" y="1579563"/>
            <a:ext cx="4525285" cy="388938"/>
            <a:chOff x="1061244" y="1579563"/>
            <a:chExt cx="4525285" cy="388938"/>
          </a:xfrm>
        </p:grpSpPr>
        <p:grpSp>
          <p:nvGrpSpPr>
            <p:cNvPr id="6" name="Csoportba foglalás 160"/>
            <p:cNvGrpSpPr/>
            <p:nvPr/>
          </p:nvGrpSpPr>
          <p:grpSpPr>
            <a:xfrm>
              <a:off x="1061244" y="1579563"/>
              <a:ext cx="387961" cy="388938"/>
              <a:chOff x="10288588" y="4211638"/>
              <a:chExt cx="630238" cy="631825"/>
            </a:xfrm>
            <a:solidFill>
              <a:schemeClr val="accent2"/>
            </a:solidFill>
          </p:grpSpPr>
          <p:sp>
            <p:nvSpPr>
              <p:cNvPr id="7" name="Freeform 104"/>
              <p:cNvSpPr>
                <a:spLocks noEditPoints="1"/>
              </p:cNvSpPr>
              <p:nvPr/>
            </p:nvSpPr>
            <p:spPr bwMode="auto">
              <a:xfrm>
                <a:off x="10288588" y="42116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8 w 397"/>
                  <a:gd name="T13" fmla="*/ 19 h 398"/>
                  <a:gd name="T14" fmla="*/ 378 w 397"/>
                  <a:gd name="T15" fmla="*/ 380 h 398"/>
                  <a:gd name="T16" fmla="*/ 19 w 397"/>
                  <a:gd name="T17" fmla="*/ 380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105"/>
              <p:cNvSpPr>
                <a:spLocks noChangeArrowheads="1"/>
              </p:cNvSpPr>
              <p:nvPr/>
            </p:nvSpPr>
            <p:spPr bwMode="auto">
              <a:xfrm>
                <a:off x="10572750" y="4633913"/>
                <a:ext cx="52388" cy="55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06"/>
              <p:cNvSpPr>
                <a:spLocks/>
              </p:cNvSpPr>
              <p:nvPr/>
            </p:nvSpPr>
            <p:spPr bwMode="auto">
              <a:xfrm>
                <a:off x="10490200" y="4370388"/>
                <a:ext cx="222250" cy="247650"/>
              </a:xfrm>
              <a:custGeom>
                <a:avLst/>
                <a:gdLst>
                  <a:gd name="T0" fmla="*/ 30 w 59"/>
                  <a:gd name="T1" fmla="*/ 0 h 66"/>
                  <a:gd name="T2" fmla="*/ 0 w 59"/>
                  <a:gd name="T3" fmla="*/ 29 h 66"/>
                  <a:gd name="T4" fmla="*/ 12 w 59"/>
                  <a:gd name="T5" fmla="*/ 29 h 66"/>
                  <a:gd name="T6" fmla="*/ 30 w 59"/>
                  <a:gd name="T7" fmla="*/ 12 h 66"/>
                  <a:gd name="T8" fmla="*/ 47 w 59"/>
                  <a:gd name="T9" fmla="*/ 29 h 66"/>
                  <a:gd name="T10" fmla="*/ 31 w 59"/>
                  <a:gd name="T11" fmla="*/ 46 h 66"/>
                  <a:gd name="T12" fmla="*/ 22 w 59"/>
                  <a:gd name="T13" fmla="*/ 46 h 66"/>
                  <a:gd name="T14" fmla="*/ 22 w 59"/>
                  <a:gd name="T15" fmla="*/ 66 h 66"/>
                  <a:gd name="T16" fmla="*/ 36 w 59"/>
                  <a:gd name="T17" fmla="*/ 66 h 66"/>
                  <a:gd name="T18" fmla="*/ 36 w 59"/>
                  <a:gd name="T19" fmla="*/ 57 h 66"/>
                  <a:gd name="T20" fmla="*/ 59 w 59"/>
                  <a:gd name="T21" fmla="*/ 29 h 66"/>
                  <a:gd name="T22" fmla="*/ 30 w 59"/>
                  <a:gd name="T2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66">
                    <a:moveTo>
                      <a:pt x="30" y="0"/>
                    </a:moveTo>
                    <a:cubicBezTo>
                      <a:pt x="13" y="0"/>
                      <a:pt x="0" y="13"/>
                      <a:pt x="0" y="29"/>
                    </a:cubicBezTo>
                    <a:cubicBezTo>
                      <a:pt x="12" y="29"/>
                      <a:pt x="12" y="29"/>
                      <a:pt x="12" y="29"/>
                    </a:cubicBezTo>
                    <a:cubicBezTo>
                      <a:pt x="12" y="19"/>
                      <a:pt x="20" y="12"/>
                      <a:pt x="30" y="12"/>
                    </a:cubicBezTo>
                    <a:cubicBezTo>
                      <a:pt x="39" y="12"/>
                      <a:pt x="47" y="19"/>
                      <a:pt x="47" y="29"/>
                    </a:cubicBezTo>
                    <a:cubicBezTo>
                      <a:pt x="47" y="38"/>
                      <a:pt x="40" y="45"/>
                      <a:pt x="31" y="46"/>
                    </a:cubicBezTo>
                    <a:cubicBezTo>
                      <a:pt x="22" y="46"/>
                      <a:pt x="22" y="46"/>
                      <a:pt x="22" y="46"/>
                    </a:cubicBezTo>
                    <a:cubicBezTo>
                      <a:pt x="22" y="66"/>
                      <a:pt x="22" y="66"/>
                      <a:pt x="22" y="66"/>
                    </a:cubicBezTo>
                    <a:cubicBezTo>
                      <a:pt x="36" y="66"/>
                      <a:pt x="36" y="66"/>
                      <a:pt x="36" y="66"/>
                    </a:cubicBezTo>
                    <a:cubicBezTo>
                      <a:pt x="36" y="57"/>
                      <a:pt x="36" y="57"/>
                      <a:pt x="36" y="57"/>
                    </a:cubicBezTo>
                    <a:cubicBezTo>
                      <a:pt x="49" y="54"/>
                      <a:pt x="59" y="43"/>
                      <a:pt x="59" y="29"/>
                    </a:cubicBezTo>
                    <a:cubicBezTo>
                      <a:pt x="59" y="13"/>
                      <a:pt x="46" y="0"/>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文本框 9"/>
            <p:cNvSpPr txBox="1"/>
            <p:nvPr/>
          </p:nvSpPr>
          <p:spPr>
            <a:xfrm>
              <a:off x="1624129" y="1579563"/>
              <a:ext cx="3962400" cy="369332"/>
            </a:xfrm>
            <a:prstGeom prst="rect">
              <a:avLst/>
            </a:prstGeom>
            <a:noFill/>
          </p:spPr>
          <p:txBody>
            <a:bodyPr wrap="square" rtlCol="0">
              <a:spAutoFit/>
            </a:bodyPr>
            <a:lstStyle/>
            <a:p>
              <a:r>
                <a:rPr lang="zh-CN" altLang="en-US" dirty="0"/>
                <a:t>异常值</a:t>
              </a:r>
            </a:p>
          </p:txBody>
        </p:sp>
      </p:grpSp>
      <p:grpSp>
        <p:nvGrpSpPr>
          <p:cNvPr id="12" name="Csoportba foglalás 158"/>
          <p:cNvGrpSpPr/>
          <p:nvPr/>
        </p:nvGrpSpPr>
        <p:grpSpPr>
          <a:xfrm>
            <a:off x="1061244" y="2332623"/>
            <a:ext cx="387961" cy="388938"/>
            <a:chOff x="8396288" y="4211638"/>
            <a:chExt cx="630238" cy="631825"/>
          </a:xfrm>
          <a:solidFill>
            <a:schemeClr val="accent2"/>
          </a:solidFill>
        </p:grpSpPr>
        <p:sp>
          <p:nvSpPr>
            <p:cNvPr id="13" name="Freeform 99"/>
            <p:cNvSpPr>
              <a:spLocks noEditPoints="1"/>
            </p:cNvSpPr>
            <p:nvPr/>
          </p:nvSpPr>
          <p:spPr bwMode="auto">
            <a:xfrm>
              <a:off x="8396288" y="42116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8 w 397"/>
                <a:gd name="T13" fmla="*/ 19 h 398"/>
                <a:gd name="T14" fmla="*/ 378 w 397"/>
                <a:gd name="T15" fmla="*/ 380 h 398"/>
                <a:gd name="T16" fmla="*/ 19 w 397"/>
                <a:gd name="T17" fmla="*/ 380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0"/>
            <p:cNvSpPr>
              <a:spLocks/>
            </p:cNvSpPr>
            <p:nvPr/>
          </p:nvSpPr>
          <p:spPr bwMode="auto">
            <a:xfrm>
              <a:off x="8628063" y="4370388"/>
              <a:ext cx="165100" cy="315913"/>
            </a:xfrm>
            <a:custGeom>
              <a:avLst/>
              <a:gdLst>
                <a:gd name="T0" fmla="*/ 0 w 104"/>
                <a:gd name="T1" fmla="*/ 199 h 199"/>
                <a:gd name="T2" fmla="*/ 52 w 104"/>
                <a:gd name="T3" fmla="*/ 156 h 199"/>
                <a:gd name="T4" fmla="*/ 104 w 104"/>
                <a:gd name="T5" fmla="*/ 199 h 199"/>
                <a:gd name="T6" fmla="*/ 104 w 104"/>
                <a:gd name="T7" fmla="*/ 0 h 199"/>
                <a:gd name="T8" fmla="*/ 0 w 104"/>
                <a:gd name="T9" fmla="*/ 0 h 199"/>
                <a:gd name="T10" fmla="*/ 0 w 104"/>
                <a:gd name="T11" fmla="*/ 199 h 199"/>
              </a:gdLst>
              <a:ahLst/>
              <a:cxnLst>
                <a:cxn ang="0">
                  <a:pos x="T0" y="T1"/>
                </a:cxn>
                <a:cxn ang="0">
                  <a:pos x="T2" y="T3"/>
                </a:cxn>
                <a:cxn ang="0">
                  <a:pos x="T4" y="T5"/>
                </a:cxn>
                <a:cxn ang="0">
                  <a:pos x="T6" y="T7"/>
                </a:cxn>
                <a:cxn ang="0">
                  <a:pos x="T8" y="T9"/>
                </a:cxn>
                <a:cxn ang="0">
                  <a:pos x="T10" y="T11"/>
                </a:cxn>
              </a:cxnLst>
              <a:rect l="0" t="0" r="r" b="b"/>
              <a:pathLst>
                <a:path w="104" h="199">
                  <a:moveTo>
                    <a:pt x="0" y="199"/>
                  </a:moveTo>
                  <a:lnTo>
                    <a:pt x="52" y="156"/>
                  </a:lnTo>
                  <a:lnTo>
                    <a:pt x="104" y="199"/>
                  </a:lnTo>
                  <a:lnTo>
                    <a:pt x="104" y="0"/>
                  </a:lnTo>
                  <a:lnTo>
                    <a:pt x="0" y="0"/>
                  </a:lnTo>
                  <a:lnTo>
                    <a:pt x="0"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5" name="文本框 14"/>
          <p:cNvSpPr txBox="1"/>
          <p:nvPr/>
        </p:nvSpPr>
        <p:spPr>
          <a:xfrm>
            <a:off x="1624128" y="2342426"/>
            <a:ext cx="8866071" cy="646331"/>
          </a:xfrm>
          <a:prstGeom prst="rect">
            <a:avLst/>
          </a:prstGeom>
          <a:noFill/>
        </p:spPr>
        <p:txBody>
          <a:bodyPr wrap="square" rtlCol="0">
            <a:spAutoFit/>
          </a:bodyPr>
          <a:lstStyle/>
          <a:p>
            <a:r>
              <a:rPr lang="zh-CN" altLang="en-US" dirty="0"/>
              <a:t>异常值（</a:t>
            </a:r>
            <a:r>
              <a:rPr lang="en-US" altLang="zh-CN" dirty="0"/>
              <a:t>outlier</a:t>
            </a:r>
            <a:r>
              <a:rPr lang="zh-CN" altLang="en-US" dirty="0"/>
              <a:t>）是指一组测定值中与平均值的偏差超过两倍标准差的测定值，与平均值的偏差超过三倍标准差的测定值，称为高度异常的异常值。</a:t>
            </a:r>
          </a:p>
        </p:txBody>
      </p:sp>
      <p:sp>
        <p:nvSpPr>
          <p:cNvPr id="20" name="Text Placeholder 32"/>
          <p:cNvSpPr txBox="1"/>
          <p:nvPr/>
        </p:nvSpPr>
        <p:spPr>
          <a:xfrm>
            <a:off x="1937937" y="3815446"/>
            <a:ext cx="8552262" cy="2229753"/>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228600" lvl="0" indent="-228600">
              <a:lnSpc>
                <a:spcPct val="150000"/>
              </a:lnSpc>
              <a:buFont typeface="+mj-lt"/>
              <a:buAutoNum type="alphaLcPeriod"/>
              <a:defRPr/>
            </a:pPr>
            <a:r>
              <a:rPr lang="zh-CN" altLang="en-US" sz="1200" dirty="0">
                <a:solidFill>
                  <a:schemeClr val="bg1">
                    <a:lumMod val="50000"/>
                  </a:schemeClr>
                </a:solidFill>
                <a:latin typeface="+mn-ea"/>
                <a:cs typeface="+mn-ea"/>
                <a:sym typeface="+mn-lt"/>
              </a:rPr>
              <a:t>几行代码实现中文</a:t>
            </a:r>
            <a:r>
              <a:rPr lang="zh-CN" altLang="en-US" sz="1200" dirty="0" smtClean="0">
                <a:solidFill>
                  <a:schemeClr val="bg1">
                    <a:lumMod val="50000"/>
                  </a:schemeClr>
                </a:solidFill>
                <a:latin typeface="+mn-ea"/>
                <a:cs typeface="+mn-ea"/>
                <a:sym typeface="+mn-lt"/>
              </a:rPr>
              <a:t>分词</a:t>
            </a:r>
            <a:endParaRPr lang="en-US" altLang="zh-CN" sz="1200" dirty="0" smtClean="0">
              <a:solidFill>
                <a:schemeClr val="bg1">
                  <a:lumMod val="50000"/>
                </a:schemeClr>
              </a:solidFill>
              <a:latin typeface="+mn-ea"/>
              <a:cs typeface="+mn-ea"/>
              <a:sym typeface="+mn-lt"/>
            </a:endParaRPr>
          </a:p>
          <a:p>
            <a:pPr marL="228600" lvl="0" indent="-228600">
              <a:lnSpc>
                <a:spcPct val="150000"/>
              </a:lnSpc>
              <a:buFont typeface="+mj-lt"/>
              <a:buAutoNum type="alphaLcPeriod"/>
              <a:defRPr/>
            </a:pPr>
            <a:r>
              <a:rPr lang="zh-CN" altLang="en-US" sz="1200" dirty="0" smtClean="0">
                <a:solidFill>
                  <a:schemeClr val="bg1">
                    <a:lumMod val="50000"/>
                  </a:schemeClr>
                </a:solidFill>
                <a:latin typeface="+mn-ea"/>
                <a:cs typeface="+mn-ea"/>
                <a:sym typeface="+mn-lt"/>
              </a:rPr>
              <a:t>情感分析</a:t>
            </a:r>
            <a:endParaRPr lang="en-US" altLang="zh-CN" sz="1200" dirty="0" smtClean="0">
              <a:solidFill>
                <a:schemeClr val="bg1">
                  <a:lumMod val="50000"/>
                </a:schemeClr>
              </a:solidFill>
              <a:latin typeface="+mn-ea"/>
              <a:cs typeface="+mn-ea"/>
              <a:sym typeface="+mn-lt"/>
            </a:endParaRPr>
          </a:p>
          <a:p>
            <a:pPr marL="0" lvl="0" indent="0">
              <a:lnSpc>
                <a:spcPct val="150000"/>
              </a:lnSpc>
              <a:buNone/>
              <a:defRPr/>
            </a:pPr>
            <a:endParaRPr lang="en-US" altLang="zh-CN" sz="1200" dirty="0">
              <a:solidFill>
                <a:schemeClr val="bg1">
                  <a:lumMod val="50000"/>
                </a:schemeClr>
              </a:solidFill>
              <a:latin typeface="+mn-ea"/>
              <a:cs typeface="+mn-ea"/>
              <a:sym typeface="+mn-lt"/>
            </a:endParaRPr>
          </a:p>
          <a:p>
            <a:pPr marL="0" lvl="0" indent="0">
              <a:lnSpc>
                <a:spcPct val="150000"/>
              </a:lnSpc>
              <a:buNone/>
              <a:defRPr/>
            </a:pPr>
            <a:r>
              <a:rPr lang="zh-CN" altLang="en-US" sz="1200" dirty="0" smtClean="0">
                <a:solidFill>
                  <a:schemeClr val="bg1">
                    <a:lumMod val="50000"/>
                  </a:schemeClr>
                </a:solidFill>
                <a:latin typeface="+mn-ea"/>
                <a:cs typeface="+mn-ea"/>
                <a:sym typeface="+mn-lt"/>
              </a:rPr>
              <a:t>更多：</a:t>
            </a:r>
            <a:r>
              <a:rPr lang="en-US" altLang="zh-CN" sz="1200" dirty="0">
                <a:solidFill>
                  <a:schemeClr val="bg1">
                    <a:lumMod val="50000"/>
                  </a:schemeClr>
                </a:solidFill>
                <a:latin typeface="+mn-ea"/>
                <a:cs typeface="+mn-ea"/>
                <a:sym typeface="+mn-lt"/>
              </a:rPr>
              <a:t>https://qinwenfeng.com/jiebaR/</a:t>
            </a:r>
          </a:p>
          <a:p>
            <a:pPr marL="0" lvl="0" indent="0">
              <a:lnSpc>
                <a:spcPct val="150000"/>
              </a:lnSpc>
              <a:buNone/>
              <a:defRPr/>
            </a:pPr>
            <a:endParaRPr lang="zh-CN" altLang="en-US" sz="1200" dirty="0">
              <a:solidFill>
                <a:schemeClr val="bg1">
                  <a:lumMod val="50000"/>
                </a:schemeClr>
              </a:solidFill>
              <a:latin typeface="+mn-ea"/>
              <a:cs typeface="+mn-ea"/>
              <a:sym typeface="+mn-lt"/>
            </a:endParaRPr>
          </a:p>
        </p:txBody>
      </p:sp>
      <p:sp>
        <p:nvSpPr>
          <p:cNvPr id="21" name="Text Placeholder 33"/>
          <p:cNvSpPr txBox="1"/>
          <p:nvPr/>
        </p:nvSpPr>
        <p:spPr>
          <a:xfrm>
            <a:off x="1924269" y="3382288"/>
            <a:ext cx="4290793" cy="304311"/>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buNone/>
            </a:pPr>
            <a:r>
              <a:rPr lang="zh-CN" altLang="en-US" sz="1800" b="1" dirty="0">
                <a:solidFill>
                  <a:srgbClr val="F23B48"/>
                </a:solidFill>
                <a:latin typeface="+mn-lt"/>
                <a:cs typeface="+mn-ea"/>
                <a:sym typeface="+mn-lt"/>
              </a:rPr>
              <a:t>优势</a:t>
            </a:r>
            <a:endParaRPr kumimoji="0" lang="en-AU" sz="1800" b="0" i="0" u="none" strike="noStrike" kern="1200" cap="none" spc="0" normalizeH="0" baseline="0" noProof="0" dirty="0">
              <a:ln>
                <a:noFill/>
              </a:ln>
              <a:solidFill>
                <a:srgbClr val="F23B48"/>
              </a:solidFill>
              <a:effectLst/>
              <a:uLnTx/>
              <a:uFillTx/>
              <a:latin typeface="+mn-lt"/>
              <a:cs typeface="+mn-ea"/>
              <a:sym typeface="+mn-lt"/>
            </a:endParaRPr>
          </a:p>
        </p:txBody>
      </p:sp>
      <p:cxnSp>
        <p:nvCxnSpPr>
          <p:cNvPr id="22" name="Straight Connector 58"/>
          <p:cNvCxnSpPr/>
          <p:nvPr/>
        </p:nvCxnSpPr>
        <p:spPr>
          <a:xfrm>
            <a:off x="1736378" y="3382288"/>
            <a:ext cx="0" cy="718378"/>
          </a:xfrm>
          <a:prstGeom prst="line">
            <a:avLst/>
          </a:prstGeom>
          <a:ln w="50800">
            <a:solidFill>
              <a:srgbClr val="F23B4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4927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p:nvPr/>
        </p:nvSpPr>
        <p:spPr>
          <a:xfrm>
            <a:off x="4585333" y="3424634"/>
            <a:ext cx="4689296"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00000"/>
              </a:lnSpc>
              <a:spcBef>
                <a:spcPts val="0"/>
              </a:spcBef>
              <a:spcAft>
                <a:spcPts val="0"/>
              </a:spcAft>
              <a:buClrTx/>
              <a:buSzTx/>
              <a:buFontTx/>
              <a:buNone/>
              <a:tabLst/>
              <a:defRPr/>
            </a:pPr>
            <a:r>
              <a:rPr kumimoji="1" lang="en-US" altLang="zh-CN" sz="2400" dirty="0" smtClean="0">
                <a:solidFill>
                  <a:schemeClr val="bg1">
                    <a:lumMod val="75000"/>
                  </a:schemeClr>
                </a:solidFill>
                <a:cs typeface="+mn-ea"/>
                <a:sym typeface="+mn-lt"/>
              </a:rPr>
              <a:t>Introduction</a:t>
            </a:r>
            <a:endParaRPr kumimoji="1" lang="zh-CN" altLang="en-US" sz="2400" i="0" u="none" strike="noStrike" kern="1200" cap="none" spc="0" normalizeH="0" baseline="0" noProof="0" dirty="0">
              <a:ln>
                <a:noFill/>
              </a:ln>
              <a:solidFill>
                <a:schemeClr val="bg1">
                  <a:lumMod val="75000"/>
                </a:schemeClr>
              </a:solidFill>
              <a:effectLst/>
              <a:uLnTx/>
              <a:uFillTx/>
              <a:cs typeface="+mn-ea"/>
              <a:sym typeface="+mn-lt"/>
            </a:endParaRPr>
          </a:p>
        </p:txBody>
      </p:sp>
      <p:sp>
        <p:nvSpPr>
          <p:cNvPr id="3" name="文本框 8"/>
          <p:cNvSpPr txBox="1"/>
          <p:nvPr/>
        </p:nvSpPr>
        <p:spPr>
          <a:xfrm>
            <a:off x="4585333" y="2655193"/>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zh-CN" altLang="en-US" sz="4400" b="1" i="0" u="none" strike="noStrike" kern="1200" cap="none" spc="0" normalizeH="0" baseline="0" noProof="0" dirty="0" smtClean="0">
                <a:ln>
                  <a:noFill/>
                </a:ln>
                <a:solidFill>
                  <a:schemeClr val="tx1">
                    <a:lumMod val="75000"/>
                    <a:lumOff val="25000"/>
                  </a:schemeClr>
                </a:solidFill>
                <a:effectLst/>
                <a:uLnTx/>
                <a:uFillTx/>
                <a:cs typeface="+mn-ea"/>
                <a:sym typeface="+mn-lt"/>
              </a:rPr>
              <a:t>数据分析岗位介绍</a:t>
            </a:r>
            <a:endParaRPr kumimoji="1" lang="zh-CN" altLang="en-US" sz="44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cxnSp>
        <p:nvCxnSpPr>
          <p:cNvPr id="4" name="直接连接符 3"/>
          <p:cNvCxnSpPr/>
          <p:nvPr/>
        </p:nvCxnSpPr>
        <p:spPr>
          <a:xfrm>
            <a:off x="4416441" y="2757714"/>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699658" y="2485638"/>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a:t>1</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96058" y="6159500"/>
            <a:ext cx="1305441" cy="515937"/>
          </a:xfrm>
          <a:prstGeom prst="rect">
            <a:avLst/>
          </a:prstGeom>
        </p:spPr>
      </p:pic>
    </p:spTree>
    <p:extLst>
      <p:ext uri="{BB962C8B-B14F-4D97-AF65-F5344CB8AC3E}">
        <p14:creationId xmlns:p14="http://schemas.microsoft.com/office/powerpoint/2010/main" val="29661936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p:txBody>
          <a:bodyPr/>
          <a:lstStyle/>
          <a:p>
            <a:r>
              <a:rPr lang="en-US" altLang="zh-CN" dirty="0" smtClean="0"/>
              <a:t>R</a:t>
            </a:r>
            <a:r>
              <a:rPr lang="zh-CN" altLang="en-US" dirty="0" smtClean="0"/>
              <a:t>语言逻辑回归建模</a:t>
            </a:r>
            <a:endParaRPr lang="zh-CN" altLang="en-US" dirty="0"/>
          </a:p>
        </p:txBody>
      </p:sp>
      <p:sp>
        <p:nvSpPr>
          <p:cNvPr id="4" name="灯片编号占位符 3"/>
          <p:cNvSpPr>
            <a:spLocks noGrp="1"/>
          </p:cNvSpPr>
          <p:nvPr>
            <p:ph type="sldNum" sz="quarter" idx="12"/>
          </p:nvPr>
        </p:nvSpPr>
        <p:spPr/>
        <p:txBody>
          <a:bodyPr/>
          <a:lstStyle/>
          <a:p>
            <a:fld id="{32CCA8F1-65B7-4168-9E5A-D348FEC2CD71}" type="slidenum">
              <a:rPr lang="zh-CN" altLang="en-US" smtClean="0"/>
              <a:t>30</a:t>
            </a:fld>
            <a:endParaRPr lang="zh-CN" altLang="en-US"/>
          </a:p>
        </p:txBody>
      </p:sp>
      <p:grpSp>
        <p:nvGrpSpPr>
          <p:cNvPr id="11" name="组合 10"/>
          <p:cNvGrpSpPr/>
          <p:nvPr/>
        </p:nvGrpSpPr>
        <p:grpSpPr>
          <a:xfrm>
            <a:off x="1010444" y="1287463"/>
            <a:ext cx="4525285" cy="388938"/>
            <a:chOff x="1061244" y="1579563"/>
            <a:chExt cx="4525285" cy="388938"/>
          </a:xfrm>
        </p:grpSpPr>
        <p:grpSp>
          <p:nvGrpSpPr>
            <p:cNvPr id="6" name="Csoportba foglalás 160"/>
            <p:cNvGrpSpPr/>
            <p:nvPr/>
          </p:nvGrpSpPr>
          <p:grpSpPr>
            <a:xfrm>
              <a:off x="1061244" y="1579563"/>
              <a:ext cx="387961" cy="388938"/>
              <a:chOff x="10288588" y="4211638"/>
              <a:chExt cx="630238" cy="631825"/>
            </a:xfrm>
            <a:solidFill>
              <a:schemeClr val="accent2"/>
            </a:solidFill>
          </p:grpSpPr>
          <p:sp>
            <p:nvSpPr>
              <p:cNvPr id="7" name="Freeform 104"/>
              <p:cNvSpPr>
                <a:spLocks noEditPoints="1"/>
              </p:cNvSpPr>
              <p:nvPr/>
            </p:nvSpPr>
            <p:spPr bwMode="auto">
              <a:xfrm>
                <a:off x="10288588" y="42116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8 w 397"/>
                  <a:gd name="T13" fmla="*/ 19 h 398"/>
                  <a:gd name="T14" fmla="*/ 378 w 397"/>
                  <a:gd name="T15" fmla="*/ 380 h 398"/>
                  <a:gd name="T16" fmla="*/ 19 w 397"/>
                  <a:gd name="T17" fmla="*/ 380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105"/>
              <p:cNvSpPr>
                <a:spLocks noChangeArrowheads="1"/>
              </p:cNvSpPr>
              <p:nvPr/>
            </p:nvSpPr>
            <p:spPr bwMode="auto">
              <a:xfrm>
                <a:off x="10572750" y="4633913"/>
                <a:ext cx="52388" cy="55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06"/>
              <p:cNvSpPr>
                <a:spLocks/>
              </p:cNvSpPr>
              <p:nvPr/>
            </p:nvSpPr>
            <p:spPr bwMode="auto">
              <a:xfrm>
                <a:off x="10490200" y="4370388"/>
                <a:ext cx="222250" cy="247650"/>
              </a:xfrm>
              <a:custGeom>
                <a:avLst/>
                <a:gdLst>
                  <a:gd name="T0" fmla="*/ 30 w 59"/>
                  <a:gd name="T1" fmla="*/ 0 h 66"/>
                  <a:gd name="T2" fmla="*/ 0 w 59"/>
                  <a:gd name="T3" fmla="*/ 29 h 66"/>
                  <a:gd name="T4" fmla="*/ 12 w 59"/>
                  <a:gd name="T5" fmla="*/ 29 h 66"/>
                  <a:gd name="T6" fmla="*/ 30 w 59"/>
                  <a:gd name="T7" fmla="*/ 12 h 66"/>
                  <a:gd name="T8" fmla="*/ 47 w 59"/>
                  <a:gd name="T9" fmla="*/ 29 h 66"/>
                  <a:gd name="T10" fmla="*/ 31 w 59"/>
                  <a:gd name="T11" fmla="*/ 46 h 66"/>
                  <a:gd name="T12" fmla="*/ 22 w 59"/>
                  <a:gd name="T13" fmla="*/ 46 h 66"/>
                  <a:gd name="T14" fmla="*/ 22 w 59"/>
                  <a:gd name="T15" fmla="*/ 66 h 66"/>
                  <a:gd name="T16" fmla="*/ 36 w 59"/>
                  <a:gd name="T17" fmla="*/ 66 h 66"/>
                  <a:gd name="T18" fmla="*/ 36 w 59"/>
                  <a:gd name="T19" fmla="*/ 57 h 66"/>
                  <a:gd name="T20" fmla="*/ 59 w 59"/>
                  <a:gd name="T21" fmla="*/ 29 h 66"/>
                  <a:gd name="T22" fmla="*/ 30 w 59"/>
                  <a:gd name="T2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66">
                    <a:moveTo>
                      <a:pt x="30" y="0"/>
                    </a:moveTo>
                    <a:cubicBezTo>
                      <a:pt x="13" y="0"/>
                      <a:pt x="0" y="13"/>
                      <a:pt x="0" y="29"/>
                    </a:cubicBezTo>
                    <a:cubicBezTo>
                      <a:pt x="12" y="29"/>
                      <a:pt x="12" y="29"/>
                      <a:pt x="12" y="29"/>
                    </a:cubicBezTo>
                    <a:cubicBezTo>
                      <a:pt x="12" y="19"/>
                      <a:pt x="20" y="12"/>
                      <a:pt x="30" y="12"/>
                    </a:cubicBezTo>
                    <a:cubicBezTo>
                      <a:pt x="39" y="12"/>
                      <a:pt x="47" y="19"/>
                      <a:pt x="47" y="29"/>
                    </a:cubicBezTo>
                    <a:cubicBezTo>
                      <a:pt x="47" y="38"/>
                      <a:pt x="40" y="45"/>
                      <a:pt x="31" y="46"/>
                    </a:cubicBezTo>
                    <a:cubicBezTo>
                      <a:pt x="22" y="46"/>
                      <a:pt x="22" y="46"/>
                      <a:pt x="22" y="46"/>
                    </a:cubicBezTo>
                    <a:cubicBezTo>
                      <a:pt x="22" y="66"/>
                      <a:pt x="22" y="66"/>
                      <a:pt x="22" y="66"/>
                    </a:cubicBezTo>
                    <a:cubicBezTo>
                      <a:pt x="36" y="66"/>
                      <a:pt x="36" y="66"/>
                      <a:pt x="36" y="66"/>
                    </a:cubicBezTo>
                    <a:cubicBezTo>
                      <a:pt x="36" y="57"/>
                      <a:pt x="36" y="57"/>
                      <a:pt x="36" y="57"/>
                    </a:cubicBezTo>
                    <a:cubicBezTo>
                      <a:pt x="49" y="54"/>
                      <a:pt x="59" y="43"/>
                      <a:pt x="59" y="29"/>
                    </a:cubicBezTo>
                    <a:cubicBezTo>
                      <a:pt x="59" y="13"/>
                      <a:pt x="46" y="0"/>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文本框 9"/>
            <p:cNvSpPr txBox="1"/>
            <p:nvPr/>
          </p:nvSpPr>
          <p:spPr>
            <a:xfrm>
              <a:off x="1624129" y="1579563"/>
              <a:ext cx="3962400" cy="369332"/>
            </a:xfrm>
            <a:prstGeom prst="rect">
              <a:avLst/>
            </a:prstGeom>
            <a:noFill/>
          </p:spPr>
          <p:txBody>
            <a:bodyPr wrap="square" rtlCol="0">
              <a:spAutoFit/>
            </a:bodyPr>
            <a:lstStyle/>
            <a:p>
              <a:r>
                <a:rPr lang="zh-CN" altLang="en-US" dirty="0" smtClean="0"/>
                <a:t>如何处理异常值</a:t>
              </a:r>
              <a:endParaRPr lang="zh-CN" altLang="en-US" dirty="0"/>
            </a:p>
          </p:txBody>
        </p:sp>
      </p:grpSp>
      <p:grpSp>
        <p:nvGrpSpPr>
          <p:cNvPr id="12" name="Csoportba foglalás 158"/>
          <p:cNvGrpSpPr/>
          <p:nvPr/>
        </p:nvGrpSpPr>
        <p:grpSpPr>
          <a:xfrm>
            <a:off x="1010444" y="1888123"/>
            <a:ext cx="387961" cy="388938"/>
            <a:chOff x="8396288" y="4211638"/>
            <a:chExt cx="630238" cy="631825"/>
          </a:xfrm>
          <a:solidFill>
            <a:schemeClr val="accent2"/>
          </a:solidFill>
        </p:grpSpPr>
        <p:sp>
          <p:nvSpPr>
            <p:cNvPr id="13" name="Freeform 99"/>
            <p:cNvSpPr>
              <a:spLocks noEditPoints="1"/>
            </p:cNvSpPr>
            <p:nvPr/>
          </p:nvSpPr>
          <p:spPr bwMode="auto">
            <a:xfrm>
              <a:off x="8396288" y="42116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8 w 397"/>
                <a:gd name="T13" fmla="*/ 19 h 398"/>
                <a:gd name="T14" fmla="*/ 378 w 397"/>
                <a:gd name="T15" fmla="*/ 380 h 398"/>
                <a:gd name="T16" fmla="*/ 19 w 397"/>
                <a:gd name="T17" fmla="*/ 380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0"/>
            <p:cNvSpPr>
              <a:spLocks/>
            </p:cNvSpPr>
            <p:nvPr/>
          </p:nvSpPr>
          <p:spPr bwMode="auto">
            <a:xfrm>
              <a:off x="8628063" y="4370388"/>
              <a:ext cx="165100" cy="315913"/>
            </a:xfrm>
            <a:custGeom>
              <a:avLst/>
              <a:gdLst>
                <a:gd name="T0" fmla="*/ 0 w 104"/>
                <a:gd name="T1" fmla="*/ 199 h 199"/>
                <a:gd name="T2" fmla="*/ 52 w 104"/>
                <a:gd name="T3" fmla="*/ 156 h 199"/>
                <a:gd name="T4" fmla="*/ 104 w 104"/>
                <a:gd name="T5" fmla="*/ 199 h 199"/>
                <a:gd name="T6" fmla="*/ 104 w 104"/>
                <a:gd name="T7" fmla="*/ 0 h 199"/>
                <a:gd name="T8" fmla="*/ 0 w 104"/>
                <a:gd name="T9" fmla="*/ 0 h 199"/>
                <a:gd name="T10" fmla="*/ 0 w 104"/>
                <a:gd name="T11" fmla="*/ 199 h 199"/>
              </a:gdLst>
              <a:ahLst/>
              <a:cxnLst>
                <a:cxn ang="0">
                  <a:pos x="T0" y="T1"/>
                </a:cxn>
                <a:cxn ang="0">
                  <a:pos x="T2" y="T3"/>
                </a:cxn>
                <a:cxn ang="0">
                  <a:pos x="T4" y="T5"/>
                </a:cxn>
                <a:cxn ang="0">
                  <a:pos x="T6" y="T7"/>
                </a:cxn>
                <a:cxn ang="0">
                  <a:pos x="T8" y="T9"/>
                </a:cxn>
                <a:cxn ang="0">
                  <a:pos x="T10" y="T11"/>
                </a:cxn>
              </a:cxnLst>
              <a:rect l="0" t="0" r="r" b="b"/>
              <a:pathLst>
                <a:path w="104" h="199">
                  <a:moveTo>
                    <a:pt x="0" y="199"/>
                  </a:moveTo>
                  <a:lnTo>
                    <a:pt x="52" y="156"/>
                  </a:lnTo>
                  <a:lnTo>
                    <a:pt x="104" y="199"/>
                  </a:lnTo>
                  <a:lnTo>
                    <a:pt x="104" y="0"/>
                  </a:lnTo>
                  <a:lnTo>
                    <a:pt x="0" y="0"/>
                  </a:lnTo>
                  <a:lnTo>
                    <a:pt x="0"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5" name="文本框 14"/>
          <p:cNvSpPr txBox="1"/>
          <p:nvPr/>
        </p:nvSpPr>
        <p:spPr>
          <a:xfrm>
            <a:off x="1573328" y="1897926"/>
            <a:ext cx="8866071" cy="1477328"/>
          </a:xfrm>
          <a:prstGeom prst="rect">
            <a:avLst/>
          </a:prstGeom>
          <a:noFill/>
        </p:spPr>
        <p:txBody>
          <a:bodyPr wrap="square" rtlCol="0">
            <a:spAutoFit/>
          </a:bodyPr>
          <a:lstStyle/>
          <a:p>
            <a:r>
              <a:rPr lang="zh-CN" altLang="en-US" dirty="0"/>
              <a:t>大多数情况下，被认定为极端值的观测值或者被删除，或者将其取值重置为总体中看起来更为典型的某个值</a:t>
            </a:r>
            <a:r>
              <a:rPr lang="zh-CN" altLang="en-US" dirty="0" smtClean="0"/>
              <a:t>。当</a:t>
            </a:r>
            <a:r>
              <a:rPr lang="zh-CN" altLang="en-US" dirty="0"/>
              <a:t>被认定为极端值的观测值数量变得很大时，比如超过</a:t>
            </a:r>
            <a:r>
              <a:rPr lang="en-US" altLang="zh-CN" dirty="0"/>
              <a:t>10%</a:t>
            </a:r>
            <a:r>
              <a:rPr lang="zh-CN" altLang="en-US" dirty="0"/>
              <a:t>，此时需要考虑将总体区分成两个数据集，即对数据分群（</a:t>
            </a:r>
            <a:r>
              <a:rPr lang="en-US" altLang="zh-CN" dirty="0"/>
              <a:t>segments</a:t>
            </a:r>
            <a:r>
              <a:rPr lang="zh-CN" altLang="en-US" dirty="0"/>
              <a:t>），并针对每个群开发独立的评分卡，这种情况下需要注意的是，生成数据的基本机制不止一种，每种都需要开发独立的评分卡。</a:t>
            </a:r>
          </a:p>
        </p:txBody>
      </p:sp>
      <p:sp>
        <p:nvSpPr>
          <p:cNvPr id="20" name="Text Placeholder 32"/>
          <p:cNvSpPr txBox="1"/>
          <p:nvPr/>
        </p:nvSpPr>
        <p:spPr>
          <a:xfrm>
            <a:off x="1887137" y="4044046"/>
            <a:ext cx="8552262" cy="259805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228600" lvl="0" indent="-228600">
              <a:lnSpc>
                <a:spcPct val="150000"/>
              </a:lnSpc>
              <a:buFont typeface="+mj-lt"/>
              <a:buAutoNum type="alphaLcPeriod"/>
              <a:defRPr/>
            </a:pPr>
            <a:r>
              <a:rPr lang="zh-CN" altLang="en-US" sz="1200" dirty="0" smtClean="0">
                <a:solidFill>
                  <a:schemeClr val="bg1">
                    <a:lumMod val="50000"/>
                  </a:schemeClr>
                </a:solidFill>
                <a:latin typeface="+mn-ea"/>
                <a:cs typeface="+mn-ea"/>
                <a:sym typeface="+mn-lt"/>
              </a:rPr>
              <a:t>为</a:t>
            </a:r>
            <a:r>
              <a:rPr lang="zh-CN" altLang="en-US" sz="1200" dirty="0">
                <a:solidFill>
                  <a:schemeClr val="bg1">
                    <a:lumMod val="50000"/>
                  </a:schemeClr>
                </a:solidFill>
                <a:latin typeface="+mn-ea"/>
                <a:cs typeface="+mn-ea"/>
                <a:sym typeface="+mn-lt"/>
              </a:rPr>
              <a:t>每个变量设定一个正常取值范围，可以在简单统计指标的基础上予以证实。经验法则或者切比雪夫定理。但是这样识别极端值是基于单个变量的独立检验，并没有考虑数据的多元属性，因此忽略了变量间的相互影响。这种方法在开发模型中也是常用的。</a:t>
            </a:r>
          </a:p>
          <a:p>
            <a:pPr marL="228600" lvl="0" indent="-228600">
              <a:lnSpc>
                <a:spcPct val="150000"/>
              </a:lnSpc>
              <a:buFont typeface="+mj-lt"/>
              <a:buAutoNum type="alphaLcPeriod"/>
              <a:defRPr/>
            </a:pPr>
            <a:r>
              <a:rPr lang="zh-CN" altLang="en-US" sz="1200" dirty="0" smtClean="0">
                <a:solidFill>
                  <a:schemeClr val="bg1">
                    <a:lumMod val="50000"/>
                  </a:schemeClr>
                </a:solidFill>
                <a:latin typeface="+mn-ea"/>
                <a:cs typeface="+mn-ea"/>
                <a:sym typeface="+mn-lt"/>
              </a:rPr>
              <a:t>根据特定</a:t>
            </a:r>
            <a:r>
              <a:rPr lang="zh-CN" altLang="en-US" sz="1200" dirty="0">
                <a:solidFill>
                  <a:schemeClr val="bg1">
                    <a:lumMod val="50000"/>
                  </a:schemeClr>
                </a:solidFill>
                <a:latin typeface="+mn-ea"/>
                <a:cs typeface="+mn-ea"/>
                <a:sym typeface="+mn-lt"/>
              </a:rPr>
              <a:t>函数形式的模型，如线性模型的假设基础上，可以用已知数据来拟合该模型，严重偏离被拟合模型的观测值被视为极端值。这种方法考虑了数据的多变量属性，但当前实施该方法有赖于稳健的线性回归的应用，因此，在逻辑回归中，观测值因不能很好的拟合一个稳健的线性回归模型是很正常的，故这种方法的有效性也有一定质疑。</a:t>
            </a:r>
          </a:p>
          <a:p>
            <a:pPr marL="228600" lvl="0" indent="-228600">
              <a:lnSpc>
                <a:spcPct val="150000"/>
              </a:lnSpc>
              <a:buFont typeface="+mj-lt"/>
              <a:buAutoNum type="alphaLcPeriod"/>
              <a:defRPr/>
            </a:pPr>
            <a:r>
              <a:rPr lang="zh-CN" altLang="en-US" sz="1200" dirty="0" smtClean="0">
                <a:solidFill>
                  <a:schemeClr val="bg1">
                    <a:lumMod val="50000"/>
                  </a:schemeClr>
                </a:solidFill>
                <a:latin typeface="+mn-ea"/>
                <a:cs typeface="+mn-ea"/>
                <a:sym typeface="+mn-lt"/>
              </a:rPr>
              <a:t>通过</a:t>
            </a:r>
            <a:r>
              <a:rPr lang="zh-CN" altLang="en-US" sz="1200" dirty="0">
                <a:solidFill>
                  <a:schemeClr val="bg1">
                    <a:lumMod val="50000"/>
                  </a:schemeClr>
                </a:solidFill>
                <a:latin typeface="+mn-ea"/>
                <a:cs typeface="+mn-ea"/>
                <a:sym typeface="+mn-lt"/>
              </a:rPr>
              <a:t>聚类来标记极端值。</a:t>
            </a:r>
          </a:p>
          <a:p>
            <a:pPr marL="228600" lvl="0" indent="-228600">
              <a:lnSpc>
                <a:spcPct val="150000"/>
              </a:lnSpc>
              <a:buFont typeface="+mj-lt"/>
              <a:buAutoNum type="alphaLcPeriod"/>
              <a:defRPr/>
            </a:pPr>
            <a:r>
              <a:rPr lang="zh-CN" altLang="en-US" sz="1200" dirty="0" smtClean="0">
                <a:solidFill>
                  <a:schemeClr val="bg1">
                    <a:lumMod val="50000"/>
                  </a:schemeClr>
                </a:solidFill>
                <a:latin typeface="+mn-ea"/>
                <a:cs typeface="+mn-ea"/>
                <a:sym typeface="+mn-lt"/>
              </a:rPr>
              <a:t>通过</a:t>
            </a:r>
            <a:r>
              <a:rPr lang="zh-CN" altLang="en-US" sz="1200" dirty="0">
                <a:solidFill>
                  <a:schemeClr val="bg1">
                    <a:lumMod val="50000"/>
                  </a:schemeClr>
                </a:solidFill>
                <a:latin typeface="+mn-ea"/>
                <a:cs typeface="+mn-ea"/>
                <a:sym typeface="+mn-lt"/>
              </a:rPr>
              <a:t>决策树发现包含少量观测值的持续结点，这种方法在开发模型中不常用</a:t>
            </a:r>
          </a:p>
          <a:p>
            <a:pPr marL="0" lvl="0" indent="0">
              <a:lnSpc>
                <a:spcPct val="150000"/>
              </a:lnSpc>
              <a:buNone/>
              <a:defRPr/>
            </a:pPr>
            <a:endParaRPr lang="zh-CN" altLang="en-US" sz="1200" dirty="0">
              <a:solidFill>
                <a:schemeClr val="bg1">
                  <a:lumMod val="50000"/>
                </a:schemeClr>
              </a:solidFill>
              <a:latin typeface="+mn-ea"/>
              <a:cs typeface="+mn-ea"/>
              <a:sym typeface="+mn-lt"/>
            </a:endParaRPr>
          </a:p>
        </p:txBody>
      </p:sp>
      <p:sp>
        <p:nvSpPr>
          <p:cNvPr id="21" name="Text Placeholder 33"/>
          <p:cNvSpPr txBox="1"/>
          <p:nvPr/>
        </p:nvSpPr>
        <p:spPr>
          <a:xfrm>
            <a:off x="1873469" y="3610888"/>
            <a:ext cx="4290793" cy="304311"/>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buNone/>
            </a:pPr>
            <a:r>
              <a:rPr lang="zh-CN" altLang="en-US" sz="1800" b="1" dirty="0" smtClean="0">
                <a:solidFill>
                  <a:srgbClr val="F23B48"/>
                </a:solidFill>
                <a:latin typeface="+mn-lt"/>
                <a:cs typeface="+mn-ea"/>
                <a:sym typeface="+mn-lt"/>
              </a:rPr>
              <a:t>识别方法</a:t>
            </a:r>
            <a:endParaRPr kumimoji="0" lang="en-AU" sz="1800" b="0" i="0" u="none" strike="noStrike" kern="1200" cap="none" spc="0" normalizeH="0" baseline="0" noProof="0" dirty="0">
              <a:ln>
                <a:noFill/>
              </a:ln>
              <a:solidFill>
                <a:srgbClr val="F23B48"/>
              </a:solidFill>
              <a:effectLst/>
              <a:uLnTx/>
              <a:uFillTx/>
              <a:latin typeface="+mn-lt"/>
              <a:cs typeface="+mn-ea"/>
              <a:sym typeface="+mn-lt"/>
            </a:endParaRPr>
          </a:p>
        </p:txBody>
      </p:sp>
      <p:cxnSp>
        <p:nvCxnSpPr>
          <p:cNvPr id="22" name="Straight Connector 58"/>
          <p:cNvCxnSpPr/>
          <p:nvPr/>
        </p:nvCxnSpPr>
        <p:spPr>
          <a:xfrm>
            <a:off x="1685578" y="3610888"/>
            <a:ext cx="0" cy="718378"/>
          </a:xfrm>
          <a:prstGeom prst="line">
            <a:avLst/>
          </a:prstGeom>
          <a:ln w="50800">
            <a:solidFill>
              <a:srgbClr val="F23B4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87284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p:txBody>
          <a:bodyPr/>
          <a:lstStyle/>
          <a:p>
            <a:r>
              <a:rPr lang="en-US" altLang="zh-CN" dirty="0" smtClean="0"/>
              <a:t>R</a:t>
            </a:r>
            <a:r>
              <a:rPr lang="zh-CN" altLang="en-US" dirty="0" smtClean="0"/>
              <a:t>语言逻辑回归建模</a:t>
            </a:r>
            <a:endParaRPr lang="zh-CN" altLang="en-US" dirty="0"/>
          </a:p>
        </p:txBody>
      </p:sp>
      <p:sp>
        <p:nvSpPr>
          <p:cNvPr id="4" name="灯片编号占位符 3"/>
          <p:cNvSpPr>
            <a:spLocks noGrp="1"/>
          </p:cNvSpPr>
          <p:nvPr>
            <p:ph type="sldNum" sz="quarter" idx="12"/>
          </p:nvPr>
        </p:nvSpPr>
        <p:spPr/>
        <p:txBody>
          <a:bodyPr/>
          <a:lstStyle/>
          <a:p>
            <a:fld id="{32CCA8F1-65B7-4168-9E5A-D348FEC2CD71}" type="slidenum">
              <a:rPr lang="zh-CN" altLang="en-US" smtClean="0"/>
              <a:t>31</a:t>
            </a:fld>
            <a:endParaRPr lang="zh-CN" altLang="en-US"/>
          </a:p>
        </p:txBody>
      </p:sp>
      <p:grpSp>
        <p:nvGrpSpPr>
          <p:cNvPr id="11" name="组合 10"/>
          <p:cNvGrpSpPr/>
          <p:nvPr/>
        </p:nvGrpSpPr>
        <p:grpSpPr>
          <a:xfrm>
            <a:off x="1010444" y="1630363"/>
            <a:ext cx="4525285" cy="388938"/>
            <a:chOff x="1061244" y="1579563"/>
            <a:chExt cx="4525285" cy="388938"/>
          </a:xfrm>
        </p:grpSpPr>
        <p:grpSp>
          <p:nvGrpSpPr>
            <p:cNvPr id="6" name="Csoportba foglalás 160"/>
            <p:cNvGrpSpPr/>
            <p:nvPr/>
          </p:nvGrpSpPr>
          <p:grpSpPr>
            <a:xfrm>
              <a:off x="1061244" y="1579563"/>
              <a:ext cx="387961" cy="388938"/>
              <a:chOff x="10288588" y="4211638"/>
              <a:chExt cx="630238" cy="631825"/>
            </a:xfrm>
            <a:solidFill>
              <a:schemeClr val="accent2"/>
            </a:solidFill>
          </p:grpSpPr>
          <p:sp>
            <p:nvSpPr>
              <p:cNvPr id="7" name="Freeform 104"/>
              <p:cNvSpPr>
                <a:spLocks noEditPoints="1"/>
              </p:cNvSpPr>
              <p:nvPr/>
            </p:nvSpPr>
            <p:spPr bwMode="auto">
              <a:xfrm>
                <a:off x="10288588" y="42116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8 w 397"/>
                  <a:gd name="T13" fmla="*/ 19 h 398"/>
                  <a:gd name="T14" fmla="*/ 378 w 397"/>
                  <a:gd name="T15" fmla="*/ 380 h 398"/>
                  <a:gd name="T16" fmla="*/ 19 w 397"/>
                  <a:gd name="T17" fmla="*/ 380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105"/>
              <p:cNvSpPr>
                <a:spLocks noChangeArrowheads="1"/>
              </p:cNvSpPr>
              <p:nvPr/>
            </p:nvSpPr>
            <p:spPr bwMode="auto">
              <a:xfrm>
                <a:off x="10572750" y="4633913"/>
                <a:ext cx="52388" cy="55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06"/>
              <p:cNvSpPr>
                <a:spLocks/>
              </p:cNvSpPr>
              <p:nvPr/>
            </p:nvSpPr>
            <p:spPr bwMode="auto">
              <a:xfrm>
                <a:off x="10490200" y="4370388"/>
                <a:ext cx="222250" cy="247650"/>
              </a:xfrm>
              <a:custGeom>
                <a:avLst/>
                <a:gdLst>
                  <a:gd name="T0" fmla="*/ 30 w 59"/>
                  <a:gd name="T1" fmla="*/ 0 h 66"/>
                  <a:gd name="T2" fmla="*/ 0 w 59"/>
                  <a:gd name="T3" fmla="*/ 29 h 66"/>
                  <a:gd name="T4" fmla="*/ 12 w 59"/>
                  <a:gd name="T5" fmla="*/ 29 h 66"/>
                  <a:gd name="T6" fmla="*/ 30 w 59"/>
                  <a:gd name="T7" fmla="*/ 12 h 66"/>
                  <a:gd name="T8" fmla="*/ 47 w 59"/>
                  <a:gd name="T9" fmla="*/ 29 h 66"/>
                  <a:gd name="T10" fmla="*/ 31 w 59"/>
                  <a:gd name="T11" fmla="*/ 46 h 66"/>
                  <a:gd name="T12" fmla="*/ 22 w 59"/>
                  <a:gd name="T13" fmla="*/ 46 h 66"/>
                  <a:gd name="T14" fmla="*/ 22 w 59"/>
                  <a:gd name="T15" fmla="*/ 66 h 66"/>
                  <a:gd name="T16" fmla="*/ 36 w 59"/>
                  <a:gd name="T17" fmla="*/ 66 h 66"/>
                  <a:gd name="T18" fmla="*/ 36 w 59"/>
                  <a:gd name="T19" fmla="*/ 57 h 66"/>
                  <a:gd name="T20" fmla="*/ 59 w 59"/>
                  <a:gd name="T21" fmla="*/ 29 h 66"/>
                  <a:gd name="T22" fmla="*/ 30 w 59"/>
                  <a:gd name="T2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66">
                    <a:moveTo>
                      <a:pt x="30" y="0"/>
                    </a:moveTo>
                    <a:cubicBezTo>
                      <a:pt x="13" y="0"/>
                      <a:pt x="0" y="13"/>
                      <a:pt x="0" y="29"/>
                    </a:cubicBezTo>
                    <a:cubicBezTo>
                      <a:pt x="12" y="29"/>
                      <a:pt x="12" y="29"/>
                      <a:pt x="12" y="29"/>
                    </a:cubicBezTo>
                    <a:cubicBezTo>
                      <a:pt x="12" y="19"/>
                      <a:pt x="20" y="12"/>
                      <a:pt x="30" y="12"/>
                    </a:cubicBezTo>
                    <a:cubicBezTo>
                      <a:pt x="39" y="12"/>
                      <a:pt x="47" y="19"/>
                      <a:pt x="47" y="29"/>
                    </a:cubicBezTo>
                    <a:cubicBezTo>
                      <a:pt x="47" y="38"/>
                      <a:pt x="40" y="45"/>
                      <a:pt x="31" y="46"/>
                    </a:cubicBezTo>
                    <a:cubicBezTo>
                      <a:pt x="22" y="46"/>
                      <a:pt x="22" y="46"/>
                      <a:pt x="22" y="46"/>
                    </a:cubicBezTo>
                    <a:cubicBezTo>
                      <a:pt x="22" y="66"/>
                      <a:pt x="22" y="66"/>
                      <a:pt x="22" y="66"/>
                    </a:cubicBezTo>
                    <a:cubicBezTo>
                      <a:pt x="36" y="66"/>
                      <a:pt x="36" y="66"/>
                      <a:pt x="36" y="66"/>
                    </a:cubicBezTo>
                    <a:cubicBezTo>
                      <a:pt x="36" y="57"/>
                      <a:pt x="36" y="57"/>
                      <a:pt x="36" y="57"/>
                    </a:cubicBezTo>
                    <a:cubicBezTo>
                      <a:pt x="49" y="54"/>
                      <a:pt x="59" y="43"/>
                      <a:pt x="59" y="29"/>
                    </a:cubicBezTo>
                    <a:cubicBezTo>
                      <a:pt x="59" y="13"/>
                      <a:pt x="46" y="0"/>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文本框 9"/>
            <p:cNvSpPr txBox="1"/>
            <p:nvPr/>
          </p:nvSpPr>
          <p:spPr>
            <a:xfrm>
              <a:off x="1624129" y="1579563"/>
              <a:ext cx="3962400" cy="369332"/>
            </a:xfrm>
            <a:prstGeom prst="rect">
              <a:avLst/>
            </a:prstGeom>
            <a:noFill/>
          </p:spPr>
          <p:txBody>
            <a:bodyPr wrap="square" rtlCol="0">
              <a:spAutoFit/>
            </a:bodyPr>
            <a:lstStyle/>
            <a:p>
              <a:r>
                <a:rPr lang="zh-CN" altLang="en-US" dirty="0"/>
                <a:t>哑变量（虚拟变量）与标志变量</a:t>
              </a:r>
            </a:p>
          </p:txBody>
        </p:sp>
      </p:grpSp>
      <p:grpSp>
        <p:nvGrpSpPr>
          <p:cNvPr id="12" name="Csoportba foglalás 158"/>
          <p:cNvGrpSpPr/>
          <p:nvPr/>
        </p:nvGrpSpPr>
        <p:grpSpPr>
          <a:xfrm>
            <a:off x="1010444" y="2231023"/>
            <a:ext cx="387961" cy="388938"/>
            <a:chOff x="8396288" y="4211638"/>
            <a:chExt cx="630238" cy="631825"/>
          </a:xfrm>
          <a:solidFill>
            <a:schemeClr val="accent2"/>
          </a:solidFill>
        </p:grpSpPr>
        <p:sp>
          <p:nvSpPr>
            <p:cNvPr id="13" name="Freeform 99"/>
            <p:cNvSpPr>
              <a:spLocks noEditPoints="1"/>
            </p:cNvSpPr>
            <p:nvPr/>
          </p:nvSpPr>
          <p:spPr bwMode="auto">
            <a:xfrm>
              <a:off x="8396288" y="42116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8 w 397"/>
                <a:gd name="T13" fmla="*/ 19 h 398"/>
                <a:gd name="T14" fmla="*/ 378 w 397"/>
                <a:gd name="T15" fmla="*/ 380 h 398"/>
                <a:gd name="T16" fmla="*/ 19 w 397"/>
                <a:gd name="T17" fmla="*/ 380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0"/>
            <p:cNvSpPr>
              <a:spLocks/>
            </p:cNvSpPr>
            <p:nvPr/>
          </p:nvSpPr>
          <p:spPr bwMode="auto">
            <a:xfrm>
              <a:off x="8628063" y="4370388"/>
              <a:ext cx="165100" cy="315913"/>
            </a:xfrm>
            <a:custGeom>
              <a:avLst/>
              <a:gdLst>
                <a:gd name="T0" fmla="*/ 0 w 104"/>
                <a:gd name="T1" fmla="*/ 199 h 199"/>
                <a:gd name="T2" fmla="*/ 52 w 104"/>
                <a:gd name="T3" fmla="*/ 156 h 199"/>
                <a:gd name="T4" fmla="*/ 104 w 104"/>
                <a:gd name="T5" fmla="*/ 199 h 199"/>
                <a:gd name="T6" fmla="*/ 104 w 104"/>
                <a:gd name="T7" fmla="*/ 0 h 199"/>
                <a:gd name="T8" fmla="*/ 0 w 104"/>
                <a:gd name="T9" fmla="*/ 0 h 199"/>
                <a:gd name="T10" fmla="*/ 0 w 104"/>
                <a:gd name="T11" fmla="*/ 199 h 199"/>
              </a:gdLst>
              <a:ahLst/>
              <a:cxnLst>
                <a:cxn ang="0">
                  <a:pos x="T0" y="T1"/>
                </a:cxn>
                <a:cxn ang="0">
                  <a:pos x="T2" y="T3"/>
                </a:cxn>
                <a:cxn ang="0">
                  <a:pos x="T4" y="T5"/>
                </a:cxn>
                <a:cxn ang="0">
                  <a:pos x="T6" y="T7"/>
                </a:cxn>
                <a:cxn ang="0">
                  <a:pos x="T8" y="T9"/>
                </a:cxn>
                <a:cxn ang="0">
                  <a:pos x="T10" y="T11"/>
                </a:cxn>
              </a:cxnLst>
              <a:rect l="0" t="0" r="r" b="b"/>
              <a:pathLst>
                <a:path w="104" h="199">
                  <a:moveTo>
                    <a:pt x="0" y="199"/>
                  </a:moveTo>
                  <a:lnTo>
                    <a:pt x="52" y="156"/>
                  </a:lnTo>
                  <a:lnTo>
                    <a:pt x="104" y="199"/>
                  </a:lnTo>
                  <a:lnTo>
                    <a:pt x="104" y="0"/>
                  </a:lnTo>
                  <a:lnTo>
                    <a:pt x="0" y="0"/>
                  </a:lnTo>
                  <a:lnTo>
                    <a:pt x="0"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5" name="文本框 14"/>
          <p:cNvSpPr txBox="1"/>
          <p:nvPr/>
        </p:nvSpPr>
        <p:spPr>
          <a:xfrm>
            <a:off x="1573328" y="2240826"/>
            <a:ext cx="8866071" cy="923330"/>
          </a:xfrm>
          <a:prstGeom prst="rect">
            <a:avLst/>
          </a:prstGeom>
          <a:noFill/>
        </p:spPr>
        <p:txBody>
          <a:bodyPr wrap="square" rtlCol="0">
            <a:spAutoFit/>
          </a:bodyPr>
          <a:lstStyle/>
          <a:p>
            <a:r>
              <a:rPr lang="zh-CN" altLang="en-US" dirty="0"/>
              <a:t>哑变量（</a:t>
            </a:r>
            <a:r>
              <a:rPr lang="en-US" altLang="zh-CN" dirty="0"/>
              <a:t>Dummy Variable</a:t>
            </a:r>
            <a:r>
              <a:rPr lang="zh-CN" altLang="en-US" dirty="0"/>
              <a:t>），又称为虚拟变量、虚设变量或名义变量，从名称上看就知道，它是人为虚设的变量，通常取值为</a:t>
            </a:r>
            <a:r>
              <a:rPr lang="en-US" altLang="zh-CN" dirty="0"/>
              <a:t>0</a:t>
            </a:r>
            <a:r>
              <a:rPr lang="zh-CN" altLang="en-US" dirty="0"/>
              <a:t>或</a:t>
            </a:r>
            <a:r>
              <a:rPr lang="en-US" altLang="zh-CN" dirty="0"/>
              <a:t>1</a:t>
            </a:r>
            <a:r>
              <a:rPr lang="zh-CN" altLang="en-US" dirty="0"/>
              <a:t>，来反映某个变量的不同属性。对于有</a:t>
            </a:r>
            <a:r>
              <a:rPr lang="en-US" altLang="zh-CN" dirty="0"/>
              <a:t>n</a:t>
            </a:r>
            <a:r>
              <a:rPr lang="zh-CN" altLang="en-US" dirty="0"/>
              <a:t>个分类属性的自变量，通常需要选取</a:t>
            </a:r>
            <a:r>
              <a:rPr lang="en-US" altLang="zh-CN" dirty="0"/>
              <a:t>1</a:t>
            </a:r>
            <a:r>
              <a:rPr lang="zh-CN" altLang="en-US" dirty="0"/>
              <a:t>个分类作为参照，因此可以产生</a:t>
            </a:r>
            <a:r>
              <a:rPr lang="en-US" altLang="zh-CN" dirty="0"/>
              <a:t>n-1</a:t>
            </a:r>
            <a:r>
              <a:rPr lang="zh-CN" altLang="en-US" dirty="0"/>
              <a:t>个哑变量。</a:t>
            </a:r>
          </a:p>
        </p:txBody>
      </p:sp>
      <p:grpSp>
        <p:nvGrpSpPr>
          <p:cNvPr id="2" name="组合 1"/>
          <p:cNvGrpSpPr/>
          <p:nvPr/>
        </p:nvGrpSpPr>
        <p:grpSpPr>
          <a:xfrm>
            <a:off x="1685578" y="3610888"/>
            <a:ext cx="8753821" cy="3031212"/>
            <a:chOff x="1685578" y="3610888"/>
            <a:chExt cx="8753821" cy="3031212"/>
          </a:xfrm>
        </p:grpSpPr>
        <p:sp>
          <p:nvSpPr>
            <p:cNvPr id="20" name="Text Placeholder 32"/>
            <p:cNvSpPr txBox="1"/>
            <p:nvPr/>
          </p:nvSpPr>
          <p:spPr>
            <a:xfrm>
              <a:off x="1887137" y="4044046"/>
              <a:ext cx="8552262" cy="259805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lnSpc>
                  <a:spcPct val="150000"/>
                </a:lnSpc>
                <a:buNone/>
                <a:defRPr/>
              </a:pPr>
              <a:r>
                <a:rPr lang="zh-CN" altLang="en-US" sz="1200" dirty="0" smtClean="0">
                  <a:solidFill>
                    <a:schemeClr val="bg1">
                      <a:lumMod val="50000"/>
                    </a:schemeClr>
                  </a:solidFill>
                  <a:latin typeface="+mn-ea"/>
                  <a:cs typeface="+mn-ea"/>
                  <a:sym typeface="+mn-lt"/>
                </a:rPr>
                <a:t>将</a:t>
              </a:r>
              <a:r>
                <a:rPr lang="zh-CN" altLang="en-US" sz="1200" dirty="0">
                  <a:solidFill>
                    <a:schemeClr val="bg1">
                      <a:lumMod val="50000"/>
                    </a:schemeClr>
                  </a:solidFill>
                  <a:latin typeface="+mn-ea"/>
                  <a:cs typeface="+mn-ea"/>
                  <a:sym typeface="+mn-lt"/>
                </a:rPr>
                <a:t>哑变量引入回归模型，虽然使模型变得较为复杂，但可以更直观地反映出该自变量的不同属性对于因变量的影响，提高了模型的精度和准确度。</a:t>
              </a:r>
            </a:p>
            <a:p>
              <a:pPr marL="0" lvl="0" indent="0">
                <a:lnSpc>
                  <a:spcPct val="150000"/>
                </a:lnSpc>
                <a:buNone/>
                <a:defRPr/>
              </a:pPr>
              <a:endParaRPr lang="zh-CN" altLang="en-US" sz="1200" dirty="0">
                <a:solidFill>
                  <a:schemeClr val="bg1">
                    <a:lumMod val="50000"/>
                  </a:schemeClr>
                </a:solidFill>
                <a:latin typeface="+mn-ea"/>
                <a:cs typeface="+mn-ea"/>
                <a:sym typeface="+mn-lt"/>
              </a:endParaRPr>
            </a:p>
          </p:txBody>
        </p:sp>
        <p:sp>
          <p:nvSpPr>
            <p:cNvPr id="21" name="Text Placeholder 33"/>
            <p:cNvSpPr txBox="1"/>
            <p:nvPr/>
          </p:nvSpPr>
          <p:spPr>
            <a:xfrm>
              <a:off x="1873469" y="3610888"/>
              <a:ext cx="4290793" cy="304311"/>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buNone/>
              </a:pPr>
              <a:r>
                <a:rPr lang="zh-CN" altLang="en-US" sz="1800" b="1" dirty="0" smtClean="0">
                  <a:solidFill>
                    <a:srgbClr val="F23B48"/>
                  </a:solidFill>
                  <a:latin typeface="+mn-lt"/>
                  <a:cs typeface="+mn-ea"/>
                  <a:sym typeface="+mn-lt"/>
                </a:rPr>
                <a:t>作用</a:t>
              </a:r>
              <a:endParaRPr kumimoji="0" lang="en-AU" sz="1800" b="0" i="0" u="none" strike="noStrike" kern="1200" cap="none" spc="0" normalizeH="0" baseline="0" noProof="0" dirty="0">
                <a:ln>
                  <a:noFill/>
                </a:ln>
                <a:solidFill>
                  <a:srgbClr val="F23B48"/>
                </a:solidFill>
                <a:effectLst/>
                <a:uLnTx/>
                <a:uFillTx/>
                <a:latin typeface="+mn-lt"/>
                <a:cs typeface="+mn-ea"/>
                <a:sym typeface="+mn-lt"/>
              </a:endParaRPr>
            </a:p>
          </p:txBody>
        </p:sp>
        <p:cxnSp>
          <p:nvCxnSpPr>
            <p:cNvPr id="22" name="Straight Connector 58"/>
            <p:cNvCxnSpPr/>
            <p:nvPr/>
          </p:nvCxnSpPr>
          <p:spPr>
            <a:xfrm>
              <a:off x="1685578" y="3610888"/>
              <a:ext cx="0" cy="718378"/>
            </a:xfrm>
            <a:prstGeom prst="line">
              <a:avLst/>
            </a:prstGeom>
            <a:ln w="50800">
              <a:solidFill>
                <a:srgbClr val="F23B48"/>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595350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p:txBody>
          <a:bodyPr/>
          <a:lstStyle/>
          <a:p>
            <a:r>
              <a:rPr lang="en-US" altLang="zh-CN" dirty="0" smtClean="0"/>
              <a:t>R</a:t>
            </a:r>
            <a:r>
              <a:rPr lang="zh-CN" altLang="en-US" dirty="0" smtClean="0"/>
              <a:t>语言逻辑回归建模</a:t>
            </a:r>
            <a:endParaRPr lang="zh-CN" altLang="en-US" dirty="0"/>
          </a:p>
        </p:txBody>
      </p:sp>
      <p:sp>
        <p:nvSpPr>
          <p:cNvPr id="4" name="灯片编号占位符 3"/>
          <p:cNvSpPr>
            <a:spLocks noGrp="1"/>
          </p:cNvSpPr>
          <p:nvPr>
            <p:ph type="sldNum" sz="quarter" idx="12"/>
          </p:nvPr>
        </p:nvSpPr>
        <p:spPr/>
        <p:txBody>
          <a:bodyPr/>
          <a:lstStyle/>
          <a:p>
            <a:fld id="{32CCA8F1-65B7-4168-9E5A-D348FEC2CD71}" type="slidenum">
              <a:rPr lang="zh-CN" altLang="en-US" smtClean="0"/>
              <a:t>32</a:t>
            </a:fld>
            <a:endParaRPr lang="zh-CN" altLang="en-US"/>
          </a:p>
        </p:txBody>
      </p:sp>
      <p:grpSp>
        <p:nvGrpSpPr>
          <p:cNvPr id="11" name="组合 10"/>
          <p:cNvGrpSpPr/>
          <p:nvPr/>
        </p:nvGrpSpPr>
        <p:grpSpPr>
          <a:xfrm>
            <a:off x="1010444" y="1630363"/>
            <a:ext cx="4525285" cy="388938"/>
            <a:chOff x="1061244" y="1579563"/>
            <a:chExt cx="4525285" cy="388938"/>
          </a:xfrm>
        </p:grpSpPr>
        <p:grpSp>
          <p:nvGrpSpPr>
            <p:cNvPr id="6" name="Csoportba foglalás 160"/>
            <p:cNvGrpSpPr/>
            <p:nvPr/>
          </p:nvGrpSpPr>
          <p:grpSpPr>
            <a:xfrm>
              <a:off x="1061244" y="1579563"/>
              <a:ext cx="387961" cy="388938"/>
              <a:chOff x="10288588" y="4211638"/>
              <a:chExt cx="630238" cy="631825"/>
            </a:xfrm>
            <a:solidFill>
              <a:schemeClr val="accent2"/>
            </a:solidFill>
          </p:grpSpPr>
          <p:sp>
            <p:nvSpPr>
              <p:cNvPr id="7" name="Freeform 104"/>
              <p:cNvSpPr>
                <a:spLocks noEditPoints="1"/>
              </p:cNvSpPr>
              <p:nvPr/>
            </p:nvSpPr>
            <p:spPr bwMode="auto">
              <a:xfrm>
                <a:off x="10288588" y="42116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8 w 397"/>
                  <a:gd name="T13" fmla="*/ 19 h 398"/>
                  <a:gd name="T14" fmla="*/ 378 w 397"/>
                  <a:gd name="T15" fmla="*/ 380 h 398"/>
                  <a:gd name="T16" fmla="*/ 19 w 397"/>
                  <a:gd name="T17" fmla="*/ 380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105"/>
              <p:cNvSpPr>
                <a:spLocks noChangeArrowheads="1"/>
              </p:cNvSpPr>
              <p:nvPr/>
            </p:nvSpPr>
            <p:spPr bwMode="auto">
              <a:xfrm>
                <a:off x="10572750" y="4633913"/>
                <a:ext cx="52388" cy="55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06"/>
              <p:cNvSpPr>
                <a:spLocks/>
              </p:cNvSpPr>
              <p:nvPr/>
            </p:nvSpPr>
            <p:spPr bwMode="auto">
              <a:xfrm>
                <a:off x="10490200" y="4370388"/>
                <a:ext cx="222250" cy="247650"/>
              </a:xfrm>
              <a:custGeom>
                <a:avLst/>
                <a:gdLst>
                  <a:gd name="T0" fmla="*/ 30 w 59"/>
                  <a:gd name="T1" fmla="*/ 0 h 66"/>
                  <a:gd name="T2" fmla="*/ 0 w 59"/>
                  <a:gd name="T3" fmla="*/ 29 h 66"/>
                  <a:gd name="T4" fmla="*/ 12 w 59"/>
                  <a:gd name="T5" fmla="*/ 29 h 66"/>
                  <a:gd name="T6" fmla="*/ 30 w 59"/>
                  <a:gd name="T7" fmla="*/ 12 h 66"/>
                  <a:gd name="T8" fmla="*/ 47 w 59"/>
                  <a:gd name="T9" fmla="*/ 29 h 66"/>
                  <a:gd name="T10" fmla="*/ 31 w 59"/>
                  <a:gd name="T11" fmla="*/ 46 h 66"/>
                  <a:gd name="T12" fmla="*/ 22 w 59"/>
                  <a:gd name="T13" fmla="*/ 46 h 66"/>
                  <a:gd name="T14" fmla="*/ 22 w 59"/>
                  <a:gd name="T15" fmla="*/ 66 h 66"/>
                  <a:gd name="T16" fmla="*/ 36 w 59"/>
                  <a:gd name="T17" fmla="*/ 66 h 66"/>
                  <a:gd name="T18" fmla="*/ 36 w 59"/>
                  <a:gd name="T19" fmla="*/ 57 h 66"/>
                  <a:gd name="T20" fmla="*/ 59 w 59"/>
                  <a:gd name="T21" fmla="*/ 29 h 66"/>
                  <a:gd name="T22" fmla="*/ 30 w 59"/>
                  <a:gd name="T2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66">
                    <a:moveTo>
                      <a:pt x="30" y="0"/>
                    </a:moveTo>
                    <a:cubicBezTo>
                      <a:pt x="13" y="0"/>
                      <a:pt x="0" y="13"/>
                      <a:pt x="0" y="29"/>
                    </a:cubicBezTo>
                    <a:cubicBezTo>
                      <a:pt x="12" y="29"/>
                      <a:pt x="12" y="29"/>
                      <a:pt x="12" y="29"/>
                    </a:cubicBezTo>
                    <a:cubicBezTo>
                      <a:pt x="12" y="19"/>
                      <a:pt x="20" y="12"/>
                      <a:pt x="30" y="12"/>
                    </a:cubicBezTo>
                    <a:cubicBezTo>
                      <a:pt x="39" y="12"/>
                      <a:pt x="47" y="19"/>
                      <a:pt x="47" y="29"/>
                    </a:cubicBezTo>
                    <a:cubicBezTo>
                      <a:pt x="47" y="38"/>
                      <a:pt x="40" y="45"/>
                      <a:pt x="31" y="46"/>
                    </a:cubicBezTo>
                    <a:cubicBezTo>
                      <a:pt x="22" y="46"/>
                      <a:pt x="22" y="46"/>
                      <a:pt x="22" y="46"/>
                    </a:cubicBezTo>
                    <a:cubicBezTo>
                      <a:pt x="22" y="66"/>
                      <a:pt x="22" y="66"/>
                      <a:pt x="22" y="66"/>
                    </a:cubicBezTo>
                    <a:cubicBezTo>
                      <a:pt x="36" y="66"/>
                      <a:pt x="36" y="66"/>
                      <a:pt x="36" y="66"/>
                    </a:cubicBezTo>
                    <a:cubicBezTo>
                      <a:pt x="36" y="57"/>
                      <a:pt x="36" y="57"/>
                      <a:pt x="36" y="57"/>
                    </a:cubicBezTo>
                    <a:cubicBezTo>
                      <a:pt x="49" y="54"/>
                      <a:pt x="59" y="43"/>
                      <a:pt x="59" y="29"/>
                    </a:cubicBezTo>
                    <a:cubicBezTo>
                      <a:pt x="59" y="13"/>
                      <a:pt x="46" y="0"/>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文本框 9"/>
            <p:cNvSpPr txBox="1"/>
            <p:nvPr/>
          </p:nvSpPr>
          <p:spPr>
            <a:xfrm>
              <a:off x="1624129" y="1579563"/>
              <a:ext cx="3962400" cy="369332"/>
            </a:xfrm>
            <a:prstGeom prst="rect">
              <a:avLst/>
            </a:prstGeom>
            <a:noFill/>
          </p:spPr>
          <p:txBody>
            <a:bodyPr wrap="square" rtlCol="0">
              <a:spAutoFit/>
            </a:bodyPr>
            <a:lstStyle/>
            <a:p>
              <a:r>
                <a:rPr lang="zh-CN" altLang="en-US" dirty="0" smtClean="0"/>
                <a:t>什么情况要做哑变量处理</a:t>
              </a:r>
              <a:endParaRPr lang="zh-CN" altLang="en-US" dirty="0"/>
            </a:p>
          </p:txBody>
        </p:sp>
      </p:grpSp>
      <p:grpSp>
        <p:nvGrpSpPr>
          <p:cNvPr id="2" name="组合 1"/>
          <p:cNvGrpSpPr/>
          <p:nvPr/>
        </p:nvGrpSpPr>
        <p:grpSpPr>
          <a:xfrm>
            <a:off x="1685578" y="2378988"/>
            <a:ext cx="8753821" cy="1786612"/>
            <a:chOff x="1685578" y="3610888"/>
            <a:chExt cx="8753821" cy="1786612"/>
          </a:xfrm>
        </p:grpSpPr>
        <p:sp>
          <p:nvSpPr>
            <p:cNvPr id="20" name="Text Placeholder 32"/>
            <p:cNvSpPr txBox="1"/>
            <p:nvPr/>
          </p:nvSpPr>
          <p:spPr>
            <a:xfrm>
              <a:off x="1887137" y="4044046"/>
              <a:ext cx="8552262" cy="135345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lnSpc>
                  <a:spcPct val="150000"/>
                </a:lnSpc>
                <a:buNone/>
                <a:defRPr/>
              </a:pPr>
              <a:r>
                <a:rPr lang="en-US" altLang="zh-CN" sz="1200" dirty="0">
                  <a:solidFill>
                    <a:schemeClr val="bg1">
                      <a:lumMod val="50000"/>
                    </a:schemeClr>
                  </a:solidFill>
                  <a:latin typeface="+mn-ea"/>
                  <a:cs typeface="+mn-ea"/>
                  <a:sym typeface="+mn-lt"/>
                </a:rPr>
                <a:t>1. </a:t>
              </a:r>
              <a:r>
                <a:rPr lang="zh-CN" altLang="en-US" sz="1200" dirty="0">
                  <a:solidFill>
                    <a:schemeClr val="bg1">
                      <a:lumMod val="50000"/>
                    </a:schemeClr>
                  </a:solidFill>
                  <a:latin typeface="+mn-ea"/>
                  <a:cs typeface="+mn-ea"/>
                  <a:sym typeface="+mn-lt"/>
                </a:rPr>
                <a:t>对于无序多分类变量，引入模型时需要转化为哑</a:t>
              </a:r>
              <a:r>
                <a:rPr lang="zh-CN" altLang="en-US" sz="1200" dirty="0" smtClean="0">
                  <a:solidFill>
                    <a:schemeClr val="bg1">
                      <a:lumMod val="50000"/>
                    </a:schemeClr>
                  </a:solidFill>
                  <a:latin typeface="+mn-ea"/>
                  <a:cs typeface="+mn-ea"/>
                  <a:sym typeface="+mn-lt"/>
                </a:rPr>
                <a:t>变量</a:t>
              </a:r>
              <a:endParaRPr lang="zh-CN" altLang="en-US" sz="1200" dirty="0">
                <a:solidFill>
                  <a:schemeClr val="bg1">
                    <a:lumMod val="50000"/>
                  </a:schemeClr>
                </a:solidFill>
                <a:latin typeface="+mn-ea"/>
                <a:cs typeface="+mn-ea"/>
                <a:sym typeface="+mn-lt"/>
              </a:endParaRPr>
            </a:p>
            <a:p>
              <a:pPr marL="0" lvl="0" indent="0">
                <a:lnSpc>
                  <a:spcPct val="150000"/>
                </a:lnSpc>
                <a:buNone/>
                <a:defRPr/>
              </a:pPr>
              <a:r>
                <a:rPr lang="en-US" altLang="zh-CN" sz="1200" dirty="0" smtClean="0">
                  <a:solidFill>
                    <a:schemeClr val="bg1">
                      <a:lumMod val="50000"/>
                    </a:schemeClr>
                  </a:solidFill>
                  <a:latin typeface="+mn-ea"/>
                  <a:cs typeface="+mn-ea"/>
                  <a:sym typeface="+mn-lt"/>
                </a:rPr>
                <a:t>2</a:t>
              </a:r>
              <a:r>
                <a:rPr lang="en-US" altLang="zh-CN" sz="1200" dirty="0">
                  <a:solidFill>
                    <a:schemeClr val="bg1">
                      <a:lumMod val="50000"/>
                    </a:schemeClr>
                  </a:solidFill>
                  <a:latin typeface="+mn-ea"/>
                  <a:cs typeface="+mn-ea"/>
                  <a:sym typeface="+mn-lt"/>
                </a:rPr>
                <a:t>. </a:t>
              </a:r>
              <a:r>
                <a:rPr lang="zh-CN" altLang="en-US" sz="1200" dirty="0">
                  <a:solidFill>
                    <a:schemeClr val="bg1">
                      <a:lumMod val="50000"/>
                    </a:schemeClr>
                  </a:solidFill>
                  <a:latin typeface="+mn-ea"/>
                  <a:cs typeface="+mn-ea"/>
                  <a:sym typeface="+mn-lt"/>
                </a:rPr>
                <a:t>对于有序多分类变量，引入模型时需要酌情</a:t>
              </a:r>
              <a:r>
                <a:rPr lang="zh-CN" altLang="en-US" sz="1200" dirty="0" smtClean="0">
                  <a:solidFill>
                    <a:schemeClr val="bg1">
                      <a:lumMod val="50000"/>
                    </a:schemeClr>
                  </a:solidFill>
                  <a:latin typeface="+mn-ea"/>
                  <a:cs typeface="+mn-ea"/>
                  <a:sym typeface="+mn-lt"/>
                </a:rPr>
                <a:t>考虑</a:t>
              </a:r>
              <a:endParaRPr lang="zh-CN" altLang="en-US" sz="1200" dirty="0">
                <a:solidFill>
                  <a:schemeClr val="bg1">
                    <a:lumMod val="50000"/>
                  </a:schemeClr>
                </a:solidFill>
                <a:latin typeface="+mn-ea"/>
                <a:cs typeface="+mn-ea"/>
                <a:sym typeface="+mn-lt"/>
              </a:endParaRPr>
            </a:p>
            <a:p>
              <a:pPr marL="0" lvl="0" indent="0">
                <a:lnSpc>
                  <a:spcPct val="150000"/>
                </a:lnSpc>
                <a:buNone/>
                <a:defRPr/>
              </a:pPr>
              <a:r>
                <a:rPr lang="en-US" altLang="zh-CN" sz="1200" dirty="0">
                  <a:solidFill>
                    <a:schemeClr val="bg1">
                      <a:lumMod val="50000"/>
                    </a:schemeClr>
                  </a:solidFill>
                  <a:latin typeface="+mn-ea"/>
                  <a:cs typeface="+mn-ea"/>
                  <a:sym typeface="+mn-lt"/>
                </a:rPr>
                <a:t>3. </a:t>
              </a:r>
              <a:r>
                <a:rPr lang="zh-CN" altLang="en-US" sz="1200" dirty="0">
                  <a:solidFill>
                    <a:schemeClr val="bg1">
                      <a:lumMod val="50000"/>
                    </a:schemeClr>
                  </a:solidFill>
                  <a:latin typeface="+mn-ea"/>
                  <a:cs typeface="+mn-ea"/>
                  <a:sym typeface="+mn-lt"/>
                </a:rPr>
                <a:t>对于连续性变量，进行变量转化时可以考虑设定为哑</a:t>
              </a:r>
              <a:r>
                <a:rPr lang="zh-CN" altLang="en-US" sz="1200" dirty="0" smtClean="0">
                  <a:solidFill>
                    <a:schemeClr val="bg1">
                      <a:lumMod val="50000"/>
                    </a:schemeClr>
                  </a:solidFill>
                  <a:latin typeface="+mn-ea"/>
                  <a:cs typeface="+mn-ea"/>
                  <a:sym typeface="+mn-lt"/>
                </a:rPr>
                <a:t>变量（连续变量分箱）</a:t>
              </a:r>
              <a:endParaRPr lang="en-US" altLang="zh-CN" sz="1200" dirty="0" smtClean="0">
                <a:solidFill>
                  <a:schemeClr val="bg1">
                    <a:lumMod val="50000"/>
                  </a:schemeClr>
                </a:solidFill>
                <a:latin typeface="+mn-ea"/>
                <a:cs typeface="+mn-ea"/>
                <a:sym typeface="+mn-lt"/>
              </a:endParaRPr>
            </a:p>
            <a:p>
              <a:pPr marL="0" lvl="0" indent="0">
                <a:lnSpc>
                  <a:spcPct val="150000"/>
                </a:lnSpc>
                <a:buNone/>
                <a:defRPr/>
              </a:pPr>
              <a:endParaRPr lang="zh-CN" altLang="en-US" sz="1200" dirty="0">
                <a:solidFill>
                  <a:schemeClr val="bg1">
                    <a:lumMod val="50000"/>
                  </a:schemeClr>
                </a:solidFill>
                <a:latin typeface="+mn-ea"/>
                <a:cs typeface="+mn-ea"/>
                <a:sym typeface="+mn-lt"/>
              </a:endParaRPr>
            </a:p>
            <a:p>
              <a:pPr marL="0" lvl="0" indent="0">
                <a:lnSpc>
                  <a:spcPct val="150000"/>
                </a:lnSpc>
                <a:buNone/>
                <a:defRPr/>
              </a:pPr>
              <a:endParaRPr lang="zh-CN" altLang="en-US" sz="1200" dirty="0">
                <a:solidFill>
                  <a:schemeClr val="bg1">
                    <a:lumMod val="50000"/>
                  </a:schemeClr>
                </a:solidFill>
                <a:latin typeface="+mn-ea"/>
                <a:cs typeface="+mn-ea"/>
                <a:sym typeface="+mn-lt"/>
              </a:endParaRPr>
            </a:p>
          </p:txBody>
        </p:sp>
        <p:sp>
          <p:nvSpPr>
            <p:cNvPr id="21" name="Text Placeholder 33"/>
            <p:cNvSpPr txBox="1"/>
            <p:nvPr/>
          </p:nvSpPr>
          <p:spPr>
            <a:xfrm>
              <a:off x="1873469" y="3610888"/>
              <a:ext cx="4290793" cy="304311"/>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buNone/>
              </a:pPr>
              <a:r>
                <a:rPr lang="en-US" altLang="zh-CN" sz="1800" b="1" dirty="0" smtClean="0">
                  <a:solidFill>
                    <a:srgbClr val="F23B48"/>
                  </a:solidFill>
                  <a:latin typeface="+mn-lt"/>
                  <a:cs typeface="+mn-ea"/>
                  <a:sym typeface="+mn-lt"/>
                </a:rPr>
                <a:t>when</a:t>
              </a:r>
              <a:endParaRPr kumimoji="0" lang="en-AU" sz="1800" b="0" i="0" u="none" strike="noStrike" kern="1200" cap="none" spc="0" normalizeH="0" baseline="0" noProof="0" dirty="0">
                <a:ln>
                  <a:noFill/>
                </a:ln>
                <a:solidFill>
                  <a:srgbClr val="F23B48"/>
                </a:solidFill>
                <a:effectLst/>
                <a:uLnTx/>
                <a:uFillTx/>
                <a:latin typeface="+mn-lt"/>
                <a:cs typeface="+mn-ea"/>
                <a:sym typeface="+mn-lt"/>
              </a:endParaRPr>
            </a:p>
          </p:txBody>
        </p:sp>
        <p:cxnSp>
          <p:nvCxnSpPr>
            <p:cNvPr id="22" name="Straight Connector 58"/>
            <p:cNvCxnSpPr/>
            <p:nvPr/>
          </p:nvCxnSpPr>
          <p:spPr>
            <a:xfrm>
              <a:off x="1685578" y="3610888"/>
              <a:ext cx="0" cy="718378"/>
            </a:xfrm>
            <a:prstGeom prst="line">
              <a:avLst/>
            </a:prstGeom>
            <a:ln w="50800">
              <a:solidFill>
                <a:srgbClr val="F23B48"/>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653468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p:txBody>
          <a:bodyPr/>
          <a:lstStyle/>
          <a:p>
            <a:r>
              <a:rPr lang="en-US" altLang="zh-CN" dirty="0" smtClean="0"/>
              <a:t>R</a:t>
            </a:r>
            <a:r>
              <a:rPr lang="zh-CN" altLang="en-US" dirty="0" smtClean="0"/>
              <a:t>语言逻辑回归建模</a:t>
            </a:r>
            <a:endParaRPr lang="zh-CN" altLang="en-US" dirty="0"/>
          </a:p>
        </p:txBody>
      </p:sp>
      <p:sp>
        <p:nvSpPr>
          <p:cNvPr id="4" name="灯片编号占位符 3"/>
          <p:cNvSpPr>
            <a:spLocks noGrp="1"/>
          </p:cNvSpPr>
          <p:nvPr>
            <p:ph type="sldNum" sz="quarter" idx="12"/>
          </p:nvPr>
        </p:nvSpPr>
        <p:spPr/>
        <p:txBody>
          <a:bodyPr/>
          <a:lstStyle/>
          <a:p>
            <a:fld id="{32CCA8F1-65B7-4168-9E5A-D348FEC2CD71}" type="slidenum">
              <a:rPr lang="zh-CN" altLang="en-US" smtClean="0"/>
              <a:t>33</a:t>
            </a:fld>
            <a:endParaRPr lang="zh-CN" altLang="en-US"/>
          </a:p>
        </p:txBody>
      </p:sp>
      <p:grpSp>
        <p:nvGrpSpPr>
          <p:cNvPr id="11" name="组合 10"/>
          <p:cNvGrpSpPr/>
          <p:nvPr/>
        </p:nvGrpSpPr>
        <p:grpSpPr>
          <a:xfrm>
            <a:off x="1010444" y="1630363"/>
            <a:ext cx="4525285" cy="388938"/>
            <a:chOff x="1061244" y="1579563"/>
            <a:chExt cx="4525285" cy="388938"/>
          </a:xfrm>
        </p:grpSpPr>
        <p:grpSp>
          <p:nvGrpSpPr>
            <p:cNvPr id="6" name="Csoportba foglalás 160"/>
            <p:cNvGrpSpPr/>
            <p:nvPr/>
          </p:nvGrpSpPr>
          <p:grpSpPr>
            <a:xfrm>
              <a:off x="1061244" y="1579563"/>
              <a:ext cx="387961" cy="388938"/>
              <a:chOff x="10288588" y="4211638"/>
              <a:chExt cx="630238" cy="631825"/>
            </a:xfrm>
            <a:solidFill>
              <a:schemeClr val="accent2"/>
            </a:solidFill>
          </p:grpSpPr>
          <p:sp>
            <p:nvSpPr>
              <p:cNvPr id="7" name="Freeform 104"/>
              <p:cNvSpPr>
                <a:spLocks noEditPoints="1"/>
              </p:cNvSpPr>
              <p:nvPr/>
            </p:nvSpPr>
            <p:spPr bwMode="auto">
              <a:xfrm>
                <a:off x="10288588" y="42116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8 w 397"/>
                  <a:gd name="T13" fmla="*/ 19 h 398"/>
                  <a:gd name="T14" fmla="*/ 378 w 397"/>
                  <a:gd name="T15" fmla="*/ 380 h 398"/>
                  <a:gd name="T16" fmla="*/ 19 w 397"/>
                  <a:gd name="T17" fmla="*/ 380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105"/>
              <p:cNvSpPr>
                <a:spLocks noChangeArrowheads="1"/>
              </p:cNvSpPr>
              <p:nvPr/>
            </p:nvSpPr>
            <p:spPr bwMode="auto">
              <a:xfrm>
                <a:off x="10572750" y="4633913"/>
                <a:ext cx="52388" cy="55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06"/>
              <p:cNvSpPr>
                <a:spLocks/>
              </p:cNvSpPr>
              <p:nvPr/>
            </p:nvSpPr>
            <p:spPr bwMode="auto">
              <a:xfrm>
                <a:off x="10490200" y="4370388"/>
                <a:ext cx="222250" cy="247650"/>
              </a:xfrm>
              <a:custGeom>
                <a:avLst/>
                <a:gdLst>
                  <a:gd name="T0" fmla="*/ 30 w 59"/>
                  <a:gd name="T1" fmla="*/ 0 h 66"/>
                  <a:gd name="T2" fmla="*/ 0 w 59"/>
                  <a:gd name="T3" fmla="*/ 29 h 66"/>
                  <a:gd name="T4" fmla="*/ 12 w 59"/>
                  <a:gd name="T5" fmla="*/ 29 h 66"/>
                  <a:gd name="T6" fmla="*/ 30 w 59"/>
                  <a:gd name="T7" fmla="*/ 12 h 66"/>
                  <a:gd name="T8" fmla="*/ 47 w 59"/>
                  <a:gd name="T9" fmla="*/ 29 h 66"/>
                  <a:gd name="T10" fmla="*/ 31 w 59"/>
                  <a:gd name="T11" fmla="*/ 46 h 66"/>
                  <a:gd name="T12" fmla="*/ 22 w 59"/>
                  <a:gd name="T13" fmla="*/ 46 h 66"/>
                  <a:gd name="T14" fmla="*/ 22 w 59"/>
                  <a:gd name="T15" fmla="*/ 66 h 66"/>
                  <a:gd name="T16" fmla="*/ 36 w 59"/>
                  <a:gd name="T17" fmla="*/ 66 h 66"/>
                  <a:gd name="T18" fmla="*/ 36 w 59"/>
                  <a:gd name="T19" fmla="*/ 57 h 66"/>
                  <a:gd name="T20" fmla="*/ 59 w 59"/>
                  <a:gd name="T21" fmla="*/ 29 h 66"/>
                  <a:gd name="T22" fmla="*/ 30 w 59"/>
                  <a:gd name="T2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66">
                    <a:moveTo>
                      <a:pt x="30" y="0"/>
                    </a:moveTo>
                    <a:cubicBezTo>
                      <a:pt x="13" y="0"/>
                      <a:pt x="0" y="13"/>
                      <a:pt x="0" y="29"/>
                    </a:cubicBezTo>
                    <a:cubicBezTo>
                      <a:pt x="12" y="29"/>
                      <a:pt x="12" y="29"/>
                      <a:pt x="12" y="29"/>
                    </a:cubicBezTo>
                    <a:cubicBezTo>
                      <a:pt x="12" y="19"/>
                      <a:pt x="20" y="12"/>
                      <a:pt x="30" y="12"/>
                    </a:cubicBezTo>
                    <a:cubicBezTo>
                      <a:pt x="39" y="12"/>
                      <a:pt x="47" y="19"/>
                      <a:pt x="47" y="29"/>
                    </a:cubicBezTo>
                    <a:cubicBezTo>
                      <a:pt x="47" y="38"/>
                      <a:pt x="40" y="45"/>
                      <a:pt x="31" y="46"/>
                    </a:cubicBezTo>
                    <a:cubicBezTo>
                      <a:pt x="22" y="46"/>
                      <a:pt x="22" y="46"/>
                      <a:pt x="22" y="46"/>
                    </a:cubicBezTo>
                    <a:cubicBezTo>
                      <a:pt x="22" y="66"/>
                      <a:pt x="22" y="66"/>
                      <a:pt x="22" y="66"/>
                    </a:cubicBezTo>
                    <a:cubicBezTo>
                      <a:pt x="36" y="66"/>
                      <a:pt x="36" y="66"/>
                      <a:pt x="36" y="66"/>
                    </a:cubicBezTo>
                    <a:cubicBezTo>
                      <a:pt x="36" y="57"/>
                      <a:pt x="36" y="57"/>
                      <a:pt x="36" y="57"/>
                    </a:cubicBezTo>
                    <a:cubicBezTo>
                      <a:pt x="49" y="54"/>
                      <a:pt x="59" y="43"/>
                      <a:pt x="59" y="29"/>
                    </a:cubicBezTo>
                    <a:cubicBezTo>
                      <a:pt x="59" y="13"/>
                      <a:pt x="46" y="0"/>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文本框 9"/>
            <p:cNvSpPr txBox="1"/>
            <p:nvPr/>
          </p:nvSpPr>
          <p:spPr>
            <a:xfrm>
              <a:off x="1624129" y="1579563"/>
              <a:ext cx="3962400" cy="369332"/>
            </a:xfrm>
            <a:prstGeom prst="rect">
              <a:avLst/>
            </a:prstGeom>
            <a:noFill/>
          </p:spPr>
          <p:txBody>
            <a:bodyPr wrap="square" rtlCol="0">
              <a:spAutoFit/>
            </a:bodyPr>
            <a:lstStyle/>
            <a:p>
              <a:r>
                <a:rPr lang="zh-CN" altLang="en-US" dirty="0" smtClean="0"/>
                <a:t>缺失值处理</a:t>
              </a:r>
              <a:endParaRPr lang="zh-CN" altLang="en-US" dirty="0"/>
            </a:p>
          </p:txBody>
        </p:sp>
      </p:grpSp>
      <p:grpSp>
        <p:nvGrpSpPr>
          <p:cNvPr id="2" name="组合 1"/>
          <p:cNvGrpSpPr/>
          <p:nvPr/>
        </p:nvGrpSpPr>
        <p:grpSpPr>
          <a:xfrm>
            <a:off x="1685578" y="2378988"/>
            <a:ext cx="8753821" cy="2828012"/>
            <a:chOff x="1685578" y="3610888"/>
            <a:chExt cx="8753821" cy="2828012"/>
          </a:xfrm>
        </p:grpSpPr>
        <p:sp>
          <p:nvSpPr>
            <p:cNvPr id="20" name="Text Placeholder 32"/>
            <p:cNvSpPr txBox="1"/>
            <p:nvPr/>
          </p:nvSpPr>
          <p:spPr>
            <a:xfrm>
              <a:off x="1887137" y="4044046"/>
              <a:ext cx="8552262" cy="239485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lnSpc>
                  <a:spcPct val="150000"/>
                </a:lnSpc>
                <a:buNone/>
                <a:defRPr/>
              </a:pPr>
              <a:r>
                <a:rPr lang="zh-CN" altLang="en-US" sz="1200" b="1" dirty="0">
                  <a:solidFill>
                    <a:schemeClr val="bg1">
                      <a:lumMod val="50000"/>
                    </a:schemeClr>
                  </a:solidFill>
                  <a:latin typeface="+mn-ea"/>
                  <a:cs typeface="+mn-ea"/>
                  <a:sym typeface="+mn-lt"/>
                </a:rPr>
                <a:t>机械</a:t>
              </a:r>
              <a:r>
                <a:rPr lang="zh-CN" altLang="en-US" sz="1200" b="1" dirty="0" smtClean="0">
                  <a:solidFill>
                    <a:schemeClr val="bg1">
                      <a:lumMod val="50000"/>
                    </a:schemeClr>
                  </a:solidFill>
                  <a:latin typeface="+mn-ea"/>
                  <a:cs typeface="+mn-ea"/>
                  <a:sym typeface="+mn-lt"/>
                </a:rPr>
                <a:t>原因</a:t>
              </a:r>
              <a:endParaRPr lang="en-US" altLang="zh-CN" sz="1200" b="1" dirty="0" smtClean="0">
                <a:solidFill>
                  <a:schemeClr val="bg1">
                    <a:lumMod val="50000"/>
                  </a:schemeClr>
                </a:solidFill>
                <a:latin typeface="+mn-ea"/>
                <a:cs typeface="+mn-ea"/>
                <a:sym typeface="+mn-lt"/>
              </a:endParaRPr>
            </a:p>
            <a:p>
              <a:pPr marL="0" lvl="0" indent="0">
                <a:lnSpc>
                  <a:spcPct val="150000"/>
                </a:lnSpc>
                <a:buNone/>
                <a:defRPr/>
              </a:pPr>
              <a:r>
                <a:rPr lang="zh-CN" altLang="en-US" sz="1200" dirty="0">
                  <a:solidFill>
                    <a:schemeClr val="bg1">
                      <a:lumMod val="50000"/>
                    </a:schemeClr>
                  </a:solidFill>
                  <a:latin typeface="+mn-ea"/>
                  <a:cs typeface="+mn-ea"/>
                  <a:sym typeface="+mn-lt"/>
                </a:rPr>
                <a:t>是由于机械原因导致的数据收集或保存的失败造成的数据缺失，比如数据存储的失败，存储器损坏，机械故障导致某段时间数据未能收集（对于定时数据采集而言）</a:t>
              </a:r>
              <a:endParaRPr lang="en-US" altLang="zh-CN" sz="1200" dirty="0">
                <a:solidFill>
                  <a:schemeClr val="bg1">
                    <a:lumMod val="50000"/>
                  </a:schemeClr>
                </a:solidFill>
                <a:latin typeface="+mn-ea"/>
                <a:cs typeface="+mn-ea"/>
                <a:sym typeface="+mn-lt"/>
              </a:endParaRPr>
            </a:p>
            <a:p>
              <a:pPr marL="0" lvl="0" indent="0">
                <a:lnSpc>
                  <a:spcPct val="150000"/>
                </a:lnSpc>
                <a:buNone/>
                <a:defRPr/>
              </a:pPr>
              <a:r>
                <a:rPr lang="zh-CN" altLang="en-US" sz="1200" b="1" dirty="0" smtClean="0">
                  <a:solidFill>
                    <a:schemeClr val="bg1">
                      <a:lumMod val="50000"/>
                    </a:schemeClr>
                  </a:solidFill>
                  <a:latin typeface="+mn-ea"/>
                  <a:cs typeface="+mn-ea"/>
                  <a:sym typeface="+mn-lt"/>
                </a:rPr>
                <a:t>人为原因</a:t>
              </a:r>
              <a:endParaRPr lang="en-US" altLang="zh-CN" sz="1200" b="1" dirty="0" smtClean="0">
                <a:solidFill>
                  <a:schemeClr val="bg1">
                    <a:lumMod val="50000"/>
                  </a:schemeClr>
                </a:solidFill>
                <a:latin typeface="+mn-ea"/>
                <a:cs typeface="+mn-ea"/>
                <a:sym typeface="+mn-lt"/>
              </a:endParaRPr>
            </a:p>
            <a:p>
              <a:pPr marL="0" lvl="0" indent="0">
                <a:lnSpc>
                  <a:spcPct val="150000"/>
                </a:lnSpc>
                <a:buNone/>
                <a:defRPr/>
              </a:pPr>
              <a:r>
                <a:rPr lang="zh-CN" altLang="en-US" sz="1200" dirty="0">
                  <a:solidFill>
                    <a:schemeClr val="bg1">
                      <a:lumMod val="50000"/>
                    </a:schemeClr>
                  </a:solidFill>
                  <a:latin typeface="+mn-ea"/>
                  <a:cs typeface="+mn-ea"/>
                  <a:sym typeface="+mn-lt"/>
                </a:rPr>
                <a:t>由于人的主观失误、历史局限或有意隐瞒造成的数据缺失，比如，在市场调查中被访人拒绝透露相关问题的答案，或者回答的问题是无效的，数据录入人员失误漏录了数据</a:t>
              </a:r>
            </a:p>
            <a:p>
              <a:pPr marL="0" lvl="0" indent="0">
                <a:lnSpc>
                  <a:spcPct val="150000"/>
                </a:lnSpc>
                <a:buNone/>
                <a:defRPr/>
              </a:pPr>
              <a:endParaRPr lang="zh-CN" altLang="en-US" sz="1200" dirty="0">
                <a:solidFill>
                  <a:schemeClr val="bg1">
                    <a:lumMod val="50000"/>
                  </a:schemeClr>
                </a:solidFill>
                <a:latin typeface="+mn-ea"/>
                <a:cs typeface="+mn-ea"/>
                <a:sym typeface="+mn-lt"/>
              </a:endParaRPr>
            </a:p>
          </p:txBody>
        </p:sp>
        <p:sp>
          <p:nvSpPr>
            <p:cNvPr id="21" name="Text Placeholder 33"/>
            <p:cNvSpPr txBox="1"/>
            <p:nvPr/>
          </p:nvSpPr>
          <p:spPr>
            <a:xfrm>
              <a:off x="1873469" y="3610888"/>
              <a:ext cx="4290793" cy="304311"/>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buNone/>
              </a:pPr>
              <a:r>
                <a:rPr lang="zh-CN" altLang="en-US" sz="1800" b="1" dirty="0" smtClean="0">
                  <a:solidFill>
                    <a:srgbClr val="F23B48"/>
                  </a:solidFill>
                  <a:latin typeface="+mn-lt"/>
                  <a:cs typeface="+mn-ea"/>
                  <a:sym typeface="+mn-lt"/>
                </a:rPr>
                <a:t>缺失原因</a:t>
              </a:r>
              <a:endParaRPr kumimoji="0" lang="en-AU" sz="1800" b="0" i="0" u="none" strike="noStrike" kern="1200" cap="none" spc="0" normalizeH="0" baseline="0" noProof="0" dirty="0">
                <a:ln>
                  <a:noFill/>
                </a:ln>
                <a:solidFill>
                  <a:srgbClr val="F23B48"/>
                </a:solidFill>
                <a:effectLst/>
                <a:uLnTx/>
                <a:uFillTx/>
                <a:latin typeface="+mn-lt"/>
                <a:cs typeface="+mn-ea"/>
                <a:sym typeface="+mn-lt"/>
              </a:endParaRPr>
            </a:p>
          </p:txBody>
        </p:sp>
        <p:cxnSp>
          <p:nvCxnSpPr>
            <p:cNvPr id="22" name="Straight Connector 58"/>
            <p:cNvCxnSpPr/>
            <p:nvPr/>
          </p:nvCxnSpPr>
          <p:spPr>
            <a:xfrm>
              <a:off x="1685578" y="3610888"/>
              <a:ext cx="0" cy="718378"/>
            </a:xfrm>
            <a:prstGeom prst="line">
              <a:avLst/>
            </a:prstGeom>
            <a:ln w="50800">
              <a:solidFill>
                <a:srgbClr val="F23B48"/>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17421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p:txBody>
          <a:bodyPr/>
          <a:lstStyle/>
          <a:p>
            <a:r>
              <a:rPr lang="en-US" altLang="zh-CN" dirty="0" smtClean="0"/>
              <a:t>R</a:t>
            </a:r>
            <a:r>
              <a:rPr lang="zh-CN" altLang="en-US" dirty="0" smtClean="0"/>
              <a:t>语言逻辑回归建模</a:t>
            </a:r>
            <a:endParaRPr lang="zh-CN" altLang="en-US" dirty="0"/>
          </a:p>
        </p:txBody>
      </p:sp>
      <p:sp>
        <p:nvSpPr>
          <p:cNvPr id="4" name="灯片编号占位符 3"/>
          <p:cNvSpPr>
            <a:spLocks noGrp="1"/>
          </p:cNvSpPr>
          <p:nvPr>
            <p:ph type="sldNum" sz="quarter" idx="12"/>
          </p:nvPr>
        </p:nvSpPr>
        <p:spPr/>
        <p:txBody>
          <a:bodyPr/>
          <a:lstStyle/>
          <a:p>
            <a:fld id="{32CCA8F1-65B7-4168-9E5A-D348FEC2CD71}" type="slidenum">
              <a:rPr lang="zh-CN" altLang="en-US" smtClean="0"/>
              <a:t>34</a:t>
            </a:fld>
            <a:endParaRPr lang="zh-CN" altLang="en-US"/>
          </a:p>
        </p:txBody>
      </p:sp>
      <p:grpSp>
        <p:nvGrpSpPr>
          <p:cNvPr id="11" name="组合 10"/>
          <p:cNvGrpSpPr/>
          <p:nvPr/>
        </p:nvGrpSpPr>
        <p:grpSpPr>
          <a:xfrm>
            <a:off x="1010444" y="1630363"/>
            <a:ext cx="4525285" cy="388938"/>
            <a:chOff x="1061244" y="1579563"/>
            <a:chExt cx="4525285" cy="388938"/>
          </a:xfrm>
        </p:grpSpPr>
        <p:grpSp>
          <p:nvGrpSpPr>
            <p:cNvPr id="6" name="Csoportba foglalás 160"/>
            <p:cNvGrpSpPr/>
            <p:nvPr/>
          </p:nvGrpSpPr>
          <p:grpSpPr>
            <a:xfrm>
              <a:off x="1061244" y="1579563"/>
              <a:ext cx="387961" cy="388938"/>
              <a:chOff x="10288588" y="4211638"/>
              <a:chExt cx="630238" cy="631825"/>
            </a:xfrm>
            <a:solidFill>
              <a:schemeClr val="accent2"/>
            </a:solidFill>
          </p:grpSpPr>
          <p:sp>
            <p:nvSpPr>
              <p:cNvPr id="7" name="Freeform 104"/>
              <p:cNvSpPr>
                <a:spLocks noEditPoints="1"/>
              </p:cNvSpPr>
              <p:nvPr/>
            </p:nvSpPr>
            <p:spPr bwMode="auto">
              <a:xfrm>
                <a:off x="10288588" y="42116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8 w 397"/>
                  <a:gd name="T13" fmla="*/ 19 h 398"/>
                  <a:gd name="T14" fmla="*/ 378 w 397"/>
                  <a:gd name="T15" fmla="*/ 380 h 398"/>
                  <a:gd name="T16" fmla="*/ 19 w 397"/>
                  <a:gd name="T17" fmla="*/ 380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105"/>
              <p:cNvSpPr>
                <a:spLocks noChangeArrowheads="1"/>
              </p:cNvSpPr>
              <p:nvPr/>
            </p:nvSpPr>
            <p:spPr bwMode="auto">
              <a:xfrm>
                <a:off x="10572750" y="4633913"/>
                <a:ext cx="52388" cy="55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06"/>
              <p:cNvSpPr>
                <a:spLocks/>
              </p:cNvSpPr>
              <p:nvPr/>
            </p:nvSpPr>
            <p:spPr bwMode="auto">
              <a:xfrm>
                <a:off x="10490200" y="4370388"/>
                <a:ext cx="222250" cy="247650"/>
              </a:xfrm>
              <a:custGeom>
                <a:avLst/>
                <a:gdLst>
                  <a:gd name="T0" fmla="*/ 30 w 59"/>
                  <a:gd name="T1" fmla="*/ 0 h 66"/>
                  <a:gd name="T2" fmla="*/ 0 w 59"/>
                  <a:gd name="T3" fmla="*/ 29 h 66"/>
                  <a:gd name="T4" fmla="*/ 12 w 59"/>
                  <a:gd name="T5" fmla="*/ 29 h 66"/>
                  <a:gd name="T6" fmla="*/ 30 w 59"/>
                  <a:gd name="T7" fmla="*/ 12 h 66"/>
                  <a:gd name="T8" fmla="*/ 47 w 59"/>
                  <a:gd name="T9" fmla="*/ 29 h 66"/>
                  <a:gd name="T10" fmla="*/ 31 w 59"/>
                  <a:gd name="T11" fmla="*/ 46 h 66"/>
                  <a:gd name="T12" fmla="*/ 22 w 59"/>
                  <a:gd name="T13" fmla="*/ 46 h 66"/>
                  <a:gd name="T14" fmla="*/ 22 w 59"/>
                  <a:gd name="T15" fmla="*/ 66 h 66"/>
                  <a:gd name="T16" fmla="*/ 36 w 59"/>
                  <a:gd name="T17" fmla="*/ 66 h 66"/>
                  <a:gd name="T18" fmla="*/ 36 w 59"/>
                  <a:gd name="T19" fmla="*/ 57 h 66"/>
                  <a:gd name="T20" fmla="*/ 59 w 59"/>
                  <a:gd name="T21" fmla="*/ 29 h 66"/>
                  <a:gd name="T22" fmla="*/ 30 w 59"/>
                  <a:gd name="T2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66">
                    <a:moveTo>
                      <a:pt x="30" y="0"/>
                    </a:moveTo>
                    <a:cubicBezTo>
                      <a:pt x="13" y="0"/>
                      <a:pt x="0" y="13"/>
                      <a:pt x="0" y="29"/>
                    </a:cubicBezTo>
                    <a:cubicBezTo>
                      <a:pt x="12" y="29"/>
                      <a:pt x="12" y="29"/>
                      <a:pt x="12" y="29"/>
                    </a:cubicBezTo>
                    <a:cubicBezTo>
                      <a:pt x="12" y="19"/>
                      <a:pt x="20" y="12"/>
                      <a:pt x="30" y="12"/>
                    </a:cubicBezTo>
                    <a:cubicBezTo>
                      <a:pt x="39" y="12"/>
                      <a:pt x="47" y="19"/>
                      <a:pt x="47" y="29"/>
                    </a:cubicBezTo>
                    <a:cubicBezTo>
                      <a:pt x="47" y="38"/>
                      <a:pt x="40" y="45"/>
                      <a:pt x="31" y="46"/>
                    </a:cubicBezTo>
                    <a:cubicBezTo>
                      <a:pt x="22" y="46"/>
                      <a:pt x="22" y="46"/>
                      <a:pt x="22" y="46"/>
                    </a:cubicBezTo>
                    <a:cubicBezTo>
                      <a:pt x="22" y="66"/>
                      <a:pt x="22" y="66"/>
                      <a:pt x="22" y="66"/>
                    </a:cubicBezTo>
                    <a:cubicBezTo>
                      <a:pt x="36" y="66"/>
                      <a:pt x="36" y="66"/>
                      <a:pt x="36" y="66"/>
                    </a:cubicBezTo>
                    <a:cubicBezTo>
                      <a:pt x="36" y="57"/>
                      <a:pt x="36" y="57"/>
                      <a:pt x="36" y="57"/>
                    </a:cubicBezTo>
                    <a:cubicBezTo>
                      <a:pt x="49" y="54"/>
                      <a:pt x="59" y="43"/>
                      <a:pt x="59" y="29"/>
                    </a:cubicBezTo>
                    <a:cubicBezTo>
                      <a:pt x="59" y="13"/>
                      <a:pt x="46" y="0"/>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文本框 9"/>
            <p:cNvSpPr txBox="1"/>
            <p:nvPr/>
          </p:nvSpPr>
          <p:spPr>
            <a:xfrm>
              <a:off x="1624129" y="1579563"/>
              <a:ext cx="3962400" cy="369332"/>
            </a:xfrm>
            <a:prstGeom prst="rect">
              <a:avLst/>
            </a:prstGeom>
            <a:noFill/>
          </p:spPr>
          <p:txBody>
            <a:bodyPr wrap="square" rtlCol="0">
              <a:spAutoFit/>
            </a:bodyPr>
            <a:lstStyle/>
            <a:p>
              <a:r>
                <a:rPr lang="zh-CN" altLang="en-US" dirty="0" smtClean="0"/>
                <a:t>缺失值处理</a:t>
              </a:r>
              <a:endParaRPr lang="zh-CN" altLang="en-US" dirty="0"/>
            </a:p>
          </p:txBody>
        </p:sp>
      </p:grpSp>
      <p:grpSp>
        <p:nvGrpSpPr>
          <p:cNvPr id="2" name="组合 1"/>
          <p:cNvGrpSpPr/>
          <p:nvPr/>
        </p:nvGrpSpPr>
        <p:grpSpPr>
          <a:xfrm>
            <a:off x="1685578" y="2378988"/>
            <a:ext cx="8753821" cy="3564612"/>
            <a:chOff x="1685578" y="3610888"/>
            <a:chExt cx="8753821" cy="3564612"/>
          </a:xfrm>
        </p:grpSpPr>
        <p:sp>
          <p:nvSpPr>
            <p:cNvPr id="20" name="Text Placeholder 32"/>
            <p:cNvSpPr txBox="1"/>
            <p:nvPr/>
          </p:nvSpPr>
          <p:spPr>
            <a:xfrm>
              <a:off x="1887137" y="4044046"/>
              <a:ext cx="8552262" cy="313145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lnSpc>
                  <a:spcPct val="150000"/>
                </a:lnSpc>
                <a:buNone/>
                <a:defRPr/>
              </a:pPr>
              <a:r>
                <a:rPr lang="zh-CN" altLang="en-US" sz="1200" dirty="0">
                  <a:solidFill>
                    <a:schemeClr val="bg1">
                      <a:lumMod val="50000"/>
                    </a:schemeClr>
                  </a:solidFill>
                  <a:latin typeface="+mn-ea"/>
                  <a:cs typeface="+mn-ea"/>
                  <a:sym typeface="+mn-lt"/>
                </a:rPr>
                <a:t>从缺失的分布角度，可以将缺失分为完全随机缺失，随机缺失和完全非随机缺失三种类型。</a:t>
              </a:r>
            </a:p>
            <a:p>
              <a:pPr marL="228600" lvl="0" indent="-228600">
                <a:lnSpc>
                  <a:spcPct val="150000"/>
                </a:lnSpc>
                <a:buFont typeface="+mj-ea"/>
                <a:buAutoNum type="circleNumDbPlain"/>
                <a:defRPr/>
              </a:pPr>
              <a:r>
                <a:rPr lang="zh-CN" altLang="en-US" sz="1200" dirty="0">
                  <a:solidFill>
                    <a:schemeClr val="bg1">
                      <a:lumMod val="50000"/>
                    </a:schemeClr>
                  </a:solidFill>
                  <a:latin typeface="+mn-ea"/>
                  <a:cs typeface="+mn-ea"/>
                  <a:sym typeface="+mn-lt"/>
                </a:rPr>
                <a:t>完全随机缺失</a:t>
              </a:r>
              <a:r>
                <a:rPr lang="en-US" altLang="zh-CN" sz="1200" dirty="0">
                  <a:solidFill>
                    <a:schemeClr val="bg1">
                      <a:lumMod val="50000"/>
                    </a:schemeClr>
                  </a:solidFill>
                  <a:latin typeface="+mn-ea"/>
                  <a:cs typeface="+mn-ea"/>
                  <a:sym typeface="+mn-lt"/>
                </a:rPr>
                <a:t>(missing completely at random</a:t>
              </a:r>
              <a:r>
                <a:rPr lang="zh-CN" altLang="en-US" sz="1200" dirty="0">
                  <a:solidFill>
                    <a:schemeClr val="bg1">
                      <a:lumMod val="50000"/>
                    </a:schemeClr>
                  </a:solidFill>
                  <a:latin typeface="+mn-ea"/>
                  <a:cs typeface="+mn-ea"/>
                  <a:sym typeface="+mn-lt"/>
                </a:rPr>
                <a:t>，</a:t>
              </a:r>
              <a:r>
                <a:rPr lang="en-US" altLang="zh-CN" sz="1200" dirty="0">
                  <a:solidFill>
                    <a:schemeClr val="bg1">
                      <a:lumMod val="50000"/>
                    </a:schemeClr>
                  </a:solidFill>
                  <a:latin typeface="+mn-ea"/>
                  <a:cs typeface="+mn-ea"/>
                  <a:sym typeface="+mn-lt"/>
                </a:rPr>
                <a:t>MCAR)</a:t>
              </a:r>
              <a:r>
                <a:rPr lang="zh-CN" altLang="en-US" sz="1200" dirty="0">
                  <a:solidFill>
                    <a:schemeClr val="bg1">
                      <a:lumMod val="50000"/>
                    </a:schemeClr>
                  </a:solidFill>
                  <a:latin typeface="+mn-ea"/>
                  <a:cs typeface="+mn-ea"/>
                  <a:sym typeface="+mn-lt"/>
                </a:rPr>
                <a:t>：指的是数据的缺失是随机的，数据的缺失不依赖于任何不完全变量或完全变量。</a:t>
              </a:r>
            </a:p>
            <a:p>
              <a:pPr marL="228600" lvl="0" indent="-228600">
                <a:lnSpc>
                  <a:spcPct val="150000"/>
                </a:lnSpc>
                <a:buFont typeface="+mj-ea"/>
                <a:buAutoNum type="circleNumDbPlain"/>
                <a:defRPr/>
              </a:pPr>
              <a:r>
                <a:rPr lang="zh-CN" altLang="en-US" sz="1200" dirty="0">
                  <a:solidFill>
                    <a:schemeClr val="bg1">
                      <a:lumMod val="50000"/>
                    </a:schemeClr>
                  </a:solidFill>
                  <a:latin typeface="+mn-ea"/>
                  <a:cs typeface="+mn-ea"/>
                  <a:sym typeface="+mn-lt"/>
                </a:rPr>
                <a:t>随机缺失</a:t>
              </a:r>
              <a:r>
                <a:rPr lang="en-US" altLang="zh-CN" sz="1200" dirty="0">
                  <a:solidFill>
                    <a:schemeClr val="bg1">
                      <a:lumMod val="50000"/>
                    </a:schemeClr>
                  </a:solidFill>
                  <a:latin typeface="+mn-ea"/>
                  <a:cs typeface="+mn-ea"/>
                  <a:sym typeface="+mn-lt"/>
                </a:rPr>
                <a:t>(missing at random</a:t>
              </a:r>
              <a:r>
                <a:rPr lang="zh-CN" altLang="en-US" sz="1200" dirty="0">
                  <a:solidFill>
                    <a:schemeClr val="bg1">
                      <a:lumMod val="50000"/>
                    </a:schemeClr>
                  </a:solidFill>
                  <a:latin typeface="+mn-ea"/>
                  <a:cs typeface="+mn-ea"/>
                  <a:sym typeface="+mn-lt"/>
                </a:rPr>
                <a:t>，</a:t>
              </a:r>
              <a:r>
                <a:rPr lang="en-US" altLang="zh-CN" sz="1200" dirty="0">
                  <a:solidFill>
                    <a:schemeClr val="bg1">
                      <a:lumMod val="50000"/>
                    </a:schemeClr>
                  </a:solidFill>
                  <a:latin typeface="+mn-ea"/>
                  <a:cs typeface="+mn-ea"/>
                  <a:sym typeface="+mn-lt"/>
                </a:rPr>
                <a:t>MAR)</a:t>
              </a:r>
              <a:r>
                <a:rPr lang="zh-CN" altLang="en-US" sz="1200" dirty="0">
                  <a:solidFill>
                    <a:schemeClr val="bg1">
                      <a:lumMod val="50000"/>
                    </a:schemeClr>
                  </a:solidFill>
                  <a:latin typeface="+mn-ea"/>
                  <a:cs typeface="+mn-ea"/>
                  <a:sym typeface="+mn-lt"/>
                </a:rPr>
                <a:t>：指的是数据的缺失不是完全随机的，即该类数据的缺失依赖于其他完全变量。</a:t>
              </a:r>
            </a:p>
            <a:p>
              <a:pPr marL="228600" lvl="0" indent="-228600">
                <a:lnSpc>
                  <a:spcPct val="150000"/>
                </a:lnSpc>
                <a:buFont typeface="+mj-ea"/>
                <a:buAutoNum type="circleNumDbPlain"/>
                <a:defRPr/>
              </a:pPr>
              <a:r>
                <a:rPr lang="zh-CN" altLang="en-US" sz="1200" dirty="0">
                  <a:solidFill>
                    <a:schemeClr val="bg1">
                      <a:lumMod val="50000"/>
                    </a:schemeClr>
                  </a:solidFill>
                  <a:latin typeface="+mn-ea"/>
                  <a:cs typeface="+mn-ea"/>
                  <a:sym typeface="+mn-lt"/>
                </a:rPr>
                <a:t>完全非随机缺失</a:t>
              </a:r>
              <a:r>
                <a:rPr lang="en-US" altLang="zh-CN" sz="1200" dirty="0">
                  <a:solidFill>
                    <a:schemeClr val="bg1">
                      <a:lumMod val="50000"/>
                    </a:schemeClr>
                  </a:solidFill>
                  <a:latin typeface="+mn-ea"/>
                  <a:cs typeface="+mn-ea"/>
                  <a:sym typeface="+mn-lt"/>
                </a:rPr>
                <a:t>(missing not at random</a:t>
              </a:r>
              <a:r>
                <a:rPr lang="zh-CN" altLang="en-US" sz="1200" dirty="0">
                  <a:solidFill>
                    <a:schemeClr val="bg1">
                      <a:lumMod val="50000"/>
                    </a:schemeClr>
                  </a:solidFill>
                  <a:latin typeface="+mn-ea"/>
                  <a:cs typeface="+mn-ea"/>
                  <a:sym typeface="+mn-lt"/>
                </a:rPr>
                <a:t>，</a:t>
              </a:r>
              <a:r>
                <a:rPr lang="en-US" altLang="zh-CN" sz="1200" dirty="0">
                  <a:solidFill>
                    <a:schemeClr val="bg1">
                      <a:lumMod val="50000"/>
                    </a:schemeClr>
                  </a:solidFill>
                  <a:latin typeface="+mn-ea"/>
                  <a:cs typeface="+mn-ea"/>
                  <a:sym typeface="+mn-lt"/>
                </a:rPr>
                <a:t>MNAR)</a:t>
              </a:r>
              <a:r>
                <a:rPr lang="zh-CN" altLang="en-US" sz="1200" dirty="0">
                  <a:solidFill>
                    <a:schemeClr val="bg1">
                      <a:lumMod val="50000"/>
                    </a:schemeClr>
                  </a:solidFill>
                  <a:latin typeface="+mn-ea"/>
                  <a:cs typeface="+mn-ea"/>
                  <a:sym typeface="+mn-lt"/>
                </a:rPr>
                <a:t>：指的是数据的缺失依赖于不完全变量自身。</a:t>
              </a:r>
            </a:p>
            <a:p>
              <a:pPr marL="0" lvl="0" indent="0">
                <a:lnSpc>
                  <a:spcPct val="150000"/>
                </a:lnSpc>
                <a:buNone/>
                <a:defRPr/>
              </a:pPr>
              <a:r>
                <a:rPr lang="en-US" altLang="zh-CN" sz="1200" dirty="0" smtClean="0">
                  <a:solidFill>
                    <a:schemeClr val="bg1">
                      <a:lumMod val="50000"/>
                    </a:schemeClr>
                  </a:solidFill>
                  <a:latin typeface="+mn-ea"/>
                  <a:cs typeface="+mn-ea"/>
                  <a:sym typeface="+mn-lt"/>
                </a:rPr>
                <a:t>【</a:t>
              </a:r>
              <a:r>
                <a:rPr lang="zh-CN" altLang="en-US" sz="1200" dirty="0" smtClean="0">
                  <a:solidFill>
                    <a:schemeClr val="bg1">
                      <a:lumMod val="50000"/>
                    </a:schemeClr>
                  </a:solidFill>
                  <a:latin typeface="+mn-ea"/>
                  <a:cs typeface="+mn-ea"/>
                  <a:sym typeface="+mn-lt"/>
                </a:rPr>
                <a:t>例子</a:t>
              </a:r>
              <a:r>
                <a:rPr lang="en-US" altLang="zh-CN" sz="1200" dirty="0" smtClean="0">
                  <a:solidFill>
                    <a:schemeClr val="bg1">
                      <a:lumMod val="50000"/>
                    </a:schemeClr>
                  </a:solidFill>
                  <a:latin typeface="+mn-ea"/>
                  <a:cs typeface="+mn-ea"/>
                  <a:sym typeface="+mn-lt"/>
                </a:rPr>
                <a:t>】</a:t>
              </a:r>
            </a:p>
            <a:p>
              <a:pPr marL="0" lvl="0" indent="0">
                <a:lnSpc>
                  <a:spcPct val="150000"/>
                </a:lnSpc>
                <a:buNone/>
                <a:defRPr/>
              </a:pPr>
              <a:r>
                <a:rPr lang="zh-CN" altLang="en-US" sz="1200" dirty="0">
                  <a:solidFill>
                    <a:schemeClr val="bg1">
                      <a:lumMod val="50000"/>
                    </a:schemeClr>
                  </a:solidFill>
                  <a:latin typeface="+mn-ea"/>
                  <a:cs typeface="+mn-ea"/>
                  <a:sym typeface="+mn-lt"/>
                </a:rPr>
                <a:t>比如在一次问卷调查中，高收入人群不愿意透露个人收入情况引起的缺失，便是一种完全非随机缺失，因为这种缺失由被调查者主观原因造成；如果一个被调查者不小心看漏了一题，可以认为是完全随机缺失；随机缺失可以这样理解，比如对一个单身汉调查其太太姓名，必然将出现缺失。</a:t>
              </a:r>
            </a:p>
            <a:p>
              <a:pPr marL="0" lvl="0" indent="0">
                <a:lnSpc>
                  <a:spcPct val="150000"/>
                </a:lnSpc>
                <a:buNone/>
                <a:defRPr/>
              </a:pPr>
              <a:endParaRPr lang="zh-CN" altLang="en-US" sz="1200" dirty="0">
                <a:solidFill>
                  <a:schemeClr val="bg1">
                    <a:lumMod val="50000"/>
                  </a:schemeClr>
                </a:solidFill>
                <a:latin typeface="+mn-ea"/>
                <a:cs typeface="+mn-ea"/>
                <a:sym typeface="+mn-lt"/>
              </a:endParaRPr>
            </a:p>
          </p:txBody>
        </p:sp>
        <p:sp>
          <p:nvSpPr>
            <p:cNvPr id="21" name="Text Placeholder 33"/>
            <p:cNvSpPr txBox="1"/>
            <p:nvPr/>
          </p:nvSpPr>
          <p:spPr>
            <a:xfrm>
              <a:off x="1873469" y="3610888"/>
              <a:ext cx="4290793" cy="304311"/>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buNone/>
              </a:pPr>
              <a:r>
                <a:rPr lang="zh-CN" altLang="en-US" sz="1800" b="1" dirty="0" smtClean="0">
                  <a:solidFill>
                    <a:srgbClr val="F23B48"/>
                  </a:solidFill>
                  <a:latin typeface="+mn-lt"/>
                  <a:cs typeface="+mn-ea"/>
                  <a:sym typeface="+mn-lt"/>
                </a:rPr>
                <a:t>缺失分类</a:t>
              </a:r>
              <a:endParaRPr kumimoji="0" lang="en-AU" sz="1800" b="0" i="0" u="none" strike="noStrike" kern="1200" cap="none" spc="0" normalizeH="0" baseline="0" noProof="0" dirty="0">
                <a:ln>
                  <a:noFill/>
                </a:ln>
                <a:solidFill>
                  <a:srgbClr val="F23B48"/>
                </a:solidFill>
                <a:effectLst/>
                <a:uLnTx/>
                <a:uFillTx/>
                <a:latin typeface="+mn-lt"/>
                <a:cs typeface="+mn-ea"/>
                <a:sym typeface="+mn-lt"/>
              </a:endParaRPr>
            </a:p>
          </p:txBody>
        </p:sp>
        <p:cxnSp>
          <p:nvCxnSpPr>
            <p:cNvPr id="22" name="Straight Connector 58"/>
            <p:cNvCxnSpPr/>
            <p:nvPr/>
          </p:nvCxnSpPr>
          <p:spPr>
            <a:xfrm>
              <a:off x="1685578" y="3610888"/>
              <a:ext cx="0" cy="718378"/>
            </a:xfrm>
            <a:prstGeom prst="line">
              <a:avLst/>
            </a:prstGeom>
            <a:ln w="50800">
              <a:solidFill>
                <a:srgbClr val="F23B48"/>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021534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p:txBody>
          <a:bodyPr/>
          <a:lstStyle/>
          <a:p>
            <a:r>
              <a:rPr lang="en-US" altLang="zh-CN" dirty="0" smtClean="0"/>
              <a:t>R</a:t>
            </a:r>
            <a:r>
              <a:rPr lang="zh-CN" altLang="en-US" dirty="0" smtClean="0"/>
              <a:t>语言逻辑回归建模</a:t>
            </a:r>
            <a:endParaRPr lang="zh-CN" altLang="en-US" dirty="0"/>
          </a:p>
        </p:txBody>
      </p:sp>
      <p:sp>
        <p:nvSpPr>
          <p:cNvPr id="4" name="灯片编号占位符 3"/>
          <p:cNvSpPr>
            <a:spLocks noGrp="1"/>
          </p:cNvSpPr>
          <p:nvPr>
            <p:ph type="sldNum" sz="quarter" idx="12"/>
          </p:nvPr>
        </p:nvSpPr>
        <p:spPr/>
        <p:txBody>
          <a:bodyPr/>
          <a:lstStyle/>
          <a:p>
            <a:fld id="{32CCA8F1-65B7-4168-9E5A-D348FEC2CD71}" type="slidenum">
              <a:rPr lang="zh-CN" altLang="en-US" smtClean="0"/>
              <a:t>35</a:t>
            </a:fld>
            <a:endParaRPr lang="zh-CN" altLang="en-US"/>
          </a:p>
        </p:txBody>
      </p:sp>
      <p:grpSp>
        <p:nvGrpSpPr>
          <p:cNvPr id="11" name="组合 10"/>
          <p:cNvGrpSpPr/>
          <p:nvPr/>
        </p:nvGrpSpPr>
        <p:grpSpPr>
          <a:xfrm>
            <a:off x="1010444" y="1109663"/>
            <a:ext cx="4525285" cy="388938"/>
            <a:chOff x="1061244" y="1579563"/>
            <a:chExt cx="4525285" cy="388938"/>
          </a:xfrm>
        </p:grpSpPr>
        <p:grpSp>
          <p:nvGrpSpPr>
            <p:cNvPr id="6" name="Csoportba foglalás 160"/>
            <p:cNvGrpSpPr/>
            <p:nvPr/>
          </p:nvGrpSpPr>
          <p:grpSpPr>
            <a:xfrm>
              <a:off x="1061244" y="1579563"/>
              <a:ext cx="387961" cy="388938"/>
              <a:chOff x="10288588" y="4211638"/>
              <a:chExt cx="630238" cy="631825"/>
            </a:xfrm>
            <a:solidFill>
              <a:schemeClr val="accent2"/>
            </a:solidFill>
          </p:grpSpPr>
          <p:sp>
            <p:nvSpPr>
              <p:cNvPr id="7" name="Freeform 104"/>
              <p:cNvSpPr>
                <a:spLocks noEditPoints="1"/>
              </p:cNvSpPr>
              <p:nvPr/>
            </p:nvSpPr>
            <p:spPr bwMode="auto">
              <a:xfrm>
                <a:off x="10288588" y="42116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8 w 397"/>
                  <a:gd name="T13" fmla="*/ 19 h 398"/>
                  <a:gd name="T14" fmla="*/ 378 w 397"/>
                  <a:gd name="T15" fmla="*/ 380 h 398"/>
                  <a:gd name="T16" fmla="*/ 19 w 397"/>
                  <a:gd name="T17" fmla="*/ 380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105"/>
              <p:cNvSpPr>
                <a:spLocks noChangeArrowheads="1"/>
              </p:cNvSpPr>
              <p:nvPr/>
            </p:nvSpPr>
            <p:spPr bwMode="auto">
              <a:xfrm>
                <a:off x="10572750" y="4633913"/>
                <a:ext cx="52388" cy="55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06"/>
              <p:cNvSpPr>
                <a:spLocks/>
              </p:cNvSpPr>
              <p:nvPr/>
            </p:nvSpPr>
            <p:spPr bwMode="auto">
              <a:xfrm>
                <a:off x="10490200" y="4370388"/>
                <a:ext cx="222250" cy="247650"/>
              </a:xfrm>
              <a:custGeom>
                <a:avLst/>
                <a:gdLst>
                  <a:gd name="T0" fmla="*/ 30 w 59"/>
                  <a:gd name="T1" fmla="*/ 0 h 66"/>
                  <a:gd name="T2" fmla="*/ 0 w 59"/>
                  <a:gd name="T3" fmla="*/ 29 h 66"/>
                  <a:gd name="T4" fmla="*/ 12 w 59"/>
                  <a:gd name="T5" fmla="*/ 29 h 66"/>
                  <a:gd name="T6" fmla="*/ 30 w 59"/>
                  <a:gd name="T7" fmla="*/ 12 h 66"/>
                  <a:gd name="T8" fmla="*/ 47 w 59"/>
                  <a:gd name="T9" fmla="*/ 29 h 66"/>
                  <a:gd name="T10" fmla="*/ 31 w 59"/>
                  <a:gd name="T11" fmla="*/ 46 h 66"/>
                  <a:gd name="T12" fmla="*/ 22 w 59"/>
                  <a:gd name="T13" fmla="*/ 46 h 66"/>
                  <a:gd name="T14" fmla="*/ 22 w 59"/>
                  <a:gd name="T15" fmla="*/ 66 h 66"/>
                  <a:gd name="T16" fmla="*/ 36 w 59"/>
                  <a:gd name="T17" fmla="*/ 66 h 66"/>
                  <a:gd name="T18" fmla="*/ 36 w 59"/>
                  <a:gd name="T19" fmla="*/ 57 h 66"/>
                  <a:gd name="T20" fmla="*/ 59 w 59"/>
                  <a:gd name="T21" fmla="*/ 29 h 66"/>
                  <a:gd name="T22" fmla="*/ 30 w 59"/>
                  <a:gd name="T2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66">
                    <a:moveTo>
                      <a:pt x="30" y="0"/>
                    </a:moveTo>
                    <a:cubicBezTo>
                      <a:pt x="13" y="0"/>
                      <a:pt x="0" y="13"/>
                      <a:pt x="0" y="29"/>
                    </a:cubicBezTo>
                    <a:cubicBezTo>
                      <a:pt x="12" y="29"/>
                      <a:pt x="12" y="29"/>
                      <a:pt x="12" y="29"/>
                    </a:cubicBezTo>
                    <a:cubicBezTo>
                      <a:pt x="12" y="19"/>
                      <a:pt x="20" y="12"/>
                      <a:pt x="30" y="12"/>
                    </a:cubicBezTo>
                    <a:cubicBezTo>
                      <a:pt x="39" y="12"/>
                      <a:pt x="47" y="19"/>
                      <a:pt x="47" y="29"/>
                    </a:cubicBezTo>
                    <a:cubicBezTo>
                      <a:pt x="47" y="38"/>
                      <a:pt x="40" y="45"/>
                      <a:pt x="31" y="46"/>
                    </a:cubicBezTo>
                    <a:cubicBezTo>
                      <a:pt x="22" y="46"/>
                      <a:pt x="22" y="46"/>
                      <a:pt x="22" y="46"/>
                    </a:cubicBezTo>
                    <a:cubicBezTo>
                      <a:pt x="22" y="66"/>
                      <a:pt x="22" y="66"/>
                      <a:pt x="22" y="66"/>
                    </a:cubicBezTo>
                    <a:cubicBezTo>
                      <a:pt x="36" y="66"/>
                      <a:pt x="36" y="66"/>
                      <a:pt x="36" y="66"/>
                    </a:cubicBezTo>
                    <a:cubicBezTo>
                      <a:pt x="36" y="57"/>
                      <a:pt x="36" y="57"/>
                      <a:pt x="36" y="57"/>
                    </a:cubicBezTo>
                    <a:cubicBezTo>
                      <a:pt x="49" y="54"/>
                      <a:pt x="59" y="43"/>
                      <a:pt x="59" y="29"/>
                    </a:cubicBezTo>
                    <a:cubicBezTo>
                      <a:pt x="59" y="13"/>
                      <a:pt x="46" y="0"/>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文本框 9"/>
            <p:cNvSpPr txBox="1"/>
            <p:nvPr/>
          </p:nvSpPr>
          <p:spPr>
            <a:xfrm>
              <a:off x="1624129" y="1579563"/>
              <a:ext cx="3962400" cy="369332"/>
            </a:xfrm>
            <a:prstGeom prst="rect">
              <a:avLst/>
            </a:prstGeom>
            <a:noFill/>
          </p:spPr>
          <p:txBody>
            <a:bodyPr wrap="square" rtlCol="0">
              <a:spAutoFit/>
            </a:bodyPr>
            <a:lstStyle/>
            <a:p>
              <a:r>
                <a:rPr lang="zh-CN" altLang="en-US" dirty="0" smtClean="0"/>
                <a:t>缺失值处理</a:t>
              </a:r>
              <a:endParaRPr lang="zh-CN" altLang="en-US" dirty="0"/>
            </a:p>
          </p:txBody>
        </p:sp>
      </p:grpSp>
      <p:grpSp>
        <p:nvGrpSpPr>
          <p:cNvPr id="2" name="组合 1"/>
          <p:cNvGrpSpPr/>
          <p:nvPr/>
        </p:nvGrpSpPr>
        <p:grpSpPr>
          <a:xfrm>
            <a:off x="1685578" y="1566188"/>
            <a:ext cx="8753821" cy="5164812"/>
            <a:chOff x="1685578" y="3610888"/>
            <a:chExt cx="8753821" cy="4339312"/>
          </a:xfrm>
        </p:grpSpPr>
        <p:sp>
          <p:nvSpPr>
            <p:cNvPr id="20" name="Text Placeholder 32"/>
            <p:cNvSpPr txBox="1"/>
            <p:nvPr/>
          </p:nvSpPr>
          <p:spPr>
            <a:xfrm>
              <a:off x="1887137" y="4044046"/>
              <a:ext cx="8552262" cy="390615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lnSpc>
                  <a:spcPct val="150000"/>
                </a:lnSpc>
                <a:buNone/>
                <a:defRPr/>
              </a:pPr>
              <a:r>
                <a:rPr lang="zh-CN" altLang="en-US" sz="1200" b="1" dirty="0">
                  <a:solidFill>
                    <a:schemeClr val="bg1">
                      <a:lumMod val="50000"/>
                    </a:schemeClr>
                  </a:solidFill>
                  <a:latin typeface="+mn-ea"/>
                  <a:cs typeface="+mn-ea"/>
                  <a:sym typeface="+mn-lt"/>
                </a:rPr>
                <a:t>删除：主要有简单删除法和权重法</a:t>
              </a:r>
              <a:r>
                <a:rPr lang="zh-CN" altLang="en-US" sz="1200" b="1" dirty="0" smtClean="0">
                  <a:solidFill>
                    <a:schemeClr val="bg1">
                      <a:lumMod val="50000"/>
                    </a:schemeClr>
                  </a:solidFill>
                  <a:latin typeface="+mn-ea"/>
                  <a:cs typeface="+mn-ea"/>
                  <a:sym typeface="+mn-lt"/>
                </a:rPr>
                <a:t>。</a:t>
              </a:r>
              <a:endParaRPr lang="en-US" altLang="zh-CN" sz="1200" b="1" dirty="0" smtClean="0">
                <a:solidFill>
                  <a:schemeClr val="bg1">
                    <a:lumMod val="50000"/>
                  </a:schemeClr>
                </a:solidFill>
                <a:latin typeface="+mn-ea"/>
                <a:cs typeface="+mn-ea"/>
                <a:sym typeface="+mn-lt"/>
              </a:endParaRPr>
            </a:p>
            <a:p>
              <a:pPr marL="0" lvl="0" indent="0">
                <a:lnSpc>
                  <a:spcPct val="150000"/>
                </a:lnSpc>
                <a:buNone/>
                <a:defRPr/>
              </a:pPr>
              <a:r>
                <a:rPr lang="zh-CN" altLang="en-US" sz="1200" dirty="0" smtClean="0">
                  <a:solidFill>
                    <a:schemeClr val="bg1">
                      <a:lumMod val="50000"/>
                    </a:schemeClr>
                  </a:solidFill>
                  <a:latin typeface="+mn-ea"/>
                  <a:cs typeface="+mn-ea"/>
                  <a:sym typeface="+mn-lt"/>
                </a:rPr>
                <a:t>简单</a:t>
              </a:r>
              <a:r>
                <a:rPr lang="zh-CN" altLang="en-US" sz="1200" dirty="0">
                  <a:solidFill>
                    <a:schemeClr val="bg1">
                      <a:lumMod val="50000"/>
                    </a:schemeClr>
                  </a:solidFill>
                  <a:latin typeface="+mn-ea"/>
                  <a:cs typeface="+mn-ea"/>
                  <a:sym typeface="+mn-lt"/>
                </a:rPr>
                <a:t>删除法是对缺失值进行处理的最原始方法。它将存在缺失值的个案删除。如果数据缺失问题可以通过简单的删除小部分样本（即缺失率低）来达到目标，那么这个方法是最有效的</a:t>
              </a:r>
              <a:r>
                <a:rPr lang="zh-CN" altLang="en-US" sz="1200" dirty="0" smtClean="0">
                  <a:solidFill>
                    <a:schemeClr val="bg1">
                      <a:lumMod val="50000"/>
                    </a:schemeClr>
                  </a:solidFill>
                  <a:latin typeface="+mn-ea"/>
                  <a:cs typeface="+mn-ea"/>
                  <a:sym typeface="+mn-lt"/>
                </a:rPr>
                <a:t>。</a:t>
              </a:r>
              <a:endParaRPr lang="en-US" altLang="zh-CN" sz="1200" dirty="0" smtClean="0">
                <a:solidFill>
                  <a:schemeClr val="bg1">
                    <a:lumMod val="50000"/>
                  </a:schemeClr>
                </a:solidFill>
                <a:latin typeface="+mn-ea"/>
                <a:cs typeface="+mn-ea"/>
                <a:sym typeface="+mn-lt"/>
              </a:endParaRPr>
            </a:p>
            <a:p>
              <a:pPr marL="0" lvl="0" indent="0">
                <a:lnSpc>
                  <a:spcPct val="150000"/>
                </a:lnSpc>
                <a:buNone/>
                <a:defRPr/>
              </a:pPr>
              <a:r>
                <a:rPr lang="zh-CN" altLang="en-US" sz="1200" dirty="0" smtClean="0">
                  <a:solidFill>
                    <a:schemeClr val="bg1">
                      <a:lumMod val="50000"/>
                    </a:schemeClr>
                  </a:solidFill>
                  <a:latin typeface="+mn-ea"/>
                  <a:cs typeface="+mn-ea"/>
                  <a:sym typeface="+mn-lt"/>
                </a:rPr>
                <a:t>当</a:t>
              </a:r>
              <a:r>
                <a:rPr lang="zh-CN" altLang="en-US" sz="1200" dirty="0">
                  <a:solidFill>
                    <a:schemeClr val="bg1">
                      <a:lumMod val="50000"/>
                    </a:schemeClr>
                  </a:solidFill>
                  <a:latin typeface="+mn-ea"/>
                  <a:cs typeface="+mn-ea"/>
                  <a:sym typeface="+mn-lt"/>
                </a:rPr>
                <a:t>缺失值的类型为非完全随机缺失的时候，可以通过对完整的数据加权来减小偏差。</a:t>
              </a:r>
            </a:p>
            <a:p>
              <a:pPr marL="0" lvl="0" indent="0">
                <a:lnSpc>
                  <a:spcPct val="150000"/>
                </a:lnSpc>
                <a:buNone/>
                <a:defRPr/>
              </a:pPr>
              <a:r>
                <a:rPr lang="zh-CN" altLang="en-US" sz="1200" b="1" dirty="0">
                  <a:solidFill>
                    <a:schemeClr val="bg1">
                      <a:lumMod val="50000"/>
                    </a:schemeClr>
                  </a:solidFill>
                  <a:latin typeface="+mn-ea"/>
                  <a:cs typeface="+mn-ea"/>
                  <a:sym typeface="+mn-lt"/>
                </a:rPr>
                <a:t>补缺</a:t>
              </a:r>
              <a:r>
                <a:rPr lang="zh-CN" altLang="en-US" sz="1200" b="1" dirty="0" smtClean="0">
                  <a:solidFill>
                    <a:schemeClr val="bg1">
                      <a:lumMod val="50000"/>
                    </a:schemeClr>
                  </a:solidFill>
                  <a:latin typeface="+mn-ea"/>
                  <a:cs typeface="+mn-ea"/>
                  <a:sym typeface="+mn-lt"/>
                </a:rPr>
                <a:t>：</a:t>
              </a:r>
              <a:endParaRPr lang="en-US" altLang="zh-CN" sz="1200" b="1" dirty="0" smtClean="0">
                <a:solidFill>
                  <a:schemeClr val="bg1">
                    <a:lumMod val="50000"/>
                  </a:schemeClr>
                </a:solidFill>
                <a:latin typeface="+mn-ea"/>
                <a:cs typeface="+mn-ea"/>
                <a:sym typeface="+mn-lt"/>
              </a:endParaRPr>
            </a:p>
            <a:p>
              <a:pPr marL="0" lvl="0" indent="0">
                <a:lnSpc>
                  <a:spcPct val="150000"/>
                </a:lnSpc>
                <a:buNone/>
                <a:defRPr/>
              </a:pPr>
              <a:r>
                <a:rPr lang="zh-CN" altLang="en-US" sz="1200" dirty="0" smtClean="0">
                  <a:solidFill>
                    <a:schemeClr val="bg1">
                      <a:lumMod val="50000"/>
                    </a:schemeClr>
                  </a:solidFill>
                  <a:latin typeface="+mn-ea"/>
                  <a:cs typeface="+mn-ea"/>
                  <a:sym typeface="+mn-lt"/>
                </a:rPr>
                <a:t>补缺</a:t>
              </a:r>
              <a:r>
                <a:rPr lang="zh-CN" altLang="en-US" sz="1200" dirty="0">
                  <a:solidFill>
                    <a:schemeClr val="bg1">
                      <a:lumMod val="50000"/>
                    </a:schemeClr>
                  </a:solidFill>
                  <a:latin typeface="+mn-ea"/>
                  <a:cs typeface="+mn-ea"/>
                  <a:sym typeface="+mn-lt"/>
                </a:rPr>
                <a:t>思想来源是以最可能的值来插补缺失值比全部删除不完全样本所产生的信息丢失要少。在数据挖掘中，面对的通常是大型的数据库，它的属性有几十个甚至几百个，因为一个属性值的缺失而放弃大量的其他属性值，这种删除是对信息的极大浪费，所以产生了以可能值对缺失值进行插补的思想与方法</a:t>
              </a:r>
              <a:r>
                <a:rPr lang="zh-CN" altLang="en-US" sz="1200" dirty="0" smtClean="0">
                  <a:solidFill>
                    <a:schemeClr val="bg1">
                      <a:lumMod val="50000"/>
                    </a:schemeClr>
                  </a:solidFill>
                  <a:latin typeface="+mn-ea"/>
                  <a:cs typeface="+mn-ea"/>
                  <a:sym typeface="+mn-lt"/>
                </a:rPr>
                <a:t>。</a:t>
              </a:r>
              <a:endParaRPr lang="en-US" altLang="zh-CN" sz="1200" dirty="0" smtClean="0">
                <a:solidFill>
                  <a:schemeClr val="bg1">
                    <a:lumMod val="50000"/>
                  </a:schemeClr>
                </a:solidFill>
                <a:latin typeface="+mn-ea"/>
                <a:cs typeface="+mn-ea"/>
                <a:sym typeface="+mn-lt"/>
              </a:endParaRPr>
            </a:p>
            <a:p>
              <a:pPr marL="0" lvl="0" indent="0">
                <a:lnSpc>
                  <a:spcPct val="150000"/>
                </a:lnSpc>
                <a:buNone/>
                <a:defRPr/>
              </a:pPr>
              <a:r>
                <a:rPr lang="zh-CN" altLang="en-US" sz="1200" dirty="0" smtClean="0">
                  <a:solidFill>
                    <a:schemeClr val="bg1">
                      <a:lumMod val="50000"/>
                    </a:schemeClr>
                  </a:solidFill>
                  <a:latin typeface="+mn-ea"/>
                  <a:cs typeface="+mn-ea"/>
                  <a:sym typeface="+mn-lt"/>
                </a:rPr>
                <a:t>常用</a:t>
              </a:r>
              <a:r>
                <a:rPr lang="zh-CN" altLang="en-US" sz="1200" dirty="0">
                  <a:solidFill>
                    <a:schemeClr val="bg1">
                      <a:lumMod val="50000"/>
                    </a:schemeClr>
                  </a:solidFill>
                  <a:latin typeface="+mn-ea"/>
                  <a:cs typeface="+mn-ea"/>
                  <a:sym typeface="+mn-lt"/>
                </a:rPr>
                <a:t>的有如下几种方法：</a:t>
              </a:r>
            </a:p>
            <a:p>
              <a:pPr marL="0" lvl="0" indent="0">
                <a:lnSpc>
                  <a:spcPct val="150000"/>
                </a:lnSpc>
                <a:buNone/>
                <a:defRPr/>
              </a:pPr>
              <a:r>
                <a:rPr lang="zh-CN" altLang="en-US" sz="1200" dirty="0" smtClean="0">
                  <a:solidFill>
                    <a:schemeClr val="bg1">
                      <a:lumMod val="50000"/>
                    </a:schemeClr>
                  </a:solidFill>
                  <a:latin typeface="+mn-ea"/>
                  <a:cs typeface="+mn-ea"/>
                  <a:sym typeface="+mn-lt"/>
                </a:rPr>
                <a:t>均值</a:t>
              </a:r>
              <a:r>
                <a:rPr lang="zh-CN" altLang="en-US" sz="1200" dirty="0">
                  <a:solidFill>
                    <a:schemeClr val="bg1">
                      <a:lumMod val="50000"/>
                    </a:schemeClr>
                  </a:solidFill>
                  <a:latin typeface="+mn-ea"/>
                  <a:cs typeface="+mn-ea"/>
                  <a:sym typeface="+mn-lt"/>
                </a:rPr>
                <a:t>插补。数据的属性分为定距型和非定距型。如果缺失值是定距型的，就以该属性存在值的平均值来插补缺失的值；如果缺失值是非定距型的，就根据统计学中的众数原理，用该属性的众数</a:t>
              </a:r>
              <a:r>
                <a:rPr lang="en-US" altLang="zh-CN" sz="1200" dirty="0">
                  <a:solidFill>
                    <a:schemeClr val="bg1">
                      <a:lumMod val="50000"/>
                    </a:schemeClr>
                  </a:solidFill>
                  <a:latin typeface="+mn-ea"/>
                  <a:cs typeface="+mn-ea"/>
                  <a:sym typeface="+mn-lt"/>
                </a:rPr>
                <a:t>(</a:t>
              </a:r>
              <a:r>
                <a:rPr lang="zh-CN" altLang="en-US" sz="1200" dirty="0">
                  <a:solidFill>
                    <a:schemeClr val="bg1">
                      <a:lumMod val="50000"/>
                    </a:schemeClr>
                  </a:solidFill>
                  <a:latin typeface="+mn-ea"/>
                  <a:cs typeface="+mn-ea"/>
                  <a:sym typeface="+mn-lt"/>
                </a:rPr>
                <a:t>即出现频率最高的值</a:t>
              </a:r>
              <a:r>
                <a:rPr lang="en-US" altLang="zh-CN" sz="1200" dirty="0">
                  <a:solidFill>
                    <a:schemeClr val="bg1">
                      <a:lumMod val="50000"/>
                    </a:schemeClr>
                  </a:solidFill>
                  <a:latin typeface="+mn-ea"/>
                  <a:cs typeface="+mn-ea"/>
                  <a:sym typeface="+mn-lt"/>
                </a:rPr>
                <a:t>)</a:t>
              </a:r>
              <a:r>
                <a:rPr lang="zh-CN" altLang="en-US" sz="1200" dirty="0">
                  <a:solidFill>
                    <a:schemeClr val="bg1">
                      <a:lumMod val="50000"/>
                    </a:schemeClr>
                  </a:solidFill>
                  <a:latin typeface="+mn-ea"/>
                  <a:cs typeface="+mn-ea"/>
                  <a:sym typeface="+mn-lt"/>
                </a:rPr>
                <a:t>来补齐缺失的值。</a:t>
              </a:r>
            </a:p>
            <a:p>
              <a:pPr marL="0" lvl="0" indent="0">
                <a:lnSpc>
                  <a:spcPct val="150000"/>
                </a:lnSpc>
                <a:buNone/>
                <a:defRPr/>
              </a:pPr>
              <a:r>
                <a:rPr lang="zh-CN" altLang="en-US" sz="1200" dirty="0" smtClean="0">
                  <a:solidFill>
                    <a:schemeClr val="bg1">
                      <a:lumMod val="50000"/>
                    </a:schemeClr>
                  </a:solidFill>
                  <a:latin typeface="+mn-ea"/>
                  <a:cs typeface="+mn-ea"/>
                  <a:sym typeface="+mn-lt"/>
                </a:rPr>
                <a:t>利用</a:t>
              </a:r>
              <a:r>
                <a:rPr lang="zh-CN" altLang="en-US" sz="1200" dirty="0">
                  <a:solidFill>
                    <a:schemeClr val="bg1">
                      <a:lumMod val="50000"/>
                    </a:schemeClr>
                  </a:solidFill>
                  <a:latin typeface="+mn-ea"/>
                  <a:cs typeface="+mn-ea"/>
                  <a:sym typeface="+mn-lt"/>
                </a:rPr>
                <a:t>同类均值插补。同均值插补的方法都属于单值插补，不同的是，它用层次聚类模型预测缺失变量的类型，再以该类型的均值插补</a:t>
              </a:r>
              <a:r>
                <a:rPr lang="zh-CN" altLang="en-US" sz="1200" dirty="0" smtClean="0">
                  <a:solidFill>
                    <a:schemeClr val="bg1">
                      <a:lumMod val="50000"/>
                    </a:schemeClr>
                  </a:solidFill>
                  <a:latin typeface="+mn-ea"/>
                  <a:cs typeface="+mn-ea"/>
                  <a:sym typeface="+mn-lt"/>
                </a:rPr>
                <a:t>。</a:t>
              </a:r>
              <a:endParaRPr lang="zh-CN" altLang="en-US" sz="1200" dirty="0">
                <a:solidFill>
                  <a:schemeClr val="bg1">
                    <a:lumMod val="50000"/>
                  </a:schemeClr>
                </a:solidFill>
                <a:latin typeface="+mn-ea"/>
                <a:cs typeface="+mn-ea"/>
                <a:sym typeface="+mn-lt"/>
              </a:endParaRPr>
            </a:p>
            <a:p>
              <a:pPr marL="0" lvl="0" indent="0">
                <a:lnSpc>
                  <a:spcPct val="150000"/>
                </a:lnSpc>
                <a:buNone/>
                <a:defRPr/>
              </a:pPr>
              <a:r>
                <a:rPr lang="zh-CN" altLang="en-US" sz="1200" b="1" dirty="0">
                  <a:solidFill>
                    <a:schemeClr val="bg1">
                      <a:lumMod val="50000"/>
                    </a:schemeClr>
                  </a:solidFill>
                  <a:latin typeface="+mn-ea"/>
                  <a:cs typeface="+mn-ea"/>
                  <a:sym typeface="+mn-lt"/>
                </a:rPr>
                <a:t>作为一种状态：</a:t>
              </a:r>
              <a:r>
                <a:rPr lang="zh-CN" altLang="en-US" sz="1200" dirty="0">
                  <a:solidFill>
                    <a:schemeClr val="bg1">
                      <a:lumMod val="50000"/>
                    </a:schemeClr>
                  </a:solidFill>
                  <a:latin typeface="+mn-ea"/>
                  <a:cs typeface="+mn-ea"/>
                  <a:sym typeface="+mn-lt"/>
                </a:rPr>
                <a:t>如果缺失是完全非随机，即可将缺失作为一种状态保留。</a:t>
              </a:r>
            </a:p>
          </p:txBody>
        </p:sp>
        <p:sp>
          <p:nvSpPr>
            <p:cNvPr id="21" name="Text Placeholder 33"/>
            <p:cNvSpPr txBox="1"/>
            <p:nvPr/>
          </p:nvSpPr>
          <p:spPr>
            <a:xfrm>
              <a:off x="1873469" y="3610888"/>
              <a:ext cx="4290793" cy="304311"/>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buNone/>
              </a:pPr>
              <a:r>
                <a:rPr lang="zh-CN" altLang="en-US" sz="1800" b="1" dirty="0" smtClean="0">
                  <a:solidFill>
                    <a:srgbClr val="F23B48"/>
                  </a:solidFill>
                  <a:latin typeface="+mn-lt"/>
                  <a:cs typeface="+mn-ea"/>
                  <a:sym typeface="+mn-lt"/>
                </a:rPr>
                <a:t>不同缺失处理方法</a:t>
              </a:r>
              <a:endParaRPr kumimoji="0" lang="en-AU" sz="1800" b="0" i="0" u="none" strike="noStrike" kern="1200" cap="none" spc="0" normalizeH="0" baseline="0" noProof="0" dirty="0">
                <a:ln>
                  <a:noFill/>
                </a:ln>
                <a:solidFill>
                  <a:srgbClr val="F23B48"/>
                </a:solidFill>
                <a:effectLst/>
                <a:uLnTx/>
                <a:uFillTx/>
                <a:latin typeface="+mn-lt"/>
                <a:cs typeface="+mn-ea"/>
                <a:sym typeface="+mn-lt"/>
              </a:endParaRPr>
            </a:p>
          </p:txBody>
        </p:sp>
        <p:cxnSp>
          <p:nvCxnSpPr>
            <p:cNvPr id="22" name="Straight Connector 58"/>
            <p:cNvCxnSpPr/>
            <p:nvPr/>
          </p:nvCxnSpPr>
          <p:spPr>
            <a:xfrm>
              <a:off x="1685578" y="3610888"/>
              <a:ext cx="0" cy="718378"/>
            </a:xfrm>
            <a:prstGeom prst="line">
              <a:avLst/>
            </a:prstGeom>
            <a:ln w="50800">
              <a:solidFill>
                <a:srgbClr val="F23B48"/>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661114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p:txBody>
          <a:bodyPr/>
          <a:lstStyle/>
          <a:p>
            <a:r>
              <a:rPr lang="en-US" altLang="zh-CN" dirty="0" smtClean="0"/>
              <a:t>R</a:t>
            </a:r>
            <a:r>
              <a:rPr lang="zh-CN" altLang="en-US" dirty="0" smtClean="0"/>
              <a:t>语言逻辑回归建模</a:t>
            </a:r>
            <a:endParaRPr lang="zh-CN" altLang="en-US" dirty="0"/>
          </a:p>
        </p:txBody>
      </p:sp>
      <p:sp>
        <p:nvSpPr>
          <p:cNvPr id="4" name="灯片编号占位符 3"/>
          <p:cNvSpPr>
            <a:spLocks noGrp="1"/>
          </p:cNvSpPr>
          <p:nvPr>
            <p:ph type="sldNum" sz="quarter" idx="12"/>
          </p:nvPr>
        </p:nvSpPr>
        <p:spPr/>
        <p:txBody>
          <a:bodyPr/>
          <a:lstStyle/>
          <a:p>
            <a:fld id="{32CCA8F1-65B7-4168-9E5A-D348FEC2CD71}" type="slidenum">
              <a:rPr lang="zh-CN" altLang="en-US" smtClean="0"/>
              <a:t>36</a:t>
            </a:fld>
            <a:endParaRPr lang="zh-CN" altLang="en-US"/>
          </a:p>
        </p:txBody>
      </p:sp>
      <p:grpSp>
        <p:nvGrpSpPr>
          <p:cNvPr id="11" name="组合 10"/>
          <p:cNvGrpSpPr/>
          <p:nvPr/>
        </p:nvGrpSpPr>
        <p:grpSpPr>
          <a:xfrm>
            <a:off x="1010444" y="1287463"/>
            <a:ext cx="4525285" cy="388938"/>
            <a:chOff x="1061244" y="1579563"/>
            <a:chExt cx="4525285" cy="388938"/>
          </a:xfrm>
        </p:grpSpPr>
        <p:grpSp>
          <p:nvGrpSpPr>
            <p:cNvPr id="6" name="Csoportba foglalás 160"/>
            <p:cNvGrpSpPr/>
            <p:nvPr/>
          </p:nvGrpSpPr>
          <p:grpSpPr>
            <a:xfrm>
              <a:off x="1061244" y="1579563"/>
              <a:ext cx="387961" cy="388938"/>
              <a:chOff x="10288588" y="4211638"/>
              <a:chExt cx="630238" cy="631825"/>
            </a:xfrm>
            <a:solidFill>
              <a:schemeClr val="accent2"/>
            </a:solidFill>
          </p:grpSpPr>
          <p:sp>
            <p:nvSpPr>
              <p:cNvPr id="7" name="Freeform 104"/>
              <p:cNvSpPr>
                <a:spLocks noEditPoints="1"/>
              </p:cNvSpPr>
              <p:nvPr/>
            </p:nvSpPr>
            <p:spPr bwMode="auto">
              <a:xfrm>
                <a:off x="10288588" y="42116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8 w 397"/>
                  <a:gd name="T13" fmla="*/ 19 h 398"/>
                  <a:gd name="T14" fmla="*/ 378 w 397"/>
                  <a:gd name="T15" fmla="*/ 380 h 398"/>
                  <a:gd name="T16" fmla="*/ 19 w 397"/>
                  <a:gd name="T17" fmla="*/ 380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105"/>
              <p:cNvSpPr>
                <a:spLocks noChangeArrowheads="1"/>
              </p:cNvSpPr>
              <p:nvPr/>
            </p:nvSpPr>
            <p:spPr bwMode="auto">
              <a:xfrm>
                <a:off x="10572750" y="4633913"/>
                <a:ext cx="52388" cy="55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06"/>
              <p:cNvSpPr>
                <a:spLocks/>
              </p:cNvSpPr>
              <p:nvPr/>
            </p:nvSpPr>
            <p:spPr bwMode="auto">
              <a:xfrm>
                <a:off x="10490200" y="4370388"/>
                <a:ext cx="222250" cy="247650"/>
              </a:xfrm>
              <a:custGeom>
                <a:avLst/>
                <a:gdLst>
                  <a:gd name="T0" fmla="*/ 30 w 59"/>
                  <a:gd name="T1" fmla="*/ 0 h 66"/>
                  <a:gd name="T2" fmla="*/ 0 w 59"/>
                  <a:gd name="T3" fmla="*/ 29 h 66"/>
                  <a:gd name="T4" fmla="*/ 12 w 59"/>
                  <a:gd name="T5" fmla="*/ 29 h 66"/>
                  <a:gd name="T6" fmla="*/ 30 w 59"/>
                  <a:gd name="T7" fmla="*/ 12 h 66"/>
                  <a:gd name="T8" fmla="*/ 47 w 59"/>
                  <a:gd name="T9" fmla="*/ 29 h 66"/>
                  <a:gd name="T10" fmla="*/ 31 w 59"/>
                  <a:gd name="T11" fmla="*/ 46 h 66"/>
                  <a:gd name="T12" fmla="*/ 22 w 59"/>
                  <a:gd name="T13" fmla="*/ 46 h 66"/>
                  <a:gd name="T14" fmla="*/ 22 w 59"/>
                  <a:gd name="T15" fmla="*/ 66 h 66"/>
                  <a:gd name="T16" fmla="*/ 36 w 59"/>
                  <a:gd name="T17" fmla="*/ 66 h 66"/>
                  <a:gd name="T18" fmla="*/ 36 w 59"/>
                  <a:gd name="T19" fmla="*/ 57 h 66"/>
                  <a:gd name="T20" fmla="*/ 59 w 59"/>
                  <a:gd name="T21" fmla="*/ 29 h 66"/>
                  <a:gd name="T22" fmla="*/ 30 w 59"/>
                  <a:gd name="T2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66">
                    <a:moveTo>
                      <a:pt x="30" y="0"/>
                    </a:moveTo>
                    <a:cubicBezTo>
                      <a:pt x="13" y="0"/>
                      <a:pt x="0" y="13"/>
                      <a:pt x="0" y="29"/>
                    </a:cubicBezTo>
                    <a:cubicBezTo>
                      <a:pt x="12" y="29"/>
                      <a:pt x="12" y="29"/>
                      <a:pt x="12" y="29"/>
                    </a:cubicBezTo>
                    <a:cubicBezTo>
                      <a:pt x="12" y="19"/>
                      <a:pt x="20" y="12"/>
                      <a:pt x="30" y="12"/>
                    </a:cubicBezTo>
                    <a:cubicBezTo>
                      <a:pt x="39" y="12"/>
                      <a:pt x="47" y="19"/>
                      <a:pt x="47" y="29"/>
                    </a:cubicBezTo>
                    <a:cubicBezTo>
                      <a:pt x="47" y="38"/>
                      <a:pt x="40" y="45"/>
                      <a:pt x="31" y="46"/>
                    </a:cubicBezTo>
                    <a:cubicBezTo>
                      <a:pt x="22" y="46"/>
                      <a:pt x="22" y="46"/>
                      <a:pt x="22" y="46"/>
                    </a:cubicBezTo>
                    <a:cubicBezTo>
                      <a:pt x="22" y="66"/>
                      <a:pt x="22" y="66"/>
                      <a:pt x="22" y="66"/>
                    </a:cubicBezTo>
                    <a:cubicBezTo>
                      <a:pt x="36" y="66"/>
                      <a:pt x="36" y="66"/>
                      <a:pt x="36" y="66"/>
                    </a:cubicBezTo>
                    <a:cubicBezTo>
                      <a:pt x="36" y="57"/>
                      <a:pt x="36" y="57"/>
                      <a:pt x="36" y="57"/>
                    </a:cubicBezTo>
                    <a:cubicBezTo>
                      <a:pt x="49" y="54"/>
                      <a:pt x="59" y="43"/>
                      <a:pt x="59" y="29"/>
                    </a:cubicBezTo>
                    <a:cubicBezTo>
                      <a:pt x="59" y="13"/>
                      <a:pt x="46" y="0"/>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文本框 9"/>
            <p:cNvSpPr txBox="1"/>
            <p:nvPr/>
          </p:nvSpPr>
          <p:spPr>
            <a:xfrm>
              <a:off x="1624129" y="1579563"/>
              <a:ext cx="3962400" cy="369332"/>
            </a:xfrm>
            <a:prstGeom prst="rect">
              <a:avLst/>
            </a:prstGeom>
            <a:noFill/>
          </p:spPr>
          <p:txBody>
            <a:bodyPr wrap="square" rtlCol="0">
              <a:spAutoFit/>
            </a:bodyPr>
            <a:lstStyle/>
            <a:p>
              <a:r>
                <a:rPr lang="zh-CN" altLang="en-US" dirty="0"/>
                <a:t>训练集与测试集</a:t>
              </a:r>
            </a:p>
          </p:txBody>
        </p:sp>
      </p:grpSp>
      <p:grpSp>
        <p:nvGrpSpPr>
          <p:cNvPr id="2" name="组合 1"/>
          <p:cNvGrpSpPr/>
          <p:nvPr/>
        </p:nvGrpSpPr>
        <p:grpSpPr>
          <a:xfrm>
            <a:off x="1685578" y="2099588"/>
            <a:ext cx="8753821" cy="3196312"/>
            <a:chOff x="1685578" y="3610888"/>
            <a:chExt cx="8753821" cy="2930437"/>
          </a:xfrm>
        </p:grpSpPr>
        <p:sp>
          <p:nvSpPr>
            <p:cNvPr id="20" name="Text Placeholder 32"/>
            <p:cNvSpPr txBox="1"/>
            <p:nvPr/>
          </p:nvSpPr>
          <p:spPr>
            <a:xfrm>
              <a:off x="1887137" y="4044046"/>
              <a:ext cx="8552262" cy="24972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lnSpc>
                  <a:spcPct val="150000"/>
                </a:lnSpc>
                <a:buNone/>
                <a:defRPr/>
              </a:pPr>
              <a:r>
                <a:rPr lang="zh-CN" altLang="en-US" sz="1200" dirty="0" smtClean="0">
                  <a:solidFill>
                    <a:schemeClr val="bg1">
                      <a:lumMod val="50000"/>
                    </a:schemeClr>
                  </a:solidFill>
                  <a:latin typeface="+mn-ea"/>
                  <a:cs typeface="+mn-ea"/>
                  <a:sym typeface="+mn-lt"/>
                </a:rPr>
                <a:t>我们</a:t>
              </a:r>
              <a:r>
                <a:rPr lang="zh-CN" altLang="en-US" sz="1200" dirty="0">
                  <a:solidFill>
                    <a:schemeClr val="bg1">
                      <a:lumMod val="50000"/>
                    </a:schemeClr>
                  </a:solidFill>
                  <a:latin typeface="+mn-ea"/>
                  <a:cs typeface="+mn-ea"/>
                  <a:sym typeface="+mn-lt"/>
                </a:rPr>
                <a:t>可通过实验测试来对学习器的泛化误差进行评估并进而做出选择。为此，需使用一个 </a:t>
              </a:r>
              <a:r>
                <a:rPr lang="en-US" altLang="zh-CN" sz="1200" dirty="0">
                  <a:solidFill>
                    <a:schemeClr val="bg1">
                      <a:lumMod val="50000"/>
                    </a:schemeClr>
                  </a:solidFill>
                  <a:latin typeface="+mn-ea"/>
                  <a:cs typeface="+mn-ea"/>
                  <a:sym typeface="+mn-lt"/>
                </a:rPr>
                <a:t>"</a:t>
              </a:r>
              <a:r>
                <a:rPr lang="zh-CN" altLang="en-US" sz="1200" dirty="0">
                  <a:solidFill>
                    <a:schemeClr val="bg1">
                      <a:lumMod val="50000"/>
                    </a:schemeClr>
                  </a:solidFill>
                  <a:latin typeface="+mn-ea"/>
                  <a:cs typeface="+mn-ea"/>
                  <a:sym typeface="+mn-lt"/>
                </a:rPr>
                <a:t>测试集 </a:t>
              </a:r>
              <a:r>
                <a:rPr lang="en-US" altLang="zh-CN" sz="1200" dirty="0">
                  <a:solidFill>
                    <a:schemeClr val="bg1">
                      <a:lumMod val="50000"/>
                    </a:schemeClr>
                  </a:solidFill>
                  <a:latin typeface="+mn-ea"/>
                  <a:cs typeface="+mn-ea"/>
                  <a:sym typeface="+mn-lt"/>
                </a:rPr>
                <a:t>" (testing set)</a:t>
              </a:r>
              <a:r>
                <a:rPr lang="zh-CN" altLang="en-US" sz="1200" dirty="0">
                  <a:solidFill>
                    <a:schemeClr val="bg1">
                      <a:lumMod val="50000"/>
                    </a:schemeClr>
                  </a:solidFill>
                  <a:latin typeface="+mn-ea"/>
                  <a:cs typeface="+mn-ea"/>
                  <a:sym typeface="+mn-lt"/>
                </a:rPr>
                <a:t>来测试学习器对新样本的判别能力，然后以测试集上的</a:t>
              </a:r>
              <a:r>
                <a:rPr lang="en-US" altLang="zh-CN" sz="1200" dirty="0">
                  <a:solidFill>
                    <a:schemeClr val="bg1">
                      <a:lumMod val="50000"/>
                    </a:schemeClr>
                  </a:solidFill>
                  <a:latin typeface="+mn-ea"/>
                  <a:cs typeface="+mn-ea"/>
                  <a:sym typeface="+mn-lt"/>
                </a:rPr>
                <a:t>"</a:t>
              </a:r>
              <a:r>
                <a:rPr lang="zh-CN" altLang="en-US" sz="1200" dirty="0">
                  <a:solidFill>
                    <a:schemeClr val="bg1">
                      <a:lumMod val="50000"/>
                    </a:schemeClr>
                  </a:solidFill>
                  <a:latin typeface="+mn-ea"/>
                  <a:cs typeface="+mn-ea"/>
                  <a:sym typeface="+mn-lt"/>
                </a:rPr>
                <a:t>测试误差</a:t>
              </a:r>
              <a:r>
                <a:rPr lang="en-US" altLang="zh-CN" sz="1200" dirty="0">
                  <a:solidFill>
                    <a:schemeClr val="bg1">
                      <a:lumMod val="50000"/>
                    </a:schemeClr>
                  </a:solidFill>
                  <a:latin typeface="+mn-ea"/>
                  <a:cs typeface="+mn-ea"/>
                  <a:sym typeface="+mn-lt"/>
                </a:rPr>
                <a:t>" (testing error)</a:t>
              </a:r>
              <a:r>
                <a:rPr lang="zh-CN" altLang="en-US" sz="1200" dirty="0">
                  <a:solidFill>
                    <a:schemeClr val="bg1">
                      <a:lumMod val="50000"/>
                    </a:schemeClr>
                  </a:solidFill>
                  <a:latin typeface="+mn-ea"/>
                  <a:cs typeface="+mn-ea"/>
                  <a:sym typeface="+mn-lt"/>
                </a:rPr>
                <a:t>作为泛化误差的近似通常我们假设测试样本也是从样本真实分布 中独立同分布采样而得，但需注意的是，测试集应该尽可能与训练集互斥， 即测试样本尽量不在训练集中出现、未在训练过程中使用过</a:t>
              </a:r>
              <a:r>
                <a:rPr lang="en-US" altLang="zh-CN" sz="1200" dirty="0" smtClean="0">
                  <a:solidFill>
                    <a:schemeClr val="bg1">
                      <a:lumMod val="50000"/>
                    </a:schemeClr>
                  </a:solidFill>
                  <a:latin typeface="+mn-ea"/>
                  <a:cs typeface="+mn-ea"/>
                  <a:sym typeface="+mn-lt"/>
                </a:rPr>
                <a:t>.</a:t>
              </a:r>
            </a:p>
            <a:p>
              <a:pPr marL="0" lvl="0" indent="0">
                <a:lnSpc>
                  <a:spcPct val="150000"/>
                </a:lnSpc>
                <a:buNone/>
                <a:defRPr/>
              </a:pPr>
              <a:r>
                <a:rPr lang="zh-CN" altLang="en-US" sz="1200" dirty="0">
                  <a:solidFill>
                    <a:schemeClr val="bg1">
                      <a:lumMod val="50000"/>
                    </a:schemeClr>
                  </a:solidFill>
                  <a:latin typeface="+mn-ea"/>
                  <a:cs typeface="+mn-ea"/>
                  <a:sym typeface="+mn-lt"/>
                </a:rPr>
                <a:t>测试样本为什么要尽可能不出现在训练集中呢</a:t>
              </a:r>
              <a:r>
                <a:rPr lang="en-US" altLang="zh-CN" sz="1200" dirty="0">
                  <a:solidFill>
                    <a:schemeClr val="bg1">
                      <a:lumMod val="50000"/>
                    </a:schemeClr>
                  </a:solidFill>
                  <a:latin typeface="+mn-ea"/>
                  <a:cs typeface="+mn-ea"/>
                  <a:sym typeface="+mn-lt"/>
                </a:rPr>
                <a:t>?</a:t>
              </a:r>
              <a:r>
                <a:rPr lang="zh-CN" altLang="en-US" sz="1200" dirty="0">
                  <a:solidFill>
                    <a:schemeClr val="bg1">
                      <a:lumMod val="50000"/>
                    </a:schemeClr>
                  </a:solidFill>
                  <a:latin typeface="+mn-ea"/>
                  <a:cs typeface="+mn-ea"/>
                  <a:sym typeface="+mn-lt"/>
                </a:rPr>
                <a:t>为理解这一点，不妨考虑这样一个场景</a:t>
              </a:r>
              <a:r>
                <a:rPr lang="en-US" altLang="zh-CN" sz="1200" dirty="0">
                  <a:solidFill>
                    <a:schemeClr val="bg1">
                      <a:lumMod val="50000"/>
                    </a:schemeClr>
                  </a:solidFill>
                  <a:latin typeface="+mn-ea"/>
                  <a:cs typeface="+mn-ea"/>
                  <a:sym typeface="+mn-lt"/>
                </a:rPr>
                <a:t>:</a:t>
              </a:r>
              <a:r>
                <a:rPr lang="zh-CN" altLang="en-US" sz="1200" dirty="0">
                  <a:solidFill>
                    <a:schemeClr val="bg1">
                      <a:lumMod val="50000"/>
                    </a:schemeClr>
                  </a:solidFill>
                  <a:latin typeface="+mn-ea"/>
                  <a:cs typeface="+mn-ea"/>
                  <a:sym typeface="+mn-lt"/>
                </a:rPr>
                <a:t>老师出了 </a:t>
              </a:r>
              <a:r>
                <a:rPr lang="en-US" altLang="zh-CN" sz="1200" dirty="0">
                  <a:solidFill>
                    <a:schemeClr val="bg1">
                      <a:lumMod val="50000"/>
                    </a:schemeClr>
                  </a:solidFill>
                  <a:latin typeface="+mn-ea"/>
                  <a:cs typeface="+mn-ea"/>
                  <a:sym typeface="+mn-lt"/>
                </a:rPr>
                <a:t>10 </a:t>
              </a:r>
              <a:r>
                <a:rPr lang="zh-CN" altLang="en-US" sz="1200" dirty="0">
                  <a:solidFill>
                    <a:schemeClr val="bg1">
                      <a:lumMod val="50000"/>
                    </a:schemeClr>
                  </a:solidFill>
                  <a:latin typeface="+mn-ea"/>
                  <a:cs typeface="+mn-ea"/>
                  <a:sym typeface="+mn-lt"/>
                </a:rPr>
                <a:t>道习题供同学们练习 ，考试时老师又用 同样的这 </a:t>
              </a:r>
              <a:r>
                <a:rPr lang="en-US" altLang="zh-CN" sz="1200" dirty="0">
                  <a:solidFill>
                    <a:schemeClr val="bg1">
                      <a:lumMod val="50000"/>
                    </a:schemeClr>
                  </a:solidFill>
                  <a:latin typeface="+mn-ea"/>
                  <a:cs typeface="+mn-ea"/>
                  <a:sym typeface="+mn-lt"/>
                </a:rPr>
                <a:t>10</a:t>
              </a:r>
              <a:r>
                <a:rPr lang="zh-CN" altLang="en-US" sz="1200" dirty="0">
                  <a:solidFill>
                    <a:schemeClr val="bg1">
                      <a:lumMod val="50000"/>
                    </a:schemeClr>
                  </a:solidFill>
                  <a:latin typeface="+mn-ea"/>
                  <a:cs typeface="+mn-ea"/>
                  <a:sym typeface="+mn-lt"/>
                </a:rPr>
                <a:t>道题作为试题，这个考试成绩能否有效反映出同学们学得好不好呢</a:t>
              </a:r>
              <a:r>
                <a:rPr lang="en-US" altLang="zh-CN" sz="1200" dirty="0">
                  <a:solidFill>
                    <a:schemeClr val="bg1">
                      <a:lumMod val="50000"/>
                    </a:schemeClr>
                  </a:solidFill>
                  <a:latin typeface="+mn-ea"/>
                  <a:cs typeface="+mn-ea"/>
                  <a:sym typeface="+mn-lt"/>
                </a:rPr>
                <a:t>?</a:t>
              </a:r>
              <a:r>
                <a:rPr lang="zh-CN" altLang="en-US" sz="1200" dirty="0">
                  <a:solidFill>
                    <a:schemeClr val="bg1">
                      <a:lumMod val="50000"/>
                    </a:schemeClr>
                  </a:solidFill>
                  <a:latin typeface="+mn-ea"/>
                  <a:cs typeface="+mn-ea"/>
                  <a:sym typeface="+mn-lt"/>
                </a:rPr>
                <a:t>答案是否定的，可能有的同学只会做这 </a:t>
              </a:r>
              <a:r>
                <a:rPr lang="en-US" altLang="zh-CN" sz="1200" dirty="0">
                  <a:solidFill>
                    <a:schemeClr val="bg1">
                      <a:lumMod val="50000"/>
                    </a:schemeClr>
                  </a:solidFill>
                  <a:latin typeface="+mn-ea"/>
                  <a:cs typeface="+mn-ea"/>
                  <a:sym typeface="+mn-lt"/>
                </a:rPr>
                <a:t>10 </a:t>
              </a:r>
              <a:r>
                <a:rPr lang="zh-CN" altLang="en-US" sz="1200" dirty="0">
                  <a:solidFill>
                    <a:schemeClr val="bg1">
                      <a:lumMod val="50000"/>
                    </a:schemeClr>
                  </a:solidFill>
                  <a:latin typeface="+mn-ea"/>
                  <a:cs typeface="+mn-ea"/>
                  <a:sym typeface="+mn-lt"/>
                </a:rPr>
                <a:t>道题却能得高分</a:t>
              </a:r>
              <a:r>
                <a:rPr lang="en-US" altLang="zh-CN" sz="1200" dirty="0">
                  <a:solidFill>
                    <a:schemeClr val="bg1">
                      <a:lumMod val="50000"/>
                    </a:schemeClr>
                  </a:solidFill>
                  <a:latin typeface="+mn-ea"/>
                  <a:cs typeface="+mn-ea"/>
                  <a:sym typeface="+mn-lt"/>
                </a:rPr>
                <a:t>.</a:t>
              </a:r>
              <a:r>
                <a:rPr lang="zh-CN" altLang="en-US" sz="1200" dirty="0">
                  <a:solidFill>
                    <a:schemeClr val="bg1">
                      <a:lumMod val="50000"/>
                    </a:schemeClr>
                  </a:solidFill>
                  <a:latin typeface="+mn-ea"/>
                  <a:cs typeface="+mn-ea"/>
                  <a:sym typeface="+mn-lt"/>
                </a:rPr>
                <a:t>回到我们的问题上来，我们希望得到泛化性能强的模型</a:t>
              </a:r>
              <a:r>
                <a:rPr lang="en-US" altLang="zh-CN" sz="1200" dirty="0">
                  <a:solidFill>
                    <a:schemeClr val="bg1">
                      <a:lumMod val="50000"/>
                    </a:schemeClr>
                  </a:solidFill>
                  <a:latin typeface="+mn-ea"/>
                  <a:cs typeface="+mn-ea"/>
                  <a:sym typeface="+mn-lt"/>
                </a:rPr>
                <a:t>?</a:t>
              </a:r>
              <a:r>
                <a:rPr lang="zh-CN" altLang="en-US" sz="1200" dirty="0">
                  <a:solidFill>
                    <a:schemeClr val="bg1">
                      <a:lumMod val="50000"/>
                    </a:schemeClr>
                  </a:solidFill>
                  <a:latin typeface="+mn-ea"/>
                  <a:cs typeface="+mn-ea"/>
                  <a:sym typeface="+mn-lt"/>
                </a:rPr>
                <a:t>好比是希望同学们对课程学得很好、获得了对所学知识</a:t>
              </a:r>
              <a:r>
                <a:rPr lang="en-US" altLang="zh-CN" sz="1200" dirty="0">
                  <a:solidFill>
                    <a:schemeClr val="bg1">
                      <a:lumMod val="50000"/>
                    </a:schemeClr>
                  </a:solidFill>
                  <a:latin typeface="+mn-ea"/>
                  <a:cs typeface="+mn-ea"/>
                  <a:sym typeface="+mn-lt"/>
                </a:rPr>
                <a:t>"</a:t>
              </a:r>
              <a:r>
                <a:rPr lang="zh-CN" altLang="en-US" sz="1200" dirty="0">
                  <a:solidFill>
                    <a:schemeClr val="bg1">
                      <a:lumMod val="50000"/>
                    </a:schemeClr>
                  </a:solidFill>
                  <a:latin typeface="+mn-ea"/>
                  <a:cs typeface="+mn-ea"/>
                  <a:sym typeface="+mn-lt"/>
                </a:rPr>
                <a:t>举一反三</a:t>
              </a:r>
              <a:r>
                <a:rPr lang="en-US" altLang="zh-CN" sz="1200" dirty="0">
                  <a:solidFill>
                    <a:schemeClr val="bg1">
                      <a:lumMod val="50000"/>
                    </a:schemeClr>
                  </a:solidFill>
                  <a:latin typeface="+mn-ea"/>
                  <a:cs typeface="+mn-ea"/>
                  <a:sym typeface="+mn-lt"/>
                </a:rPr>
                <a:t>"</a:t>
              </a:r>
              <a:r>
                <a:rPr lang="zh-CN" altLang="en-US" sz="1200" dirty="0">
                  <a:solidFill>
                    <a:schemeClr val="bg1">
                      <a:lumMod val="50000"/>
                    </a:schemeClr>
                  </a:solidFill>
                  <a:latin typeface="+mn-ea"/>
                  <a:cs typeface="+mn-ea"/>
                  <a:sym typeface="+mn-lt"/>
                </a:rPr>
                <a:t>的能力</a:t>
              </a:r>
              <a:r>
                <a:rPr lang="en-US" altLang="zh-CN" sz="1200" dirty="0">
                  <a:solidFill>
                    <a:schemeClr val="bg1">
                      <a:lumMod val="50000"/>
                    </a:schemeClr>
                  </a:solidFill>
                  <a:latin typeface="+mn-ea"/>
                  <a:cs typeface="+mn-ea"/>
                  <a:sym typeface="+mn-lt"/>
                </a:rPr>
                <a:t>;</a:t>
              </a:r>
              <a:r>
                <a:rPr lang="zh-CN" altLang="en-US" sz="1200" dirty="0">
                  <a:solidFill>
                    <a:schemeClr val="bg1">
                      <a:lumMod val="50000"/>
                    </a:schemeClr>
                  </a:solidFill>
                  <a:latin typeface="+mn-ea"/>
                  <a:cs typeface="+mn-ea"/>
                  <a:sym typeface="+mn-lt"/>
                </a:rPr>
                <a:t>训练样本相当于给同学们练习的习题，测试过程则相当于考试</a:t>
              </a:r>
              <a:r>
                <a:rPr lang="en-US" altLang="zh-CN" sz="1200" dirty="0">
                  <a:solidFill>
                    <a:schemeClr val="bg1">
                      <a:lumMod val="50000"/>
                    </a:schemeClr>
                  </a:solidFill>
                  <a:latin typeface="+mn-ea"/>
                  <a:cs typeface="+mn-ea"/>
                  <a:sym typeface="+mn-lt"/>
                </a:rPr>
                <a:t>.</a:t>
              </a:r>
              <a:r>
                <a:rPr lang="zh-CN" altLang="en-US" sz="1200" dirty="0">
                  <a:solidFill>
                    <a:schemeClr val="bg1">
                      <a:lumMod val="50000"/>
                    </a:schemeClr>
                  </a:solidFill>
                  <a:latin typeface="+mn-ea"/>
                  <a:cs typeface="+mn-ea"/>
                  <a:sym typeface="+mn-lt"/>
                </a:rPr>
                <a:t>显然，若测试样本被用作训练了，则得到的将是过于</a:t>
              </a:r>
              <a:r>
                <a:rPr lang="en-US" altLang="zh-CN" sz="1200" dirty="0">
                  <a:solidFill>
                    <a:schemeClr val="bg1">
                      <a:lumMod val="50000"/>
                    </a:schemeClr>
                  </a:solidFill>
                  <a:latin typeface="+mn-ea"/>
                  <a:cs typeface="+mn-ea"/>
                  <a:sym typeface="+mn-lt"/>
                </a:rPr>
                <a:t>"</a:t>
              </a:r>
              <a:r>
                <a:rPr lang="zh-CN" altLang="en-US" sz="1200" dirty="0">
                  <a:solidFill>
                    <a:schemeClr val="bg1">
                      <a:lumMod val="50000"/>
                    </a:schemeClr>
                  </a:solidFill>
                  <a:latin typeface="+mn-ea"/>
                  <a:cs typeface="+mn-ea"/>
                  <a:sym typeface="+mn-lt"/>
                </a:rPr>
                <a:t>乐观</a:t>
              </a:r>
              <a:r>
                <a:rPr lang="en-US" altLang="zh-CN" sz="1200" dirty="0">
                  <a:solidFill>
                    <a:schemeClr val="bg1">
                      <a:lumMod val="50000"/>
                    </a:schemeClr>
                  </a:solidFill>
                  <a:latin typeface="+mn-ea"/>
                  <a:cs typeface="+mn-ea"/>
                  <a:sym typeface="+mn-lt"/>
                </a:rPr>
                <a:t>"</a:t>
              </a:r>
              <a:r>
                <a:rPr lang="zh-CN" altLang="en-US" sz="1200" dirty="0">
                  <a:solidFill>
                    <a:schemeClr val="bg1">
                      <a:lumMod val="50000"/>
                    </a:schemeClr>
                  </a:solidFill>
                  <a:latin typeface="+mn-ea"/>
                  <a:cs typeface="+mn-ea"/>
                  <a:sym typeface="+mn-lt"/>
                </a:rPr>
                <a:t>的估计结果</a:t>
              </a:r>
              <a:r>
                <a:rPr lang="en-US" altLang="zh-CN" sz="1200" dirty="0">
                  <a:solidFill>
                    <a:schemeClr val="bg1">
                      <a:lumMod val="50000"/>
                    </a:schemeClr>
                  </a:solidFill>
                  <a:latin typeface="+mn-ea"/>
                  <a:cs typeface="+mn-ea"/>
                  <a:sym typeface="+mn-lt"/>
                </a:rPr>
                <a:t>.</a:t>
              </a:r>
            </a:p>
            <a:p>
              <a:pPr marL="0" lvl="0" indent="0">
                <a:lnSpc>
                  <a:spcPct val="150000"/>
                </a:lnSpc>
                <a:buNone/>
                <a:defRPr/>
              </a:pPr>
              <a:endParaRPr lang="en-US" altLang="zh-CN" sz="1200" dirty="0">
                <a:solidFill>
                  <a:schemeClr val="bg1">
                    <a:lumMod val="50000"/>
                  </a:schemeClr>
                </a:solidFill>
                <a:latin typeface="+mn-ea"/>
                <a:cs typeface="+mn-ea"/>
                <a:sym typeface="+mn-lt"/>
              </a:endParaRPr>
            </a:p>
          </p:txBody>
        </p:sp>
        <p:sp>
          <p:nvSpPr>
            <p:cNvPr id="21" name="Text Placeholder 33"/>
            <p:cNvSpPr txBox="1"/>
            <p:nvPr/>
          </p:nvSpPr>
          <p:spPr>
            <a:xfrm>
              <a:off x="1873469" y="3610888"/>
              <a:ext cx="4290793" cy="304311"/>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buNone/>
              </a:pPr>
              <a:r>
                <a:rPr lang="zh-CN" altLang="en-US" sz="1800" b="1" dirty="0" smtClean="0">
                  <a:solidFill>
                    <a:srgbClr val="F23B48"/>
                  </a:solidFill>
                  <a:latin typeface="+mn-lt"/>
                  <a:cs typeface="+mn-ea"/>
                  <a:sym typeface="+mn-lt"/>
                </a:rPr>
                <a:t>为什么需要拆分训练集和测试集</a:t>
              </a:r>
              <a:endParaRPr kumimoji="0" lang="en-AU" sz="1800" b="0" i="0" u="none" strike="noStrike" kern="1200" cap="none" spc="0" normalizeH="0" baseline="0" noProof="0" dirty="0">
                <a:ln>
                  <a:noFill/>
                </a:ln>
                <a:solidFill>
                  <a:srgbClr val="F23B48"/>
                </a:solidFill>
                <a:effectLst/>
                <a:uLnTx/>
                <a:uFillTx/>
                <a:latin typeface="+mn-lt"/>
                <a:cs typeface="+mn-ea"/>
                <a:sym typeface="+mn-lt"/>
              </a:endParaRPr>
            </a:p>
          </p:txBody>
        </p:sp>
        <p:cxnSp>
          <p:nvCxnSpPr>
            <p:cNvPr id="22" name="Straight Connector 58"/>
            <p:cNvCxnSpPr/>
            <p:nvPr/>
          </p:nvCxnSpPr>
          <p:spPr>
            <a:xfrm>
              <a:off x="1685578" y="3610888"/>
              <a:ext cx="0" cy="718378"/>
            </a:xfrm>
            <a:prstGeom prst="line">
              <a:avLst/>
            </a:prstGeom>
            <a:ln w="50800">
              <a:solidFill>
                <a:srgbClr val="F23B48"/>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676888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p:txBody>
          <a:bodyPr/>
          <a:lstStyle/>
          <a:p>
            <a:r>
              <a:rPr lang="en-US" altLang="zh-CN" dirty="0" smtClean="0"/>
              <a:t>R</a:t>
            </a:r>
            <a:r>
              <a:rPr lang="zh-CN" altLang="en-US" dirty="0" smtClean="0"/>
              <a:t>语言逻辑回归建模</a:t>
            </a:r>
            <a:endParaRPr lang="zh-CN" altLang="en-US" dirty="0"/>
          </a:p>
        </p:txBody>
      </p:sp>
      <p:sp>
        <p:nvSpPr>
          <p:cNvPr id="4" name="灯片编号占位符 3"/>
          <p:cNvSpPr>
            <a:spLocks noGrp="1"/>
          </p:cNvSpPr>
          <p:nvPr>
            <p:ph type="sldNum" sz="quarter" idx="12"/>
          </p:nvPr>
        </p:nvSpPr>
        <p:spPr/>
        <p:txBody>
          <a:bodyPr/>
          <a:lstStyle/>
          <a:p>
            <a:fld id="{32CCA8F1-65B7-4168-9E5A-D348FEC2CD71}" type="slidenum">
              <a:rPr lang="zh-CN" altLang="en-US" smtClean="0"/>
              <a:t>37</a:t>
            </a:fld>
            <a:endParaRPr lang="zh-CN" altLang="en-US"/>
          </a:p>
        </p:txBody>
      </p:sp>
      <p:grpSp>
        <p:nvGrpSpPr>
          <p:cNvPr id="11" name="组合 10"/>
          <p:cNvGrpSpPr/>
          <p:nvPr/>
        </p:nvGrpSpPr>
        <p:grpSpPr>
          <a:xfrm>
            <a:off x="1010444" y="1287463"/>
            <a:ext cx="4525285" cy="388938"/>
            <a:chOff x="1061244" y="1579563"/>
            <a:chExt cx="4525285" cy="388938"/>
          </a:xfrm>
        </p:grpSpPr>
        <p:grpSp>
          <p:nvGrpSpPr>
            <p:cNvPr id="6" name="Csoportba foglalás 160"/>
            <p:cNvGrpSpPr/>
            <p:nvPr/>
          </p:nvGrpSpPr>
          <p:grpSpPr>
            <a:xfrm>
              <a:off x="1061244" y="1579563"/>
              <a:ext cx="387961" cy="388938"/>
              <a:chOff x="10288588" y="4211638"/>
              <a:chExt cx="630238" cy="631825"/>
            </a:xfrm>
            <a:solidFill>
              <a:schemeClr val="accent2"/>
            </a:solidFill>
          </p:grpSpPr>
          <p:sp>
            <p:nvSpPr>
              <p:cNvPr id="7" name="Freeform 104"/>
              <p:cNvSpPr>
                <a:spLocks noEditPoints="1"/>
              </p:cNvSpPr>
              <p:nvPr/>
            </p:nvSpPr>
            <p:spPr bwMode="auto">
              <a:xfrm>
                <a:off x="10288588" y="42116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8 w 397"/>
                  <a:gd name="T13" fmla="*/ 19 h 398"/>
                  <a:gd name="T14" fmla="*/ 378 w 397"/>
                  <a:gd name="T15" fmla="*/ 380 h 398"/>
                  <a:gd name="T16" fmla="*/ 19 w 397"/>
                  <a:gd name="T17" fmla="*/ 380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105"/>
              <p:cNvSpPr>
                <a:spLocks noChangeArrowheads="1"/>
              </p:cNvSpPr>
              <p:nvPr/>
            </p:nvSpPr>
            <p:spPr bwMode="auto">
              <a:xfrm>
                <a:off x="10572750" y="4633913"/>
                <a:ext cx="52388" cy="55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06"/>
              <p:cNvSpPr>
                <a:spLocks/>
              </p:cNvSpPr>
              <p:nvPr/>
            </p:nvSpPr>
            <p:spPr bwMode="auto">
              <a:xfrm>
                <a:off x="10490200" y="4370388"/>
                <a:ext cx="222250" cy="247650"/>
              </a:xfrm>
              <a:custGeom>
                <a:avLst/>
                <a:gdLst>
                  <a:gd name="T0" fmla="*/ 30 w 59"/>
                  <a:gd name="T1" fmla="*/ 0 h 66"/>
                  <a:gd name="T2" fmla="*/ 0 w 59"/>
                  <a:gd name="T3" fmla="*/ 29 h 66"/>
                  <a:gd name="T4" fmla="*/ 12 w 59"/>
                  <a:gd name="T5" fmla="*/ 29 h 66"/>
                  <a:gd name="T6" fmla="*/ 30 w 59"/>
                  <a:gd name="T7" fmla="*/ 12 h 66"/>
                  <a:gd name="T8" fmla="*/ 47 w 59"/>
                  <a:gd name="T9" fmla="*/ 29 h 66"/>
                  <a:gd name="T10" fmla="*/ 31 w 59"/>
                  <a:gd name="T11" fmla="*/ 46 h 66"/>
                  <a:gd name="T12" fmla="*/ 22 w 59"/>
                  <a:gd name="T13" fmla="*/ 46 h 66"/>
                  <a:gd name="T14" fmla="*/ 22 w 59"/>
                  <a:gd name="T15" fmla="*/ 66 h 66"/>
                  <a:gd name="T16" fmla="*/ 36 w 59"/>
                  <a:gd name="T17" fmla="*/ 66 h 66"/>
                  <a:gd name="T18" fmla="*/ 36 w 59"/>
                  <a:gd name="T19" fmla="*/ 57 h 66"/>
                  <a:gd name="T20" fmla="*/ 59 w 59"/>
                  <a:gd name="T21" fmla="*/ 29 h 66"/>
                  <a:gd name="T22" fmla="*/ 30 w 59"/>
                  <a:gd name="T2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66">
                    <a:moveTo>
                      <a:pt x="30" y="0"/>
                    </a:moveTo>
                    <a:cubicBezTo>
                      <a:pt x="13" y="0"/>
                      <a:pt x="0" y="13"/>
                      <a:pt x="0" y="29"/>
                    </a:cubicBezTo>
                    <a:cubicBezTo>
                      <a:pt x="12" y="29"/>
                      <a:pt x="12" y="29"/>
                      <a:pt x="12" y="29"/>
                    </a:cubicBezTo>
                    <a:cubicBezTo>
                      <a:pt x="12" y="19"/>
                      <a:pt x="20" y="12"/>
                      <a:pt x="30" y="12"/>
                    </a:cubicBezTo>
                    <a:cubicBezTo>
                      <a:pt x="39" y="12"/>
                      <a:pt x="47" y="19"/>
                      <a:pt x="47" y="29"/>
                    </a:cubicBezTo>
                    <a:cubicBezTo>
                      <a:pt x="47" y="38"/>
                      <a:pt x="40" y="45"/>
                      <a:pt x="31" y="46"/>
                    </a:cubicBezTo>
                    <a:cubicBezTo>
                      <a:pt x="22" y="46"/>
                      <a:pt x="22" y="46"/>
                      <a:pt x="22" y="46"/>
                    </a:cubicBezTo>
                    <a:cubicBezTo>
                      <a:pt x="22" y="66"/>
                      <a:pt x="22" y="66"/>
                      <a:pt x="22" y="66"/>
                    </a:cubicBezTo>
                    <a:cubicBezTo>
                      <a:pt x="36" y="66"/>
                      <a:pt x="36" y="66"/>
                      <a:pt x="36" y="66"/>
                    </a:cubicBezTo>
                    <a:cubicBezTo>
                      <a:pt x="36" y="57"/>
                      <a:pt x="36" y="57"/>
                      <a:pt x="36" y="57"/>
                    </a:cubicBezTo>
                    <a:cubicBezTo>
                      <a:pt x="49" y="54"/>
                      <a:pt x="59" y="43"/>
                      <a:pt x="59" y="29"/>
                    </a:cubicBezTo>
                    <a:cubicBezTo>
                      <a:pt x="59" y="13"/>
                      <a:pt x="46" y="0"/>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文本框 9"/>
            <p:cNvSpPr txBox="1"/>
            <p:nvPr/>
          </p:nvSpPr>
          <p:spPr>
            <a:xfrm>
              <a:off x="1624129" y="1579563"/>
              <a:ext cx="3962400" cy="369332"/>
            </a:xfrm>
            <a:prstGeom prst="rect">
              <a:avLst/>
            </a:prstGeom>
            <a:noFill/>
          </p:spPr>
          <p:txBody>
            <a:bodyPr wrap="square" rtlCol="0">
              <a:spAutoFit/>
            </a:bodyPr>
            <a:lstStyle/>
            <a:p>
              <a:r>
                <a:rPr lang="zh-CN" altLang="en-US" dirty="0" smtClean="0"/>
                <a:t>留出法拆分训练集</a:t>
              </a:r>
              <a:r>
                <a:rPr lang="zh-CN" altLang="en-US" dirty="0"/>
                <a:t>与测试集</a:t>
              </a:r>
            </a:p>
          </p:txBody>
        </p:sp>
      </p:grpSp>
      <p:grpSp>
        <p:nvGrpSpPr>
          <p:cNvPr id="2" name="组合 1"/>
          <p:cNvGrpSpPr/>
          <p:nvPr/>
        </p:nvGrpSpPr>
        <p:grpSpPr>
          <a:xfrm>
            <a:off x="1685578" y="2099588"/>
            <a:ext cx="8753821" cy="3196312"/>
            <a:chOff x="1685578" y="3610888"/>
            <a:chExt cx="8753821" cy="2930437"/>
          </a:xfrm>
        </p:grpSpPr>
        <p:sp>
          <p:nvSpPr>
            <p:cNvPr id="20" name="Text Placeholder 32"/>
            <p:cNvSpPr txBox="1"/>
            <p:nvPr/>
          </p:nvSpPr>
          <p:spPr>
            <a:xfrm>
              <a:off x="1887137" y="4044046"/>
              <a:ext cx="8552262" cy="24972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lnSpc>
                  <a:spcPct val="150000"/>
                </a:lnSpc>
                <a:buNone/>
                <a:defRPr/>
              </a:pPr>
              <a:r>
                <a:rPr lang="zh-CN" altLang="en-US" sz="1200" dirty="0">
                  <a:solidFill>
                    <a:schemeClr val="bg1">
                      <a:lumMod val="50000"/>
                    </a:schemeClr>
                  </a:solidFill>
                  <a:latin typeface="+mn-ea"/>
                  <a:cs typeface="+mn-ea"/>
                  <a:sym typeface="+mn-lt"/>
                </a:rPr>
                <a:t>“留出法” </a:t>
              </a:r>
              <a:r>
                <a:rPr lang="en-US" altLang="zh-CN" sz="1200" dirty="0">
                  <a:solidFill>
                    <a:schemeClr val="bg1">
                      <a:lumMod val="50000"/>
                    </a:schemeClr>
                  </a:solidFill>
                  <a:latin typeface="+mn-ea"/>
                  <a:cs typeface="+mn-ea"/>
                  <a:sym typeface="+mn-lt"/>
                </a:rPr>
                <a:t>(hold-out)</a:t>
              </a:r>
              <a:r>
                <a:rPr lang="zh-CN" altLang="en-US" sz="1200" dirty="0">
                  <a:solidFill>
                    <a:schemeClr val="bg1">
                      <a:lumMod val="50000"/>
                    </a:schemeClr>
                  </a:solidFill>
                  <a:latin typeface="+mn-ea"/>
                  <a:cs typeface="+mn-ea"/>
                  <a:sym typeface="+mn-lt"/>
                </a:rPr>
                <a:t>直接将数据集 </a:t>
              </a:r>
              <a:r>
                <a:rPr lang="en-US" altLang="zh-CN" sz="1200" dirty="0">
                  <a:solidFill>
                    <a:schemeClr val="bg1">
                      <a:lumMod val="50000"/>
                    </a:schemeClr>
                  </a:solidFill>
                  <a:latin typeface="+mn-ea"/>
                  <a:cs typeface="+mn-ea"/>
                  <a:sym typeface="+mn-lt"/>
                </a:rPr>
                <a:t>D </a:t>
              </a:r>
              <a:r>
                <a:rPr lang="zh-CN" altLang="en-US" sz="1200" dirty="0">
                  <a:solidFill>
                    <a:schemeClr val="bg1">
                      <a:lumMod val="50000"/>
                    </a:schemeClr>
                  </a:solidFill>
                  <a:latin typeface="+mn-ea"/>
                  <a:cs typeface="+mn-ea"/>
                  <a:sym typeface="+mn-lt"/>
                </a:rPr>
                <a:t>划分为两个互斥的集合，其中一个集合作为训练集 </a:t>
              </a:r>
              <a:r>
                <a:rPr lang="en-US" altLang="zh-CN" sz="1200" dirty="0">
                  <a:solidFill>
                    <a:schemeClr val="bg1">
                      <a:lumMod val="50000"/>
                    </a:schemeClr>
                  </a:solidFill>
                  <a:latin typeface="+mn-ea"/>
                  <a:cs typeface="+mn-ea"/>
                  <a:sym typeface="+mn-lt"/>
                </a:rPr>
                <a:t>5</a:t>
              </a:r>
              <a:r>
                <a:rPr lang="zh-CN" altLang="en-US" sz="1200" dirty="0">
                  <a:solidFill>
                    <a:schemeClr val="bg1">
                      <a:lumMod val="50000"/>
                    </a:schemeClr>
                  </a:solidFill>
                  <a:latin typeface="+mn-ea"/>
                  <a:cs typeface="+mn-ea"/>
                  <a:sym typeface="+mn-lt"/>
                </a:rPr>
                <a:t>，另一个作为测试集 </a:t>
              </a:r>
              <a:r>
                <a:rPr lang="en-US" altLang="zh-CN" sz="1200" dirty="0">
                  <a:solidFill>
                    <a:schemeClr val="bg1">
                      <a:lumMod val="50000"/>
                    </a:schemeClr>
                  </a:solidFill>
                  <a:latin typeface="+mn-ea"/>
                  <a:cs typeface="+mn-ea"/>
                  <a:sym typeface="+mn-lt"/>
                </a:rPr>
                <a:t>T</a:t>
              </a:r>
              <a:r>
                <a:rPr lang="zh-CN" altLang="en-US" sz="1200" dirty="0">
                  <a:solidFill>
                    <a:schemeClr val="bg1">
                      <a:lumMod val="50000"/>
                    </a:schemeClr>
                  </a:solidFill>
                  <a:latin typeface="+mn-ea"/>
                  <a:cs typeface="+mn-ea"/>
                  <a:sym typeface="+mn-lt"/>
                </a:rPr>
                <a:t>， 即 </a:t>
              </a:r>
              <a:r>
                <a:rPr lang="en-US" altLang="zh-CN" sz="1200" dirty="0">
                  <a:solidFill>
                    <a:schemeClr val="bg1">
                      <a:lumMod val="50000"/>
                    </a:schemeClr>
                  </a:solidFill>
                  <a:latin typeface="+mn-ea"/>
                  <a:cs typeface="+mn-ea"/>
                  <a:sym typeface="+mn-lt"/>
                </a:rPr>
                <a:t>D=BUT </a:t>
              </a:r>
              <a:r>
                <a:rPr lang="zh-CN" altLang="en-US" sz="1200" dirty="0">
                  <a:solidFill>
                    <a:schemeClr val="bg1">
                      <a:lumMod val="50000"/>
                    </a:schemeClr>
                  </a:solidFill>
                  <a:latin typeface="+mn-ea"/>
                  <a:cs typeface="+mn-ea"/>
                  <a:sym typeface="+mn-lt"/>
                </a:rPr>
                <a:t>， </a:t>
              </a:r>
              <a:r>
                <a:rPr lang="en-US" altLang="zh-CN" sz="1200" dirty="0">
                  <a:solidFill>
                    <a:schemeClr val="bg1">
                      <a:lumMod val="50000"/>
                    </a:schemeClr>
                  </a:solidFill>
                  <a:latin typeface="+mn-ea"/>
                  <a:cs typeface="+mn-ea"/>
                  <a:sym typeface="+mn-lt"/>
                </a:rPr>
                <a:t>5 </a:t>
              </a:r>
              <a:r>
                <a:rPr lang="zh-CN" altLang="en-US" sz="1200" dirty="0">
                  <a:solidFill>
                    <a:schemeClr val="bg1">
                      <a:lumMod val="50000"/>
                    </a:schemeClr>
                  </a:solidFill>
                  <a:latin typeface="+mn-ea"/>
                  <a:cs typeface="+mn-ea"/>
                  <a:sym typeface="+mn-lt"/>
                </a:rPr>
                <a:t>门 </a:t>
              </a:r>
              <a:r>
                <a:rPr lang="en-US" altLang="zh-CN" sz="1200" dirty="0">
                  <a:solidFill>
                    <a:schemeClr val="bg1">
                      <a:lumMod val="50000"/>
                    </a:schemeClr>
                  </a:solidFill>
                  <a:latin typeface="+mn-ea"/>
                  <a:cs typeface="+mn-ea"/>
                  <a:sym typeface="+mn-lt"/>
                </a:rPr>
                <a:t>T= </a:t>
              </a:r>
              <a:r>
                <a:rPr lang="zh-CN" altLang="en-US" sz="1200" dirty="0">
                  <a:solidFill>
                    <a:schemeClr val="bg1">
                      <a:lumMod val="50000"/>
                    </a:schemeClr>
                  </a:solidFill>
                  <a:latin typeface="+mn-ea"/>
                  <a:cs typeface="+mn-ea"/>
                  <a:sym typeface="+mn-lt"/>
                </a:rPr>
                <a:t>正</a:t>
              </a:r>
              <a:r>
                <a:rPr lang="en-US" altLang="zh-CN" sz="1200" dirty="0">
                  <a:solidFill>
                    <a:schemeClr val="bg1">
                      <a:lumMod val="50000"/>
                    </a:schemeClr>
                  </a:solidFill>
                  <a:latin typeface="+mn-ea"/>
                  <a:cs typeface="+mn-ea"/>
                  <a:sym typeface="+mn-lt"/>
                </a:rPr>
                <a:t>~.</a:t>
              </a:r>
              <a:r>
                <a:rPr lang="zh-CN" altLang="en-US" sz="1200" dirty="0">
                  <a:solidFill>
                    <a:schemeClr val="bg1">
                      <a:lumMod val="50000"/>
                    </a:schemeClr>
                  </a:solidFill>
                  <a:latin typeface="+mn-ea"/>
                  <a:cs typeface="+mn-ea"/>
                  <a:sym typeface="+mn-lt"/>
                </a:rPr>
                <a:t>在 </a:t>
              </a:r>
              <a:r>
                <a:rPr lang="en-US" altLang="zh-CN" sz="1200" dirty="0">
                  <a:solidFill>
                    <a:schemeClr val="bg1">
                      <a:lumMod val="50000"/>
                    </a:schemeClr>
                  </a:solidFill>
                  <a:latin typeface="+mn-ea"/>
                  <a:cs typeface="+mn-ea"/>
                  <a:sym typeface="+mn-lt"/>
                </a:rPr>
                <a:t>S </a:t>
              </a:r>
              <a:r>
                <a:rPr lang="zh-CN" altLang="en-US" sz="1200" dirty="0">
                  <a:solidFill>
                    <a:schemeClr val="bg1">
                      <a:lumMod val="50000"/>
                    </a:schemeClr>
                  </a:solidFill>
                  <a:latin typeface="+mn-ea"/>
                  <a:cs typeface="+mn-ea"/>
                  <a:sym typeface="+mn-lt"/>
                </a:rPr>
                <a:t>上训练出模型后，用 </a:t>
              </a:r>
              <a:r>
                <a:rPr lang="en-US" altLang="zh-CN" sz="1200" dirty="0">
                  <a:solidFill>
                    <a:schemeClr val="bg1">
                      <a:lumMod val="50000"/>
                    </a:schemeClr>
                  </a:solidFill>
                  <a:latin typeface="+mn-ea"/>
                  <a:cs typeface="+mn-ea"/>
                  <a:sym typeface="+mn-lt"/>
                </a:rPr>
                <a:t>T </a:t>
              </a:r>
              <a:r>
                <a:rPr lang="zh-CN" altLang="en-US" sz="1200" dirty="0">
                  <a:solidFill>
                    <a:schemeClr val="bg1">
                      <a:lumMod val="50000"/>
                    </a:schemeClr>
                  </a:solidFill>
                  <a:latin typeface="+mn-ea"/>
                  <a:cs typeface="+mn-ea"/>
                  <a:sym typeface="+mn-lt"/>
                </a:rPr>
                <a:t>来评估其测试误差，作为对泛化误差的估计</a:t>
              </a:r>
              <a:r>
                <a:rPr lang="en-US" altLang="zh-CN" sz="1200" dirty="0">
                  <a:solidFill>
                    <a:schemeClr val="bg1">
                      <a:lumMod val="50000"/>
                    </a:schemeClr>
                  </a:solidFill>
                  <a:latin typeface="+mn-ea"/>
                  <a:cs typeface="+mn-ea"/>
                  <a:sym typeface="+mn-lt"/>
                </a:rPr>
                <a:t>.</a:t>
              </a:r>
            </a:p>
            <a:p>
              <a:pPr marL="0" lvl="0" indent="0">
                <a:lnSpc>
                  <a:spcPct val="150000"/>
                </a:lnSpc>
                <a:buNone/>
                <a:defRPr/>
              </a:pPr>
              <a:endParaRPr lang="en-US" altLang="zh-CN" sz="1200" dirty="0">
                <a:solidFill>
                  <a:schemeClr val="bg1">
                    <a:lumMod val="50000"/>
                  </a:schemeClr>
                </a:solidFill>
                <a:latin typeface="+mn-ea"/>
                <a:cs typeface="+mn-ea"/>
                <a:sym typeface="+mn-lt"/>
              </a:endParaRPr>
            </a:p>
          </p:txBody>
        </p:sp>
        <p:sp>
          <p:nvSpPr>
            <p:cNvPr id="21" name="Text Placeholder 33"/>
            <p:cNvSpPr txBox="1"/>
            <p:nvPr/>
          </p:nvSpPr>
          <p:spPr>
            <a:xfrm>
              <a:off x="1873469" y="3610888"/>
              <a:ext cx="4290793" cy="304311"/>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buNone/>
              </a:pPr>
              <a:r>
                <a:rPr lang="zh-CN" altLang="en-US" sz="1800" b="1" dirty="0" smtClean="0">
                  <a:solidFill>
                    <a:srgbClr val="F23B48"/>
                  </a:solidFill>
                  <a:latin typeface="+mn-lt"/>
                  <a:cs typeface="+mn-ea"/>
                  <a:sym typeface="+mn-lt"/>
                </a:rPr>
                <a:t>为什么需要拆分训练集和测试集</a:t>
              </a:r>
              <a:endParaRPr kumimoji="0" lang="en-AU" sz="1800" b="0" i="0" u="none" strike="noStrike" kern="1200" cap="none" spc="0" normalizeH="0" baseline="0" noProof="0" dirty="0">
                <a:ln>
                  <a:noFill/>
                </a:ln>
                <a:solidFill>
                  <a:srgbClr val="F23B48"/>
                </a:solidFill>
                <a:effectLst/>
                <a:uLnTx/>
                <a:uFillTx/>
                <a:latin typeface="+mn-lt"/>
                <a:cs typeface="+mn-ea"/>
                <a:sym typeface="+mn-lt"/>
              </a:endParaRPr>
            </a:p>
          </p:txBody>
        </p:sp>
        <p:cxnSp>
          <p:nvCxnSpPr>
            <p:cNvPr id="22" name="Straight Connector 58"/>
            <p:cNvCxnSpPr/>
            <p:nvPr/>
          </p:nvCxnSpPr>
          <p:spPr>
            <a:xfrm>
              <a:off x="1685578" y="3610888"/>
              <a:ext cx="0" cy="718378"/>
            </a:xfrm>
            <a:prstGeom prst="line">
              <a:avLst/>
            </a:prstGeom>
            <a:ln w="50800">
              <a:solidFill>
                <a:srgbClr val="F23B48"/>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213284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p:txBody>
          <a:bodyPr/>
          <a:lstStyle/>
          <a:p>
            <a:r>
              <a:rPr lang="en-US" altLang="zh-CN" dirty="0" smtClean="0"/>
              <a:t>R</a:t>
            </a:r>
            <a:r>
              <a:rPr lang="zh-CN" altLang="en-US" dirty="0" smtClean="0"/>
              <a:t>语言逻辑回归建模</a:t>
            </a:r>
            <a:endParaRPr lang="zh-CN" altLang="en-US" dirty="0"/>
          </a:p>
        </p:txBody>
      </p:sp>
      <p:sp>
        <p:nvSpPr>
          <p:cNvPr id="4" name="灯片编号占位符 3"/>
          <p:cNvSpPr>
            <a:spLocks noGrp="1"/>
          </p:cNvSpPr>
          <p:nvPr>
            <p:ph type="sldNum" sz="quarter" idx="12"/>
          </p:nvPr>
        </p:nvSpPr>
        <p:spPr/>
        <p:txBody>
          <a:bodyPr/>
          <a:lstStyle/>
          <a:p>
            <a:fld id="{32CCA8F1-65B7-4168-9E5A-D348FEC2CD71}" type="slidenum">
              <a:rPr lang="zh-CN" altLang="en-US" smtClean="0"/>
              <a:t>38</a:t>
            </a:fld>
            <a:endParaRPr lang="zh-CN" altLang="en-US"/>
          </a:p>
        </p:txBody>
      </p:sp>
      <p:grpSp>
        <p:nvGrpSpPr>
          <p:cNvPr id="11" name="组合 10"/>
          <p:cNvGrpSpPr/>
          <p:nvPr/>
        </p:nvGrpSpPr>
        <p:grpSpPr>
          <a:xfrm>
            <a:off x="1010444" y="1287463"/>
            <a:ext cx="4525285" cy="388938"/>
            <a:chOff x="1061244" y="1579563"/>
            <a:chExt cx="4525285" cy="388938"/>
          </a:xfrm>
        </p:grpSpPr>
        <p:grpSp>
          <p:nvGrpSpPr>
            <p:cNvPr id="6" name="Csoportba foglalás 160"/>
            <p:cNvGrpSpPr/>
            <p:nvPr/>
          </p:nvGrpSpPr>
          <p:grpSpPr>
            <a:xfrm>
              <a:off x="1061244" y="1579563"/>
              <a:ext cx="387961" cy="388938"/>
              <a:chOff x="10288588" y="4211638"/>
              <a:chExt cx="630238" cy="631825"/>
            </a:xfrm>
            <a:solidFill>
              <a:schemeClr val="accent2"/>
            </a:solidFill>
          </p:grpSpPr>
          <p:sp>
            <p:nvSpPr>
              <p:cNvPr id="7" name="Freeform 104"/>
              <p:cNvSpPr>
                <a:spLocks noEditPoints="1"/>
              </p:cNvSpPr>
              <p:nvPr/>
            </p:nvSpPr>
            <p:spPr bwMode="auto">
              <a:xfrm>
                <a:off x="10288588" y="42116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8 w 397"/>
                  <a:gd name="T13" fmla="*/ 19 h 398"/>
                  <a:gd name="T14" fmla="*/ 378 w 397"/>
                  <a:gd name="T15" fmla="*/ 380 h 398"/>
                  <a:gd name="T16" fmla="*/ 19 w 397"/>
                  <a:gd name="T17" fmla="*/ 380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105"/>
              <p:cNvSpPr>
                <a:spLocks noChangeArrowheads="1"/>
              </p:cNvSpPr>
              <p:nvPr/>
            </p:nvSpPr>
            <p:spPr bwMode="auto">
              <a:xfrm>
                <a:off x="10572750" y="4633913"/>
                <a:ext cx="52388" cy="55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06"/>
              <p:cNvSpPr>
                <a:spLocks/>
              </p:cNvSpPr>
              <p:nvPr/>
            </p:nvSpPr>
            <p:spPr bwMode="auto">
              <a:xfrm>
                <a:off x="10490200" y="4370388"/>
                <a:ext cx="222250" cy="247650"/>
              </a:xfrm>
              <a:custGeom>
                <a:avLst/>
                <a:gdLst>
                  <a:gd name="T0" fmla="*/ 30 w 59"/>
                  <a:gd name="T1" fmla="*/ 0 h 66"/>
                  <a:gd name="T2" fmla="*/ 0 w 59"/>
                  <a:gd name="T3" fmla="*/ 29 h 66"/>
                  <a:gd name="T4" fmla="*/ 12 w 59"/>
                  <a:gd name="T5" fmla="*/ 29 h 66"/>
                  <a:gd name="T6" fmla="*/ 30 w 59"/>
                  <a:gd name="T7" fmla="*/ 12 h 66"/>
                  <a:gd name="T8" fmla="*/ 47 w 59"/>
                  <a:gd name="T9" fmla="*/ 29 h 66"/>
                  <a:gd name="T10" fmla="*/ 31 w 59"/>
                  <a:gd name="T11" fmla="*/ 46 h 66"/>
                  <a:gd name="T12" fmla="*/ 22 w 59"/>
                  <a:gd name="T13" fmla="*/ 46 h 66"/>
                  <a:gd name="T14" fmla="*/ 22 w 59"/>
                  <a:gd name="T15" fmla="*/ 66 h 66"/>
                  <a:gd name="T16" fmla="*/ 36 w 59"/>
                  <a:gd name="T17" fmla="*/ 66 h 66"/>
                  <a:gd name="T18" fmla="*/ 36 w 59"/>
                  <a:gd name="T19" fmla="*/ 57 h 66"/>
                  <a:gd name="T20" fmla="*/ 59 w 59"/>
                  <a:gd name="T21" fmla="*/ 29 h 66"/>
                  <a:gd name="T22" fmla="*/ 30 w 59"/>
                  <a:gd name="T2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66">
                    <a:moveTo>
                      <a:pt x="30" y="0"/>
                    </a:moveTo>
                    <a:cubicBezTo>
                      <a:pt x="13" y="0"/>
                      <a:pt x="0" y="13"/>
                      <a:pt x="0" y="29"/>
                    </a:cubicBezTo>
                    <a:cubicBezTo>
                      <a:pt x="12" y="29"/>
                      <a:pt x="12" y="29"/>
                      <a:pt x="12" y="29"/>
                    </a:cubicBezTo>
                    <a:cubicBezTo>
                      <a:pt x="12" y="19"/>
                      <a:pt x="20" y="12"/>
                      <a:pt x="30" y="12"/>
                    </a:cubicBezTo>
                    <a:cubicBezTo>
                      <a:pt x="39" y="12"/>
                      <a:pt x="47" y="19"/>
                      <a:pt x="47" y="29"/>
                    </a:cubicBezTo>
                    <a:cubicBezTo>
                      <a:pt x="47" y="38"/>
                      <a:pt x="40" y="45"/>
                      <a:pt x="31" y="46"/>
                    </a:cubicBezTo>
                    <a:cubicBezTo>
                      <a:pt x="22" y="46"/>
                      <a:pt x="22" y="46"/>
                      <a:pt x="22" y="46"/>
                    </a:cubicBezTo>
                    <a:cubicBezTo>
                      <a:pt x="22" y="66"/>
                      <a:pt x="22" y="66"/>
                      <a:pt x="22" y="66"/>
                    </a:cubicBezTo>
                    <a:cubicBezTo>
                      <a:pt x="36" y="66"/>
                      <a:pt x="36" y="66"/>
                      <a:pt x="36" y="66"/>
                    </a:cubicBezTo>
                    <a:cubicBezTo>
                      <a:pt x="36" y="57"/>
                      <a:pt x="36" y="57"/>
                      <a:pt x="36" y="57"/>
                    </a:cubicBezTo>
                    <a:cubicBezTo>
                      <a:pt x="49" y="54"/>
                      <a:pt x="59" y="43"/>
                      <a:pt x="59" y="29"/>
                    </a:cubicBezTo>
                    <a:cubicBezTo>
                      <a:pt x="59" y="13"/>
                      <a:pt x="46" y="0"/>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文本框 9"/>
            <p:cNvSpPr txBox="1"/>
            <p:nvPr/>
          </p:nvSpPr>
          <p:spPr>
            <a:xfrm>
              <a:off x="1624129" y="1579563"/>
              <a:ext cx="3962400" cy="369332"/>
            </a:xfrm>
            <a:prstGeom prst="rect">
              <a:avLst/>
            </a:prstGeom>
            <a:noFill/>
          </p:spPr>
          <p:txBody>
            <a:bodyPr wrap="square" rtlCol="0">
              <a:spAutoFit/>
            </a:bodyPr>
            <a:lstStyle/>
            <a:p>
              <a:r>
                <a:rPr lang="zh-CN" altLang="en-US" dirty="0" smtClean="0"/>
                <a:t>分箱</a:t>
              </a:r>
              <a:endParaRPr lang="zh-CN" altLang="en-US" dirty="0"/>
            </a:p>
          </p:txBody>
        </p:sp>
      </p:grpSp>
      <p:grpSp>
        <p:nvGrpSpPr>
          <p:cNvPr id="2" name="组合 1"/>
          <p:cNvGrpSpPr/>
          <p:nvPr/>
        </p:nvGrpSpPr>
        <p:grpSpPr>
          <a:xfrm>
            <a:off x="1685578" y="2099588"/>
            <a:ext cx="8753821" cy="3196312"/>
            <a:chOff x="1685578" y="3610888"/>
            <a:chExt cx="8753821" cy="2930437"/>
          </a:xfrm>
        </p:grpSpPr>
        <p:sp>
          <p:nvSpPr>
            <p:cNvPr id="20" name="Text Placeholder 32"/>
            <p:cNvSpPr txBox="1"/>
            <p:nvPr/>
          </p:nvSpPr>
          <p:spPr>
            <a:xfrm>
              <a:off x="1887137" y="4044046"/>
              <a:ext cx="8552262" cy="24972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228600" lvl="0" indent="-228600">
                <a:lnSpc>
                  <a:spcPct val="150000"/>
                </a:lnSpc>
                <a:buFont typeface="+mj-ea"/>
                <a:buAutoNum type="circleNumDbPlain"/>
                <a:defRPr/>
              </a:pPr>
              <a:r>
                <a:rPr lang="zh-CN" altLang="en-US" sz="1200" dirty="0">
                  <a:solidFill>
                    <a:schemeClr val="bg1">
                      <a:lumMod val="50000"/>
                    </a:schemeClr>
                  </a:solidFill>
                  <a:latin typeface="+mn-ea"/>
                  <a:cs typeface="+mn-ea"/>
                  <a:sym typeface="+mn-lt"/>
                </a:rPr>
                <a:t>将连续变量</a:t>
              </a:r>
              <a:r>
                <a:rPr lang="zh-CN" altLang="en-US" sz="1200" dirty="0" smtClean="0">
                  <a:solidFill>
                    <a:schemeClr val="bg1">
                      <a:lumMod val="50000"/>
                    </a:schemeClr>
                  </a:solidFill>
                  <a:latin typeface="+mn-ea"/>
                  <a:cs typeface="+mn-ea"/>
                  <a:sym typeface="+mn-lt"/>
                </a:rPr>
                <a:t>离散化</a:t>
              </a:r>
              <a:endParaRPr lang="zh-CN" altLang="en-US" sz="1200" dirty="0">
                <a:solidFill>
                  <a:schemeClr val="bg1">
                    <a:lumMod val="50000"/>
                  </a:schemeClr>
                </a:solidFill>
                <a:latin typeface="+mn-ea"/>
                <a:cs typeface="+mn-ea"/>
                <a:sym typeface="+mn-lt"/>
              </a:endParaRPr>
            </a:p>
            <a:p>
              <a:pPr marL="228600" lvl="0" indent="-228600">
                <a:lnSpc>
                  <a:spcPct val="150000"/>
                </a:lnSpc>
                <a:buFont typeface="+mj-ea"/>
                <a:buAutoNum type="circleNumDbPlain"/>
                <a:defRPr/>
              </a:pPr>
              <a:r>
                <a:rPr lang="zh-CN" altLang="en-US" sz="1200" dirty="0">
                  <a:solidFill>
                    <a:schemeClr val="bg1">
                      <a:lumMod val="50000"/>
                    </a:schemeClr>
                  </a:solidFill>
                  <a:latin typeface="+mn-ea"/>
                  <a:cs typeface="+mn-ea"/>
                  <a:sym typeface="+mn-lt"/>
                </a:rPr>
                <a:t>将多状态的离散变量合并成少状</a:t>
              </a:r>
              <a:r>
                <a:rPr lang="zh-CN" altLang="en-US" sz="1200" dirty="0" smtClean="0">
                  <a:solidFill>
                    <a:schemeClr val="bg1">
                      <a:lumMod val="50000"/>
                    </a:schemeClr>
                  </a:solidFill>
                  <a:latin typeface="+mn-ea"/>
                  <a:cs typeface="+mn-ea"/>
                  <a:sym typeface="+mn-lt"/>
                </a:rPr>
                <a:t>态</a:t>
              </a:r>
              <a:endParaRPr lang="zh-CN" altLang="en-US" sz="1200" dirty="0">
                <a:solidFill>
                  <a:schemeClr val="bg1">
                    <a:lumMod val="50000"/>
                  </a:schemeClr>
                </a:solidFill>
                <a:latin typeface="+mn-ea"/>
                <a:cs typeface="+mn-ea"/>
                <a:sym typeface="+mn-lt"/>
              </a:endParaRPr>
            </a:p>
          </p:txBody>
        </p:sp>
        <p:sp>
          <p:nvSpPr>
            <p:cNvPr id="21" name="Text Placeholder 33"/>
            <p:cNvSpPr txBox="1"/>
            <p:nvPr/>
          </p:nvSpPr>
          <p:spPr>
            <a:xfrm>
              <a:off x="1873469" y="3610888"/>
              <a:ext cx="4290793" cy="304311"/>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buNone/>
              </a:pPr>
              <a:r>
                <a:rPr lang="zh-CN" altLang="en-US" sz="1800" b="1" dirty="0" smtClean="0">
                  <a:solidFill>
                    <a:srgbClr val="F23B48"/>
                  </a:solidFill>
                  <a:latin typeface="+mn-lt"/>
                  <a:cs typeface="+mn-ea"/>
                  <a:sym typeface="+mn-lt"/>
                </a:rPr>
                <a:t>什么是分箱</a:t>
              </a:r>
              <a:endParaRPr kumimoji="0" lang="en-AU" sz="1800" b="0" i="0" u="none" strike="noStrike" kern="1200" cap="none" spc="0" normalizeH="0" baseline="0" noProof="0" dirty="0">
                <a:ln>
                  <a:noFill/>
                </a:ln>
                <a:solidFill>
                  <a:srgbClr val="F23B48"/>
                </a:solidFill>
                <a:effectLst/>
                <a:uLnTx/>
                <a:uFillTx/>
                <a:latin typeface="+mn-lt"/>
                <a:cs typeface="+mn-ea"/>
                <a:sym typeface="+mn-lt"/>
              </a:endParaRPr>
            </a:p>
          </p:txBody>
        </p:sp>
        <p:cxnSp>
          <p:nvCxnSpPr>
            <p:cNvPr id="22" name="Straight Connector 58"/>
            <p:cNvCxnSpPr/>
            <p:nvPr/>
          </p:nvCxnSpPr>
          <p:spPr>
            <a:xfrm>
              <a:off x="1685578" y="3610888"/>
              <a:ext cx="0" cy="718378"/>
            </a:xfrm>
            <a:prstGeom prst="line">
              <a:avLst/>
            </a:prstGeom>
            <a:ln w="50800">
              <a:solidFill>
                <a:srgbClr val="F23B48"/>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980854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p:txBody>
          <a:bodyPr/>
          <a:lstStyle/>
          <a:p>
            <a:r>
              <a:rPr lang="en-US" altLang="zh-CN" dirty="0" smtClean="0"/>
              <a:t>R</a:t>
            </a:r>
            <a:r>
              <a:rPr lang="zh-CN" altLang="en-US" dirty="0" smtClean="0"/>
              <a:t>语言逻辑回归建模</a:t>
            </a:r>
            <a:endParaRPr lang="zh-CN" altLang="en-US" dirty="0"/>
          </a:p>
        </p:txBody>
      </p:sp>
      <p:sp>
        <p:nvSpPr>
          <p:cNvPr id="4" name="灯片编号占位符 3"/>
          <p:cNvSpPr>
            <a:spLocks noGrp="1"/>
          </p:cNvSpPr>
          <p:nvPr>
            <p:ph type="sldNum" sz="quarter" idx="12"/>
          </p:nvPr>
        </p:nvSpPr>
        <p:spPr/>
        <p:txBody>
          <a:bodyPr/>
          <a:lstStyle/>
          <a:p>
            <a:fld id="{32CCA8F1-65B7-4168-9E5A-D348FEC2CD71}" type="slidenum">
              <a:rPr lang="zh-CN" altLang="en-US" smtClean="0"/>
              <a:t>39</a:t>
            </a:fld>
            <a:endParaRPr lang="zh-CN" altLang="en-US"/>
          </a:p>
        </p:txBody>
      </p:sp>
      <p:grpSp>
        <p:nvGrpSpPr>
          <p:cNvPr id="11" name="组合 10"/>
          <p:cNvGrpSpPr/>
          <p:nvPr/>
        </p:nvGrpSpPr>
        <p:grpSpPr>
          <a:xfrm>
            <a:off x="1010444" y="1287463"/>
            <a:ext cx="4525285" cy="388938"/>
            <a:chOff x="1061244" y="1579563"/>
            <a:chExt cx="4525285" cy="388938"/>
          </a:xfrm>
        </p:grpSpPr>
        <p:grpSp>
          <p:nvGrpSpPr>
            <p:cNvPr id="6" name="Csoportba foglalás 160"/>
            <p:cNvGrpSpPr/>
            <p:nvPr/>
          </p:nvGrpSpPr>
          <p:grpSpPr>
            <a:xfrm>
              <a:off x="1061244" y="1579563"/>
              <a:ext cx="387961" cy="388938"/>
              <a:chOff x="10288588" y="4211638"/>
              <a:chExt cx="630238" cy="631825"/>
            </a:xfrm>
            <a:solidFill>
              <a:schemeClr val="accent2"/>
            </a:solidFill>
          </p:grpSpPr>
          <p:sp>
            <p:nvSpPr>
              <p:cNvPr id="7" name="Freeform 104"/>
              <p:cNvSpPr>
                <a:spLocks noEditPoints="1"/>
              </p:cNvSpPr>
              <p:nvPr/>
            </p:nvSpPr>
            <p:spPr bwMode="auto">
              <a:xfrm>
                <a:off x="10288588" y="42116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8 w 397"/>
                  <a:gd name="T13" fmla="*/ 19 h 398"/>
                  <a:gd name="T14" fmla="*/ 378 w 397"/>
                  <a:gd name="T15" fmla="*/ 380 h 398"/>
                  <a:gd name="T16" fmla="*/ 19 w 397"/>
                  <a:gd name="T17" fmla="*/ 380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105"/>
              <p:cNvSpPr>
                <a:spLocks noChangeArrowheads="1"/>
              </p:cNvSpPr>
              <p:nvPr/>
            </p:nvSpPr>
            <p:spPr bwMode="auto">
              <a:xfrm>
                <a:off x="10572750" y="4633913"/>
                <a:ext cx="52388" cy="55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06"/>
              <p:cNvSpPr>
                <a:spLocks/>
              </p:cNvSpPr>
              <p:nvPr/>
            </p:nvSpPr>
            <p:spPr bwMode="auto">
              <a:xfrm>
                <a:off x="10490200" y="4370388"/>
                <a:ext cx="222250" cy="247650"/>
              </a:xfrm>
              <a:custGeom>
                <a:avLst/>
                <a:gdLst>
                  <a:gd name="T0" fmla="*/ 30 w 59"/>
                  <a:gd name="T1" fmla="*/ 0 h 66"/>
                  <a:gd name="T2" fmla="*/ 0 w 59"/>
                  <a:gd name="T3" fmla="*/ 29 h 66"/>
                  <a:gd name="T4" fmla="*/ 12 w 59"/>
                  <a:gd name="T5" fmla="*/ 29 h 66"/>
                  <a:gd name="T6" fmla="*/ 30 w 59"/>
                  <a:gd name="T7" fmla="*/ 12 h 66"/>
                  <a:gd name="T8" fmla="*/ 47 w 59"/>
                  <a:gd name="T9" fmla="*/ 29 h 66"/>
                  <a:gd name="T10" fmla="*/ 31 w 59"/>
                  <a:gd name="T11" fmla="*/ 46 h 66"/>
                  <a:gd name="T12" fmla="*/ 22 w 59"/>
                  <a:gd name="T13" fmla="*/ 46 h 66"/>
                  <a:gd name="T14" fmla="*/ 22 w 59"/>
                  <a:gd name="T15" fmla="*/ 66 h 66"/>
                  <a:gd name="T16" fmla="*/ 36 w 59"/>
                  <a:gd name="T17" fmla="*/ 66 h 66"/>
                  <a:gd name="T18" fmla="*/ 36 w 59"/>
                  <a:gd name="T19" fmla="*/ 57 h 66"/>
                  <a:gd name="T20" fmla="*/ 59 w 59"/>
                  <a:gd name="T21" fmla="*/ 29 h 66"/>
                  <a:gd name="T22" fmla="*/ 30 w 59"/>
                  <a:gd name="T2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66">
                    <a:moveTo>
                      <a:pt x="30" y="0"/>
                    </a:moveTo>
                    <a:cubicBezTo>
                      <a:pt x="13" y="0"/>
                      <a:pt x="0" y="13"/>
                      <a:pt x="0" y="29"/>
                    </a:cubicBezTo>
                    <a:cubicBezTo>
                      <a:pt x="12" y="29"/>
                      <a:pt x="12" y="29"/>
                      <a:pt x="12" y="29"/>
                    </a:cubicBezTo>
                    <a:cubicBezTo>
                      <a:pt x="12" y="19"/>
                      <a:pt x="20" y="12"/>
                      <a:pt x="30" y="12"/>
                    </a:cubicBezTo>
                    <a:cubicBezTo>
                      <a:pt x="39" y="12"/>
                      <a:pt x="47" y="19"/>
                      <a:pt x="47" y="29"/>
                    </a:cubicBezTo>
                    <a:cubicBezTo>
                      <a:pt x="47" y="38"/>
                      <a:pt x="40" y="45"/>
                      <a:pt x="31" y="46"/>
                    </a:cubicBezTo>
                    <a:cubicBezTo>
                      <a:pt x="22" y="46"/>
                      <a:pt x="22" y="46"/>
                      <a:pt x="22" y="46"/>
                    </a:cubicBezTo>
                    <a:cubicBezTo>
                      <a:pt x="22" y="66"/>
                      <a:pt x="22" y="66"/>
                      <a:pt x="22" y="66"/>
                    </a:cubicBezTo>
                    <a:cubicBezTo>
                      <a:pt x="36" y="66"/>
                      <a:pt x="36" y="66"/>
                      <a:pt x="36" y="66"/>
                    </a:cubicBezTo>
                    <a:cubicBezTo>
                      <a:pt x="36" y="57"/>
                      <a:pt x="36" y="57"/>
                      <a:pt x="36" y="57"/>
                    </a:cubicBezTo>
                    <a:cubicBezTo>
                      <a:pt x="49" y="54"/>
                      <a:pt x="59" y="43"/>
                      <a:pt x="59" y="29"/>
                    </a:cubicBezTo>
                    <a:cubicBezTo>
                      <a:pt x="59" y="13"/>
                      <a:pt x="46" y="0"/>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文本框 9"/>
            <p:cNvSpPr txBox="1"/>
            <p:nvPr/>
          </p:nvSpPr>
          <p:spPr>
            <a:xfrm>
              <a:off x="1624129" y="1579563"/>
              <a:ext cx="3962400" cy="369332"/>
            </a:xfrm>
            <a:prstGeom prst="rect">
              <a:avLst/>
            </a:prstGeom>
            <a:noFill/>
          </p:spPr>
          <p:txBody>
            <a:bodyPr wrap="square" rtlCol="0">
              <a:spAutoFit/>
            </a:bodyPr>
            <a:lstStyle/>
            <a:p>
              <a:r>
                <a:rPr lang="zh-CN" altLang="en-US" dirty="0" smtClean="0"/>
                <a:t>分箱</a:t>
              </a:r>
              <a:endParaRPr lang="zh-CN" altLang="en-US" dirty="0"/>
            </a:p>
          </p:txBody>
        </p:sp>
      </p:grpSp>
      <p:grpSp>
        <p:nvGrpSpPr>
          <p:cNvPr id="2" name="组合 1"/>
          <p:cNvGrpSpPr/>
          <p:nvPr/>
        </p:nvGrpSpPr>
        <p:grpSpPr>
          <a:xfrm>
            <a:off x="1685578" y="1959888"/>
            <a:ext cx="8753821" cy="4631412"/>
            <a:chOff x="1685578" y="3610888"/>
            <a:chExt cx="8753821" cy="4246163"/>
          </a:xfrm>
        </p:grpSpPr>
        <p:sp>
          <p:nvSpPr>
            <p:cNvPr id="20" name="Text Placeholder 32"/>
            <p:cNvSpPr txBox="1"/>
            <p:nvPr/>
          </p:nvSpPr>
          <p:spPr>
            <a:xfrm>
              <a:off x="1887137" y="4044046"/>
              <a:ext cx="8552262" cy="381300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228600" lvl="0" indent="-228600">
                <a:lnSpc>
                  <a:spcPct val="150000"/>
                </a:lnSpc>
                <a:buFont typeface="+mj-ea"/>
                <a:buAutoNum type="circleNumDbPlain"/>
                <a:defRPr/>
              </a:pPr>
              <a:r>
                <a:rPr lang="zh-CN" altLang="en-US" sz="1200" dirty="0">
                  <a:solidFill>
                    <a:schemeClr val="bg1">
                      <a:lumMod val="50000"/>
                    </a:schemeClr>
                  </a:solidFill>
                  <a:latin typeface="+mn-ea"/>
                  <a:cs typeface="+mn-ea"/>
                  <a:sym typeface="+mn-lt"/>
                </a:rPr>
                <a:t>离散特征的增加和减少都很容易，易于模型的快速迭代；</a:t>
              </a:r>
            </a:p>
            <a:p>
              <a:pPr marL="228600" lvl="0" indent="-228600">
                <a:lnSpc>
                  <a:spcPct val="150000"/>
                </a:lnSpc>
                <a:buFont typeface="+mj-ea"/>
                <a:buAutoNum type="circleNumDbPlain"/>
                <a:defRPr/>
              </a:pPr>
              <a:r>
                <a:rPr lang="zh-CN" altLang="en-US" sz="1200" dirty="0">
                  <a:solidFill>
                    <a:schemeClr val="bg1">
                      <a:lumMod val="50000"/>
                    </a:schemeClr>
                  </a:solidFill>
                  <a:latin typeface="+mn-ea"/>
                  <a:cs typeface="+mn-ea"/>
                  <a:sym typeface="+mn-lt"/>
                </a:rPr>
                <a:t>稀疏向量内积乘法运算速度快，计算结果方便存储，容易扩展；</a:t>
              </a:r>
            </a:p>
            <a:p>
              <a:pPr marL="228600" lvl="0" indent="-228600">
                <a:lnSpc>
                  <a:spcPct val="150000"/>
                </a:lnSpc>
                <a:buFont typeface="+mj-ea"/>
                <a:buAutoNum type="circleNumDbPlain"/>
                <a:defRPr/>
              </a:pPr>
              <a:r>
                <a:rPr lang="zh-CN" altLang="en-US" sz="1200" b="1" dirty="0">
                  <a:solidFill>
                    <a:schemeClr val="bg1">
                      <a:lumMod val="50000"/>
                    </a:schemeClr>
                  </a:solidFill>
                  <a:latin typeface="+mn-ea"/>
                  <a:cs typeface="+mn-ea"/>
                  <a:sym typeface="+mn-lt"/>
                </a:rPr>
                <a:t>离散化后的特征对异常数据有很强的鲁棒性：</a:t>
              </a:r>
              <a:r>
                <a:rPr lang="zh-CN" altLang="en-US" sz="1200" dirty="0">
                  <a:solidFill>
                    <a:schemeClr val="bg1">
                      <a:lumMod val="50000"/>
                    </a:schemeClr>
                  </a:solidFill>
                  <a:latin typeface="+mn-ea"/>
                  <a:cs typeface="+mn-ea"/>
                  <a:sym typeface="+mn-lt"/>
                </a:rPr>
                <a:t>比如一个特征是年龄</a:t>
              </a:r>
              <a:r>
                <a:rPr lang="en-US" altLang="zh-CN" sz="1200" dirty="0">
                  <a:solidFill>
                    <a:schemeClr val="bg1">
                      <a:lumMod val="50000"/>
                    </a:schemeClr>
                  </a:solidFill>
                  <a:latin typeface="+mn-ea"/>
                  <a:cs typeface="+mn-ea"/>
                  <a:sym typeface="+mn-lt"/>
                </a:rPr>
                <a:t>&gt;30</a:t>
              </a:r>
              <a:r>
                <a:rPr lang="zh-CN" altLang="en-US" sz="1200" dirty="0">
                  <a:solidFill>
                    <a:schemeClr val="bg1">
                      <a:lumMod val="50000"/>
                    </a:schemeClr>
                  </a:solidFill>
                  <a:latin typeface="+mn-ea"/>
                  <a:cs typeface="+mn-ea"/>
                  <a:sym typeface="+mn-lt"/>
                </a:rPr>
                <a:t>是</a:t>
              </a:r>
              <a:r>
                <a:rPr lang="en-US" altLang="zh-CN" sz="1200" dirty="0">
                  <a:solidFill>
                    <a:schemeClr val="bg1">
                      <a:lumMod val="50000"/>
                    </a:schemeClr>
                  </a:solidFill>
                  <a:latin typeface="+mn-ea"/>
                  <a:cs typeface="+mn-ea"/>
                  <a:sym typeface="+mn-lt"/>
                </a:rPr>
                <a:t>1</a:t>
              </a:r>
              <a:r>
                <a:rPr lang="zh-CN" altLang="en-US" sz="1200" dirty="0">
                  <a:solidFill>
                    <a:schemeClr val="bg1">
                      <a:lumMod val="50000"/>
                    </a:schemeClr>
                  </a:solidFill>
                  <a:latin typeface="+mn-ea"/>
                  <a:cs typeface="+mn-ea"/>
                  <a:sym typeface="+mn-lt"/>
                </a:rPr>
                <a:t>，否则</a:t>
              </a:r>
              <a:r>
                <a:rPr lang="en-US" altLang="zh-CN" sz="1200" dirty="0">
                  <a:solidFill>
                    <a:schemeClr val="bg1">
                      <a:lumMod val="50000"/>
                    </a:schemeClr>
                  </a:solidFill>
                  <a:latin typeface="+mn-ea"/>
                  <a:cs typeface="+mn-ea"/>
                  <a:sym typeface="+mn-lt"/>
                </a:rPr>
                <a:t>0</a:t>
              </a:r>
              <a:r>
                <a:rPr lang="zh-CN" altLang="en-US" sz="1200" dirty="0">
                  <a:solidFill>
                    <a:schemeClr val="bg1">
                      <a:lumMod val="50000"/>
                    </a:schemeClr>
                  </a:solidFill>
                  <a:latin typeface="+mn-ea"/>
                  <a:cs typeface="+mn-ea"/>
                  <a:sym typeface="+mn-lt"/>
                </a:rPr>
                <a:t>。如果特征没有离散化，一个异常数据“年龄</a:t>
              </a:r>
              <a:r>
                <a:rPr lang="en-US" altLang="zh-CN" sz="1200" dirty="0">
                  <a:solidFill>
                    <a:schemeClr val="bg1">
                      <a:lumMod val="50000"/>
                    </a:schemeClr>
                  </a:solidFill>
                  <a:latin typeface="+mn-ea"/>
                  <a:cs typeface="+mn-ea"/>
                  <a:sym typeface="+mn-lt"/>
                </a:rPr>
                <a:t>300</a:t>
              </a:r>
              <a:r>
                <a:rPr lang="zh-CN" altLang="en-US" sz="1200" dirty="0">
                  <a:solidFill>
                    <a:schemeClr val="bg1">
                      <a:lumMod val="50000"/>
                    </a:schemeClr>
                  </a:solidFill>
                  <a:latin typeface="+mn-ea"/>
                  <a:cs typeface="+mn-ea"/>
                  <a:sym typeface="+mn-lt"/>
                </a:rPr>
                <a:t>岁”会给模型造成很大的干扰；</a:t>
              </a:r>
            </a:p>
            <a:p>
              <a:pPr marL="228600" lvl="0" indent="-228600">
                <a:lnSpc>
                  <a:spcPct val="150000"/>
                </a:lnSpc>
                <a:buFont typeface="+mj-ea"/>
                <a:buAutoNum type="circleNumDbPlain"/>
                <a:defRPr/>
              </a:pPr>
              <a:r>
                <a:rPr lang="zh-CN" altLang="en-US" sz="1200" dirty="0">
                  <a:solidFill>
                    <a:schemeClr val="bg1">
                      <a:lumMod val="50000"/>
                    </a:schemeClr>
                  </a:solidFill>
                  <a:latin typeface="+mn-ea"/>
                  <a:cs typeface="+mn-ea"/>
                  <a:sym typeface="+mn-lt"/>
                </a:rPr>
                <a:t>逻辑回归属于广义线性模型，表达能力受限；单变量离散化为</a:t>
              </a:r>
              <a:r>
                <a:rPr lang="en-US" altLang="zh-CN" sz="1200" dirty="0">
                  <a:solidFill>
                    <a:schemeClr val="bg1">
                      <a:lumMod val="50000"/>
                    </a:schemeClr>
                  </a:solidFill>
                  <a:latin typeface="+mn-ea"/>
                  <a:cs typeface="+mn-ea"/>
                  <a:sym typeface="+mn-lt"/>
                </a:rPr>
                <a:t>N</a:t>
              </a:r>
              <a:r>
                <a:rPr lang="zh-CN" altLang="en-US" sz="1200" dirty="0">
                  <a:solidFill>
                    <a:schemeClr val="bg1">
                      <a:lumMod val="50000"/>
                    </a:schemeClr>
                  </a:solidFill>
                  <a:latin typeface="+mn-ea"/>
                  <a:cs typeface="+mn-ea"/>
                  <a:sym typeface="+mn-lt"/>
                </a:rPr>
                <a:t>个后，每个变量有单独的权重，相当于为模型引入了非线性，能够提升模型表达能力，加大拟合；</a:t>
              </a:r>
            </a:p>
            <a:p>
              <a:pPr marL="228600" lvl="0" indent="-228600">
                <a:lnSpc>
                  <a:spcPct val="150000"/>
                </a:lnSpc>
                <a:buFont typeface="+mj-ea"/>
                <a:buAutoNum type="circleNumDbPlain"/>
                <a:defRPr/>
              </a:pPr>
              <a:r>
                <a:rPr lang="zh-CN" altLang="en-US" sz="1200" dirty="0">
                  <a:solidFill>
                    <a:schemeClr val="bg1">
                      <a:lumMod val="50000"/>
                    </a:schemeClr>
                  </a:solidFill>
                  <a:latin typeface="+mn-ea"/>
                  <a:cs typeface="+mn-ea"/>
                  <a:sym typeface="+mn-lt"/>
                </a:rPr>
                <a:t>离散化后可以进行特征交叉，由</a:t>
              </a:r>
              <a:r>
                <a:rPr lang="en-US" altLang="zh-CN" sz="1200" dirty="0">
                  <a:solidFill>
                    <a:schemeClr val="bg1">
                      <a:lumMod val="50000"/>
                    </a:schemeClr>
                  </a:solidFill>
                  <a:latin typeface="+mn-ea"/>
                  <a:cs typeface="+mn-ea"/>
                  <a:sym typeface="+mn-lt"/>
                </a:rPr>
                <a:t>M+N</a:t>
              </a:r>
              <a:r>
                <a:rPr lang="zh-CN" altLang="en-US" sz="1200" dirty="0">
                  <a:solidFill>
                    <a:schemeClr val="bg1">
                      <a:lumMod val="50000"/>
                    </a:schemeClr>
                  </a:solidFill>
                  <a:latin typeface="+mn-ea"/>
                  <a:cs typeface="+mn-ea"/>
                  <a:sym typeface="+mn-lt"/>
                </a:rPr>
                <a:t>个变量变为</a:t>
              </a:r>
              <a:r>
                <a:rPr lang="en-US" altLang="zh-CN" sz="1200" dirty="0">
                  <a:solidFill>
                    <a:schemeClr val="bg1">
                      <a:lumMod val="50000"/>
                    </a:schemeClr>
                  </a:solidFill>
                  <a:latin typeface="+mn-ea"/>
                  <a:cs typeface="+mn-ea"/>
                  <a:sym typeface="+mn-lt"/>
                </a:rPr>
                <a:t>M*N</a:t>
              </a:r>
              <a:r>
                <a:rPr lang="zh-CN" altLang="en-US" sz="1200" dirty="0">
                  <a:solidFill>
                    <a:schemeClr val="bg1">
                      <a:lumMod val="50000"/>
                    </a:schemeClr>
                  </a:solidFill>
                  <a:latin typeface="+mn-ea"/>
                  <a:cs typeface="+mn-ea"/>
                  <a:sym typeface="+mn-lt"/>
                </a:rPr>
                <a:t>个变量，进一步引入非线性，提升表达能力；</a:t>
              </a:r>
            </a:p>
            <a:p>
              <a:pPr marL="228600" lvl="0" indent="-228600">
                <a:lnSpc>
                  <a:spcPct val="150000"/>
                </a:lnSpc>
                <a:buFont typeface="+mj-ea"/>
                <a:buAutoNum type="circleNumDbPlain"/>
                <a:defRPr/>
              </a:pPr>
              <a:r>
                <a:rPr lang="zh-CN" altLang="en-US" sz="1200" b="1" dirty="0">
                  <a:solidFill>
                    <a:schemeClr val="bg1">
                      <a:lumMod val="50000"/>
                    </a:schemeClr>
                  </a:solidFill>
                  <a:latin typeface="+mn-ea"/>
                  <a:cs typeface="+mn-ea"/>
                  <a:sym typeface="+mn-lt"/>
                </a:rPr>
                <a:t>特征离散化后，模型会更稳定，</a:t>
              </a:r>
              <a:r>
                <a:rPr lang="zh-CN" altLang="en-US" sz="1200" dirty="0">
                  <a:solidFill>
                    <a:schemeClr val="bg1">
                      <a:lumMod val="50000"/>
                    </a:schemeClr>
                  </a:solidFill>
                  <a:latin typeface="+mn-ea"/>
                  <a:cs typeface="+mn-ea"/>
                  <a:sym typeface="+mn-lt"/>
                </a:rPr>
                <a:t>比如如果对用户年龄离散化，</a:t>
              </a:r>
              <a:r>
                <a:rPr lang="en-US" altLang="zh-CN" sz="1200" dirty="0">
                  <a:solidFill>
                    <a:schemeClr val="bg1">
                      <a:lumMod val="50000"/>
                    </a:schemeClr>
                  </a:solidFill>
                  <a:latin typeface="+mn-ea"/>
                  <a:cs typeface="+mn-ea"/>
                  <a:sym typeface="+mn-lt"/>
                </a:rPr>
                <a:t>20-30</a:t>
              </a:r>
              <a:r>
                <a:rPr lang="zh-CN" altLang="en-US" sz="1200" dirty="0">
                  <a:solidFill>
                    <a:schemeClr val="bg1">
                      <a:lumMod val="50000"/>
                    </a:schemeClr>
                  </a:solidFill>
                  <a:latin typeface="+mn-ea"/>
                  <a:cs typeface="+mn-ea"/>
                  <a:sym typeface="+mn-lt"/>
                </a:rPr>
                <a:t>作为一个区间，不会因为一个用户年龄长了一岁就变成一个完全不同的人。当然处于区间相邻处的样本会刚好相反，所以怎么划分区间是门学问；</a:t>
              </a:r>
            </a:p>
            <a:p>
              <a:pPr marL="228600" lvl="0" indent="-228600">
                <a:lnSpc>
                  <a:spcPct val="150000"/>
                </a:lnSpc>
                <a:buFont typeface="+mj-ea"/>
                <a:buAutoNum type="circleNumDbPlain"/>
                <a:defRPr/>
              </a:pPr>
              <a:r>
                <a:rPr lang="zh-CN" altLang="en-US" sz="1200" dirty="0">
                  <a:solidFill>
                    <a:schemeClr val="bg1">
                      <a:lumMod val="50000"/>
                    </a:schemeClr>
                  </a:solidFill>
                  <a:latin typeface="+mn-ea"/>
                  <a:cs typeface="+mn-ea"/>
                  <a:sym typeface="+mn-lt"/>
                </a:rPr>
                <a:t>特征离散化以后，起到了简化了逻辑回归模型的作用，降低了模型过拟合的风险。</a:t>
              </a:r>
            </a:p>
            <a:p>
              <a:pPr marL="228600" lvl="0" indent="-228600">
                <a:lnSpc>
                  <a:spcPct val="150000"/>
                </a:lnSpc>
                <a:buFont typeface="+mj-ea"/>
                <a:buAutoNum type="circleNumDbPlain"/>
                <a:defRPr/>
              </a:pPr>
              <a:r>
                <a:rPr lang="zh-CN" altLang="en-US" sz="1200" dirty="0">
                  <a:solidFill>
                    <a:schemeClr val="bg1">
                      <a:lumMod val="50000"/>
                    </a:schemeClr>
                  </a:solidFill>
                  <a:latin typeface="+mn-ea"/>
                  <a:cs typeface="+mn-ea"/>
                  <a:sym typeface="+mn-lt"/>
                </a:rPr>
                <a:t>可以将缺失作为独立的一类带入模型。</a:t>
              </a:r>
            </a:p>
            <a:p>
              <a:pPr marL="228600" lvl="0" indent="-228600">
                <a:lnSpc>
                  <a:spcPct val="150000"/>
                </a:lnSpc>
                <a:buFont typeface="+mj-ea"/>
                <a:buAutoNum type="circleNumDbPlain"/>
                <a:defRPr/>
              </a:pPr>
              <a:r>
                <a:rPr lang="zh-CN" altLang="en-US" sz="1200" dirty="0">
                  <a:solidFill>
                    <a:schemeClr val="bg1">
                      <a:lumMod val="50000"/>
                    </a:schemeClr>
                  </a:solidFill>
                  <a:latin typeface="+mn-ea"/>
                  <a:cs typeface="+mn-ea"/>
                  <a:sym typeface="+mn-lt"/>
                </a:rPr>
                <a:t>将所有变量变换到相似的尺度上。</a:t>
              </a:r>
            </a:p>
          </p:txBody>
        </p:sp>
        <p:sp>
          <p:nvSpPr>
            <p:cNvPr id="21" name="Text Placeholder 33"/>
            <p:cNvSpPr txBox="1"/>
            <p:nvPr/>
          </p:nvSpPr>
          <p:spPr>
            <a:xfrm>
              <a:off x="1873469" y="3610888"/>
              <a:ext cx="4290793" cy="304311"/>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buNone/>
              </a:pPr>
              <a:r>
                <a:rPr lang="zh-CN" altLang="en-US" sz="1800" b="1" dirty="0" smtClean="0">
                  <a:solidFill>
                    <a:srgbClr val="F23B48"/>
                  </a:solidFill>
                  <a:latin typeface="+mn-lt"/>
                  <a:cs typeface="+mn-ea"/>
                  <a:sym typeface="+mn-lt"/>
                </a:rPr>
                <a:t>分箱的作用</a:t>
              </a:r>
              <a:endParaRPr kumimoji="0" lang="en-AU" sz="1800" b="0" i="0" u="none" strike="noStrike" kern="1200" cap="none" spc="0" normalizeH="0" baseline="0" noProof="0" dirty="0">
                <a:ln>
                  <a:noFill/>
                </a:ln>
                <a:solidFill>
                  <a:srgbClr val="F23B48"/>
                </a:solidFill>
                <a:effectLst/>
                <a:uLnTx/>
                <a:uFillTx/>
                <a:latin typeface="+mn-lt"/>
                <a:cs typeface="+mn-ea"/>
                <a:sym typeface="+mn-lt"/>
              </a:endParaRPr>
            </a:p>
          </p:txBody>
        </p:sp>
        <p:cxnSp>
          <p:nvCxnSpPr>
            <p:cNvPr id="22" name="Straight Connector 58"/>
            <p:cNvCxnSpPr/>
            <p:nvPr/>
          </p:nvCxnSpPr>
          <p:spPr>
            <a:xfrm>
              <a:off x="1685578" y="3610888"/>
              <a:ext cx="0" cy="718378"/>
            </a:xfrm>
            <a:prstGeom prst="line">
              <a:avLst/>
            </a:prstGeom>
            <a:ln w="50800">
              <a:solidFill>
                <a:srgbClr val="F23B48"/>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759882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p:txBody>
          <a:bodyPr/>
          <a:lstStyle/>
          <a:p>
            <a:r>
              <a:rPr lang="zh-CN" altLang="en-US" dirty="0" smtClean="0">
                <a:latin typeface="+mn-ea"/>
                <a:ea typeface="+mn-ea"/>
              </a:rPr>
              <a:t>数据分析师</a:t>
            </a:r>
            <a:endParaRPr lang="zh-CN" altLang="en-US" dirty="0">
              <a:latin typeface="+mn-ea"/>
              <a:ea typeface="+mn-ea"/>
            </a:endParaRPr>
          </a:p>
        </p:txBody>
      </p:sp>
      <p:sp>
        <p:nvSpPr>
          <p:cNvPr id="4" name="灯片编号占位符 3"/>
          <p:cNvSpPr>
            <a:spLocks noGrp="1"/>
          </p:cNvSpPr>
          <p:nvPr>
            <p:ph type="sldNum" sz="quarter" idx="12"/>
          </p:nvPr>
        </p:nvSpPr>
        <p:spPr/>
        <p:txBody>
          <a:bodyPr/>
          <a:lstStyle/>
          <a:p>
            <a:fld id="{32CCA8F1-65B7-4168-9E5A-D348FEC2CD71}" type="slidenum">
              <a:rPr lang="zh-CN" altLang="en-US" smtClean="0">
                <a:latin typeface="+mn-ea"/>
              </a:rPr>
              <a:t>4</a:t>
            </a:fld>
            <a:endParaRPr lang="zh-CN" altLang="en-US">
              <a:latin typeface="+mn-ea"/>
            </a:endParaRPr>
          </a:p>
        </p:txBody>
      </p:sp>
      <p:grpSp>
        <p:nvGrpSpPr>
          <p:cNvPr id="19" name="组合 18"/>
          <p:cNvGrpSpPr/>
          <p:nvPr/>
        </p:nvGrpSpPr>
        <p:grpSpPr>
          <a:xfrm>
            <a:off x="451604" y="1597973"/>
            <a:ext cx="11430080" cy="4873702"/>
            <a:chOff x="451604" y="904280"/>
            <a:chExt cx="11430080" cy="4873702"/>
          </a:xfrm>
        </p:grpSpPr>
        <p:sp>
          <p:nvSpPr>
            <p:cNvPr id="16" name="Round Single Corner Rectangle 6"/>
            <p:cNvSpPr/>
            <p:nvPr/>
          </p:nvSpPr>
          <p:spPr bwMode="auto">
            <a:xfrm>
              <a:off x="451604" y="1214422"/>
              <a:ext cx="5286412" cy="4000528"/>
            </a:xfrm>
            <a:prstGeom prst="round1Rect">
              <a:avLst/>
            </a:prstGeom>
            <a:solidFill>
              <a:srgbClr val="FFD860">
                <a:alpha val="40000"/>
              </a:srgbClr>
            </a:solidFill>
            <a:ln w="38100" cap="flat" cmpd="sng" algn="ctr">
              <a:noFill/>
              <a:prstDash val="solid"/>
              <a:miter lim="800000"/>
            </a:ln>
            <a:effectLst/>
          </p:spPr>
          <p:txBody>
            <a:bodyPr anchor="ctr"/>
            <a:lstStyle/>
            <a:p>
              <a:pPr lvl="0" algn="just" fontAlgn="base">
                <a:spcBef>
                  <a:spcPct val="0"/>
                </a:spcBef>
                <a:spcAft>
                  <a:spcPct val="0"/>
                </a:spcAft>
              </a:pPr>
              <a:r>
                <a:rPr lang="zh-CN" altLang="en-US" sz="1400" dirty="0">
                  <a:latin typeface="+mn-ea"/>
                </a:rPr>
                <a:t>岗位职责：</a:t>
              </a:r>
            </a:p>
            <a:p>
              <a:pPr lvl="0" algn="just" fontAlgn="base">
                <a:spcBef>
                  <a:spcPct val="0"/>
                </a:spcBef>
                <a:spcAft>
                  <a:spcPct val="0"/>
                </a:spcAft>
              </a:pPr>
              <a:r>
                <a:rPr lang="en-US" altLang="zh-CN" sz="1400" dirty="0">
                  <a:latin typeface="+mn-ea"/>
                </a:rPr>
                <a:t>1.</a:t>
              </a:r>
              <a:r>
                <a:rPr lang="zh-CN" altLang="en-US" sz="1400" dirty="0">
                  <a:latin typeface="+mn-ea"/>
                </a:rPr>
                <a:t>负责统筹安排公司各部门数据需求，设计相应的数据需求规范及执行</a:t>
              </a:r>
            </a:p>
            <a:p>
              <a:pPr lvl="0" algn="just" fontAlgn="base">
                <a:spcBef>
                  <a:spcPct val="0"/>
                </a:spcBef>
                <a:spcAft>
                  <a:spcPct val="0"/>
                </a:spcAft>
              </a:pPr>
              <a:r>
                <a:rPr lang="en-US" altLang="zh-CN" sz="1400" dirty="0">
                  <a:latin typeface="+mn-ea"/>
                </a:rPr>
                <a:t>2.</a:t>
              </a:r>
              <a:r>
                <a:rPr lang="zh-CN" altLang="en-US" sz="1400" dirty="0">
                  <a:latin typeface="+mn-ea"/>
                </a:rPr>
                <a:t>充分理解业务，负责业务报表字段的设计，优化；</a:t>
              </a:r>
            </a:p>
            <a:p>
              <a:pPr lvl="0" algn="just" fontAlgn="base">
                <a:spcBef>
                  <a:spcPct val="0"/>
                </a:spcBef>
                <a:spcAft>
                  <a:spcPct val="0"/>
                </a:spcAft>
              </a:pPr>
              <a:r>
                <a:rPr lang="en-US" altLang="zh-CN" sz="1400" dirty="0">
                  <a:latin typeface="+mn-ea"/>
                </a:rPr>
                <a:t>3.</a:t>
              </a:r>
              <a:r>
                <a:rPr lang="zh-CN" altLang="en-US" sz="1400" dirty="0">
                  <a:latin typeface="+mn-ea"/>
                </a:rPr>
                <a:t>负责公司业务报表系统可视化，并对业务系统逐步改善优化</a:t>
              </a:r>
            </a:p>
            <a:p>
              <a:pPr lvl="0" algn="just" fontAlgn="base">
                <a:spcBef>
                  <a:spcPct val="0"/>
                </a:spcBef>
                <a:spcAft>
                  <a:spcPct val="0"/>
                </a:spcAft>
              </a:pPr>
              <a:r>
                <a:rPr lang="en-US" altLang="zh-CN" sz="1400" dirty="0">
                  <a:latin typeface="+mn-ea"/>
                </a:rPr>
                <a:t>4.</a:t>
              </a:r>
              <a:r>
                <a:rPr lang="zh-CN" altLang="en-US" sz="1400" dirty="0">
                  <a:latin typeface="+mn-ea"/>
                </a:rPr>
                <a:t>负责和</a:t>
              </a:r>
              <a:r>
                <a:rPr lang="en-US" altLang="zh-CN" sz="1400" dirty="0">
                  <a:latin typeface="+mn-ea"/>
                </a:rPr>
                <a:t>bi</a:t>
              </a:r>
              <a:r>
                <a:rPr lang="zh-CN" altLang="en-US" sz="1400" dirty="0">
                  <a:latin typeface="+mn-ea"/>
                </a:rPr>
                <a:t>部门协同，推动优化改善数据质量；</a:t>
              </a:r>
            </a:p>
            <a:p>
              <a:pPr lvl="0" algn="just" fontAlgn="base">
                <a:spcBef>
                  <a:spcPct val="0"/>
                </a:spcBef>
                <a:spcAft>
                  <a:spcPct val="0"/>
                </a:spcAft>
              </a:pPr>
              <a:r>
                <a:rPr lang="en-US" altLang="zh-CN" sz="1400" dirty="0">
                  <a:latin typeface="+mn-ea"/>
                </a:rPr>
                <a:t>5</a:t>
              </a:r>
              <a:r>
                <a:rPr lang="zh-CN" altLang="en-US" sz="1400" dirty="0">
                  <a:latin typeface="+mn-ea"/>
                </a:rPr>
                <a:t>．负责培养下属各项专业能力，并能及时梳理数据逻辑思路，提高下属数据处理能力</a:t>
              </a:r>
            </a:p>
            <a:p>
              <a:pPr lvl="0" algn="just" fontAlgn="base">
                <a:spcBef>
                  <a:spcPct val="0"/>
                </a:spcBef>
                <a:spcAft>
                  <a:spcPct val="0"/>
                </a:spcAft>
              </a:pPr>
              <a:r>
                <a:rPr lang="en-US" altLang="zh-CN" sz="1400" dirty="0">
                  <a:latin typeface="+mn-ea"/>
                </a:rPr>
                <a:t>6</a:t>
              </a:r>
              <a:r>
                <a:rPr lang="zh-CN" altLang="en-US" sz="1400" dirty="0">
                  <a:latin typeface="+mn-ea"/>
                </a:rPr>
                <a:t>．负责管理和搭建数据团队，并能带领团队高效、积极、有质量的开展工作</a:t>
              </a:r>
            </a:p>
          </p:txBody>
        </p:sp>
        <p:cxnSp>
          <p:nvCxnSpPr>
            <p:cNvPr id="17" name="直接连接符 16"/>
            <p:cNvCxnSpPr/>
            <p:nvPr/>
          </p:nvCxnSpPr>
          <p:spPr>
            <a:xfrm>
              <a:off x="6167214" y="904280"/>
              <a:ext cx="0" cy="4873702"/>
            </a:xfrm>
            <a:prstGeom prst="line">
              <a:avLst/>
            </a:prstGeom>
            <a:ln w="28575">
              <a:solidFill>
                <a:srgbClr val="FFD860"/>
              </a:solidFill>
              <a:prstDash val="sys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8" name="Round Single Corner Rectangle 6"/>
            <p:cNvSpPr/>
            <p:nvPr/>
          </p:nvSpPr>
          <p:spPr bwMode="auto">
            <a:xfrm>
              <a:off x="6595272" y="1214422"/>
              <a:ext cx="5286412" cy="4071966"/>
            </a:xfrm>
            <a:prstGeom prst="round1Rect">
              <a:avLst/>
            </a:prstGeom>
            <a:solidFill>
              <a:srgbClr val="FFD860">
                <a:alpha val="40000"/>
              </a:srgbClr>
            </a:solidFill>
            <a:ln w="38100" cap="flat" cmpd="sng" algn="ctr">
              <a:noFill/>
              <a:prstDash val="solid"/>
              <a:miter lim="800000"/>
            </a:ln>
            <a:effectLst/>
          </p:spPr>
          <p:txBody>
            <a:bodyPr anchor="ctr"/>
            <a:lstStyle/>
            <a:p>
              <a:pPr algn="just" fontAlgn="base">
                <a:spcBef>
                  <a:spcPct val="0"/>
                </a:spcBef>
                <a:spcAft>
                  <a:spcPct val="0"/>
                </a:spcAft>
              </a:pPr>
              <a:r>
                <a:rPr lang="zh-CN" altLang="en-US" sz="1400" dirty="0">
                  <a:latin typeface="+mn-ea"/>
                </a:rPr>
                <a:t>岗位要求：</a:t>
              </a:r>
            </a:p>
            <a:p>
              <a:pPr algn="just" fontAlgn="base">
                <a:spcBef>
                  <a:spcPct val="0"/>
                </a:spcBef>
                <a:spcAft>
                  <a:spcPct val="0"/>
                </a:spcAft>
              </a:pPr>
              <a:r>
                <a:rPr lang="en-US" altLang="zh-CN" sz="1400" dirty="0">
                  <a:latin typeface="+mn-ea"/>
                </a:rPr>
                <a:t>1.</a:t>
              </a:r>
              <a:r>
                <a:rPr lang="zh-CN" altLang="en-US" sz="1400" dirty="0">
                  <a:latin typeface="+mn-ea"/>
                </a:rPr>
                <a:t>本科及以上学历，</a:t>
              </a:r>
              <a:r>
                <a:rPr lang="en-US" altLang="zh-CN" sz="1400" dirty="0">
                  <a:latin typeface="+mn-ea"/>
                </a:rPr>
                <a:t>4</a:t>
              </a:r>
              <a:r>
                <a:rPr lang="zh-CN" altLang="en-US" sz="1400" dirty="0">
                  <a:latin typeface="+mn-ea"/>
                </a:rPr>
                <a:t>年以上相关工作经验，有团队管理经验，至少带过</a:t>
              </a:r>
              <a:r>
                <a:rPr lang="en-US" altLang="zh-CN" sz="1400" dirty="0">
                  <a:latin typeface="+mn-ea"/>
                </a:rPr>
                <a:t>3-5</a:t>
              </a:r>
              <a:r>
                <a:rPr lang="zh-CN" altLang="en-US" sz="1400" dirty="0">
                  <a:latin typeface="+mn-ea"/>
                </a:rPr>
                <a:t>人团队</a:t>
              </a:r>
            </a:p>
            <a:p>
              <a:pPr algn="just" fontAlgn="base">
                <a:spcBef>
                  <a:spcPct val="0"/>
                </a:spcBef>
                <a:spcAft>
                  <a:spcPct val="0"/>
                </a:spcAft>
              </a:pPr>
              <a:r>
                <a:rPr lang="en-US" altLang="zh-CN" sz="1400" dirty="0">
                  <a:latin typeface="+mn-ea"/>
                </a:rPr>
                <a:t>2.</a:t>
              </a:r>
              <a:r>
                <a:rPr lang="zh-CN" altLang="en-US" sz="1400" dirty="0">
                  <a:latin typeface="+mn-ea"/>
                </a:rPr>
                <a:t>具备较强的逻辑思考能力和抗压能力</a:t>
              </a:r>
            </a:p>
            <a:p>
              <a:pPr algn="just" fontAlgn="base">
                <a:spcBef>
                  <a:spcPct val="0"/>
                </a:spcBef>
                <a:spcAft>
                  <a:spcPct val="0"/>
                </a:spcAft>
              </a:pPr>
              <a:r>
                <a:rPr lang="en-US" altLang="zh-CN" sz="1400" dirty="0">
                  <a:latin typeface="+mn-ea"/>
                </a:rPr>
                <a:t>3</a:t>
              </a:r>
              <a:r>
                <a:rPr lang="zh-CN" altLang="en-US" sz="1400" dirty="0">
                  <a:latin typeface="+mn-ea"/>
                </a:rPr>
                <a:t>．有数据可视化经验，熟悉</a:t>
              </a:r>
              <a:r>
                <a:rPr lang="en-US" altLang="zh-CN" sz="1400" dirty="0" err="1">
                  <a:latin typeface="+mn-ea"/>
                </a:rPr>
                <a:t>Finereport</a:t>
              </a:r>
              <a:r>
                <a:rPr lang="zh-CN" altLang="en-US" sz="1400" dirty="0">
                  <a:latin typeface="+mn-ea"/>
                </a:rPr>
                <a:t>、</a:t>
              </a:r>
              <a:r>
                <a:rPr lang="en-US" altLang="zh-CN" sz="1400" dirty="0">
                  <a:latin typeface="+mn-ea"/>
                </a:rPr>
                <a:t>Tableau</a:t>
              </a:r>
              <a:r>
                <a:rPr lang="zh-CN" altLang="en-US" sz="1400" dirty="0">
                  <a:latin typeface="+mn-ea"/>
                </a:rPr>
                <a:t>操作者优先考虑</a:t>
              </a:r>
            </a:p>
            <a:p>
              <a:pPr algn="just" fontAlgn="base">
                <a:spcBef>
                  <a:spcPct val="0"/>
                </a:spcBef>
                <a:spcAft>
                  <a:spcPct val="0"/>
                </a:spcAft>
              </a:pPr>
              <a:r>
                <a:rPr lang="en-US" altLang="zh-CN" sz="1400" dirty="0">
                  <a:latin typeface="+mn-ea"/>
                </a:rPr>
                <a:t>4. </a:t>
              </a:r>
              <a:r>
                <a:rPr lang="zh-CN" altLang="en-US" sz="1400" dirty="0">
                  <a:latin typeface="+mn-ea"/>
                </a:rPr>
                <a:t>熟练运用</a:t>
              </a:r>
              <a:r>
                <a:rPr lang="en-US" altLang="zh-CN" sz="1400" dirty="0">
                  <a:latin typeface="+mn-ea"/>
                </a:rPr>
                <a:t>SQL</a:t>
              </a:r>
              <a:r>
                <a:rPr lang="zh-CN" altLang="en-US" sz="1400" dirty="0">
                  <a:latin typeface="+mn-ea"/>
                </a:rPr>
                <a:t>、</a:t>
              </a:r>
              <a:r>
                <a:rPr lang="en-US" altLang="zh-CN" sz="1400" dirty="0">
                  <a:latin typeface="+mn-ea"/>
                </a:rPr>
                <a:t>R</a:t>
              </a:r>
              <a:r>
                <a:rPr lang="zh-CN" altLang="en-US" sz="1400" dirty="0">
                  <a:latin typeface="+mn-ea"/>
                </a:rPr>
                <a:t>、</a:t>
              </a:r>
              <a:r>
                <a:rPr lang="en-US" altLang="zh-CN" sz="1400" dirty="0">
                  <a:latin typeface="+mn-ea"/>
                </a:rPr>
                <a:t>Python</a:t>
              </a:r>
              <a:r>
                <a:rPr lang="zh-CN" altLang="en-US" sz="1400" dirty="0">
                  <a:latin typeface="+mn-ea"/>
                </a:rPr>
                <a:t>等数据分析语言，能从海量数据提炼核心结果</a:t>
              </a:r>
            </a:p>
            <a:p>
              <a:pPr algn="just" fontAlgn="base">
                <a:spcBef>
                  <a:spcPct val="0"/>
                </a:spcBef>
                <a:spcAft>
                  <a:spcPct val="0"/>
                </a:spcAft>
              </a:pPr>
              <a:r>
                <a:rPr lang="en-US" altLang="zh-CN" sz="1400" dirty="0">
                  <a:latin typeface="+mn-ea"/>
                </a:rPr>
                <a:t>5.</a:t>
              </a:r>
              <a:r>
                <a:rPr lang="zh-CN" altLang="en-US" sz="1400" dirty="0">
                  <a:latin typeface="+mn-ea"/>
                </a:rPr>
                <a:t>优先的学习能力、沟通能力、协作能力、强烈责任心。</a:t>
              </a:r>
            </a:p>
          </p:txBody>
        </p:sp>
      </p:grpSp>
      <p:sp>
        <p:nvSpPr>
          <p:cNvPr id="2" name="文本框 1"/>
          <p:cNvSpPr txBox="1"/>
          <p:nvPr/>
        </p:nvSpPr>
        <p:spPr>
          <a:xfrm>
            <a:off x="451604" y="1320800"/>
            <a:ext cx="2126496" cy="369332"/>
          </a:xfrm>
          <a:prstGeom prst="rect">
            <a:avLst/>
          </a:prstGeom>
          <a:noFill/>
        </p:spPr>
        <p:txBody>
          <a:bodyPr wrap="square" rtlCol="0">
            <a:spAutoFit/>
          </a:bodyPr>
          <a:lstStyle/>
          <a:p>
            <a:r>
              <a:rPr lang="en-US" altLang="zh-CN" dirty="0" smtClean="0">
                <a:latin typeface="+mn-ea"/>
              </a:rPr>
              <a:t>20K</a:t>
            </a:r>
            <a:endParaRPr lang="zh-CN" altLang="en-US" dirty="0">
              <a:latin typeface="+mn-ea"/>
            </a:endParaRPr>
          </a:p>
        </p:txBody>
      </p:sp>
    </p:spTree>
    <p:extLst>
      <p:ext uri="{BB962C8B-B14F-4D97-AF65-F5344CB8AC3E}">
        <p14:creationId xmlns:p14="http://schemas.microsoft.com/office/powerpoint/2010/main" val="4568433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p:txBody>
          <a:bodyPr/>
          <a:lstStyle/>
          <a:p>
            <a:r>
              <a:rPr lang="en-US" altLang="zh-CN" dirty="0" smtClean="0"/>
              <a:t>R</a:t>
            </a:r>
            <a:r>
              <a:rPr lang="zh-CN" altLang="en-US" dirty="0" smtClean="0"/>
              <a:t>语言逻辑回归建模</a:t>
            </a:r>
            <a:endParaRPr lang="zh-CN" altLang="en-US" dirty="0"/>
          </a:p>
        </p:txBody>
      </p:sp>
      <p:sp>
        <p:nvSpPr>
          <p:cNvPr id="4" name="灯片编号占位符 3"/>
          <p:cNvSpPr>
            <a:spLocks noGrp="1"/>
          </p:cNvSpPr>
          <p:nvPr>
            <p:ph type="sldNum" sz="quarter" idx="12"/>
          </p:nvPr>
        </p:nvSpPr>
        <p:spPr/>
        <p:txBody>
          <a:bodyPr/>
          <a:lstStyle/>
          <a:p>
            <a:fld id="{32CCA8F1-65B7-4168-9E5A-D348FEC2CD71}" type="slidenum">
              <a:rPr lang="zh-CN" altLang="en-US" smtClean="0"/>
              <a:t>40</a:t>
            </a:fld>
            <a:endParaRPr lang="zh-CN" altLang="en-US"/>
          </a:p>
        </p:txBody>
      </p:sp>
      <p:grpSp>
        <p:nvGrpSpPr>
          <p:cNvPr id="11" name="组合 10"/>
          <p:cNvGrpSpPr/>
          <p:nvPr/>
        </p:nvGrpSpPr>
        <p:grpSpPr>
          <a:xfrm>
            <a:off x="1010444" y="1287463"/>
            <a:ext cx="4525285" cy="388938"/>
            <a:chOff x="1061244" y="1579563"/>
            <a:chExt cx="4525285" cy="388938"/>
          </a:xfrm>
        </p:grpSpPr>
        <p:grpSp>
          <p:nvGrpSpPr>
            <p:cNvPr id="6" name="Csoportba foglalás 160"/>
            <p:cNvGrpSpPr/>
            <p:nvPr/>
          </p:nvGrpSpPr>
          <p:grpSpPr>
            <a:xfrm>
              <a:off x="1061244" y="1579563"/>
              <a:ext cx="387961" cy="388938"/>
              <a:chOff x="10288588" y="4211638"/>
              <a:chExt cx="630238" cy="631825"/>
            </a:xfrm>
            <a:solidFill>
              <a:schemeClr val="accent2"/>
            </a:solidFill>
          </p:grpSpPr>
          <p:sp>
            <p:nvSpPr>
              <p:cNvPr id="7" name="Freeform 104"/>
              <p:cNvSpPr>
                <a:spLocks noEditPoints="1"/>
              </p:cNvSpPr>
              <p:nvPr/>
            </p:nvSpPr>
            <p:spPr bwMode="auto">
              <a:xfrm>
                <a:off x="10288588" y="42116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8 w 397"/>
                  <a:gd name="T13" fmla="*/ 19 h 398"/>
                  <a:gd name="T14" fmla="*/ 378 w 397"/>
                  <a:gd name="T15" fmla="*/ 380 h 398"/>
                  <a:gd name="T16" fmla="*/ 19 w 397"/>
                  <a:gd name="T17" fmla="*/ 380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105"/>
              <p:cNvSpPr>
                <a:spLocks noChangeArrowheads="1"/>
              </p:cNvSpPr>
              <p:nvPr/>
            </p:nvSpPr>
            <p:spPr bwMode="auto">
              <a:xfrm>
                <a:off x="10572750" y="4633913"/>
                <a:ext cx="52388" cy="55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06"/>
              <p:cNvSpPr>
                <a:spLocks/>
              </p:cNvSpPr>
              <p:nvPr/>
            </p:nvSpPr>
            <p:spPr bwMode="auto">
              <a:xfrm>
                <a:off x="10490200" y="4370388"/>
                <a:ext cx="222250" cy="247650"/>
              </a:xfrm>
              <a:custGeom>
                <a:avLst/>
                <a:gdLst>
                  <a:gd name="T0" fmla="*/ 30 w 59"/>
                  <a:gd name="T1" fmla="*/ 0 h 66"/>
                  <a:gd name="T2" fmla="*/ 0 w 59"/>
                  <a:gd name="T3" fmla="*/ 29 h 66"/>
                  <a:gd name="T4" fmla="*/ 12 w 59"/>
                  <a:gd name="T5" fmla="*/ 29 h 66"/>
                  <a:gd name="T6" fmla="*/ 30 w 59"/>
                  <a:gd name="T7" fmla="*/ 12 h 66"/>
                  <a:gd name="T8" fmla="*/ 47 w 59"/>
                  <a:gd name="T9" fmla="*/ 29 h 66"/>
                  <a:gd name="T10" fmla="*/ 31 w 59"/>
                  <a:gd name="T11" fmla="*/ 46 h 66"/>
                  <a:gd name="T12" fmla="*/ 22 w 59"/>
                  <a:gd name="T13" fmla="*/ 46 h 66"/>
                  <a:gd name="T14" fmla="*/ 22 w 59"/>
                  <a:gd name="T15" fmla="*/ 66 h 66"/>
                  <a:gd name="T16" fmla="*/ 36 w 59"/>
                  <a:gd name="T17" fmla="*/ 66 h 66"/>
                  <a:gd name="T18" fmla="*/ 36 w 59"/>
                  <a:gd name="T19" fmla="*/ 57 h 66"/>
                  <a:gd name="T20" fmla="*/ 59 w 59"/>
                  <a:gd name="T21" fmla="*/ 29 h 66"/>
                  <a:gd name="T22" fmla="*/ 30 w 59"/>
                  <a:gd name="T2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66">
                    <a:moveTo>
                      <a:pt x="30" y="0"/>
                    </a:moveTo>
                    <a:cubicBezTo>
                      <a:pt x="13" y="0"/>
                      <a:pt x="0" y="13"/>
                      <a:pt x="0" y="29"/>
                    </a:cubicBezTo>
                    <a:cubicBezTo>
                      <a:pt x="12" y="29"/>
                      <a:pt x="12" y="29"/>
                      <a:pt x="12" y="29"/>
                    </a:cubicBezTo>
                    <a:cubicBezTo>
                      <a:pt x="12" y="19"/>
                      <a:pt x="20" y="12"/>
                      <a:pt x="30" y="12"/>
                    </a:cubicBezTo>
                    <a:cubicBezTo>
                      <a:pt x="39" y="12"/>
                      <a:pt x="47" y="19"/>
                      <a:pt x="47" y="29"/>
                    </a:cubicBezTo>
                    <a:cubicBezTo>
                      <a:pt x="47" y="38"/>
                      <a:pt x="40" y="45"/>
                      <a:pt x="31" y="46"/>
                    </a:cubicBezTo>
                    <a:cubicBezTo>
                      <a:pt x="22" y="46"/>
                      <a:pt x="22" y="46"/>
                      <a:pt x="22" y="46"/>
                    </a:cubicBezTo>
                    <a:cubicBezTo>
                      <a:pt x="22" y="66"/>
                      <a:pt x="22" y="66"/>
                      <a:pt x="22" y="66"/>
                    </a:cubicBezTo>
                    <a:cubicBezTo>
                      <a:pt x="36" y="66"/>
                      <a:pt x="36" y="66"/>
                      <a:pt x="36" y="66"/>
                    </a:cubicBezTo>
                    <a:cubicBezTo>
                      <a:pt x="36" y="57"/>
                      <a:pt x="36" y="57"/>
                      <a:pt x="36" y="57"/>
                    </a:cubicBezTo>
                    <a:cubicBezTo>
                      <a:pt x="49" y="54"/>
                      <a:pt x="59" y="43"/>
                      <a:pt x="59" y="29"/>
                    </a:cubicBezTo>
                    <a:cubicBezTo>
                      <a:pt x="59" y="13"/>
                      <a:pt x="46" y="0"/>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文本框 9"/>
            <p:cNvSpPr txBox="1"/>
            <p:nvPr/>
          </p:nvSpPr>
          <p:spPr>
            <a:xfrm>
              <a:off x="1624129" y="1579563"/>
              <a:ext cx="3962400" cy="369332"/>
            </a:xfrm>
            <a:prstGeom prst="rect">
              <a:avLst/>
            </a:prstGeom>
            <a:noFill/>
          </p:spPr>
          <p:txBody>
            <a:bodyPr wrap="square" rtlCol="0">
              <a:spAutoFit/>
            </a:bodyPr>
            <a:lstStyle/>
            <a:p>
              <a:r>
                <a:rPr lang="zh-CN" altLang="en-US" dirty="0" smtClean="0"/>
                <a:t>分箱</a:t>
              </a:r>
              <a:endParaRPr lang="zh-CN" altLang="en-US" dirty="0"/>
            </a:p>
          </p:txBody>
        </p:sp>
      </p:grpSp>
      <p:grpSp>
        <p:nvGrpSpPr>
          <p:cNvPr id="2" name="组合 1"/>
          <p:cNvGrpSpPr/>
          <p:nvPr/>
        </p:nvGrpSpPr>
        <p:grpSpPr>
          <a:xfrm>
            <a:off x="1685578" y="1959888"/>
            <a:ext cx="8753821" cy="4631412"/>
            <a:chOff x="1685578" y="3610888"/>
            <a:chExt cx="8753821" cy="4246163"/>
          </a:xfrm>
        </p:grpSpPr>
        <p:sp>
          <p:nvSpPr>
            <p:cNvPr id="20" name="Text Placeholder 32"/>
            <p:cNvSpPr txBox="1"/>
            <p:nvPr/>
          </p:nvSpPr>
          <p:spPr>
            <a:xfrm>
              <a:off x="1887137" y="4044046"/>
              <a:ext cx="8552262" cy="381300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228600" lvl="0" indent="-228600">
                <a:lnSpc>
                  <a:spcPct val="150000"/>
                </a:lnSpc>
                <a:buFont typeface="+mj-ea"/>
                <a:buAutoNum type="circleNumDbPlain"/>
                <a:defRPr/>
              </a:pPr>
              <a:r>
                <a:rPr lang="zh-CN" altLang="en-US" sz="1200" dirty="0">
                  <a:solidFill>
                    <a:schemeClr val="bg1">
                      <a:lumMod val="50000"/>
                    </a:schemeClr>
                  </a:solidFill>
                  <a:latin typeface="+mn-ea"/>
                  <a:cs typeface="+mn-ea"/>
                  <a:sym typeface="+mn-lt"/>
                </a:rPr>
                <a:t>计算量大</a:t>
              </a:r>
            </a:p>
            <a:p>
              <a:pPr marL="228600" lvl="0" indent="-228600">
                <a:lnSpc>
                  <a:spcPct val="150000"/>
                </a:lnSpc>
                <a:buFont typeface="+mj-ea"/>
                <a:buAutoNum type="circleNumDbPlain"/>
                <a:defRPr/>
              </a:pPr>
              <a:r>
                <a:rPr lang="zh-CN" altLang="en-US" sz="1200" dirty="0">
                  <a:solidFill>
                    <a:schemeClr val="bg1">
                      <a:lumMod val="50000"/>
                    </a:schemeClr>
                  </a:solidFill>
                  <a:latin typeface="+mn-ea"/>
                  <a:cs typeface="+mn-ea"/>
                  <a:sym typeface="+mn-lt"/>
                </a:rPr>
                <a:t>分箱后需要编码</a:t>
              </a:r>
            </a:p>
          </p:txBody>
        </p:sp>
        <p:sp>
          <p:nvSpPr>
            <p:cNvPr id="21" name="Text Placeholder 33"/>
            <p:cNvSpPr txBox="1"/>
            <p:nvPr/>
          </p:nvSpPr>
          <p:spPr>
            <a:xfrm>
              <a:off x="1873469" y="3610888"/>
              <a:ext cx="4290793" cy="304311"/>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buNone/>
              </a:pPr>
              <a:r>
                <a:rPr lang="zh-CN" altLang="en-US" sz="1800" b="1" dirty="0" smtClean="0">
                  <a:solidFill>
                    <a:srgbClr val="F23B48"/>
                  </a:solidFill>
                  <a:latin typeface="+mn-lt"/>
                  <a:cs typeface="+mn-ea"/>
                  <a:sym typeface="+mn-lt"/>
                </a:rPr>
                <a:t>分箱的限制</a:t>
              </a:r>
              <a:endParaRPr kumimoji="0" lang="en-AU" sz="1800" b="0" i="0" u="none" strike="noStrike" kern="1200" cap="none" spc="0" normalizeH="0" baseline="0" noProof="0" dirty="0">
                <a:ln>
                  <a:noFill/>
                </a:ln>
                <a:solidFill>
                  <a:srgbClr val="F23B48"/>
                </a:solidFill>
                <a:effectLst/>
                <a:uLnTx/>
                <a:uFillTx/>
                <a:latin typeface="+mn-lt"/>
                <a:cs typeface="+mn-ea"/>
                <a:sym typeface="+mn-lt"/>
              </a:endParaRPr>
            </a:p>
          </p:txBody>
        </p:sp>
        <p:cxnSp>
          <p:nvCxnSpPr>
            <p:cNvPr id="22" name="Straight Connector 58"/>
            <p:cNvCxnSpPr/>
            <p:nvPr/>
          </p:nvCxnSpPr>
          <p:spPr>
            <a:xfrm>
              <a:off x="1685578" y="3610888"/>
              <a:ext cx="0" cy="718378"/>
            </a:xfrm>
            <a:prstGeom prst="line">
              <a:avLst/>
            </a:prstGeom>
            <a:ln w="50800">
              <a:solidFill>
                <a:srgbClr val="F23B48"/>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129434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p:txBody>
          <a:bodyPr/>
          <a:lstStyle/>
          <a:p>
            <a:r>
              <a:rPr lang="en-US" altLang="zh-CN" dirty="0" smtClean="0"/>
              <a:t>R</a:t>
            </a:r>
            <a:r>
              <a:rPr lang="zh-CN" altLang="en-US" dirty="0" smtClean="0"/>
              <a:t>语言逻辑回归建模</a:t>
            </a:r>
            <a:endParaRPr lang="zh-CN" altLang="en-US" dirty="0"/>
          </a:p>
        </p:txBody>
      </p:sp>
      <p:sp>
        <p:nvSpPr>
          <p:cNvPr id="4" name="灯片编号占位符 3"/>
          <p:cNvSpPr>
            <a:spLocks noGrp="1"/>
          </p:cNvSpPr>
          <p:nvPr>
            <p:ph type="sldNum" sz="quarter" idx="12"/>
          </p:nvPr>
        </p:nvSpPr>
        <p:spPr/>
        <p:txBody>
          <a:bodyPr/>
          <a:lstStyle/>
          <a:p>
            <a:fld id="{32CCA8F1-65B7-4168-9E5A-D348FEC2CD71}" type="slidenum">
              <a:rPr lang="zh-CN" altLang="en-US" smtClean="0"/>
              <a:t>41</a:t>
            </a:fld>
            <a:endParaRPr lang="zh-CN" altLang="en-US"/>
          </a:p>
        </p:txBody>
      </p:sp>
      <p:grpSp>
        <p:nvGrpSpPr>
          <p:cNvPr id="11" name="组合 10"/>
          <p:cNvGrpSpPr/>
          <p:nvPr/>
        </p:nvGrpSpPr>
        <p:grpSpPr>
          <a:xfrm>
            <a:off x="1010444" y="1287463"/>
            <a:ext cx="4525285" cy="388938"/>
            <a:chOff x="1061244" y="1579563"/>
            <a:chExt cx="4525285" cy="388938"/>
          </a:xfrm>
        </p:grpSpPr>
        <p:grpSp>
          <p:nvGrpSpPr>
            <p:cNvPr id="6" name="Csoportba foglalás 160"/>
            <p:cNvGrpSpPr/>
            <p:nvPr/>
          </p:nvGrpSpPr>
          <p:grpSpPr>
            <a:xfrm>
              <a:off x="1061244" y="1579563"/>
              <a:ext cx="387961" cy="388938"/>
              <a:chOff x="10288588" y="4211638"/>
              <a:chExt cx="630238" cy="631825"/>
            </a:xfrm>
            <a:solidFill>
              <a:schemeClr val="accent2"/>
            </a:solidFill>
          </p:grpSpPr>
          <p:sp>
            <p:nvSpPr>
              <p:cNvPr id="7" name="Freeform 104"/>
              <p:cNvSpPr>
                <a:spLocks noEditPoints="1"/>
              </p:cNvSpPr>
              <p:nvPr/>
            </p:nvSpPr>
            <p:spPr bwMode="auto">
              <a:xfrm>
                <a:off x="10288588" y="42116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8 w 397"/>
                  <a:gd name="T13" fmla="*/ 19 h 398"/>
                  <a:gd name="T14" fmla="*/ 378 w 397"/>
                  <a:gd name="T15" fmla="*/ 380 h 398"/>
                  <a:gd name="T16" fmla="*/ 19 w 397"/>
                  <a:gd name="T17" fmla="*/ 380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105"/>
              <p:cNvSpPr>
                <a:spLocks noChangeArrowheads="1"/>
              </p:cNvSpPr>
              <p:nvPr/>
            </p:nvSpPr>
            <p:spPr bwMode="auto">
              <a:xfrm>
                <a:off x="10572750" y="4633913"/>
                <a:ext cx="52388" cy="55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06"/>
              <p:cNvSpPr>
                <a:spLocks/>
              </p:cNvSpPr>
              <p:nvPr/>
            </p:nvSpPr>
            <p:spPr bwMode="auto">
              <a:xfrm>
                <a:off x="10490200" y="4370388"/>
                <a:ext cx="222250" cy="247650"/>
              </a:xfrm>
              <a:custGeom>
                <a:avLst/>
                <a:gdLst>
                  <a:gd name="T0" fmla="*/ 30 w 59"/>
                  <a:gd name="T1" fmla="*/ 0 h 66"/>
                  <a:gd name="T2" fmla="*/ 0 w 59"/>
                  <a:gd name="T3" fmla="*/ 29 h 66"/>
                  <a:gd name="T4" fmla="*/ 12 w 59"/>
                  <a:gd name="T5" fmla="*/ 29 h 66"/>
                  <a:gd name="T6" fmla="*/ 30 w 59"/>
                  <a:gd name="T7" fmla="*/ 12 h 66"/>
                  <a:gd name="T8" fmla="*/ 47 w 59"/>
                  <a:gd name="T9" fmla="*/ 29 h 66"/>
                  <a:gd name="T10" fmla="*/ 31 w 59"/>
                  <a:gd name="T11" fmla="*/ 46 h 66"/>
                  <a:gd name="T12" fmla="*/ 22 w 59"/>
                  <a:gd name="T13" fmla="*/ 46 h 66"/>
                  <a:gd name="T14" fmla="*/ 22 w 59"/>
                  <a:gd name="T15" fmla="*/ 66 h 66"/>
                  <a:gd name="T16" fmla="*/ 36 w 59"/>
                  <a:gd name="T17" fmla="*/ 66 h 66"/>
                  <a:gd name="T18" fmla="*/ 36 w 59"/>
                  <a:gd name="T19" fmla="*/ 57 h 66"/>
                  <a:gd name="T20" fmla="*/ 59 w 59"/>
                  <a:gd name="T21" fmla="*/ 29 h 66"/>
                  <a:gd name="T22" fmla="*/ 30 w 59"/>
                  <a:gd name="T2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66">
                    <a:moveTo>
                      <a:pt x="30" y="0"/>
                    </a:moveTo>
                    <a:cubicBezTo>
                      <a:pt x="13" y="0"/>
                      <a:pt x="0" y="13"/>
                      <a:pt x="0" y="29"/>
                    </a:cubicBezTo>
                    <a:cubicBezTo>
                      <a:pt x="12" y="29"/>
                      <a:pt x="12" y="29"/>
                      <a:pt x="12" y="29"/>
                    </a:cubicBezTo>
                    <a:cubicBezTo>
                      <a:pt x="12" y="19"/>
                      <a:pt x="20" y="12"/>
                      <a:pt x="30" y="12"/>
                    </a:cubicBezTo>
                    <a:cubicBezTo>
                      <a:pt x="39" y="12"/>
                      <a:pt x="47" y="19"/>
                      <a:pt x="47" y="29"/>
                    </a:cubicBezTo>
                    <a:cubicBezTo>
                      <a:pt x="47" y="38"/>
                      <a:pt x="40" y="45"/>
                      <a:pt x="31" y="46"/>
                    </a:cubicBezTo>
                    <a:cubicBezTo>
                      <a:pt x="22" y="46"/>
                      <a:pt x="22" y="46"/>
                      <a:pt x="22" y="46"/>
                    </a:cubicBezTo>
                    <a:cubicBezTo>
                      <a:pt x="22" y="66"/>
                      <a:pt x="22" y="66"/>
                      <a:pt x="22" y="66"/>
                    </a:cubicBezTo>
                    <a:cubicBezTo>
                      <a:pt x="36" y="66"/>
                      <a:pt x="36" y="66"/>
                      <a:pt x="36" y="66"/>
                    </a:cubicBezTo>
                    <a:cubicBezTo>
                      <a:pt x="36" y="57"/>
                      <a:pt x="36" y="57"/>
                      <a:pt x="36" y="57"/>
                    </a:cubicBezTo>
                    <a:cubicBezTo>
                      <a:pt x="49" y="54"/>
                      <a:pt x="59" y="43"/>
                      <a:pt x="59" y="29"/>
                    </a:cubicBezTo>
                    <a:cubicBezTo>
                      <a:pt x="59" y="13"/>
                      <a:pt x="46" y="0"/>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文本框 9"/>
            <p:cNvSpPr txBox="1"/>
            <p:nvPr/>
          </p:nvSpPr>
          <p:spPr>
            <a:xfrm>
              <a:off x="1624129" y="1579563"/>
              <a:ext cx="3962400" cy="369332"/>
            </a:xfrm>
            <a:prstGeom prst="rect">
              <a:avLst/>
            </a:prstGeom>
            <a:noFill/>
          </p:spPr>
          <p:txBody>
            <a:bodyPr wrap="square" rtlCol="0">
              <a:spAutoFit/>
            </a:bodyPr>
            <a:lstStyle/>
            <a:p>
              <a:r>
                <a:rPr lang="zh-CN" altLang="en-US" dirty="0" smtClean="0"/>
                <a:t>分箱</a:t>
              </a:r>
              <a:endParaRPr lang="zh-CN" altLang="en-US" dirty="0"/>
            </a:p>
          </p:txBody>
        </p:sp>
      </p:grpSp>
      <p:grpSp>
        <p:nvGrpSpPr>
          <p:cNvPr id="2" name="组合 1"/>
          <p:cNvGrpSpPr/>
          <p:nvPr/>
        </p:nvGrpSpPr>
        <p:grpSpPr>
          <a:xfrm>
            <a:off x="1685578" y="1959888"/>
            <a:ext cx="8753821" cy="4631412"/>
            <a:chOff x="1685578" y="3610888"/>
            <a:chExt cx="8753821" cy="4246163"/>
          </a:xfrm>
        </p:grpSpPr>
        <p:sp>
          <p:nvSpPr>
            <p:cNvPr id="20" name="Text Placeholder 32"/>
            <p:cNvSpPr txBox="1"/>
            <p:nvPr/>
          </p:nvSpPr>
          <p:spPr>
            <a:xfrm>
              <a:off x="1887137" y="4044046"/>
              <a:ext cx="8552262" cy="381300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lnSpc>
                  <a:spcPct val="150000"/>
                </a:lnSpc>
                <a:buNone/>
                <a:defRPr/>
              </a:pPr>
              <a:r>
                <a:rPr lang="zh-CN" altLang="en-US" sz="1200" dirty="0">
                  <a:solidFill>
                    <a:schemeClr val="bg1">
                      <a:lumMod val="50000"/>
                    </a:schemeClr>
                  </a:solidFill>
                  <a:latin typeface="+mn-ea"/>
                  <a:cs typeface="+mn-ea"/>
                  <a:sym typeface="+mn-lt"/>
                </a:rPr>
                <a:t>针对离散数据和连续数据，分箱主要有合并分箱和分割分箱方法。</a:t>
              </a:r>
            </a:p>
            <a:p>
              <a:pPr marL="228600" lvl="0" indent="-228600">
                <a:lnSpc>
                  <a:spcPct val="150000"/>
                </a:lnSpc>
                <a:buFont typeface="+mj-ea"/>
                <a:buAutoNum type="circleNumDbPlain"/>
                <a:defRPr/>
              </a:pPr>
              <a:r>
                <a:rPr lang="en-US" altLang="zh-CN" sz="1200" dirty="0">
                  <a:solidFill>
                    <a:schemeClr val="bg1">
                      <a:lumMod val="50000"/>
                    </a:schemeClr>
                  </a:solidFill>
                  <a:latin typeface="+mn-ea"/>
                  <a:cs typeface="+mn-ea"/>
                  <a:sym typeface="+mn-lt"/>
                </a:rPr>
                <a:t>Merging</a:t>
              </a:r>
              <a:r>
                <a:rPr lang="zh-CN" altLang="en-US" sz="1200" dirty="0">
                  <a:solidFill>
                    <a:schemeClr val="bg1">
                      <a:lumMod val="50000"/>
                    </a:schemeClr>
                  </a:solidFill>
                  <a:latin typeface="+mn-ea"/>
                  <a:cs typeface="+mn-ea"/>
                  <a:sym typeface="+mn-lt"/>
                </a:rPr>
                <a:t>（有监督基于</a:t>
              </a:r>
              <a:r>
                <a:rPr lang="en-US" altLang="zh-CN" sz="1200" dirty="0">
                  <a:solidFill>
                    <a:schemeClr val="bg1">
                      <a:lumMod val="50000"/>
                    </a:schemeClr>
                  </a:solidFill>
                  <a:latin typeface="+mn-ea"/>
                  <a:cs typeface="+mn-ea"/>
                  <a:sym typeface="+mn-lt"/>
                </a:rPr>
                <a:t>dependency</a:t>
              </a:r>
              <a:r>
                <a:rPr lang="zh-CN" altLang="en-US" sz="1200" dirty="0">
                  <a:solidFill>
                    <a:schemeClr val="bg1">
                      <a:lumMod val="50000"/>
                    </a:schemeClr>
                  </a:solidFill>
                  <a:latin typeface="+mn-ea"/>
                  <a:cs typeface="+mn-ea"/>
                  <a:sym typeface="+mn-lt"/>
                </a:rPr>
                <a:t>）：</a:t>
              </a:r>
            </a:p>
            <a:p>
              <a:pPr marL="228600" lvl="0" indent="-228600">
                <a:lnSpc>
                  <a:spcPct val="150000"/>
                </a:lnSpc>
                <a:buFont typeface="+mj-ea"/>
                <a:buAutoNum type="circleNumDbPlain"/>
                <a:defRPr/>
              </a:pPr>
              <a:r>
                <a:rPr lang="en-US" altLang="zh-CN" sz="1200" dirty="0" err="1">
                  <a:solidFill>
                    <a:schemeClr val="bg1">
                      <a:lumMod val="50000"/>
                    </a:schemeClr>
                  </a:solidFill>
                  <a:latin typeface="+mn-ea"/>
                  <a:cs typeface="+mn-ea"/>
                  <a:sym typeface="+mn-lt"/>
                </a:rPr>
                <a:t>chiMerge</a:t>
              </a:r>
              <a:endParaRPr lang="en-US" altLang="zh-CN" sz="1200" dirty="0">
                <a:solidFill>
                  <a:schemeClr val="bg1">
                    <a:lumMod val="50000"/>
                  </a:schemeClr>
                </a:solidFill>
                <a:latin typeface="+mn-ea"/>
                <a:cs typeface="+mn-ea"/>
                <a:sym typeface="+mn-lt"/>
              </a:endParaRPr>
            </a:p>
            <a:p>
              <a:pPr marL="228600" lvl="0" indent="-228600">
                <a:lnSpc>
                  <a:spcPct val="150000"/>
                </a:lnSpc>
                <a:buFont typeface="+mj-ea"/>
                <a:buAutoNum type="circleNumDbPlain"/>
                <a:defRPr/>
              </a:pPr>
              <a:r>
                <a:rPr lang="en-US" altLang="zh-CN" sz="1200" dirty="0">
                  <a:solidFill>
                    <a:schemeClr val="bg1">
                      <a:lumMod val="50000"/>
                    </a:schemeClr>
                  </a:solidFill>
                  <a:latin typeface="+mn-ea"/>
                  <a:cs typeface="+mn-ea"/>
                  <a:sym typeface="+mn-lt"/>
                </a:rPr>
                <a:t>chi2</a:t>
              </a:r>
            </a:p>
            <a:p>
              <a:pPr marL="228600" lvl="0" indent="-228600">
                <a:lnSpc>
                  <a:spcPct val="150000"/>
                </a:lnSpc>
                <a:buFont typeface="+mj-ea"/>
                <a:buAutoNum type="circleNumDbPlain"/>
                <a:defRPr/>
              </a:pPr>
              <a:r>
                <a:rPr lang="en-US" altLang="zh-CN" sz="1200" dirty="0" err="1">
                  <a:solidFill>
                    <a:schemeClr val="bg1">
                      <a:lumMod val="50000"/>
                    </a:schemeClr>
                  </a:solidFill>
                  <a:latin typeface="+mn-ea"/>
                  <a:cs typeface="+mn-ea"/>
                  <a:sym typeface="+mn-lt"/>
                </a:rPr>
                <a:t>conMerge</a:t>
              </a:r>
              <a:endParaRPr lang="en-US" altLang="zh-CN" sz="1200" dirty="0">
                <a:solidFill>
                  <a:schemeClr val="bg1">
                    <a:lumMod val="50000"/>
                  </a:schemeClr>
                </a:solidFill>
                <a:latin typeface="+mn-ea"/>
                <a:cs typeface="+mn-ea"/>
                <a:sym typeface="+mn-lt"/>
              </a:endParaRPr>
            </a:p>
            <a:p>
              <a:pPr marL="228600" lvl="0" indent="-228600">
                <a:lnSpc>
                  <a:spcPct val="150000"/>
                </a:lnSpc>
                <a:buFont typeface="+mj-ea"/>
                <a:buAutoNum type="circleNumDbPlain"/>
                <a:defRPr/>
              </a:pPr>
              <a:r>
                <a:rPr lang="en-US" altLang="zh-CN" sz="1200" dirty="0" err="1">
                  <a:solidFill>
                    <a:schemeClr val="bg1">
                      <a:lumMod val="50000"/>
                    </a:schemeClr>
                  </a:solidFill>
                  <a:latin typeface="+mn-ea"/>
                  <a:cs typeface="+mn-ea"/>
                  <a:sym typeface="+mn-lt"/>
                </a:rPr>
                <a:t>spliting</a:t>
              </a:r>
              <a:r>
                <a:rPr lang="zh-CN" altLang="en-US" sz="1200" dirty="0">
                  <a:solidFill>
                    <a:schemeClr val="bg1">
                      <a:lumMod val="50000"/>
                    </a:schemeClr>
                  </a:solidFill>
                  <a:latin typeface="+mn-ea"/>
                  <a:cs typeface="+mn-ea"/>
                  <a:sym typeface="+mn-lt"/>
                </a:rPr>
                <a:t>：</a:t>
              </a:r>
            </a:p>
            <a:p>
              <a:pPr marL="228600" lvl="0" indent="-228600">
                <a:lnSpc>
                  <a:spcPct val="150000"/>
                </a:lnSpc>
                <a:buFont typeface="+mj-ea"/>
                <a:buAutoNum type="circleNumDbPlain"/>
                <a:defRPr/>
              </a:pPr>
              <a:r>
                <a:rPr lang="zh-CN" altLang="en-US" sz="1200" dirty="0">
                  <a:solidFill>
                    <a:schemeClr val="bg1">
                      <a:lumMod val="50000"/>
                    </a:schemeClr>
                  </a:solidFill>
                  <a:latin typeface="+mn-ea"/>
                  <a:cs typeface="+mn-ea"/>
                  <a:sym typeface="+mn-lt"/>
                </a:rPr>
                <a:t>无监督基于</a:t>
              </a:r>
              <a:r>
                <a:rPr lang="en-US" altLang="zh-CN" sz="1200" dirty="0">
                  <a:solidFill>
                    <a:schemeClr val="bg1">
                      <a:lumMod val="50000"/>
                    </a:schemeClr>
                  </a:solidFill>
                  <a:latin typeface="+mn-ea"/>
                  <a:cs typeface="+mn-ea"/>
                  <a:sym typeface="+mn-lt"/>
                </a:rPr>
                <a:t>binning</a:t>
              </a:r>
              <a:r>
                <a:rPr lang="zh-CN" altLang="en-US" sz="1200" dirty="0">
                  <a:solidFill>
                    <a:schemeClr val="bg1">
                      <a:lumMod val="50000"/>
                    </a:schemeClr>
                  </a:solidFill>
                  <a:latin typeface="+mn-ea"/>
                  <a:cs typeface="+mn-ea"/>
                  <a:sym typeface="+mn-lt"/>
                </a:rPr>
                <a:t>：</a:t>
              </a:r>
              <a:r>
                <a:rPr lang="en-US" altLang="zh-CN" sz="1200" dirty="0">
                  <a:solidFill>
                    <a:schemeClr val="bg1">
                      <a:lumMod val="50000"/>
                    </a:schemeClr>
                  </a:solidFill>
                  <a:latin typeface="+mn-ea"/>
                  <a:cs typeface="+mn-ea"/>
                  <a:sym typeface="+mn-lt"/>
                </a:rPr>
                <a:t>Eq. Width</a:t>
              </a:r>
              <a:r>
                <a:rPr lang="zh-CN" altLang="en-US" sz="1200" dirty="0">
                  <a:solidFill>
                    <a:schemeClr val="bg1">
                      <a:lumMod val="50000"/>
                    </a:schemeClr>
                  </a:solidFill>
                  <a:latin typeface="+mn-ea"/>
                  <a:cs typeface="+mn-ea"/>
                  <a:sym typeface="+mn-lt"/>
                </a:rPr>
                <a:t>（等宽）、</a:t>
              </a:r>
              <a:r>
                <a:rPr lang="en-US" altLang="zh-CN" sz="1200" dirty="0">
                  <a:solidFill>
                    <a:schemeClr val="bg1">
                      <a:lumMod val="50000"/>
                    </a:schemeClr>
                  </a:solidFill>
                  <a:latin typeface="+mn-ea"/>
                  <a:cs typeface="+mn-ea"/>
                  <a:sym typeface="+mn-lt"/>
                </a:rPr>
                <a:t>Eq. </a:t>
              </a:r>
              <a:r>
                <a:rPr lang="en-US" altLang="zh-CN" sz="1200" dirty="0" err="1">
                  <a:solidFill>
                    <a:schemeClr val="bg1">
                      <a:lumMod val="50000"/>
                    </a:schemeClr>
                  </a:solidFill>
                  <a:latin typeface="+mn-ea"/>
                  <a:cs typeface="+mn-ea"/>
                  <a:sym typeface="+mn-lt"/>
                </a:rPr>
                <a:t>Freq</a:t>
              </a:r>
              <a:r>
                <a:rPr lang="zh-CN" altLang="en-US" sz="1200" dirty="0">
                  <a:solidFill>
                    <a:schemeClr val="bg1">
                      <a:lumMod val="50000"/>
                    </a:schemeClr>
                  </a:solidFill>
                  <a:latin typeface="+mn-ea"/>
                  <a:cs typeface="+mn-ea"/>
                  <a:sym typeface="+mn-lt"/>
                </a:rPr>
                <a:t>（等频）</a:t>
              </a:r>
            </a:p>
            <a:p>
              <a:pPr marL="228600" lvl="0" indent="-228600">
                <a:lnSpc>
                  <a:spcPct val="150000"/>
                </a:lnSpc>
                <a:buFont typeface="+mj-ea"/>
                <a:buAutoNum type="circleNumDbPlain"/>
                <a:defRPr/>
              </a:pPr>
              <a:r>
                <a:rPr lang="zh-CN" altLang="en-US" sz="1200" dirty="0">
                  <a:solidFill>
                    <a:schemeClr val="bg1">
                      <a:lumMod val="50000"/>
                    </a:schemeClr>
                  </a:solidFill>
                  <a:latin typeface="+mn-ea"/>
                  <a:cs typeface="+mn-ea"/>
                  <a:sym typeface="+mn-lt"/>
                </a:rPr>
                <a:t>有监督基于</a:t>
              </a:r>
              <a:r>
                <a:rPr lang="en-US" altLang="zh-CN" sz="1200" dirty="0">
                  <a:solidFill>
                    <a:schemeClr val="bg1">
                      <a:lumMod val="50000"/>
                    </a:schemeClr>
                  </a:solidFill>
                  <a:latin typeface="+mn-ea"/>
                  <a:cs typeface="+mn-ea"/>
                  <a:sym typeface="+mn-lt"/>
                </a:rPr>
                <a:t>entropy</a:t>
              </a:r>
              <a:r>
                <a:rPr lang="zh-CN" altLang="en-US" sz="1200" dirty="0">
                  <a:solidFill>
                    <a:schemeClr val="bg1">
                      <a:lumMod val="50000"/>
                    </a:schemeClr>
                  </a:solidFill>
                  <a:latin typeface="+mn-ea"/>
                  <a:cs typeface="+mn-ea"/>
                  <a:sym typeface="+mn-lt"/>
                </a:rPr>
                <a:t>：</a:t>
              </a:r>
              <a:r>
                <a:rPr lang="en-US" altLang="zh-CN" sz="1200" dirty="0">
                  <a:solidFill>
                    <a:schemeClr val="bg1">
                      <a:lumMod val="50000"/>
                    </a:schemeClr>
                  </a:solidFill>
                  <a:latin typeface="+mn-ea"/>
                  <a:cs typeface="+mn-ea"/>
                  <a:sym typeface="+mn-lt"/>
                </a:rPr>
                <a:t>ID3</a:t>
              </a:r>
              <a:r>
                <a:rPr lang="zh-CN" altLang="en-US" sz="1200" dirty="0">
                  <a:solidFill>
                    <a:schemeClr val="bg1">
                      <a:lumMod val="50000"/>
                    </a:schemeClr>
                  </a:solidFill>
                  <a:latin typeface="+mn-ea"/>
                  <a:cs typeface="+mn-ea"/>
                  <a:sym typeface="+mn-lt"/>
                </a:rPr>
                <a:t>等</a:t>
              </a:r>
            </a:p>
          </p:txBody>
        </p:sp>
        <p:sp>
          <p:nvSpPr>
            <p:cNvPr id="21" name="Text Placeholder 33"/>
            <p:cNvSpPr txBox="1"/>
            <p:nvPr/>
          </p:nvSpPr>
          <p:spPr>
            <a:xfrm>
              <a:off x="1873469" y="3610888"/>
              <a:ext cx="4290793" cy="304311"/>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buNone/>
              </a:pPr>
              <a:r>
                <a:rPr lang="zh-CN" altLang="en-US" sz="1800" b="1" dirty="0" smtClean="0">
                  <a:solidFill>
                    <a:srgbClr val="F23B48"/>
                  </a:solidFill>
                  <a:latin typeface="+mn-lt"/>
                  <a:cs typeface="+mn-ea"/>
                  <a:sym typeface="+mn-lt"/>
                </a:rPr>
                <a:t>分箱的方法</a:t>
              </a:r>
              <a:endParaRPr kumimoji="0" lang="en-AU" sz="1800" b="0" i="0" u="none" strike="noStrike" kern="1200" cap="none" spc="0" normalizeH="0" baseline="0" noProof="0" dirty="0">
                <a:ln>
                  <a:noFill/>
                </a:ln>
                <a:solidFill>
                  <a:srgbClr val="F23B48"/>
                </a:solidFill>
                <a:effectLst/>
                <a:uLnTx/>
                <a:uFillTx/>
                <a:latin typeface="+mn-lt"/>
                <a:cs typeface="+mn-ea"/>
                <a:sym typeface="+mn-lt"/>
              </a:endParaRPr>
            </a:p>
          </p:txBody>
        </p:sp>
        <p:cxnSp>
          <p:nvCxnSpPr>
            <p:cNvPr id="22" name="Straight Connector 58"/>
            <p:cNvCxnSpPr/>
            <p:nvPr/>
          </p:nvCxnSpPr>
          <p:spPr>
            <a:xfrm>
              <a:off x="1685578" y="3610888"/>
              <a:ext cx="0" cy="718378"/>
            </a:xfrm>
            <a:prstGeom prst="line">
              <a:avLst/>
            </a:prstGeom>
            <a:ln w="50800">
              <a:solidFill>
                <a:srgbClr val="F23B48"/>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872431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p:txBody>
          <a:bodyPr/>
          <a:lstStyle/>
          <a:p>
            <a:r>
              <a:rPr lang="en-US" altLang="zh-CN" dirty="0" smtClean="0"/>
              <a:t>R</a:t>
            </a:r>
            <a:r>
              <a:rPr lang="zh-CN" altLang="en-US" dirty="0" smtClean="0"/>
              <a:t>语言逻辑回归建模</a:t>
            </a:r>
            <a:endParaRPr lang="zh-CN" altLang="en-US" dirty="0"/>
          </a:p>
        </p:txBody>
      </p:sp>
      <p:sp>
        <p:nvSpPr>
          <p:cNvPr id="4" name="灯片编号占位符 3"/>
          <p:cNvSpPr>
            <a:spLocks noGrp="1"/>
          </p:cNvSpPr>
          <p:nvPr>
            <p:ph type="sldNum" sz="quarter" idx="12"/>
          </p:nvPr>
        </p:nvSpPr>
        <p:spPr/>
        <p:txBody>
          <a:bodyPr/>
          <a:lstStyle/>
          <a:p>
            <a:fld id="{32CCA8F1-65B7-4168-9E5A-D348FEC2CD71}" type="slidenum">
              <a:rPr lang="zh-CN" altLang="en-US" smtClean="0"/>
              <a:t>42</a:t>
            </a:fld>
            <a:endParaRPr lang="zh-CN" altLang="en-US"/>
          </a:p>
        </p:txBody>
      </p:sp>
      <p:grpSp>
        <p:nvGrpSpPr>
          <p:cNvPr id="11" name="组合 10"/>
          <p:cNvGrpSpPr/>
          <p:nvPr/>
        </p:nvGrpSpPr>
        <p:grpSpPr>
          <a:xfrm>
            <a:off x="1010444" y="1287463"/>
            <a:ext cx="4525285" cy="388938"/>
            <a:chOff x="1061244" y="1579563"/>
            <a:chExt cx="4525285" cy="388938"/>
          </a:xfrm>
        </p:grpSpPr>
        <p:grpSp>
          <p:nvGrpSpPr>
            <p:cNvPr id="6" name="Csoportba foglalás 160"/>
            <p:cNvGrpSpPr/>
            <p:nvPr/>
          </p:nvGrpSpPr>
          <p:grpSpPr>
            <a:xfrm>
              <a:off x="1061244" y="1579563"/>
              <a:ext cx="387961" cy="388938"/>
              <a:chOff x="10288588" y="4211638"/>
              <a:chExt cx="630238" cy="631825"/>
            </a:xfrm>
            <a:solidFill>
              <a:schemeClr val="accent2"/>
            </a:solidFill>
          </p:grpSpPr>
          <p:sp>
            <p:nvSpPr>
              <p:cNvPr id="7" name="Freeform 104"/>
              <p:cNvSpPr>
                <a:spLocks noEditPoints="1"/>
              </p:cNvSpPr>
              <p:nvPr/>
            </p:nvSpPr>
            <p:spPr bwMode="auto">
              <a:xfrm>
                <a:off x="10288588" y="42116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8 w 397"/>
                  <a:gd name="T13" fmla="*/ 19 h 398"/>
                  <a:gd name="T14" fmla="*/ 378 w 397"/>
                  <a:gd name="T15" fmla="*/ 380 h 398"/>
                  <a:gd name="T16" fmla="*/ 19 w 397"/>
                  <a:gd name="T17" fmla="*/ 380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105"/>
              <p:cNvSpPr>
                <a:spLocks noChangeArrowheads="1"/>
              </p:cNvSpPr>
              <p:nvPr/>
            </p:nvSpPr>
            <p:spPr bwMode="auto">
              <a:xfrm>
                <a:off x="10572750" y="4633913"/>
                <a:ext cx="52388" cy="55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06"/>
              <p:cNvSpPr>
                <a:spLocks/>
              </p:cNvSpPr>
              <p:nvPr/>
            </p:nvSpPr>
            <p:spPr bwMode="auto">
              <a:xfrm>
                <a:off x="10490200" y="4370388"/>
                <a:ext cx="222250" cy="247650"/>
              </a:xfrm>
              <a:custGeom>
                <a:avLst/>
                <a:gdLst>
                  <a:gd name="T0" fmla="*/ 30 w 59"/>
                  <a:gd name="T1" fmla="*/ 0 h 66"/>
                  <a:gd name="T2" fmla="*/ 0 w 59"/>
                  <a:gd name="T3" fmla="*/ 29 h 66"/>
                  <a:gd name="T4" fmla="*/ 12 w 59"/>
                  <a:gd name="T5" fmla="*/ 29 h 66"/>
                  <a:gd name="T6" fmla="*/ 30 w 59"/>
                  <a:gd name="T7" fmla="*/ 12 h 66"/>
                  <a:gd name="T8" fmla="*/ 47 w 59"/>
                  <a:gd name="T9" fmla="*/ 29 h 66"/>
                  <a:gd name="T10" fmla="*/ 31 w 59"/>
                  <a:gd name="T11" fmla="*/ 46 h 66"/>
                  <a:gd name="T12" fmla="*/ 22 w 59"/>
                  <a:gd name="T13" fmla="*/ 46 h 66"/>
                  <a:gd name="T14" fmla="*/ 22 w 59"/>
                  <a:gd name="T15" fmla="*/ 66 h 66"/>
                  <a:gd name="T16" fmla="*/ 36 w 59"/>
                  <a:gd name="T17" fmla="*/ 66 h 66"/>
                  <a:gd name="T18" fmla="*/ 36 w 59"/>
                  <a:gd name="T19" fmla="*/ 57 h 66"/>
                  <a:gd name="T20" fmla="*/ 59 w 59"/>
                  <a:gd name="T21" fmla="*/ 29 h 66"/>
                  <a:gd name="T22" fmla="*/ 30 w 59"/>
                  <a:gd name="T2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66">
                    <a:moveTo>
                      <a:pt x="30" y="0"/>
                    </a:moveTo>
                    <a:cubicBezTo>
                      <a:pt x="13" y="0"/>
                      <a:pt x="0" y="13"/>
                      <a:pt x="0" y="29"/>
                    </a:cubicBezTo>
                    <a:cubicBezTo>
                      <a:pt x="12" y="29"/>
                      <a:pt x="12" y="29"/>
                      <a:pt x="12" y="29"/>
                    </a:cubicBezTo>
                    <a:cubicBezTo>
                      <a:pt x="12" y="19"/>
                      <a:pt x="20" y="12"/>
                      <a:pt x="30" y="12"/>
                    </a:cubicBezTo>
                    <a:cubicBezTo>
                      <a:pt x="39" y="12"/>
                      <a:pt x="47" y="19"/>
                      <a:pt x="47" y="29"/>
                    </a:cubicBezTo>
                    <a:cubicBezTo>
                      <a:pt x="47" y="38"/>
                      <a:pt x="40" y="45"/>
                      <a:pt x="31" y="46"/>
                    </a:cubicBezTo>
                    <a:cubicBezTo>
                      <a:pt x="22" y="46"/>
                      <a:pt x="22" y="46"/>
                      <a:pt x="22" y="46"/>
                    </a:cubicBezTo>
                    <a:cubicBezTo>
                      <a:pt x="22" y="66"/>
                      <a:pt x="22" y="66"/>
                      <a:pt x="22" y="66"/>
                    </a:cubicBezTo>
                    <a:cubicBezTo>
                      <a:pt x="36" y="66"/>
                      <a:pt x="36" y="66"/>
                      <a:pt x="36" y="66"/>
                    </a:cubicBezTo>
                    <a:cubicBezTo>
                      <a:pt x="36" y="57"/>
                      <a:pt x="36" y="57"/>
                      <a:pt x="36" y="57"/>
                    </a:cubicBezTo>
                    <a:cubicBezTo>
                      <a:pt x="49" y="54"/>
                      <a:pt x="59" y="43"/>
                      <a:pt x="59" y="29"/>
                    </a:cubicBezTo>
                    <a:cubicBezTo>
                      <a:pt x="59" y="13"/>
                      <a:pt x="46" y="0"/>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文本框 9"/>
            <p:cNvSpPr txBox="1"/>
            <p:nvPr/>
          </p:nvSpPr>
          <p:spPr>
            <a:xfrm>
              <a:off x="1624129" y="1579563"/>
              <a:ext cx="3962400" cy="369332"/>
            </a:xfrm>
            <a:prstGeom prst="rect">
              <a:avLst/>
            </a:prstGeom>
            <a:noFill/>
          </p:spPr>
          <p:txBody>
            <a:bodyPr wrap="square" rtlCol="0">
              <a:spAutoFit/>
            </a:bodyPr>
            <a:lstStyle/>
            <a:p>
              <a:r>
                <a:rPr lang="en-US" altLang="zh-CN" dirty="0"/>
                <a:t>WOE</a:t>
              </a:r>
              <a:r>
                <a:rPr lang="zh-CN" altLang="en-US" dirty="0"/>
                <a:t>转化</a:t>
              </a:r>
            </a:p>
          </p:txBody>
        </p:sp>
      </p:grpSp>
      <p:grpSp>
        <p:nvGrpSpPr>
          <p:cNvPr id="2" name="组合 1"/>
          <p:cNvGrpSpPr/>
          <p:nvPr/>
        </p:nvGrpSpPr>
        <p:grpSpPr>
          <a:xfrm>
            <a:off x="1685578" y="1959888"/>
            <a:ext cx="8753821" cy="4631412"/>
            <a:chOff x="1685578" y="3610888"/>
            <a:chExt cx="8753821" cy="4246163"/>
          </a:xfrm>
        </p:grpSpPr>
        <p:sp>
          <p:nvSpPr>
            <p:cNvPr id="20" name="Text Placeholder 32"/>
            <p:cNvSpPr txBox="1"/>
            <p:nvPr/>
          </p:nvSpPr>
          <p:spPr>
            <a:xfrm>
              <a:off x="1887137" y="4044046"/>
              <a:ext cx="8552262" cy="381300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lnSpc>
                  <a:spcPct val="150000"/>
                </a:lnSpc>
                <a:buNone/>
                <a:defRPr/>
              </a:pPr>
              <a:r>
                <a:rPr lang="zh-CN" altLang="en-US" sz="1200" dirty="0">
                  <a:solidFill>
                    <a:schemeClr val="bg1">
                      <a:lumMod val="50000"/>
                    </a:schemeClr>
                  </a:solidFill>
                  <a:latin typeface="+mn-ea"/>
                  <a:cs typeface="+mn-ea"/>
                  <a:sym typeface="+mn-lt"/>
                </a:rPr>
                <a:t>是一种有监督的编码方式</a:t>
              </a:r>
              <a:r>
                <a:rPr lang="en-US" altLang="zh-CN" sz="1200" dirty="0">
                  <a:solidFill>
                    <a:schemeClr val="bg1">
                      <a:lumMod val="50000"/>
                    </a:schemeClr>
                  </a:solidFill>
                  <a:latin typeface="+mn-ea"/>
                  <a:cs typeface="+mn-ea"/>
                  <a:sym typeface="+mn-lt"/>
                </a:rPr>
                <a:t>,</a:t>
              </a:r>
              <a:r>
                <a:rPr lang="zh-CN" altLang="en-US" sz="1200" dirty="0">
                  <a:solidFill>
                    <a:schemeClr val="bg1">
                      <a:lumMod val="50000"/>
                    </a:schemeClr>
                  </a:solidFill>
                  <a:latin typeface="+mn-ea"/>
                  <a:cs typeface="+mn-ea"/>
                  <a:sym typeface="+mn-lt"/>
                </a:rPr>
                <a:t>将预测类别的集中度的属性作为编码的数值。</a:t>
              </a:r>
            </a:p>
            <a:p>
              <a:pPr marL="0" lvl="0" indent="0">
                <a:lnSpc>
                  <a:spcPct val="150000"/>
                </a:lnSpc>
                <a:buNone/>
                <a:defRPr/>
              </a:pPr>
              <a:r>
                <a:rPr lang="en-US" altLang="zh-CN" sz="1200" b="1" dirty="0">
                  <a:solidFill>
                    <a:schemeClr val="bg1">
                      <a:lumMod val="50000"/>
                    </a:schemeClr>
                  </a:solidFill>
                  <a:latin typeface="+mn-ea"/>
                  <a:cs typeface="+mn-ea"/>
                  <a:sym typeface="+mn-lt"/>
                </a:rPr>
                <a:t>WOE</a:t>
              </a:r>
              <a:r>
                <a:rPr lang="zh-CN" altLang="en-US" sz="1200" b="1" dirty="0">
                  <a:solidFill>
                    <a:schemeClr val="bg1">
                      <a:lumMod val="50000"/>
                    </a:schemeClr>
                  </a:solidFill>
                  <a:latin typeface="+mn-ea"/>
                  <a:cs typeface="+mn-ea"/>
                  <a:sym typeface="+mn-lt"/>
                </a:rPr>
                <a:t>优势：</a:t>
              </a:r>
            </a:p>
            <a:p>
              <a:pPr marL="228600" lvl="0" indent="-228600">
                <a:lnSpc>
                  <a:spcPct val="150000"/>
                </a:lnSpc>
                <a:buFont typeface="+mj-ea"/>
                <a:buAutoNum type="circleNumDbPlain"/>
                <a:defRPr/>
              </a:pPr>
              <a:r>
                <a:rPr lang="zh-CN" altLang="en-US" sz="1200" dirty="0">
                  <a:solidFill>
                    <a:schemeClr val="bg1">
                      <a:lumMod val="50000"/>
                    </a:schemeClr>
                  </a:solidFill>
                  <a:latin typeface="+mn-ea"/>
                  <a:cs typeface="+mn-ea"/>
                  <a:sym typeface="+mn-lt"/>
                </a:rPr>
                <a:t>将特征的值规范到相近的尺度上</a:t>
              </a:r>
              <a:r>
                <a:rPr lang="en-US" altLang="zh-CN" sz="1200" dirty="0">
                  <a:solidFill>
                    <a:schemeClr val="bg1">
                      <a:lumMod val="50000"/>
                    </a:schemeClr>
                  </a:solidFill>
                  <a:latin typeface="+mn-ea"/>
                  <a:cs typeface="+mn-ea"/>
                  <a:sym typeface="+mn-lt"/>
                </a:rPr>
                <a:t>(</a:t>
              </a:r>
              <a:r>
                <a:rPr lang="zh-CN" altLang="en-US" sz="1200" dirty="0">
                  <a:solidFill>
                    <a:schemeClr val="bg1">
                      <a:lumMod val="50000"/>
                    </a:schemeClr>
                  </a:solidFill>
                  <a:latin typeface="+mn-ea"/>
                  <a:cs typeface="+mn-ea"/>
                  <a:sym typeface="+mn-lt"/>
                </a:rPr>
                <a:t>经验上讲</a:t>
              </a:r>
              <a:r>
                <a:rPr lang="en-US" altLang="zh-CN" sz="1200" dirty="0">
                  <a:solidFill>
                    <a:schemeClr val="bg1">
                      <a:lumMod val="50000"/>
                    </a:schemeClr>
                  </a:solidFill>
                  <a:latin typeface="+mn-ea"/>
                  <a:cs typeface="+mn-ea"/>
                  <a:sym typeface="+mn-lt"/>
                </a:rPr>
                <a:t>,WOE</a:t>
              </a:r>
              <a:r>
                <a:rPr lang="zh-CN" altLang="en-US" sz="1200" dirty="0">
                  <a:solidFill>
                    <a:schemeClr val="bg1">
                      <a:lumMod val="50000"/>
                    </a:schemeClr>
                  </a:solidFill>
                  <a:latin typeface="+mn-ea"/>
                  <a:cs typeface="+mn-ea"/>
                  <a:sym typeface="+mn-lt"/>
                </a:rPr>
                <a:t>的绝对值波动范围在</a:t>
              </a:r>
              <a:r>
                <a:rPr lang="en-US" altLang="zh-CN" sz="1200" dirty="0">
                  <a:solidFill>
                    <a:schemeClr val="bg1">
                      <a:lumMod val="50000"/>
                    </a:schemeClr>
                  </a:solidFill>
                  <a:latin typeface="+mn-ea"/>
                  <a:cs typeface="+mn-ea"/>
                  <a:sym typeface="+mn-lt"/>
                </a:rPr>
                <a:t>0.1~3</a:t>
              </a:r>
              <a:r>
                <a:rPr lang="zh-CN" altLang="en-US" sz="1200" dirty="0">
                  <a:solidFill>
                    <a:schemeClr val="bg1">
                      <a:lumMod val="50000"/>
                    </a:schemeClr>
                  </a:solidFill>
                  <a:latin typeface="+mn-ea"/>
                  <a:cs typeface="+mn-ea"/>
                  <a:sym typeface="+mn-lt"/>
                </a:rPr>
                <a:t>之间</a:t>
              </a:r>
              <a:r>
                <a:rPr lang="en-US" altLang="zh-CN" sz="1200" dirty="0">
                  <a:solidFill>
                    <a:schemeClr val="bg1">
                      <a:lumMod val="50000"/>
                    </a:schemeClr>
                  </a:solidFill>
                  <a:latin typeface="+mn-ea"/>
                  <a:cs typeface="+mn-ea"/>
                  <a:sym typeface="+mn-lt"/>
                </a:rPr>
                <a:t>)</a:t>
              </a:r>
              <a:r>
                <a:rPr lang="zh-CN" altLang="en-US" sz="1200" dirty="0">
                  <a:solidFill>
                    <a:schemeClr val="bg1">
                      <a:lumMod val="50000"/>
                    </a:schemeClr>
                  </a:solidFill>
                  <a:latin typeface="+mn-ea"/>
                  <a:cs typeface="+mn-ea"/>
                  <a:sym typeface="+mn-lt"/>
                </a:rPr>
                <a:t>。</a:t>
              </a:r>
            </a:p>
            <a:p>
              <a:pPr marL="228600" lvl="0" indent="-228600">
                <a:lnSpc>
                  <a:spcPct val="150000"/>
                </a:lnSpc>
                <a:buFont typeface="+mj-ea"/>
                <a:buAutoNum type="circleNumDbPlain"/>
                <a:defRPr/>
              </a:pPr>
              <a:r>
                <a:rPr lang="zh-CN" altLang="en-US" sz="1200" dirty="0">
                  <a:solidFill>
                    <a:schemeClr val="bg1">
                      <a:lumMod val="50000"/>
                    </a:schemeClr>
                  </a:solidFill>
                  <a:latin typeface="+mn-ea"/>
                  <a:cs typeface="+mn-ea"/>
                  <a:sym typeface="+mn-lt"/>
                </a:rPr>
                <a:t>具有业务含义。</a:t>
              </a:r>
            </a:p>
            <a:p>
              <a:pPr marL="0" lvl="0" indent="0">
                <a:lnSpc>
                  <a:spcPct val="150000"/>
                </a:lnSpc>
                <a:buNone/>
                <a:defRPr/>
              </a:pPr>
              <a:r>
                <a:rPr lang="zh-CN" altLang="en-US" sz="1200" b="1" dirty="0">
                  <a:solidFill>
                    <a:schemeClr val="bg1">
                      <a:lumMod val="50000"/>
                    </a:schemeClr>
                  </a:solidFill>
                  <a:latin typeface="+mn-ea"/>
                  <a:cs typeface="+mn-ea"/>
                  <a:sym typeface="+mn-lt"/>
                </a:rPr>
                <a:t>缺点：</a:t>
              </a:r>
            </a:p>
            <a:p>
              <a:pPr marL="228600" lvl="0" indent="-228600">
                <a:lnSpc>
                  <a:spcPct val="150000"/>
                </a:lnSpc>
                <a:buFont typeface="+mj-ea"/>
                <a:buAutoNum type="circleNumDbPlain"/>
                <a:defRPr/>
              </a:pPr>
              <a:r>
                <a:rPr lang="zh-CN" altLang="en-US" sz="1200" dirty="0">
                  <a:solidFill>
                    <a:schemeClr val="bg1">
                      <a:lumMod val="50000"/>
                    </a:schemeClr>
                  </a:solidFill>
                  <a:latin typeface="+mn-ea"/>
                  <a:cs typeface="+mn-ea"/>
                  <a:sym typeface="+mn-lt"/>
                </a:rPr>
                <a:t>需要每箱中同时包含好、坏两个类别。</a:t>
              </a:r>
            </a:p>
          </p:txBody>
        </p:sp>
        <p:sp>
          <p:nvSpPr>
            <p:cNvPr id="21" name="Text Placeholder 33"/>
            <p:cNvSpPr txBox="1"/>
            <p:nvPr/>
          </p:nvSpPr>
          <p:spPr>
            <a:xfrm>
              <a:off x="1873469" y="3610888"/>
              <a:ext cx="4290793" cy="304311"/>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buNone/>
              </a:pPr>
              <a:r>
                <a:rPr lang="en-US" altLang="zh-CN" sz="1800" b="1" dirty="0" smtClean="0">
                  <a:solidFill>
                    <a:srgbClr val="F23B48"/>
                  </a:solidFill>
                  <a:latin typeface="+mn-lt"/>
                  <a:cs typeface="+mn-ea"/>
                  <a:sym typeface="+mn-lt"/>
                </a:rPr>
                <a:t>WOE</a:t>
              </a:r>
              <a:r>
                <a:rPr lang="zh-CN" altLang="en-US" sz="1800" b="1" dirty="0" smtClean="0">
                  <a:solidFill>
                    <a:srgbClr val="F23B48"/>
                  </a:solidFill>
                  <a:latin typeface="+mn-lt"/>
                  <a:cs typeface="+mn-ea"/>
                  <a:sym typeface="+mn-lt"/>
                </a:rPr>
                <a:t>（</a:t>
              </a:r>
              <a:r>
                <a:rPr lang="en-US" altLang="zh-CN" sz="1800" b="1" dirty="0" smtClean="0">
                  <a:solidFill>
                    <a:srgbClr val="F23B48"/>
                  </a:solidFill>
                  <a:latin typeface="+mn-lt"/>
                  <a:cs typeface="+mn-ea"/>
                  <a:sym typeface="+mn-lt"/>
                </a:rPr>
                <a:t>weight of evidence</a:t>
              </a:r>
              <a:r>
                <a:rPr lang="zh-CN" altLang="en-US" sz="1800" b="1" dirty="0" smtClean="0">
                  <a:solidFill>
                    <a:srgbClr val="F23B48"/>
                  </a:solidFill>
                  <a:latin typeface="+mn-lt"/>
                  <a:cs typeface="+mn-ea"/>
                  <a:sym typeface="+mn-lt"/>
                </a:rPr>
                <a:t>）</a:t>
              </a:r>
              <a:endParaRPr kumimoji="0" lang="en-AU" sz="1800" b="0" i="0" u="none" strike="noStrike" kern="1200" cap="none" spc="0" normalizeH="0" baseline="0" noProof="0" dirty="0">
                <a:ln>
                  <a:noFill/>
                </a:ln>
                <a:solidFill>
                  <a:srgbClr val="F23B48"/>
                </a:solidFill>
                <a:effectLst/>
                <a:uLnTx/>
                <a:uFillTx/>
                <a:latin typeface="+mn-lt"/>
                <a:cs typeface="+mn-ea"/>
                <a:sym typeface="+mn-lt"/>
              </a:endParaRPr>
            </a:p>
          </p:txBody>
        </p:sp>
        <p:cxnSp>
          <p:nvCxnSpPr>
            <p:cNvPr id="22" name="Straight Connector 58"/>
            <p:cNvCxnSpPr/>
            <p:nvPr/>
          </p:nvCxnSpPr>
          <p:spPr>
            <a:xfrm>
              <a:off x="1685578" y="3610888"/>
              <a:ext cx="0" cy="718378"/>
            </a:xfrm>
            <a:prstGeom prst="line">
              <a:avLst/>
            </a:prstGeom>
            <a:ln w="50800">
              <a:solidFill>
                <a:srgbClr val="F23B48"/>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120770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p:txBody>
          <a:bodyPr/>
          <a:lstStyle/>
          <a:p>
            <a:r>
              <a:rPr lang="en-US" altLang="zh-CN" dirty="0" smtClean="0"/>
              <a:t>R</a:t>
            </a:r>
            <a:r>
              <a:rPr lang="zh-CN" altLang="en-US" dirty="0" smtClean="0"/>
              <a:t>语言逻辑回归建模</a:t>
            </a:r>
            <a:endParaRPr lang="zh-CN" altLang="en-US" dirty="0"/>
          </a:p>
        </p:txBody>
      </p:sp>
      <p:sp>
        <p:nvSpPr>
          <p:cNvPr id="4" name="灯片编号占位符 3"/>
          <p:cNvSpPr>
            <a:spLocks noGrp="1"/>
          </p:cNvSpPr>
          <p:nvPr>
            <p:ph type="sldNum" sz="quarter" idx="12"/>
          </p:nvPr>
        </p:nvSpPr>
        <p:spPr/>
        <p:txBody>
          <a:bodyPr/>
          <a:lstStyle/>
          <a:p>
            <a:fld id="{32CCA8F1-65B7-4168-9E5A-D348FEC2CD71}" type="slidenum">
              <a:rPr lang="zh-CN" altLang="en-US" smtClean="0"/>
              <a:t>43</a:t>
            </a:fld>
            <a:endParaRPr lang="zh-CN" altLang="en-US"/>
          </a:p>
        </p:txBody>
      </p:sp>
      <p:grpSp>
        <p:nvGrpSpPr>
          <p:cNvPr id="11" name="组合 10"/>
          <p:cNvGrpSpPr/>
          <p:nvPr/>
        </p:nvGrpSpPr>
        <p:grpSpPr>
          <a:xfrm>
            <a:off x="1010444" y="1287463"/>
            <a:ext cx="4525285" cy="388938"/>
            <a:chOff x="1061244" y="1579563"/>
            <a:chExt cx="4525285" cy="388938"/>
          </a:xfrm>
        </p:grpSpPr>
        <p:grpSp>
          <p:nvGrpSpPr>
            <p:cNvPr id="6" name="Csoportba foglalás 160"/>
            <p:cNvGrpSpPr/>
            <p:nvPr/>
          </p:nvGrpSpPr>
          <p:grpSpPr>
            <a:xfrm>
              <a:off x="1061244" y="1579563"/>
              <a:ext cx="387961" cy="388938"/>
              <a:chOff x="10288588" y="4211638"/>
              <a:chExt cx="630238" cy="631825"/>
            </a:xfrm>
            <a:solidFill>
              <a:schemeClr val="accent2"/>
            </a:solidFill>
          </p:grpSpPr>
          <p:sp>
            <p:nvSpPr>
              <p:cNvPr id="7" name="Freeform 104"/>
              <p:cNvSpPr>
                <a:spLocks noEditPoints="1"/>
              </p:cNvSpPr>
              <p:nvPr/>
            </p:nvSpPr>
            <p:spPr bwMode="auto">
              <a:xfrm>
                <a:off x="10288588" y="42116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8 w 397"/>
                  <a:gd name="T13" fmla="*/ 19 h 398"/>
                  <a:gd name="T14" fmla="*/ 378 w 397"/>
                  <a:gd name="T15" fmla="*/ 380 h 398"/>
                  <a:gd name="T16" fmla="*/ 19 w 397"/>
                  <a:gd name="T17" fmla="*/ 380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105"/>
              <p:cNvSpPr>
                <a:spLocks noChangeArrowheads="1"/>
              </p:cNvSpPr>
              <p:nvPr/>
            </p:nvSpPr>
            <p:spPr bwMode="auto">
              <a:xfrm>
                <a:off x="10572750" y="4633913"/>
                <a:ext cx="52388" cy="55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06"/>
              <p:cNvSpPr>
                <a:spLocks/>
              </p:cNvSpPr>
              <p:nvPr/>
            </p:nvSpPr>
            <p:spPr bwMode="auto">
              <a:xfrm>
                <a:off x="10490200" y="4370388"/>
                <a:ext cx="222250" cy="247650"/>
              </a:xfrm>
              <a:custGeom>
                <a:avLst/>
                <a:gdLst>
                  <a:gd name="T0" fmla="*/ 30 w 59"/>
                  <a:gd name="T1" fmla="*/ 0 h 66"/>
                  <a:gd name="T2" fmla="*/ 0 w 59"/>
                  <a:gd name="T3" fmla="*/ 29 h 66"/>
                  <a:gd name="T4" fmla="*/ 12 w 59"/>
                  <a:gd name="T5" fmla="*/ 29 h 66"/>
                  <a:gd name="T6" fmla="*/ 30 w 59"/>
                  <a:gd name="T7" fmla="*/ 12 h 66"/>
                  <a:gd name="T8" fmla="*/ 47 w 59"/>
                  <a:gd name="T9" fmla="*/ 29 h 66"/>
                  <a:gd name="T10" fmla="*/ 31 w 59"/>
                  <a:gd name="T11" fmla="*/ 46 h 66"/>
                  <a:gd name="T12" fmla="*/ 22 w 59"/>
                  <a:gd name="T13" fmla="*/ 46 h 66"/>
                  <a:gd name="T14" fmla="*/ 22 w 59"/>
                  <a:gd name="T15" fmla="*/ 66 h 66"/>
                  <a:gd name="T16" fmla="*/ 36 w 59"/>
                  <a:gd name="T17" fmla="*/ 66 h 66"/>
                  <a:gd name="T18" fmla="*/ 36 w 59"/>
                  <a:gd name="T19" fmla="*/ 57 h 66"/>
                  <a:gd name="T20" fmla="*/ 59 w 59"/>
                  <a:gd name="T21" fmla="*/ 29 h 66"/>
                  <a:gd name="T22" fmla="*/ 30 w 59"/>
                  <a:gd name="T2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66">
                    <a:moveTo>
                      <a:pt x="30" y="0"/>
                    </a:moveTo>
                    <a:cubicBezTo>
                      <a:pt x="13" y="0"/>
                      <a:pt x="0" y="13"/>
                      <a:pt x="0" y="29"/>
                    </a:cubicBezTo>
                    <a:cubicBezTo>
                      <a:pt x="12" y="29"/>
                      <a:pt x="12" y="29"/>
                      <a:pt x="12" y="29"/>
                    </a:cubicBezTo>
                    <a:cubicBezTo>
                      <a:pt x="12" y="19"/>
                      <a:pt x="20" y="12"/>
                      <a:pt x="30" y="12"/>
                    </a:cubicBezTo>
                    <a:cubicBezTo>
                      <a:pt x="39" y="12"/>
                      <a:pt x="47" y="19"/>
                      <a:pt x="47" y="29"/>
                    </a:cubicBezTo>
                    <a:cubicBezTo>
                      <a:pt x="47" y="38"/>
                      <a:pt x="40" y="45"/>
                      <a:pt x="31" y="46"/>
                    </a:cubicBezTo>
                    <a:cubicBezTo>
                      <a:pt x="22" y="46"/>
                      <a:pt x="22" y="46"/>
                      <a:pt x="22" y="46"/>
                    </a:cubicBezTo>
                    <a:cubicBezTo>
                      <a:pt x="22" y="66"/>
                      <a:pt x="22" y="66"/>
                      <a:pt x="22" y="66"/>
                    </a:cubicBezTo>
                    <a:cubicBezTo>
                      <a:pt x="36" y="66"/>
                      <a:pt x="36" y="66"/>
                      <a:pt x="36" y="66"/>
                    </a:cubicBezTo>
                    <a:cubicBezTo>
                      <a:pt x="36" y="57"/>
                      <a:pt x="36" y="57"/>
                      <a:pt x="36" y="57"/>
                    </a:cubicBezTo>
                    <a:cubicBezTo>
                      <a:pt x="49" y="54"/>
                      <a:pt x="59" y="43"/>
                      <a:pt x="59" y="29"/>
                    </a:cubicBezTo>
                    <a:cubicBezTo>
                      <a:pt x="59" y="13"/>
                      <a:pt x="46" y="0"/>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文本框 9"/>
            <p:cNvSpPr txBox="1"/>
            <p:nvPr/>
          </p:nvSpPr>
          <p:spPr>
            <a:xfrm>
              <a:off x="1624129" y="1579563"/>
              <a:ext cx="3962400" cy="369332"/>
            </a:xfrm>
            <a:prstGeom prst="rect">
              <a:avLst/>
            </a:prstGeom>
            <a:noFill/>
          </p:spPr>
          <p:txBody>
            <a:bodyPr wrap="square" rtlCol="0">
              <a:spAutoFit/>
            </a:bodyPr>
            <a:lstStyle/>
            <a:p>
              <a:r>
                <a:rPr lang="en-US" altLang="zh-CN" dirty="0" smtClean="0"/>
                <a:t>KS</a:t>
              </a:r>
              <a:endParaRPr lang="zh-CN" altLang="en-US" dirty="0"/>
            </a:p>
          </p:txBody>
        </p:sp>
      </p:grpSp>
      <p:grpSp>
        <p:nvGrpSpPr>
          <p:cNvPr id="2" name="组合 1"/>
          <p:cNvGrpSpPr/>
          <p:nvPr/>
        </p:nvGrpSpPr>
        <p:grpSpPr>
          <a:xfrm>
            <a:off x="1685578" y="1959888"/>
            <a:ext cx="8753821" cy="1304012"/>
            <a:chOff x="1685578" y="3610888"/>
            <a:chExt cx="8753821" cy="1195542"/>
          </a:xfrm>
        </p:grpSpPr>
        <p:sp>
          <p:nvSpPr>
            <p:cNvPr id="20" name="Text Placeholder 32"/>
            <p:cNvSpPr txBox="1"/>
            <p:nvPr/>
          </p:nvSpPr>
          <p:spPr>
            <a:xfrm>
              <a:off x="1887137" y="4044046"/>
              <a:ext cx="8552262" cy="76238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lnSpc>
                  <a:spcPct val="150000"/>
                </a:lnSpc>
                <a:buNone/>
                <a:defRPr/>
              </a:pPr>
              <a:r>
                <a:rPr lang="en-US" altLang="zh-CN" sz="1200" dirty="0">
                  <a:solidFill>
                    <a:schemeClr val="bg1">
                      <a:lumMod val="50000"/>
                    </a:schemeClr>
                  </a:solidFill>
                  <a:latin typeface="+mn-ea"/>
                  <a:cs typeface="+mn-ea"/>
                  <a:sym typeface="+mn-lt"/>
                </a:rPr>
                <a:t>K</a:t>
              </a:r>
              <a:r>
                <a:rPr lang="zh-CN" altLang="en-US" sz="1200" dirty="0">
                  <a:solidFill>
                    <a:schemeClr val="bg1">
                      <a:lumMod val="50000"/>
                    </a:schemeClr>
                  </a:solidFill>
                  <a:latin typeface="+mn-ea"/>
                  <a:cs typeface="+mn-ea"/>
                  <a:sym typeface="+mn-lt"/>
                </a:rPr>
                <a:t>－</a:t>
              </a:r>
              <a:r>
                <a:rPr lang="en-US" altLang="zh-CN" sz="1200" dirty="0">
                  <a:solidFill>
                    <a:schemeClr val="bg1">
                      <a:lumMod val="50000"/>
                    </a:schemeClr>
                  </a:solidFill>
                  <a:latin typeface="+mn-ea"/>
                  <a:cs typeface="+mn-ea"/>
                  <a:sym typeface="+mn-lt"/>
                </a:rPr>
                <a:t>S</a:t>
              </a:r>
              <a:r>
                <a:rPr lang="zh-CN" altLang="en-US" sz="1200" dirty="0">
                  <a:solidFill>
                    <a:schemeClr val="bg1">
                      <a:lumMod val="50000"/>
                    </a:schemeClr>
                  </a:solidFill>
                  <a:latin typeface="+mn-ea"/>
                  <a:cs typeface="+mn-ea"/>
                  <a:sym typeface="+mn-lt"/>
                </a:rPr>
                <a:t>检验主要是验证模型对违约对象的区分能力，通常是在模型预测全体样本的信用评分后，将全体样本按违约与非违约分为两部分，然后用</a:t>
              </a:r>
              <a:r>
                <a:rPr lang="en-US" altLang="zh-CN" sz="1200" dirty="0">
                  <a:solidFill>
                    <a:schemeClr val="bg1">
                      <a:lumMod val="50000"/>
                    </a:schemeClr>
                  </a:solidFill>
                  <a:latin typeface="+mn-ea"/>
                  <a:cs typeface="+mn-ea"/>
                  <a:sym typeface="+mn-lt"/>
                </a:rPr>
                <a:t>KS</a:t>
              </a:r>
              <a:r>
                <a:rPr lang="zh-CN" altLang="en-US" sz="1200" dirty="0">
                  <a:solidFill>
                    <a:schemeClr val="bg1">
                      <a:lumMod val="50000"/>
                    </a:schemeClr>
                  </a:solidFill>
                  <a:latin typeface="+mn-ea"/>
                  <a:cs typeface="+mn-ea"/>
                  <a:sym typeface="+mn-lt"/>
                </a:rPr>
                <a:t>统计量来检验这两组样本信用评分的分布是否有显著差异。</a:t>
              </a:r>
            </a:p>
          </p:txBody>
        </p:sp>
        <p:sp>
          <p:nvSpPr>
            <p:cNvPr id="21" name="Text Placeholder 33"/>
            <p:cNvSpPr txBox="1"/>
            <p:nvPr/>
          </p:nvSpPr>
          <p:spPr>
            <a:xfrm>
              <a:off x="1873469" y="3610888"/>
              <a:ext cx="4290793" cy="304311"/>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buNone/>
              </a:pPr>
              <a:r>
                <a:rPr lang="en-US" altLang="zh-CN" sz="1800" b="1" dirty="0">
                  <a:solidFill>
                    <a:srgbClr val="F23B48"/>
                  </a:solidFill>
                  <a:latin typeface="+mn-lt"/>
                  <a:cs typeface="+mn-ea"/>
                  <a:sym typeface="+mn-lt"/>
                </a:rPr>
                <a:t>KS</a:t>
              </a:r>
              <a:r>
                <a:rPr lang="zh-CN" altLang="en-US" sz="1800" b="1" dirty="0">
                  <a:solidFill>
                    <a:srgbClr val="F23B48"/>
                  </a:solidFill>
                  <a:latin typeface="+mn-lt"/>
                  <a:cs typeface="+mn-ea"/>
                  <a:sym typeface="+mn-lt"/>
                </a:rPr>
                <a:t>（</a:t>
              </a:r>
              <a:r>
                <a:rPr lang="en-US" altLang="zh-CN" sz="1800" b="1" dirty="0">
                  <a:solidFill>
                    <a:srgbClr val="F23B48"/>
                  </a:solidFill>
                  <a:latin typeface="+mn-lt"/>
                  <a:cs typeface="+mn-ea"/>
                  <a:sym typeface="+mn-lt"/>
                </a:rPr>
                <a:t>Kolmogorov-Smirnov</a:t>
              </a:r>
              <a:r>
                <a:rPr lang="zh-CN" altLang="en-US" sz="1800" b="1" dirty="0">
                  <a:solidFill>
                    <a:srgbClr val="F23B48"/>
                  </a:solidFill>
                  <a:latin typeface="+mn-lt"/>
                  <a:cs typeface="+mn-ea"/>
                  <a:sym typeface="+mn-lt"/>
                </a:rPr>
                <a:t>）检验</a:t>
              </a:r>
              <a:endParaRPr kumimoji="0" lang="en-AU" sz="1800" b="0" i="0" u="none" strike="noStrike" kern="1200" cap="none" spc="0" normalizeH="0" baseline="0" noProof="0" dirty="0">
                <a:ln>
                  <a:noFill/>
                </a:ln>
                <a:solidFill>
                  <a:srgbClr val="F23B48"/>
                </a:solidFill>
                <a:effectLst/>
                <a:uLnTx/>
                <a:uFillTx/>
                <a:latin typeface="+mn-lt"/>
                <a:cs typeface="+mn-ea"/>
                <a:sym typeface="+mn-lt"/>
              </a:endParaRPr>
            </a:p>
          </p:txBody>
        </p:sp>
        <p:cxnSp>
          <p:nvCxnSpPr>
            <p:cNvPr id="22" name="Straight Connector 58"/>
            <p:cNvCxnSpPr/>
            <p:nvPr/>
          </p:nvCxnSpPr>
          <p:spPr>
            <a:xfrm>
              <a:off x="1685578" y="3610888"/>
              <a:ext cx="0" cy="718378"/>
            </a:xfrm>
            <a:prstGeom prst="line">
              <a:avLst/>
            </a:prstGeom>
            <a:ln w="50800">
              <a:solidFill>
                <a:srgbClr val="F23B48"/>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1010444" y="3509963"/>
            <a:ext cx="4525285" cy="388938"/>
            <a:chOff x="1061244" y="1579563"/>
            <a:chExt cx="4525285" cy="388938"/>
          </a:xfrm>
        </p:grpSpPr>
        <p:grpSp>
          <p:nvGrpSpPr>
            <p:cNvPr id="15" name="Csoportba foglalás 160"/>
            <p:cNvGrpSpPr/>
            <p:nvPr/>
          </p:nvGrpSpPr>
          <p:grpSpPr>
            <a:xfrm>
              <a:off x="1061244" y="1579563"/>
              <a:ext cx="387961" cy="388938"/>
              <a:chOff x="10288588" y="4211638"/>
              <a:chExt cx="630238" cy="631825"/>
            </a:xfrm>
            <a:solidFill>
              <a:schemeClr val="accent2"/>
            </a:solidFill>
          </p:grpSpPr>
          <p:sp>
            <p:nvSpPr>
              <p:cNvPr id="17" name="Freeform 104"/>
              <p:cNvSpPr>
                <a:spLocks noEditPoints="1"/>
              </p:cNvSpPr>
              <p:nvPr/>
            </p:nvSpPr>
            <p:spPr bwMode="auto">
              <a:xfrm>
                <a:off x="10288588" y="42116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8 w 397"/>
                  <a:gd name="T13" fmla="*/ 19 h 398"/>
                  <a:gd name="T14" fmla="*/ 378 w 397"/>
                  <a:gd name="T15" fmla="*/ 380 h 398"/>
                  <a:gd name="T16" fmla="*/ 19 w 397"/>
                  <a:gd name="T17" fmla="*/ 380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05"/>
              <p:cNvSpPr>
                <a:spLocks noChangeArrowheads="1"/>
              </p:cNvSpPr>
              <p:nvPr/>
            </p:nvSpPr>
            <p:spPr bwMode="auto">
              <a:xfrm>
                <a:off x="10572750" y="4633913"/>
                <a:ext cx="52388" cy="55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06"/>
              <p:cNvSpPr>
                <a:spLocks/>
              </p:cNvSpPr>
              <p:nvPr/>
            </p:nvSpPr>
            <p:spPr bwMode="auto">
              <a:xfrm>
                <a:off x="10490200" y="4370388"/>
                <a:ext cx="222250" cy="247650"/>
              </a:xfrm>
              <a:custGeom>
                <a:avLst/>
                <a:gdLst>
                  <a:gd name="T0" fmla="*/ 30 w 59"/>
                  <a:gd name="T1" fmla="*/ 0 h 66"/>
                  <a:gd name="T2" fmla="*/ 0 w 59"/>
                  <a:gd name="T3" fmla="*/ 29 h 66"/>
                  <a:gd name="T4" fmla="*/ 12 w 59"/>
                  <a:gd name="T5" fmla="*/ 29 h 66"/>
                  <a:gd name="T6" fmla="*/ 30 w 59"/>
                  <a:gd name="T7" fmla="*/ 12 h 66"/>
                  <a:gd name="T8" fmla="*/ 47 w 59"/>
                  <a:gd name="T9" fmla="*/ 29 h 66"/>
                  <a:gd name="T10" fmla="*/ 31 w 59"/>
                  <a:gd name="T11" fmla="*/ 46 h 66"/>
                  <a:gd name="T12" fmla="*/ 22 w 59"/>
                  <a:gd name="T13" fmla="*/ 46 h 66"/>
                  <a:gd name="T14" fmla="*/ 22 w 59"/>
                  <a:gd name="T15" fmla="*/ 66 h 66"/>
                  <a:gd name="T16" fmla="*/ 36 w 59"/>
                  <a:gd name="T17" fmla="*/ 66 h 66"/>
                  <a:gd name="T18" fmla="*/ 36 w 59"/>
                  <a:gd name="T19" fmla="*/ 57 h 66"/>
                  <a:gd name="T20" fmla="*/ 59 w 59"/>
                  <a:gd name="T21" fmla="*/ 29 h 66"/>
                  <a:gd name="T22" fmla="*/ 30 w 59"/>
                  <a:gd name="T2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66">
                    <a:moveTo>
                      <a:pt x="30" y="0"/>
                    </a:moveTo>
                    <a:cubicBezTo>
                      <a:pt x="13" y="0"/>
                      <a:pt x="0" y="13"/>
                      <a:pt x="0" y="29"/>
                    </a:cubicBezTo>
                    <a:cubicBezTo>
                      <a:pt x="12" y="29"/>
                      <a:pt x="12" y="29"/>
                      <a:pt x="12" y="29"/>
                    </a:cubicBezTo>
                    <a:cubicBezTo>
                      <a:pt x="12" y="19"/>
                      <a:pt x="20" y="12"/>
                      <a:pt x="30" y="12"/>
                    </a:cubicBezTo>
                    <a:cubicBezTo>
                      <a:pt x="39" y="12"/>
                      <a:pt x="47" y="19"/>
                      <a:pt x="47" y="29"/>
                    </a:cubicBezTo>
                    <a:cubicBezTo>
                      <a:pt x="47" y="38"/>
                      <a:pt x="40" y="45"/>
                      <a:pt x="31" y="46"/>
                    </a:cubicBezTo>
                    <a:cubicBezTo>
                      <a:pt x="22" y="46"/>
                      <a:pt x="22" y="46"/>
                      <a:pt x="22" y="46"/>
                    </a:cubicBezTo>
                    <a:cubicBezTo>
                      <a:pt x="22" y="66"/>
                      <a:pt x="22" y="66"/>
                      <a:pt x="22" y="66"/>
                    </a:cubicBezTo>
                    <a:cubicBezTo>
                      <a:pt x="36" y="66"/>
                      <a:pt x="36" y="66"/>
                      <a:pt x="36" y="66"/>
                    </a:cubicBezTo>
                    <a:cubicBezTo>
                      <a:pt x="36" y="57"/>
                      <a:pt x="36" y="57"/>
                      <a:pt x="36" y="57"/>
                    </a:cubicBezTo>
                    <a:cubicBezTo>
                      <a:pt x="49" y="54"/>
                      <a:pt x="59" y="43"/>
                      <a:pt x="59" y="29"/>
                    </a:cubicBezTo>
                    <a:cubicBezTo>
                      <a:pt x="59" y="13"/>
                      <a:pt x="46" y="0"/>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文本框 15"/>
            <p:cNvSpPr txBox="1"/>
            <p:nvPr/>
          </p:nvSpPr>
          <p:spPr>
            <a:xfrm>
              <a:off x="1624129" y="1579563"/>
              <a:ext cx="3962400" cy="369332"/>
            </a:xfrm>
            <a:prstGeom prst="rect">
              <a:avLst/>
            </a:prstGeom>
            <a:noFill/>
          </p:spPr>
          <p:txBody>
            <a:bodyPr wrap="square" rtlCol="0">
              <a:spAutoFit/>
            </a:bodyPr>
            <a:lstStyle/>
            <a:p>
              <a:r>
                <a:rPr lang="en-US" altLang="zh-CN" dirty="0" smtClean="0"/>
                <a:t>AUC</a:t>
              </a:r>
              <a:endParaRPr lang="zh-CN" altLang="en-US" dirty="0"/>
            </a:p>
          </p:txBody>
        </p:sp>
      </p:grpSp>
      <p:grpSp>
        <p:nvGrpSpPr>
          <p:cNvPr id="23" name="组合 22"/>
          <p:cNvGrpSpPr/>
          <p:nvPr/>
        </p:nvGrpSpPr>
        <p:grpSpPr>
          <a:xfrm>
            <a:off x="1685578" y="4182388"/>
            <a:ext cx="8753821" cy="1304012"/>
            <a:chOff x="1685578" y="3610888"/>
            <a:chExt cx="8753821" cy="1195542"/>
          </a:xfrm>
        </p:grpSpPr>
        <p:sp>
          <p:nvSpPr>
            <p:cNvPr id="24" name="Text Placeholder 32"/>
            <p:cNvSpPr txBox="1"/>
            <p:nvPr/>
          </p:nvSpPr>
          <p:spPr>
            <a:xfrm>
              <a:off x="1887137" y="4044046"/>
              <a:ext cx="8552262" cy="76238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lnSpc>
                  <a:spcPct val="150000"/>
                </a:lnSpc>
                <a:buNone/>
                <a:defRPr/>
              </a:pPr>
              <a:r>
                <a:rPr lang="en-US" altLang="zh-CN" sz="1200" dirty="0">
                  <a:solidFill>
                    <a:schemeClr val="bg1">
                      <a:lumMod val="50000"/>
                    </a:schemeClr>
                  </a:solidFill>
                  <a:latin typeface="+mn-ea"/>
                  <a:cs typeface="+mn-ea"/>
                  <a:sym typeface="+mn-lt"/>
                </a:rPr>
                <a:t>ROC</a:t>
              </a:r>
              <a:r>
                <a:rPr lang="zh-CN" altLang="en-US" sz="1200" dirty="0">
                  <a:solidFill>
                    <a:schemeClr val="bg1">
                      <a:lumMod val="50000"/>
                    </a:schemeClr>
                  </a:solidFill>
                  <a:latin typeface="+mn-ea"/>
                  <a:cs typeface="+mn-ea"/>
                  <a:sym typeface="+mn-lt"/>
                </a:rPr>
                <a:t>曲线及</a:t>
              </a:r>
              <a:r>
                <a:rPr lang="en-US" altLang="zh-CN" sz="1200" dirty="0">
                  <a:solidFill>
                    <a:schemeClr val="bg1">
                      <a:lumMod val="50000"/>
                    </a:schemeClr>
                  </a:solidFill>
                  <a:latin typeface="+mn-ea"/>
                  <a:cs typeface="+mn-ea"/>
                  <a:sym typeface="+mn-lt"/>
                </a:rPr>
                <a:t>AUC</a:t>
              </a:r>
              <a:r>
                <a:rPr lang="zh-CN" altLang="en-US" sz="1200" dirty="0">
                  <a:solidFill>
                    <a:schemeClr val="bg1">
                      <a:lumMod val="50000"/>
                    </a:schemeClr>
                  </a:solidFill>
                  <a:latin typeface="+mn-ea"/>
                  <a:cs typeface="+mn-ea"/>
                  <a:sym typeface="+mn-lt"/>
                </a:rPr>
                <a:t>系数主要用来检验模型对客户进行正确排序的能力。</a:t>
              </a:r>
              <a:r>
                <a:rPr lang="en-US" altLang="zh-CN" sz="1200" dirty="0">
                  <a:solidFill>
                    <a:schemeClr val="bg1">
                      <a:lumMod val="50000"/>
                    </a:schemeClr>
                  </a:solidFill>
                  <a:latin typeface="+mn-ea"/>
                  <a:cs typeface="+mn-ea"/>
                  <a:sym typeface="+mn-lt"/>
                </a:rPr>
                <a:t>ROC</a:t>
              </a:r>
              <a:r>
                <a:rPr lang="zh-CN" altLang="en-US" sz="1200" dirty="0">
                  <a:solidFill>
                    <a:schemeClr val="bg1">
                      <a:lumMod val="50000"/>
                    </a:schemeClr>
                  </a:solidFill>
                  <a:latin typeface="+mn-ea"/>
                  <a:cs typeface="+mn-ea"/>
                  <a:sym typeface="+mn-lt"/>
                </a:rPr>
                <a:t>曲线描述了在一定累计好客户比例下的累计坏客户的比例，模型的分别能力越强，</a:t>
              </a:r>
              <a:r>
                <a:rPr lang="en-US" altLang="zh-CN" sz="1200" dirty="0">
                  <a:solidFill>
                    <a:schemeClr val="bg1">
                      <a:lumMod val="50000"/>
                    </a:schemeClr>
                  </a:solidFill>
                  <a:latin typeface="+mn-ea"/>
                  <a:cs typeface="+mn-ea"/>
                  <a:sym typeface="+mn-lt"/>
                </a:rPr>
                <a:t>ROC</a:t>
              </a:r>
              <a:r>
                <a:rPr lang="zh-CN" altLang="en-US" sz="1200" dirty="0">
                  <a:solidFill>
                    <a:schemeClr val="bg1">
                      <a:lumMod val="50000"/>
                    </a:schemeClr>
                  </a:solidFill>
                  <a:latin typeface="+mn-ea"/>
                  <a:cs typeface="+mn-ea"/>
                  <a:sym typeface="+mn-lt"/>
                </a:rPr>
                <a:t>曲线越往左上角靠近。</a:t>
              </a:r>
              <a:r>
                <a:rPr lang="en-US" altLang="zh-CN" sz="1200" dirty="0">
                  <a:solidFill>
                    <a:schemeClr val="bg1">
                      <a:lumMod val="50000"/>
                    </a:schemeClr>
                  </a:solidFill>
                  <a:latin typeface="+mn-ea"/>
                  <a:cs typeface="+mn-ea"/>
                  <a:sym typeface="+mn-lt"/>
                </a:rPr>
                <a:t>AUC</a:t>
              </a:r>
              <a:r>
                <a:rPr lang="zh-CN" altLang="en-US" sz="1200" dirty="0">
                  <a:solidFill>
                    <a:schemeClr val="bg1">
                      <a:lumMod val="50000"/>
                    </a:schemeClr>
                  </a:solidFill>
                  <a:latin typeface="+mn-ea"/>
                  <a:cs typeface="+mn-ea"/>
                  <a:sym typeface="+mn-lt"/>
                </a:rPr>
                <a:t>系数表示</a:t>
              </a:r>
              <a:r>
                <a:rPr lang="en-US" altLang="zh-CN" sz="1200" dirty="0">
                  <a:solidFill>
                    <a:schemeClr val="bg1">
                      <a:lumMod val="50000"/>
                    </a:schemeClr>
                  </a:solidFill>
                  <a:latin typeface="+mn-ea"/>
                  <a:cs typeface="+mn-ea"/>
                  <a:sym typeface="+mn-lt"/>
                </a:rPr>
                <a:t>ROC</a:t>
              </a:r>
              <a:r>
                <a:rPr lang="zh-CN" altLang="en-US" sz="1200" dirty="0">
                  <a:solidFill>
                    <a:schemeClr val="bg1">
                      <a:lumMod val="50000"/>
                    </a:schemeClr>
                  </a:solidFill>
                  <a:latin typeface="+mn-ea"/>
                  <a:cs typeface="+mn-ea"/>
                  <a:sym typeface="+mn-lt"/>
                </a:rPr>
                <a:t>曲线下方的面积。</a:t>
              </a:r>
              <a:r>
                <a:rPr lang="en-US" altLang="zh-CN" sz="1200" dirty="0">
                  <a:solidFill>
                    <a:schemeClr val="bg1">
                      <a:lumMod val="50000"/>
                    </a:schemeClr>
                  </a:solidFill>
                  <a:latin typeface="+mn-ea"/>
                  <a:cs typeface="+mn-ea"/>
                  <a:sym typeface="+mn-lt"/>
                </a:rPr>
                <a:t>AUC</a:t>
              </a:r>
              <a:r>
                <a:rPr lang="zh-CN" altLang="en-US" sz="1200" dirty="0">
                  <a:solidFill>
                    <a:schemeClr val="bg1">
                      <a:lumMod val="50000"/>
                    </a:schemeClr>
                  </a:solidFill>
                  <a:latin typeface="+mn-ea"/>
                  <a:cs typeface="+mn-ea"/>
                  <a:sym typeface="+mn-lt"/>
                </a:rPr>
                <a:t>系数越高，模型的风险区分能力越强。</a:t>
              </a:r>
            </a:p>
          </p:txBody>
        </p:sp>
        <p:sp>
          <p:nvSpPr>
            <p:cNvPr id="25" name="Text Placeholder 33"/>
            <p:cNvSpPr txBox="1"/>
            <p:nvPr/>
          </p:nvSpPr>
          <p:spPr>
            <a:xfrm>
              <a:off x="1873469" y="3610888"/>
              <a:ext cx="4290793" cy="304311"/>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buNone/>
              </a:pPr>
              <a:r>
                <a:rPr lang="en-US" altLang="zh-CN" sz="1800" b="1" dirty="0" smtClean="0">
                  <a:solidFill>
                    <a:srgbClr val="F23B48"/>
                  </a:solidFill>
                  <a:latin typeface="+mn-lt"/>
                  <a:cs typeface="+mn-ea"/>
                  <a:sym typeface="+mn-lt"/>
                </a:rPr>
                <a:t>AUC</a:t>
              </a:r>
              <a:r>
                <a:rPr lang="zh-CN" altLang="en-US" sz="1800" b="1" dirty="0" smtClean="0">
                  <a:solidFill>
                    <a:srgbClr val="F23B48"/>
                  </a:solidFill>
                  <a:latin typeface="+mn-lt"/>
                  <a:cs typeface="+mn-ea"/>
                  <a:sym typeface="+mn-lt"/>
                </a:rPr>
                <a:t>值</a:t>
              </a:r>
              <a:endParaRPr kumimoji="0" lang="en-AU" sz="1800" b="0" i="0" u="none" strike="noStrike" kern="1200" cap="none" spc="0" normalizeH="0" baseline="0" noProof="0" dirty="0">
                <a:ln>
                  <a:noFill/>
                </a:ln>
                <a:solidFill>
                  <a:srgbClr val="F23B48"/>
                </a:solidFill>
                <a:effectLst/>
                <a:uLnTx/>
                <a:uFillTx/>
                <a:latin typeface="+mn-lt"/>
                <a:cs typeface="+mn-ea"/>
                <a:sym typeface="+mn-lt"/>
              </a:endParaRPr>
            </a:p>
          </p:txBody>
        </p:sp>
        <p:cxnSp>
          <p:nvCxnSpPr>
            <p:cNvPr id="26" name="Straight Connector 58"/>
            <p:cNvCxnSpPr/>
            <p:nvPr/>
          </p:nvCxnSpPr>
          <p:spPr>
            <a:xfrm>
              <a:off x="1685578" y="3610888"/>
              <a:ext cx="0" cy="718378"/>
            </a:xfrm>
            <a:prstGeom prst="line">
              <a:avLst/>
            </a:prstGeom>
            <a:ln w="50800">
              <a:solidFill>
                <a:srgbClr val="F23B48"/>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67180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p:txBody>
          <a:bodyPr/>
          <a:lstStyle/>
          <a:p>
            <a:r>
              <a:rPr lang="en-US" altLang="zh-CN" dirty="0" smtClean="0"/>
              <a:t>R</a:t>
            </a:r>
            <a:r>
              <a:rPr lang="zh-CN" altLang="en-US" dirty="0" smtClean="0"/>
              <a:t>语言逻辑回归建模</a:t>
            </a:r>
            <a:endParaRPr lang="zh-CN" altLang="en-US" dirty="0"/>
          </a:p>
        </p:txBody>
      </p:sp>
      <p:sp>
        <p:nvSpPr>
          <p:cNvPr id="4" name="灯片编号占位符 3"/>
          <p:cNvSpPr>
            <a:spLocks noGrp="1"/>
          </p:cNvSpPr>
          <p:nvPr>
            <p:ph type="sldNum" sz="quarter" idx="12"/>
          </p:nvPr>
        </p:nvSpPr>
        <p:spPr/>
        <p:txBody>
          <a:bodyPr/>
          <a:lstStyle/>
          <a:p>
            <a:fld id="{32CCA8F1-65B7-4168-9E5A-D348FEC2CD71}" type="slidenum">
              <a:rPr lang="zh-CN" altLang="en-US" smtClean="0"/>
              <a:t>44</a:t>
            </a:fld>
            <a:endParaRPr lang="zh-CN" altLang="en-US"/>
          </a:p>
        </p:txBody>
      </p:sp>
      <p:grpSp>
        <p:nvGrpSpPr>
          <p:cNvPr id="11" name="组合 10"/>
          <p:cNvGrpSpPr/>
          <p:nvPr/>
        </p:nvGrpSpPr>
        <p:grpSpPr>
          <a:xfrm>
            <a:off x="1010444" y="1287463"/>
            <a:ext cx="4525285" cy="388938"/>
            <a:chOff x="1061244" y="1579563"/>
            <a:chExt cx="4525285" cy="388938"/>
          </a:xfrm>
        </p:grpSpPr>
        <p:grpSp>
          <p:nvGrpSpPr>
            <p:cNvPr id="6" name="Csoportba foglalás 160"/>
            <p:cNvGrpSpPr/>
            <p:nvPr/>
          </p:nvGrpSpPr>
          <p:grpSpPr>
            <a:xfrm>
              <a:off x="1061244" y="1579563"/>
              <a:ext cx="387961" cy="388938"/>
              <a:chOff x="10288588" y="4211638"/>
              <a:chExt cx="630238" cy="631825"/>
            </a:xfrm>
            <a:solidFill>
              <a:schemeClr val="accent2"/>
            </a:solidFill>
          </p:grpSpPr>
          <p:sp>
            <p:nvSpPr>
              <p:cNvPr id="7" name="Freeform 104"/>
              <p:cNvSpPr>
                <a:spLocks noEditPoints="1"/>
              </p:cNvSpPr>
              <p:nvPr/>
            </p:nvSpPr>
            <p:spPr bwMode="auto">
              <a:xfrm>
                <a:off x="10288588" y="42116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8 w 397"/>
                  <a:gd name="T13" fmla="*/ 19 h 398"/>
                  <a:gd name="T14" fmla="*/ 378 w 397"/>
                  <a:gd name="T15" fmla="*/ 380 h 398"/>
                  <a:gd name="T16" fmla="*/ 19 w 397"/>
                  <a:gd name="T17" fmla="*/ 380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105"/>
              <p:cNvSpPr>
                <a:spLocks noChangeArrowheads="1"/>
              </p:cNvSpPr>
              <p:nvPr/>
            </p:nvSpPr>
            <p:spPr bwMode="auto">
              <a:xfrm>
                <a:off x="10572750" y="4633913"/>
                <a:ext cx="52388" cy="55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06"/>
              <p:cNvSpPr>
                <a:spLocks/>
              </p:cNvSpPr>
              <p:nvPr/>
            </p:nvSpPr>
            <p:spPr bwMode="auto">
              <a:xfrm>
                <a:off x="10490200" y="4370388"/>
                <a:ext cx="222250" cy="247650"/>
              </a:xfrm>
              <a:custGeom>
                <a:avLst/>
                <a:gdLst>
                  <a:gd name="T0" fmla="*/ 30 w 59"/>
                  <a:gd name="T1" fmla="*/ 0 h 66"/>
                  <a:gd name="T2" fmla="*/ 0 w 59"/>
                  <a:gd name="T3" fmla="*/ 29 h 66"/>
                  <a:gd name="T4" fmla="*/ 12 w 59"/>
                  <a:gd name="T5" fmla="*/ 29 h 66"/>
                  <a:gd name="T6" fmla="*/ 30 w 59"/>
                  <a:gd name="T7" fmla="*/ 12 h 66"/>
                  <a:gd name="T8" fmla="*/ 47 w 59"/>
                  <a:gd name="T9" fmla="*/ 29 h 66"/>
                  <a:gd name="T10" fmla="*/ 31 w 59"/>
                  <a:gd name="T11" fmla="*/ 46 h 66"/>
                  <a:gd name="T12" fmla="*/ 22 w 59"/>
                  <a:gd name="T13" fmla="*/ 46 h 66"/>
                  <a:gd name="T14" fmla="*/ 22 w 59"/>
                  <a:gd name="T15" fmla="*/ 66 h 66"/>
                  <a:gd name="T16" fmla="*/ 36 w 59"/>
                  <a:gd name="T17" fmla="*/ 66 h 66"/>
                  <a:gd name="T18" fmla="*/ 36 w 59"/>
                  <a:gd name="T19" fmla="*/ 57 h 66"/>
                  <a:gd name="T20" fmla="*/ 59 w 59"/>
                  <a:gd name="T21" fmla="*/ 29 h 66"/>
                  <a:gd name="T22" fmla="*/ 30 w 59"/>
                  <a:gd name="T2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66">
                    <a:moveTo>
                      <a:pt x="30" y="0"/>
                    </a:moveTo>
                    <a:cubicBezTo>
                      <a:pt x="13" y="0"/>
                      <a:pt x="0" y="13"/>
                      <a:pt x="0" y="29"/>
                    </a:cubicBezTo>
                    <a:cubicBezTo>
                      <a:pt x="12" y="29"/>
                      <a:pt x="12" y="29"/>
                      <a:pt x="12" y="29"/>
                    </a:cubicBezTo>
                    <a:cubicBezTo>
                      <a:pt x="12" y="19"/>
                      <a:pt x="20" y="12"/>
                      <a:pt x="30" y="12"/>
                    </a:cubicBezTo>
                    <a:cubicBezTo>
                      <a:pt x="39" y="12"/>
                      <a:pt x="47" y="19"/>
                      <a:pt x="47" y="29"/>
                    </a:cubicBezTo>
                    <a:cubicBezTo>
                      <a:pt x="47" y="38"/>
                      <a:pt x="40" y="45"/>
                      <a:pt x="31" y="46"/>
                    </a:cubicBezTo>
                    <a:cubicBezTo>
                      <a:pt x="22" y="46"/>
                      <a:pt x="22" y="46"/>
                      <a:pt x="22" y="46"/>
                    </a:cubicBezTo>
                    <a:cubicBezTo>
                      <a:pt x="22" y="66"/>
                      <a:pt x="22" y="66"/>
                      <a:pt x="22" y="66"/>
                    </a:cubicBezTo>
                    <a:cubicBezTo>
                      <a:pt x="36" y="66"/>
                      <a:pt x="36" y="66"/>
                      <a:pt x="36" y="66"/>
                    </a:cubicBezTo>
                    <a:cubicBezTo>
                      <a:pt x="36" y="57"/>
                      <a:pt x="36" y="57"/>
                      <a:pt x="36" y="57"/>
                    </a:cubicBezTo>
                    <a:cubicBezTo>
                      <a:pt x="49" y="54"/>
                      <a:pt x="59" y="43"/>
                      <a:pt x="59" y="29"/>
                    </a:cubicBezTo>
                    <a:cubicBezTo>
                      <a:pt x="59" y="13"/>
                      <a:pt x="46" y="0"/>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文本框 9"/>
            <p:cNvSpPr txBox="1"/>
            <p:nvPr/>
          </p:nvSpPr>
          <p:spPr>
            <a:xfrm>
              <a:off x="1624129" y="1579563"/>
              <a:ext cx="3962400" cy="369332"/>
            </a:xfrm>
            <a:prstGeom prst="rect">
              <a:avLst/>
            </a:prstGeom>
            <a:noFill/>
          </p:spPr>
          <p:txBody>
            <a:bodyPr wrap="square" rtlCol="0">
              <a:spAutoFit/>
            </a:bodyPr>
            <a:lstStyle/>
            <a:p>
              <a:r>
                <a:rPr lang="zh-CN" altLang="en-US" dirty="0"/>
                <a:t>过拟合与欠拟合</a:t>
              </a:r>
            </a:p>
          </p:txBody>
        </p:sp>
      </p:grpSp>
      <p:grpSp>
        <p:nvGrpSpPr>
          <p:cNvPr id="2" name="组合 1"/>
          <p:cNvGrpSpPr/>
          <p:nvPr/>
        </p:nvGrpSpPr>
        <p:grpSpPr>
          <a:xfrm>
            <a:off x="1685578" y="1959888"/>
            <a:ext cx="8753821" cy="1304012"/>
            <a:chOff x="1685578" y="3610888"/>
            <a:chExt cx="8753821" cy="1195542"/>
          </a:xfrm>
        </p:grpSpPr>
        <p:sp>
          <p:nvSpPr>
            <p:cNvPr id="20" name="Text Placeholder 32"/>
            <p:cNvSpPr txBox="1"/>
            <p:nvPr/>
          </p:nvSpPr>
          <p:spPr>
            <a:xfrm>
              <a:off x="1887137" y="4044046"/>
              <a:ext cx="8552262" cy="76238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lnSpc>
                  <a:spcPct val="150000"/>
                </a:lnSpc>
                <a:buNone/>
                <a:defRPr/>
              </a:pPr>
              <a:r>
                <a:rPr lang="zh-CN" altLang="en-US" sz="1200" dirty="0">
                  <a:solidFill>
                    <a:schemeClr val="bg1">
                      <a:lumMod val="50000"/>
                    </a:schemeClr>
                  </a:solidFill>
                  <a:latin typeface="+mn-ea"/>
                  <a:cs typeface="+mn-ea"/>
                  <a:sym typeface="+mn-lt"/>
                </a:rPr>
                <a:t>我们实际希望的，是在新样本上能表现得很好的学习器</a:t>
              </a:r>
              <a:r>
                <a:rPr lang="en-US" altLang="zh-CN" sz="1200" dirty="0">
                  <a:solidFill>
                    <a:schemeClr val="bg1">
                      <a:lumMod val="50000"/>
                    </a:schemeClr>
                  </a:solidFill>
                  <a:latin typeface="+mn-ea"/>
                  <a:cs typeface="+mn-ea"/>
                  <a:sym typeface="+mn-lt"/>
                </a:rPr>
                <a:t>.</a:t>
              </a:r>
              <a:r>
                <a:rPr lang="zh-CN" altLang="en-US" sz="1200" dirty="0">
                  <a:solidFill>
                    <a:schemeClr val="bg1">
                      <a:lumMod val="50000"/>
                    </a:schemeClr>
                  </a:solidFill>
                  <a:latin typeface="+mn-ea"/>
                  <a:cs typeface="+mn-ea"/>
                  <a:sym typeface="+mn-lt"/>
                </a:rPr>
                <a:t>为了达到这个目的，应该从训练样本中尽可能学出适用于所有潜在样本的</a:t>
              </a:r>
              <a:r>
                <a:rPr lang="en-US" altLang="zh-CN" sz="1200" dirty="0">
                  <a:solidFill>
                    <a:schemeClr val="bg1">
                      <a:lumMod val="50000"/>
                    </a:schemeClr>
                  </a:solidFill>
                  <a:latin typeface="+mn-ea"/>
                  <a:cs typeface="+mn-ea"/>
                  <a:sym typeface="+mn-lt"/>
                </a:rPr>
                <a:t>"</a:t>
              </a:r>
              <a:r>
                <a:rPr lang="zh-CN" altLang="en-US" sz="1200" dirty="0">
                  <a:solidFill>
                    <a:schemeClr val="bg1">
                      <a:lumMod val="50000"/>
                    </a:schemeClr>
                  </a:solidFill>
                  <a:latin typeface="+mn-ea"/>
                  <a:cs typeface="+mn-ea"/>
                  <a:sym typeface="+mn-lt"/>
                </a:rPr>
                <a:t>普遍规律</a:t>
              </a:r>
              <a:r>
                <a:rPr lang="en-US" altLang="zh-CN" sz="1200" dirty="0">
                  <a:solidFill>
                    <a:schemeClr val="bg1">
                      <a:lumMod val="50000"/>
                    </a:schemeClr>
                  </a:solidFill>
                  <a:latin typeface="+mn-ea"/>
                  <a:cs typeface="+mn-ea"/>
                  <a:sym typeface="+mn-lt"/>
                </a:rPr>
                <a:t>"</a:t>
              </a:r>
              <a:r>
                <a:rPr lang="zh-CN" altLang="en-US" sz="1200" dirty="0">
                  <a:solidFill>
                    <a:schemeClr val="bg1">
                      <a:lumMod val="50000"/>
                    </a:schemeClr>
                  </a:solidFill>
                  <a:latin typeface="+mn-ea"/>
                  <a:cs typeface="+mn-ea"/>
                  <a:sym typeface="+mn-lt"/>
                </a:rPr>
                <a:t>，这样才能在遇到新样本时做出正确的判别</a:t>
              </a:r>
              <a:r>
                <a:rPr lang="en-US" altLang="zh-CN" sz="1200" dirty="0">
                  <a:solidFill>
                    <a:schemeClr val="bg1">
                      <a:lumMod val="50000"/>
                    </a:schemeClr>
                  </a:solidFill>
                  <a:latin typeface="+mn-ea"/>
                  <a:cs typeface="+mn-ea"/>
                  <a:sym typeface="+mn-lt"/>
                </a:rPr>
                <a:t>.</a:t>
              </a:r>
              <a:r>
                <a:rPr lang="zh-CN" altLang="en-US" sz="1200" dirty="0">
                  <a:solidFill>
                    <a:schemeClr val="bg1">
                      <a:lumMod val="50000"/>
                    </a:schemeClr>
                  </a:solidFill>
                  <a:latin typeface="+mn-ea"/>
                  <a:cs typeface="+mn-ea"/>
                  <a:sym typeface="+mn-lt"/>
                </a:rPr>
                <a:t>然而，当学习器把训练样本学得</a:t>
              </a:r>
              <a:r>
                <a:rPr lang="en-US" altLang="zh-CN" sz="1200" dirty="0">
                  <a:solidFill>
                    <a:schemeClr val="bg1">
                      <a:lumMod val="50000"/>
                    </a:schemeClr>
                  </a:solidFill>
                  <a:latin typeface="+mn-ea"/>
                  <a:cs typeface="+mn-ea"/>
                  <a:sym typeface="+mn-lt"/>
                </a:rPr>
                <a:t>"</a:t>
              </a:r>
              <a:r>
                <a:rPr lang="zh-CN" altLang="en-US" sz="1200" dirty="0">
                  <a:solidFill>
                    <a:schemeClr val="bg1">
                      <a:lumMod val="50000"/>
                    </a:schemeClr>
                  </a:solidFill>
                  <a:latin typeface="+mn-ea"/>
                  <a:cs typeface="+mn-ea"/>
                  <a:sym typeface="+mn-lt"/>
                </a:rPr>
                <a:t>太好</a:t>
              </a:r>
              <a:r>
                <a:rPr lang="en-US" altLang="zh-CN" sz="1200" dirty="0">
                  <a:solidFill>
                    <a:schemeClr val="bg1">
                      <a:lumMod val="50000"/>
                    </a:schemeClr>
                  </a:solidFill>
                  <a:latin typeface="+mn-ea"/>
                  <a:cs typeface="+mn-ea"/>
                  <a:sym typeface="+mn-lt"/>
                </a:rPr>
                <a:t>"</a:t>
              </a:r>
              <a:r>
                <a:rPr lang="zh-CN" altLang="en-US" sz="1200" dirty="0">
                  <a:solidFill>
                    <a:schemeClr val="bg1">
                      <a:lumMod val="50000"/>
                    </a:schemeClr>
                  </a:solidFill>
                  <a:latin typeface="+mn-ea"/>
                  <a:cs typeface="+mn-ea"/>
                  <a:sym typeface="+mn-lt"/>
                </a:rPr>
                <a:t>了的时候，很可能巳经把训练样本自身的一些特点当作了所有潜在样本都会具有的一般性质，这样就会导致泛化性能下降这种现象在机器学习中称为</a:t>
              </a:r>
              <a:r>
                <a:rPr lang="en-US" altLang="zh-CN" sz="1200" dirty="0">
                  <a:solidFill>
                    <a:schemeClr val="bg1">
                      <a:lumMod val="50000"/>
                    </a:schemeClr>
                  </a:solidFill>
                  <a:latin typeface="+mn-ea"/>
                  <a:cs typeface="+mn-ea"/>
                  <a:sym typeface="+mn-lt"/>
                </a:rPr>
                <a:t>"</a:t>
              </a:r>
              <a:r>
                <a:rPr lang="zh-CN" altLang="en-US" sz="1200" dirty="0">
                  <a:solidFill>
                    <a:schemeClr val="bg1">
                      <a:lumMod val="50000"/>
                    </a:schemeClr>
                  </a:solidFill>
                  <a:latin typeface="+mn-ea"/>
                  <a:cs typeface="+mn-ea"/>
                  <a:sym typeface="+mn-lt"/>
                </a:rPr>
                <a:t>过拟合</a:t>
              </a:r>
              <a:r>
                <a:rPr lang="en-US" altLang="zh-CN" sz="1200" dirty="0">
                  <a:solidFill>
                    <a:schemeClr val="bg1">
                      <a:lumMod val="50000"/>
                    </a:schemeClr>
                  </a:solidFill>
                  <a:latin typeface="+mn-ea"/>
                  <a:cs typeface="+mn-ea"/>
                  <a:sym typeface="+mn-lt"/>
                </a:rPr>
                <a:t>" (overfitting). </a:t>
              </a:r>
              <a:r>
                <a:rPr lang="zh-CN" altLang="en-US" sz="1200" dirty="0">
                  <a:solidFill>
                    <a:schemeClr val="bg1">
                      <a:lumMod val="50000"/>
                    </a:schemeClr>
                  </a:solidFill>
                  <a:latin typeface="+mn-ea"/>
                  <a:cs typeface="+mn-ea"/>
                  <a:sym typeface="+mn-lt"/>
                </a:rPr>
                <a:t>与</a:t>
              </a:r>
              <a:r>
                <a:rPr lang="en-US" altLang="zh-CN" sz="1200" dirty="0">
                  <a:solidFill>
                    <a:schemeClr val="bg1">
                      <a:lumMod val="50000"/>
                    </a:schemeClr>
                  </a:solidFill>
                  <a:latin typeface="+mn-ea"/>
                  <a:cs typeface="+mn-ea"/>
                  <a:sym typeface="+mn-lt"/>
                </a:rPr>
                <a:t>"</a:t>
              </a:r>
              <a:r>
                <a:rPr lang="zh-CN" altLang="en-US" sz="1200" dirty="0">
                  <a:solidFill>
                    <a:schemeClr val="bg1">
                      <a:lumMod val="50000"/>
                    </a:schemeClr>
                  </a:solidFill>
                  <a:latin typeface="+mn-ea"/>
                  <a:cs typeface="+mn-ea"/>
                  <a:sym typeface="+mn-lt"/>
                </a:rPr>
                <a:t>过拟合</a:t>
              </a:r>
              <a:r>
                <a:rPr lang="en-US" altLang="zh-CN" sz="1200" dirty="0">
                  <a:solidFill>
                    <a:schemeClr val="bg1">
                      <a:lumMod val="50000"/>
                    </a:schemeClr>
                  </a:solidFill>
                  <a:latin typeface="+mn-ea"/>
                  <a:cs typeface="+mn-ea"/>
                  <a:sym typeface="+mn-lt"/>
                </a:rPr>
                <a:t>"</a:t>
              </a:r>
              <a:r>
                <a:rPr lang="zh-CN" altLang="en-US" sz="1200" dirty="0">
                  <a:solidFill>
                    <a:schemeClr val="bg1">
                      <a:lumMod val="50000"/>
                    </a:schemeClr>
                  </a:solidFill>
                  <a:latin typeface="+mn-ea"/>
                  <a:cs typeface="+mn-ea"/>
                  <a:sym typeface="+mn-lt"/>
                </a:rPr>
                <a:t>相对的是</a:t>
              </a:r>
              <a:r>
                <a:rPr lang="en-US" altLang="zh-CN" sz="1200" dirty="0">
                  <a:solidFill>
                    <a:schemeClr val="bg1">
                      <a:lumMod val="50000"/>
                    </a:schemeClr>
                  </a:solidFill>
                  <a:latin typeface="+mn-ea"/>
                  <a:cs typeface="+mn-ea"/>
                  <a:sym typeface="+mn-lt"/>
                </a:rPr>
                <a:t>"</a:t>
              </a:r>
              <a:r>
                <a:rPr lang="zh-CN" altLang="en-US" sz="1200" dirty="0">
                  <a:solidFill>
                    <a:schemeClr val="bg1">
                      <a:lumMod val="50000"/>
                    </a:schemeClr>
                  </a:solidFill>
                  <a:latin typeface="+mn-ea"/>
                  <a:cs typeface="+mn-ea"/>
                  <a:sym typeface="+mn-lt"/>
                </a:rPr>
                <a:t>欠拟合</a:t>
              </a:r>
              <a:r>
                <a:rPr lang="en-US" altLang="zh-CN" sz="1200" dirty="0">
                  <a:solidFill>
                    <a:schemeClr val="bg1">
                      <a:lumMod val="50000"/>
                    </a:schemeClr>
                  </a:solidFill>
                  <a:latin typeface="+mn-ea"/>
                  <a:cs typeface="+mn-ea"/>
                  <a:sym typeface="+mn-lt"/>
                </a:rPr>
                <a:t>" (</a:t>
              </a:r>
              <a:r>
                <a:rPr lang="en-US" altLang="zh-CN" sz="1200" dirty="0" err="1">
                  <a:solidFill>
                    <a:schemeClr val="bg1">
                      <a:lumMod val="50000"/>
                    </a:schemeClr>
                  </a:solidFill>
                  <a:latin typeface="+mn-ea"/>
                  <a:cs typeface="+mn-ea"/>
                  <a:sym typeface="+mn-lt"/>
                </a:rPr>
                <a:t>underfitting</a:t>
              </a:r>
              <a:r>
                <a:rPr lang="en-US" altLang="zh-CN" sz="1200" dirty="0">
                  <a:solidFill>
                    <a:schemeClr val="bg1">
                      <a:lumMod val="50000"/>
                    </a:schemeClr>
                  </a:solidFill>
                  <a:latin typeface="+mn-ea"/>
                  <a:cs typeface="+mn-ea"/>
                  <a:sym typeface="+mn-lt"/>
                </a:rPr>
                <a:t>) </a:t>
              </a:r>
              <a:r>
                <a:rPr lang="zh-CN" altLang="en-US" sz="1200" dirty="0">
                  <a:solidFill>
                    <a:schemeClr val="bg1">
                      <a:lumMod val="50000"/>
                    </a:schemeClr>
                  </a:solidFill>
                  <a:latin typeface="+mn-ea"/>
                  <a:cs typeface="+mn-ea"/>
                  <a:sym typeface="+mn-lt"/>
                </a:rPr>
                <a:t>，这是指对训练样本的一般性质尚未学好</a:t>
              </a:r>
              <a:r>
                <a:rPr lang="en-US" altLang="zh-CN" sz="1200" dirty="0">
                  <a:solidFill>
                    <a:schemeClr val="bg1">
                      <a:lumMod val="50000"/>
                    </a:schemeClr>
                  </a:solidFill>
                  <a:latin typeface="+mn-ea"/>
                  <a:cs typeface="+mn-ea"/>
                  <a:sym typeface="+mn-lt"/>
                </a:rPr>
                <a:t>.</a:t>
              </a:r>
            </a:p>
          </p:txBody>
        </p:sp>
        <p:sp>
          <p:nvSpPr>
            <p:cNvPr id="21" name="Text Placeholder 33"/>
            <p:cNvSpPr txBox="1"/>
            <p:nvPr/>
          </p:nvSpPr>
          <p:spPr>
            <a:xfrm>
              <a:off x="1873469" y="3610888"/>
              <a:ext cx="4290793" cy="304311"/>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buNone/>
              </a:pPr>
              <a:r>
                <a:rPr lang="zh-CN" altLang="en-US" sz="1800" b="1" dirty="0" smtClean="0">
                  <a:solidFill>
                    <a:srgbClr val="F23B48"/>
                  </a:solidFill>
                  <a:latin typeface="+mn-lt"/>
                  <a:cs typeface="+mn-ea"/>
                  <a:sym typeface="+mn-lt"/>
                </a:rPr>
                <a:t>定义</a:t>
              </a:r>
              <a:endParaRPr kumimoji="0" lang="en-AU" sz="1800" b="0" i="0" u="none" strike="noStrike" kern="1200" cap="none" spc="0" normalizeH="0" baseline="0" noProof="0" dirty="0">
                <a:ln>
                  <a:noFill/>
                </a:ln>
                <a:solidFill>
                  <a:srgbClr val="F23B48"/>
                </a:solidFill>
                <a:effectLst/>
                <a:uLnTx/>
                <a:uFillTx/>
                <a:latin typeface="+mn-lt"/>
                <a:cs typeface="+mn-ea"/>
                <a:sym typeface="+mn-lt"/>
              </a:endParaRPr>
            </a:p>
          </p:txBody>
        </p:sp>
        <p:cxnSp>
          <p:nvCxnSpPr>
            <p:cNvPr id="22" name="Straight Connector 58"/>
            <p:cNvCxnSpPr/>
            <p:nvPr/>
          </p:nvCxnSpPr>
          <p:spPr>
            <a:xfrm>
              <a:off x="1685578" y="3610888"/>
              <a:ext cx="0" cy="718378"/>
            </a:xfrm>
            <a:prstGeom prst="line">
              <a:avLst/>
            </a:prstGeom>
            <a:ln w="50800">
              <a:solidFill>
                <a:srgbClr val="F23B48"/>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1010444" y="4170363"/>
            <a:ext cx="4525285" cy="388938"/>
            <a:chOff x="1061244" y="1579563"/>
            <a:chExt cx="4525285" cy="388938"/>
          </a:xfrm>
        </p:grpSpPr>
        <p:grpSp>
          <p:nvGrpSpPr>
            <p:cNvPr id="15" name="Csoportba foglalás 160"/>
            <p:cNvGrpSpPr/>
            <p:nvPr/>
          </p:nvGrpSpPr>
          <p:grpSpPr>
            <a:xfrm>
              <a:off x="1061244" y="1579563"/>
              <a:ext cx="387961" cy="388938"/>
              <a:chOff x="10288588" y="4211638"/>
              <a:chExt cx="630238" cy="631825"/>
            </a:xfrm>
            <a:solidFill>
              <a:schemeClr val="accent2"/>
            </a:solidFill>
          </p:grpSpPr>
          <p:sp>
            <p:nvSpPr>
              <p:cNvPr id="17" name="Freeform 104"/>
              <p:cNvSpPr>
                <a:spLocks noEditPoints="1"/>
              </p:cNvSpPr>
              <p:nvPr/>
            </p:nvSpPr>
            <p:spPr bwMode="auto">
              <a:xfrm>
                <a:off x="10288588" y="42116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8 w 397"/>
                  <a:gd name="T13" fmla="*/ 19 h 398"/>
                  <a:gd name="T14" fmla="*/ 378 w 397"/>
                  <a:gd name="T15" fmla="*/ 380 h 398"/>
                  <a:gd name="T16" fmla="*/ 19 w 397"/>
                  <a:gd name="T17" fmla="*/ 380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05"/>
              <p:cNvSpPr>
                <a:spLocks noChangeArrowheads="1"/>
              </p:cNvSpPr>
              <p:nvPr/>
            </p:nvSpPr>
            <p:spPr bwMode="auto">
              <a:xfrm>
                <a:off x="10572750" y="4633913"/>
                <a:ext cx="52388" cy="55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06"/>
              <p:cNvSpPr>
                <a:spLocks/>
              </p:cNvSpPr>
              <p:nvPr/>
            </p:nvSpPr>
            <p:spPr bwMode="auto">
              <a:xfrm>
                <a:off x="10490200" y="4370388"/>
                <a:ext cx="222250" cy="247650"/>
              </a:xfrm>
              <a:custGeom>
                <a:avLst/>
                <a:gdLst>
                  <a:gd name="T0" fmla="*/ 30 w 59"/>
                  <a:gd name="T1" fmla="*/ 0 h 66"/>
                  <a:gd name="T2" fmla="*/ 0 w 59"/>
                  <a:gd name="T3" fmla="*/ 29 h 66"/>
                  <a:gd name="T4" fmla="*/ 12 w 59"/>
                  <a:gd name="T5" fmla="*/ 29 h 66"/>
                  <a:gd name="T6" fmla="*/ 30 w 59"/>
                  <a:gd name="T7" fmla="*/ 12 h 66"/>
                  <a:gd name="T8" fmla="*/ 47 w 59"/>
                  <a:gd name="T9" fmla="*/ 29 h 66"/>
                  <a:gd name="T10" fmla="*/ 31 w 59"/>
                  <a:gd name="T11" fmla="*/ 46 h 66"/>
                  <a:gd name="T12" fmla="*/ 22 w 59"/>
                  <a:gd name="T13" fmla="*/ 46 h 66"/>
                  <a:gd name="T14" fmla="*/ 22 w 59"/>
                  <a:gd name="T15" fmla="*/ 66 h 66"/>
                  <a:gd name="T16" fmla="*/ 36 w 59"/>
                  <a:gd name="T17" fmla="*/ 66 h 66"/>
                  <a:gd name="T18" fmla="*/ 36 w 59"/>
                  <a:gd name="T19" fmla="*/ 57 h 66"/>
                  <a:gd name="T20" fmla="*/ 59 w 59"/>
                  <a:gd name="T21" fmla="*/ 29 h 66"/>
                  <a:gd name="T22" fmla="*/ 30 w 59"/>
                  <a:gd name="T2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66">
                    <a:moveTo>
                      <a:pt x="30" y="0"/>
                    </a:moveTo>
                    <a:cubicBezTo>
                      <a:pt x="13" y="0"/>
                      <a:pt x="0" y="13"/>
                      <a:pt x="0" y="29"/>
                    </a:cubicBezTo>
                    <a:cubicBezTo>
                      <a:pt x="12" y="29"/>
                      <a:pt x="12" y="29"/>
                      <a:pt x="12" y="29"/>
                    </a:cubicBezTo>
                    <a:cubicBezTo>
                      <a:pt x="12" y="19"/>
                      <a:pt x="20" y="12"/>
                      <a:pt x="30" y="12"/>
                    </a:cubicBezTo>
                    <a:cubicBezTo>
                      <a:pt x="39" y="12"/>
                      <a:pt x="47" y="19"/>
                      <a:pt x="47" y="29"/>
                    </a:cubicBezTo>
                    <a:cubicBezTo>
                      <a:pt x="47" y="38"/>
                      <a:pt x="40" y="45"/>
                      <a:pt x="31" y="46"/>
                    </a:cubicBezTo>
                    <a:cubicBezTo>
                      <a:pt x="22" y="46"/>
                      <a:pt x="22" y="46"/>
                      <a:pt x="22" y="46"/>
                    </a:cubicBezTo>
                    <a:cubicBezTo>
                      <a:pt x="22" y="66"/>
                      <a:pt x="22" y="66"/>
                      <a:pt x="22" y="66"/>
                    </a:cubicBezTo>
                    <a:cubicBezTo>
                      <a:pt x="36" y="66"/>
                      <a:pt x="36" y="66"/>
                      <a:pt x="36" y="66"/>
                    </a:cubicBezTo>
                    <a:cubicBezTo>
                      <a:pt x="36" y="57"/>
                      <a:pt x="36" y="57"/>
                      <a:pt x="36" y="57"/>
                    </a:cubicBezTo>
                    <a:cubicBezTo>
                      <a:pt x="49" y="54"/>
                      <a:pt x="59" y="43"/>
                      <a:pt x="59" y="29"/>
                    </a:cubicBezTo>
                    <a:cubicBezTo>
                      <a:pt x="59" y="13"/>
                      <a:pt x="46" y="0"/>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文本框 15"/>
            <p:cNvSpPr txBox="1"/>
            <p:nvPr/>
          </p:nvSpPr>
          <p:spPr>
            <a:xfrm>
              <a:off x="1624129" y="1579563"/>
              <a:ext cx="3962400" cy="369332"/>
            </a:xfrm>
            <a:prstGeom prst="rect">
              <a:avLst/>
            </a:prstGeom>
            <a:noFill/>
          </p:spPr>
          <p:txBody>
            <a:bodyPr wrap="square" rtlCol="0">
              <a:spAutoFit/>
            </a:bodyPr>
            <a:lstStyle/>
            <a:p>
              <a:r>
                <a:rPr lang="zh-CN" altLang="en-US" dirty="0" smtClean="0"/>
                <a:t>分值</a:t>
              </a:r>
              <a:endParaRPr lang="zh-CN" altLang="en-US" dirty="0"/>
            </a:p>
          </p:txBody>
        </p:sp>
      </p:grpSp>
      <p:grpSp>
        <p:nvGrpSpPr>
          <p:cNvPr id="27" name="组合 26"/>
          <p:cNvGrpSpPr/>
          <p:nvPr/>
        </p:nvGrpSpPr>
        <p:grpSpPr>
          <a:xfrm>
            <a:off x="1010444" y="5042937"/>
            <a:ext cx="4525285" cy="388938"/>
            <a:chOff x="1061244" y="1579563"/>
            <a:chExt cx="4525285" cy="388938"/>
          </a:xfrm>
        </p:grpSpPr>
        <p:grpSp>
          <p:nvGrpSpPr>
            <p:cNvPr id="28" name="Csoportba foglalás 160"/>
            <p:cNvGrpSpPr/>
            <p:nvPr/>
          </p:nvGrpSpPr>
          <p:grpSpPr>
            <a:xfrm>
              <a:off x="1061244" y="1579563"/>
              <a:ext cx="387961" cy="388938"/>
              <a:chOff x="10288588" y="4211638"/>
              <a:chExt cx="630238" cy="631825"/>
            </a:xfrm>
            <a:solidFill>
              <a:schemeClr val="accent2"/>
            </a:solidFill>
          </p:grpSpPr>
          <p:sp>
            <p:nvSpPr>
              <p:cNvPr id="30" name="Freeform 104"/>
              <p:cNvSpPr>
                <a:spLocks noEditPoints="1"/>
              </p:cNvSpPr>
              <p:nvPr/>
            </p:nvSpPr>
            <p:spPr bwMode="auto">
              <a:xfrm>
                <a:off x="10288588" y="42116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8 w 397"/>
                  <a:gd name="T13" fmla="*/ 19 h 398"/>
                  <a:gd name="T14" fmla="*/ 378 w 397"/>
                  <a:gd name="T15" fmla="*/ 380 h 398"/>
                  <a:gd name="T16" fmla="*/ 19 w 397"/>
                  <a:gd name="T17" fmla="*/ 380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105"/>
              <p:cNvSpPr>
                <a:spLocks noChangeArrowheads="1"/>
              </p:cNvSpPr>
              <p:nvPr/>
            </p:nvSpPr>
            <p:spPr bwMode="auto">
              <a:xfrm>
                <a:off x="10572750" y="4633913"/>
                <a:ext cx="52388" cy="55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06"/>
              <p:cNvSpPr>
                <a:spLocks/>
              </p:cNvSpPr>
              <p:nvPr/>
            </p:nvSpPr>
            <p:spPr bwMode="auto">
              <a:xfrm>
                <a:off x="10490200" y="4370388"/>
                <a:ext cx="222250" cy="247650"/>
              </a:xfrm>
              <a:custGeom>
                <a:avLst/>
                <a:gdLst>
                  <a:gd name="T0" fmla="*/ 30 w 59"/>
                  <a:gd name="T1" fmla="*/ 0 h 66"/>
                  <a:gd name="T2" fmla="*/ 0 w 59"/>
                  <a:gd name="T3" fmla="*/ 29 h 66"/>
                  <a:gd name="T4" fmla="*/ 12 w 59"/>
                  <a:gd name="T5" fmla="*/ 29 h 66"/>
                  <a:gd name="T6" fmla="*/ 30 w 59"/>
                  <a:gd name="T7" fmla="*/ 12 h 66"/>
                  <a:gd name="T8" fmla="*/ 47 w 59"/>
                  <a:gd name="T9" fmla="*/ 29 h 66"/>
                  <a:gd name="T10" fmla="*/ 31 w 59"/>
                  <a:gd name="T11" fmla="*/ 46 h 66"/>
                  <a:gd name="T12" fmla="*/ 22 w 59"/>
                  <a:gd name="T13" fmla="*/ 46 h 66"/>
                  <a:gd name="T14" fmla="*/ 22 w 59"/>
                  <a:gd name="T15" fmla="*/ 66 h 66"/>
                  <a:gd name="T16" fmla="*/ 36 w 59"/>
                  <a:gd name="T17" fmla="*/ 66 h 66"/>
                  <a:gd name="T18" fmla="*/ 36 w 59"/>
                  <a:gd name="T19" fmla="*/ 57 h 66"/>
                  <a:gd name="T20" fmla="*/ 59 w 59"/>
                  <a:gd name="T21" fmla="*/ 29 h 66"/>
                  <a:gd name="T22" fmla="*/ 30 w 59"/>
                  <a:gd name="T2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66">
                    <a:moveTo>
                      <a:pt x="30" y="0"/>
                    </a:moveTo>
                    <a:cubicBezTo>
                      <a:pt x="13" y="0"/>
                      <a:pt x="0" y="13"/>
                      <a:pt x="0" y="29"/>
                    </a:cubicBezTo>
                    <a:cubicBezTo>
                      <a:pt x="12" y="29"/>
                      <a:pt x="12" y="29"/>
                      <a:pt x="12" y="29"/>
                    </a:cubicBezTo>
                    <a:cubicBezTo>
                      <a:pt x="12" y="19"/>
                      <a:pt x="20" y="12"/>
                      <a:pt x="30" y="12"/>
                    </a:cubicBezTo>
                    <a:cubicBezTo>
                      <a:pt x="39" y="12"/>
                      <a:pt x="47" y="19"/>
                      <a:pt x="47" y="29"/>
                    </a:cubicBezTo>
                    <a:cubicBezTo>
                      <a:pt x="47" y="38"/>
                      <a:pt x="40" y="45"/>
                      <a:pt x="31" y="46"/>
                    </a:cubicBezTo>
                    <a:cubicBezTo>
                      <a:pt x="22" y="46"/>
                      <a:pt x="22" y="46"/>
                      <a:pt x="22" y="46"/>
                    </a:cubicBezTo>
                    <a:cubicBezTo>
                      <a:pt x="22" y="66"/>
                      <a:pt x="22" y="66"/>
                      <a:pt x="22" y="66"/>
                    </a:cubicBezTo>
                    <a:cubicBezTo>
                      <a:pt x="36" y="66"/>
                      <a:pt x="36" y="66"/>
                      <a:pt x="36" y="66"/>
                    </a:cubicBezTo>
                    <a:cubicBezTo>
                      <a:pt x="36" y="57"/>
                      <a:pt x="36" y="57"/>
                      <a:pt x="36" y="57"/>
                    </a:cubicBezTo>
                    <a:cubicBezTo>
                      <a:pt x="49" y="54"/>
                      <a:pt x="59" y="43"/>
                      <a:pt x="59" y="29"/>
                    </a:cubicBezTo>
                    <a:cubicBezTo>
                      <a:pt x="59" y="13"/>
                      <a:pt x="46" y="0"/>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文本框 28"/>
            <p:cNvSpPr txBox="1"/>
            <p:nvPr/>
          </p:nvSpPr>
          <p:spPr>
            <a:xfrm>
              <a:off x="1624129" y="1579563"/>
              <a:ext cx="3962400" cy="369332"/>
            </a:xfrm>
            <a:prstGeom prst="rect">
              <a:avLst/>
            </a:prstGeom>
            <a:noFill/>
          </p:spPr>
          <p:txBody>
            <a:bodyPr wrap="square" rtlCol="0">
              <a:spAutoFit/>
            </a:bodyPr>
            <a:lstStyle/>
            <a:p>
              <a:r>
                <a:rPr lang="en-US" altLang="zh-CN" dirty="0" smtClean="0"/>
                <a:t>IV</a:t>
              </a:r>
              <a:endParaRPr lang="zh-CN" altLang="en-US" dirty="0"/>
            </a:p>
          </p:txBody>
        </p:sp>
      </p:grpSp>
    </p:spTree>
    <p:extLst>
      <p:ext uri="{BB962C8B-B14F-4D97-AF65-F5344CB8AC3E}">
        <p14:creationId xmlns:p14="http://schemas.microsoft.com/office/powerpoint/2010/main" val="15782813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p:nvPr/>
        </p:nvSpPr>
        <p:spPr>
          <a:xfrm>
            <a:off x="4585333" y="3424634"/>
            <a:ext cx="1282067"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00000"/>
              </a:lnSpc>
              <a:spcBef>
                <a:spcPts val="0"/>
              </a:spcBef>
              <a:spcAft>
                <a:spcPts val="0"/>
              </a:spcAft>
              <a:buClrTx/>
              <a:buSzTx/>
              <a:buFontTx/>
              <a:buNone/>
              <a:tabLst/>
              <a:defRPr/>
            </a:pPr>
            <a:r>
              <a:rPr kumimoji="1" lang="en-US" altLang="zh-CN" sz="2400" dirty="0" smtClean="0">
                <a:solidFill>
                  <a:schemeClr val="bg1">
                    <a:lumMod val="75000"/>
                  </a:schemeClr>
                </a:solidFill>
                <a:cs typeface="+mn-ea"/>
                <a:sym typeface="+mn-lt"/>
              </a:rPr>
              <a:t>About</a:t>
            </a:r>
            <a:endParaRPr kumimoji="1" lang="zh-CN" altLang="en-US" sz="2400" i="0" u="none" strike="noStrike" kern="1200" cap="none" spc="0" normalizeH="0" baseline="0" noProof="0" dirty="0">
              <a:ln>
                <a:noFill/>
              </a:ln>
              <a:solidFill>
                <a:schemeClr val="bg1">
                  <a:lumMod val="75000"/>
                </a:schemeClr>
              </a:solidFill>
              <a:effectLst/>
              <a:uLnTx/>
              <a:uFillTx/>
              <a:cs typeface="+mn-ea"/>
              <a:sym typeface="+mn-lt"/>
            </a:endParaRPr>
          </a:p>
        </p:txBody>
      </p:sp>
      <p:sp>
        <p:nvSpPr>
          <p:cNvPr id="3" name="文本框 8"/>
          <p:cNvSpPr txBox="1"/>
          <p:nvPr/>
        </p:nvSpPr>
        <p:spPr>
          <a:xfrm>
            <a:off x="4585333" y="2655193"/>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zh-CN" altLang="en-US" sz="4400" b="1" dirty="0" smtClean="0">
                <a:solidFill>
                  <a:schemeClr val="tx1">
                    <a:lumMod val="75000"/>
                    <a:lumOff val="25000"/>
                  </a:schemeClr>
                </a:solidFill>
                <a:cs typeface="+mn-ea"/>
                <a:sym typeface="+mn-lt"/>
              </a:rPr>
              <a:t>一鲸</a:t>
            </a:r>
            <a:endParaRPr kumimoji="1" lang="zh-CN" altLang="en-US" sz="44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cxnSp>
        <p:nvCxnSpPr>
          <p:cNvPr id="4" name="直接连接符 3"/>
          <p:cNvCxnSpPr/>
          <p:nvPr/>
        </p:nvCxnSpPr>
        <p:spPr>
          <a:xfrm>
            <a:off x="4416441" y="2757714"/>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699658" y="2485638"/>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smtClean="0"/>
                <a:t>5</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34845644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t>市面的课程</a:t>
            </a:r>
          </a:p>
        </p:txBody>
      </p:sp>
      <p:graphicFrame>
        <p:nvGraphicFramePr>
          <p:cNvPr id="5" name="对象 4"/>
          <p:cNvGraphicFramePr>
            <a:graphicFrameLocks noChangeAspect="1"/>
          </p:cNvGraphicFramePr>
          <p:nvPr>
            <p:extLst>
              <p:ext uri="{D42A27DB-BD31-4B8C-83A1-F6EECF244321}">
                <p14:modId xmlns:p14="http://schemas.microsoft.com/office/powerpoint/2010/main" val="3230971787"/>
              </p:ext>
            </p:extLst>
          </p:nvPr>
        </p:nvGraphicFramePr>
        <p:xfrm>
          <a:off x="5625008" y="2784475"/>
          <a:ext cx="914400" cy="828675"/>
        </p:xfrm>
        <a:graphic>
          <a:graphicData uri="http://schemas.openxmlformats.org/presentationml/2006/ole">
            <mc:AlternateContent xmlns:mc="http://schemas.openxmlformats.org/markup-compatibility/2006">
              <mc:Choice xmlns:v="urn:schemas-microsoft-com:vml" Requires="v">
                <p:oleObj spid="_x0000_s1042" name="工作表" showAsIcon="1" r:id="rId3" imgW="914400" imgH="828720" progId="Excel.Sheet.12">
                  <p:embed/>
                </p:oleObj>
              </mc:Choice>
              <mc:Fallback>
                <p:oleObj name="工作表" showAsIcon="1" r:id="rId3" imgW="914400" imgH="828720" progId="Excel.Sheet.12">
                  <p:embed/>
                  <p:pic>
                    <p:nvPicPr>
                      <p:cNvPr id="0" name=""/>
                      <p:cNvPicPr/>
                      <p:nvPr/>
                    </p:nvPicPr>
                    <p:blipFill>
                      <a:blip r:embed="rId4"/>
                      <a:stretch>
                        <a:fillRect/>
                      </a:stretch>
                    </p:blipFill>
                    <p:spPr>
                      <a:xfrm>
                        <a:off x="5625008" y="2784475"/>
                        <a:ext cx="914400" cy="828675"/>
                      </a:xfrm>
                      <a:prstGeom prst="rect">
                        <a:avLst/>
                      </a:prstGeom>
                    </p:spPr>
                  </p:pic>
                </p:oleObj>
              </mc:Fallback>
            </mc:AlternateContent>
          </a:graphicData>
        </a:graphic>
      </p:graphicFrame>
    </p:spTree>
    <p:extLst>
      <p:ext uri="{BB962C8B-B14F-4D97-AF65-F5344CB8AC3E}">
        <p14:creationId xmlns:p14="http://schemas.microsoft.com/office/powerpoint/2010/main" val="41926284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lang="zh-CN" altLang="en-US" dirty="0"/>
              <a:t>我们的课程</a:t>
            </a:r>
          </a:p>
        </p:txBody>
      </p:sp>
      <p:graphicFrame>
        <p:nvGraphicFramePr>
          <p:cNvPr id="2" name="对象 1"/>
          <p:cNvGraphicFramePr>
            <a:graphicFrameLocks noChangeAspect="1"/>
          </p:cNvGraphicFramePr>
          <p:nvPr>
            <p:extLst>
              <p:ext uri="{D42A27DB-BD31-4B8C-83A1-F6EECF244321}">
                <p14:modId xmlns:p14="http://schemas.microsoft.com/office/powerpoint/2010/main" val="1104497665"/>
              </p:ext>
            </p:extLst>
          </p:nvPr>
        </p:nvGraphicFramePr>
        <p:xfrm>
          <a:off x="5638800" y="3013075"/>
          <a:ext cx="914400" cy="828675"/>
        </p:xfrm>
        <a:graphic>
          <a:graphicData uri="http://schemas.openxmlformats.org/presentationml/2006/ole">
            <mc:AlternateContent xmlns:mc="http://schemas.openxmlformats.org/markup-compatibility/2006">
              <mc:Choice xmlns:v="urn:schemas-microsoft-com:vml" Requires="v">
                <p:oleObj spid="_x0000_s2066" name="文档" showAsIcon="1" r:id="rId3" imgW="914400" imgH="828720" progId="Word.Document.12">
                  <p:embed/>
                </p:oleObj>
              </mc:Choice>
              <mc:Fallback>
                <p:oleObj name="文档" showAsIcon="1" r:id="rId3" imgW="914400" imgH="828720" progId="Word.Document.12">
                  <p:embed/>
                  <p:pic>
                    <p:nvPicPr>
                      <p:cNvPr id="0" name=""/>
                      <p:cNvPicPr/>
                      <p:nvPr/>
                    </p:nvPicPr>
                    <p:blipFill>
                      <a:blip r:embed="rId4"/>
                      <a:stretch>
                        <a:fillRect/>
                      </a:stretch>
                    </p:blipFill>
                    <p:spPr>
                      <a:xfrm>
                        <a:off x="5638800" y="3013075"/>
                        <a:ext cx="914400" cy="828675"/>
                      </a:xfrm>
                      <a:prstGeom prst="rect">
                        <a:avLst/>
                      </a:prstGeom>
                    </p:spPr>
                  </p:pic>
                </p:oleObj>
              </mc:Fallback>
            </mc:AlternateContent>
          </a:graphicData>
        </a:graphic>
      </p:graphicFrame>
    </p:spTree>
    <p:extLst>
      <p:ext uri="{BB962C8B-B14F-4D97-AF65-F5344CB8AC3E}">
        <p14:creationId xmlns:p14="http://schemas.microsoft.com/office/powerpoint/2010/main" val="3265232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lang="zh-CN" altLang="en-US" dirty="0" smtClean="0"/>
              <a:t>一鲸特色</a:t>
            </a:r>
            <a:endParaRPr lang="zh-CN" altLang="en-US" dirty="0"/>
          </a:p>
        </p:txBody>
      </p:sp>
      <p:sp>
        <p:nvSpPr>
          <p:cNvPr id="2" name="文本框 1"/>
          <p:cNvSpPr txBox="1"/>
          <p:nvPr/>
        </p:nvSpPr>
        <p:spPr>
          <a:xfrm>
            <a:off x="1847166" y="1788459"/>
            <a:ext cx="8477934" cy="2677656"/>
          </a:xfrm>
          <a:prstGeom prst="rect">
            <a:avLst/>
          </a:prstGeom>
          <a:noFill/>
        </p:spPr>
        <p:txBody>
          <a:bodyPr wrap="square" rtlCol="0">
            <a:spAutoFit/>
          </a:bodyPr>
          <a:lstStyle/>
          <a:p>
            <a:pPr marL="571500" indent="-571500">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小班</a:t>
            </a:r>
            <a:r>
              <a:rPr lang="zh-CN" altLang="en-US" sz="2400" dirty="0" smtClean="0">
                <a:latin typeface="微软雅黑" panose="020B0503020204020204" pitchFamily="34" charset="-122"/>
                <a:ea typeface="微软雅黑" panose="020B0503020204020204" pitchFamily="34" charset="-122"/>
              </a:rPr>
              <a:t>授课</a:t>
            </a:r>
            <a:endParaRPr lang="en-US" altLang="zh-CN" sz="2400" dirty="0" smtClean="0">
              <a:latin typeface="微软雅黑" panose="020B0503020204020204" pitchFamily="34" charset="-122"/>
              <a:ea typeface="微软雅黑" panose="020B0503020204020204" pitchFamily="34" charset="-122"/>
            </a:endParaRPr>
          </a:p>
          <a:p>
            <a:pPr marL="571500" indent="-571500">
              <a:buFont typeface="Wingdings" panose="05000000000000000000" pitchFamily="2" charset="2"/>
              <a:buChar char="ü"/>
            </a:pPr>
            <a:endParaRPr lang="en-US" altLang="zh-CN" sz="2400" dirty="0" smtClean="0">
              <a:latin typeface="微软雅黑" panose="020B0503020204020204" pitchFamily="34" charset="-122"/>
              <a:ea typeface="微软雅黑" panose="020B0503020204020204" pitchFamily="34" charset="-122"/>
            </a:endParaRPr>
          </a:p>
          <a:p>
            <a:pPr marL="571500" indent="-571500">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成本优势，市面的</a:t>
            </a:r>
            <a:r>
              <a:rPr lang="en-US" altLang="zh-CN" sz="2400" dirty="0" smtClean="0">
                <a:latin typeface="微软雅黑" panose="020B0503020204020204" pitchFamily="34" charset="-122"/>
                <a:ea typeface="微软雅黑" panose="020B0503020204020204" pitchFamily="34" charset="-122"/>
              </a:rPr>
              <a:t>1/3</a:t>
            </a:r>
          </a:p>
          <a:p>
            <a:pPr marL="571500" indent="-571500">
              <a:buFont typeface="Wingdings" panose="05000000000000000000" pitchFamily="2" charset="2"/>
              <a:buChar char="ü"/>
            </a:pPr>
            <a:endParaRPr lang="en-US" altLang="zh-CN" sz="2400" dirty="0" smtClean="0">
              <a:latin typeface="微软雅黑" panose="020B0503020204020204" pitchFamily="34" charset="-122"/>
              <a:ea typeface="微软雅黑" panose="020B0503020204020204" pitchFamily="34" charset="-122"/>
            </a:endParaRPr>
          </a:p>
          <a:p>
            <a:pPr marL="571500" indent="-571500">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针对初级学员适用课程</a:t>
            </a:r>
            <a:endParaRPr lang="en-US" altLang="zh-CN" sz="2400" dirty="0" smtClean="0">
              <a:latin typeface="微软雅黑" panose="020B0503020204020204" pitchFamily="34" charset="-122"/>
              <a:ea typeface="微软雅黑" panose="020B0503020204020204" pitchFamily="34" charset="-122"/>
            </a:endParaRPr>
          </a:p>
          <a:p>
            <a:pPr marL="571500" indent="-571500">
              <a:buFont typeface="Wingdings" panose="05000000000000000000" pitchFamily="2" charset="2"/>
              <a:buChar char="ü"/>
            </a:pPr>
            <a:endParaRPr lang="en-US" altLang="zh-CN" sz="2400" dirty="0" smtClean="0">
              <a:latin typeface="微软雅黑" panose="020B0503020204020204" pitchFamily="34" charset="-122"/>
              <a:ea typeface="微软雅黑" panose="020B0503020204020204" pitchFamily="34" charset="-122"/>
            </a:endParaRPr>
          </a:p>
          <a:p>
            <a:pPr marL="571500" indent="-571500">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课程实用性高（企业真实案例、大量学习数据）</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240929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a:t>价格策略</a:t>
            </a:r>
          </a:p>
        </p:txBody>
      </p:sp>
      <p:sp>
        <p:nvSpPr>
          <p:cNvPr id="3" name="灯片编号占位符 2"/>
          <p:cNvSpPr>
            <a:spLocks noGrp="1"/>
          </p:cNvSpPr>
          <p:nvPr>
            <p:ph type="sldNum" sz="quarter" idx="12"/>
          </p:nvPr>
        </p:nvSpPr>
        <p:spPr/>
        <p:txBody>
          <a:bodyPr/>
          <a:lstStyle/>
          <a:p>
            <a:pPr>
              <a:defRPr/>
            </a:pPr>
            <a:fld id="{FCEE2C88-6C8F-484D-AF69-578F576B1F44}" type="slidenum">
              <a:rPr lang="en-US" smtClean="0">
                <a:solidFill>
                  <a:prstClr val="white">
                    <a:lumMod val="50000"/>
                  </a:prstClr>
                </a:solidFill>
              </a:rPr>
              <a:t>49</a:t>
            </a:fld>
            <a:endParaRPr lang="en-US" dirty="0">
              <a:solidFill>
                <a:prstClr val="white">
                  <a:lumMod val="50000"/>
                </a:prstClr>
              </a:solidFill>
            </a:endParaRPr>
          </a:p>
        </p:txBody>
      </p:sp>
      <p:sp>
        <p:nvSpPr>
          <p:cNvPr id="5" name="文本框 4"/>
          <p:cNvSpPr txBox="1"/>
          <p:nvPr/>
        </p:nvSpPr>
        <p:spPr>
          <a:xfrm>
            <a:off x="8630285" y="1223645"/>
            <a:ext cx="3155315" cy="1476375"/>
          </a:xfrm>
          <a:prstGeom prst="rect">
            <a:avLst/>
          </a:prstGeom>
          <a:noFill/>
        </p:spPr>
        <p:txBody>
          <a:bodyPr wrap="square" rtlCol="0">
            <a:spAutoFit/>
          </a:bodyPr>
          <a:lstStyle/>
          <a:p>
            <a:r>
              <a:rPr lang="zh-CN" altLang="en-US"/>
              <a:t>总有适合你的选择</a:t>
            </a:r>
          </a:p>
          <a:p>
            <a:endParaRPr lang="en-US" altLang="zh-CN"/>
          </a:p>
          <a:p>
            <a:r>
              <a:rPr lang="zh-CN" altLang="en-US"/>
              <a:t>加入一鲸，也加入一种文化</a:t>
            </a:r>
          </a:p>
          <a:p>
            <a:endParaRPr lang="zh-CN" altLang="en-US"/>
          </a:p>
          <a:p>
            <a:endParaRPr lang="zh-CN" altLang="en-US"/>
          </a:p>
        </p:txBody>
      </p:sp>
      <p:grpSp>
        <p:nvGrpSpPr>
          <p:cNvPr id="7" name="组合 6"/>
          <p:cNvGrpSpPr/>
          <p:nvPr/>
        </p:nvGrpSpPr>
        <p:grpSpPr>
          <a:xfrm>
            <a:off x="668020" y="1221105"/>
            <a:ext cx="7653020" cy="4645660"/>
            <a:chOff x="668020" y="1221105"/>
            <a:chExt cx="7653020" cy="4645660"/>
          </a:xfrm>
        </p:grpSpPr>
        <p:pic>
          <p:nvPicPr>
            <p:cNvPr id="4" name="图片 3"/>
            <p:cNvPicPr>
              <a:picLocks noChangeAspect="1"/>
            </p:cNvPicPr>
            <p:nvPr/>
          </p:nvPicPr>
          <p:blipFill>
            <a:blip r:embed="rId2"/>
            <a:stretch>
              <a:fillRect/>
            </a:stretch>
          </p:blipFill>
          <p:spPr>
            <a:xfrm>
              <a:off x="668020" y="1221105"/>
              <a:ext cx="7653020" cy="4645660"/>
            </a:xfrm>
            <a:prstGeom prst="rect">
              <a:avLst/>
            </a:prstGeom>
          </p:spPr>
        </p:pic>
        <p:sp>
          <p:nvSpPr>
            <p:cNvPr id="6" name="矩形 5"/>
            <p:cNvSpPr/>
            <p:nvPr/>
          </p:nvSpPr>
          <p:spPr>
            <a:xfrm>
              <a:off x="5092700" y="1606101"/>
              <a:ext cx="990600" cy="2353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python</a:t>
              </a:r>
              <a:endParaRPr lang="zh-CN" altLang="en-US" dirty="0">
                <a:solidFill>
                  <a:schemeClr val="tx1"/>
                </a:solidFill>
                <a:latin typeface="+mn-ea"/>
              </a:endParaRPr>
            </a:p>
          </p:txBody>
        </p:sp>
      </p:grpSp>
    </p:spTree>
    <p:extLst>
      <p:ext uri="{BB962C8B-B14F-4D97-AF65-F5344CB8AC3E}">
        <p14:creationId xmlns:p14="http://schemas.microsoft.com/office/powerpoint/2010/main" val="12947522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p:txBody>
          <a:bodyPr/>
          <a:lstStyle/>
          <a:p>
            <a:r>
              <a:rPr lang="zh-CN" altLang="en-US" dirty="0" smtClean="0">
                <a:latin typeface="+mn-ea"/>
                <a:ea typeface="+mn-ea"/>
              </a:rPr>
              <a:t>数据挖掘</a:t>
            </a:r>
            <a:endParaRPr lang="zh-CN" altLang="en-US" dirty="0">
              <a:latin typeface="+mn-ea"/>
              <a:ea typeface="+mn-ea"/>
            </a:endParaRPr>
          </a:p>
        </p:txBody>
      </p:sp>
      <p:sp>
        <p:nvSpPr>
          <p:cNvPr id="4" name="灯片编号占位符 3"/>
          <p:cNvSpPr>
            <a:spLocks noGrp="1"/>
          </p:cNvSpPr>
          <p:nvPr>
            <p:ph type="sldNum" sz="quarter" idx="12"/>
          </p:nvPr>
        </p:nvSpPr>
        <p:spPr/>
        <p:txBody>
          <a:bodyPr/>
          <a:lstStyle/>
          <a:p>
            <a:fld id="{32CCA8F1-65B7-4168-9E5A-D348FEC2CD71}" type="slidenum">
              <a:rPr lang="zh-CN" altLang="en-US" smtClean="0">
                <a:latin typeface="+mn-ea"/>
              </a:rPr>
              <a:t>5</a:t>
            </a:fld>
            <a:endParaRPr lang="zh-CN" altLang="en-US">
              <a:latin typeface="+mn-ea"/>
            </a:endParaRPr>
          </a:p>
        </p:txBody>
      </p:sp>
      <p:grpSp>
        <p:nvGrpSpPr>
          <p:cNvPr id="19" name="组合 18"/>
          <p:cNvGrpSpPr/>
          <p:nvPr/>
        </p:nvGrpSpPr>
        <p:grpSpPr>
          <a:xfrm>
            <a:off x="451604" y="1597973"/>
            <a:ext cx="11430080" cy="4873702"/>
            <a:chOff x="451604" y="904280"/>
            <a:chExt cx="11430080" cy="4873702"/>
          </a:xfrm>
        </p:grpSpPr>
        <p:sp>
          <p:nvSpPr>
            <p:cNvPr id="16" name="Round Single Corner Rectangle 6"/>
            <p:cNvSpPr/>
            <p:nvPr/>
          </p:nvSpPr>
          <p:spPr bwMode="auto">
            <a:xfrm>
              <a:off x="451604" y="1214422"/>
              <a:ext cx="5286412" cy="4000528"/>
            </a:xfrm>
            <a:prstGeom prst="round1Rect">
              <a:avLst/>
            </a:prstGeom>
            <a:solidFill>
              <a:srgbClr val="FFD860">
                <a:alpha val="40000"/>
              </a:srgbClr>
            </a:solidFill>
            <a:ln w="38100" cap="flat" cmpd="sng" algn="ctr">
              <a:noFill/>
              <a:prstDash val="solid"/>
              <a:miter lim="800000"/>
            </a:ln>
            <a:effectLst/>
          </p:spPr>
          <p:txBody>
            <a:bodyPr anchor="ctr"/>
            <a:lstStyle/>
            <a:p>
              <a:pPr lvl="0" algn="just" fontAlgn="base">
                <a:spcBef>
                  <a:spcPct val="0"/>
                </a:spcBef>
                <a:spcAft>
                  <a:spcPct val="0"/>
                </a:spcAft>
              </a:pPr>
              <a:r>
                <a:rPr lang="zh-CN" altLang="en-US" sz="1400" dirty="0">
                  <a:latin typeface="+mn-ea"/>
                </a:rPr>
                <a:t>岗位职责：</a:t>
              </a:r>
            </a:p>
            <a:p>
              <a:pPr lvl="0" algn="just" fontAlgn="base">
                <a:spcBef>
                  <a:spcPct val="0"/>
                </a:spcBef>
                <a:spcAft>
                  <a:spcPct val="0"/>
                </a:spcAft>
              </a:pPr>
              <a:r>
                <a:rPr lang="en-US" altLang="zh-CN" sz="1400" dirty="0">
                  <a:latin typeface="+mn-ea"/>
                </a:rPr>
                <a:t>1.</a:t>
              </a:r>
              <a:r>
                <a:rPr lang="zh-CN" altLang="en-US" sz="1400" dirty="0">
                  <a:latin typeface="+mn-ea"/>
                </a:rPr>
                <a:t>运用机器学习、统计学习等方法，在公司的大数据平台上对海量数据进行深度数据挖掘；</a:t>
              </a:r>
            </a:p>
            <a:p>
              <a:pPr lvl="0" algn="just" fontAlgn="base">
                <a:spcBef>
                  <a:spcPct val="0"/>
                </a:spcBef>
                <a:spcAft>
                  <a:spcPct val="0"/>
                </a:spcAft>
              </a:pPr>
              <a:r>
                <a:rPr lang="en-US" altLang="zh-CN" sz="1400" dirty="0">
                  <a:latin typeface="+mn-ea"/>
                </a:rPr>
                <a:t>2.</a:t>
              </a:r>
              <a:r>
                <a:rPr lang="zh-CN" altLang="en-US" sz="1400" dirty="0">
                  <a:latin typeface="+mn-ea"/>
                </a:rPr>
                <a:t>基于业务需求，持续进行数据模型和算法的研究、建模、设计与优化；</a:t>
              </a:r>
            </a:p>
            <a:p>
              <a:pPr lvl="0" algn="just" fontAlgn="base">
                <a:spcBef>
                  <a:spcPct val="0"/>
                </a:spcBef>
                <a:spcAft>
                  <a:spcPct val="0"/>
                </a:spcAft>
              </a:pPr>
              <a:r>
                <a:rPr lang="en-US" altLang="zh-CN" sz="1400" dirty="0">
                  <a:latin typeface="+mn-ea"/>
                </a:rPr>
                <a:t>3. </a:t>
              </a:r>
              <a:r>
                <a:rPr lang="zh-CN" altLang="en-US" sz="1400" dirty="0">
                  <a:latin typeface="+mn-ea"/>
                </a:rPr>
                <a:t>研究创新方法以突破常规算法的瓶颈；</a:t>
              </a:r>
            </a:p>
            <a:p>
              <a:pPr lvl="0" algn="just" fontAlgn="base">
                <a:spcBef>
                  <a:spcPct val="0"/>
                </a:spcBef>
                <a:spcAft>
                  <a:spcPct val="0"/>
                </a:spcAft>
              </a:pPr>
              <a:r>
                <a:rPr lang="en-US" altLang="zh-CN" sz="1400" dirty="0">
                  <a:latin typeface="+mn-ea"/>
                </a:rPr>
                <a:t>4. </a:t>
              </a:r>
              <a:r>
                <a:rPr lang="zh-CN" altLang="en-US" sz="1400" dirty="0">
                  <a:latin typeface="+mn-ea"/>
                </a:rPr>
                <a:t>指导团队成员的研究工作；</a:t>
              </a:r>
            </a:p>
            <a:p>
              <a:pPr lvl="0" algn="just" fontAlgn="base">
                <a:spcBef>
                  <a:spcPct val="0"/>
                </a:spcBef>
                <a:spcAft>
                  <a:spcPct val="0"/>
                </a:spcAft>
              </a:pPr>
              <a:r>
                <a:rPr lang="en-US" altLang="zh-CN" sz="1400" dirty="0">
                  <a:latin typeface="+mn-ea"/>
                </a:rPr>
                <a:t>5. </a:t>
              </a:r>
              <a:r>
                <a:rPr lang="zh-CN" altLang="en-US" sz="1400" dirty="0">
                  <a:latin typeface="+mn-ea"/>
                </a:rPr>
                <a:t>与产品工程师、数据工程师共同完成数据产品的建设；</a:t>
              </a:r>
            </a:p>
            <a:p>
              <a:pPr lvl="0" algn="just" fontAlgn="base">
                <a:spcBef>
                  <a:spcPct val="0"/>
                </a:spcBef>
                <a:spcAft>
                  <a:spcPct val="0"/>
                </a:spcAft>
              </a:pPr>
              <a:r>
                <a:rPr lang="en-US" altLang="zh-CN" sz="1400" dirty="0">
                  <a:latin typeface="+mn-ea"/>
                </a:rPr>
                <a:t>6. </a:t>
              </a:r>
              <a:r>
                <a:rPr lang="zh-CN" altLang="en-US" sz="1400" dirty="0">
                  <a:latin typeface="+mn-ea"/>
                </a:rPr>
                <a:t>与运营团队一起解决业务问题，发现问题并能有效地对相关算法和预测模型优化。</a:t>
              </a:r>
            </a:p>
          </p:txBody>
        </p:sp>
        <p:cxnSp>
          <p:nvCxnSpPr>
            <p:cNvPr id="17" name="直接连接符 16"/>
            <p:cNvCxnSpPr/>
            <p:nvPr/>
          </p:nvCxnSpPr>
          <p:spPr>
            <a:xfrm>
              <a:off x="6167214" y="904280"/>
              <a:ext cx="0" cy="4873702"/>
            </a:xfrm>
            <a:prstGeom prst="line">
              <a:avLst/>
            </a:prstGeom>
            <a:ln w="28575">
              <a:solidFill>
                <a:srgbClr val="FFD860"/>
              </a:solidFill>
              <a:prstDash val="sys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8" name="Round Single Corner Rectangle 6"/>
            <p:cNvSpPr/>
            <p:nvPr/>
          </p:nvSpPr>
          <p:spPr bwMode="auto">
            <a:xfrm>
              <a:off x="6595272" y="1214422"/>
              <a:ext cx="5286412" cy="4071966"/>
            </a:xfrm>
            <a:prstGeom prst="round1Rect">
              <a:avLst/>
            </a:prstGeom>
            <a:solidFill>
              <a:srgbClr val="FFD860">
                <a:alpha val="40000"/>
              </a:srgbClr>
            </a:solidFill>
            <a:ln w="38100" cap="flat" cmpd="sng" algn="ctr">
              <a:noFill/>
              <a:prstDash val="solid"/>
              <a:miter lim="800000"/>
            </a:ln>
            <a:effectLst/>
          </p:spPr>
          <p:txBody>
            <a:bodyPr anchor="ctr"/>
            <a:lstStyle/>
            <a:p>
              <a:pPr algn="just" fontAlgn="base">
                <a:spcBef>
                  <a:spcPct val="0"/>
                </a:spcBef>
                <a:spcAft>
                  <a:spcPct val="0"/>
                </a:spcAft>
              </a:pPr>
              <a:r>
                <a:rPr lang="zh-CN" altLang="en-US" sz="1400" dirty="0">
                  <a:latin typeface="+mn-ea"/>
                </a:rPr>
                <a:t>任职要求：</a:t>
              </a:r>
            </a:p>
            <a:p>
              <a:pPr algn="just" fontAlgn="base">
                <a:spcBef>
                  <a:spcPct val="0"/>
                </a:spcBef>
                <a:spcAft>
                  <a:spcPct val="0"/>
                </a:spcAft>
              </a:pPr>
              <a:r>
                <a:rPr lang="en-US" altLang="zh-CN" sz="1400" dirty="0">
                  <a:latin typeface="+mn-ea"/>
                </a:rPr>
                <a:t>1.</a:t>
              </a:r>
              <a:r>
                <a:rPr lang="zh-CN" altLang="en-US" sz="1400" dirty="0">
                  <a:latin typeface="+mn-ea"/>
                </a:rPr>
                <a:t>硕士或以上学历，计算机、统计、应用数学或相关专业；</a:t>
              </a:r>
            </a:p>
            <a:p>
              <a:pPr algn="just" fontAlgn="base">
                <a:spcBef>
                  <a:spcPct val="0"/>
                </a:spcBef>
                <a:spcAft>
                  <a:spcPct val="0"/>
                </a:spcAft>
              </a:pPr>
              <a:r>
                <a:rPr lang="en-US" altLang="zh-CN" sz="1400" dirty="0">
                  <a:latin typeface="+mn-ea"/>
                </a:rPr>
                <a:t>2. </a:t>
              </a:r>
              <a:r>
                <a:rPr lang="zh-CN" altLang="en-US" sz="1400" dirty="0">
                  <a:latin typeface="+mn-ea"/>
                </a:rPr>
                <a:t>扎实的理论基础：统计分析、假设检验、概念模型、机器学习、预测模型、自然语言处理等；</a:t>
              </a:r>
            </a:p>
            <a:p>
              <a:pPr algn="just" fontAlgn="base">
                <a:spcBef>
                  <a:spcPct val="0"/>
                </a:spcBef>
                <a:spcAft>
                  <a:spcPct val="0"/>
                </a:spcAft>
              </a:pPr>
              <a:r>
                <a:rPr lang="en-US" altLang="zh-CN" sz="1400" dirty="0">
                  <a:latin typeface="+mn-ea"/>
                </a:rPr>
                <a:t>3. </a:t>
              </a:r>
              <a:r>
                <a:rPr lang="zh-CN" altLang="en-US" sz="1400" dirty="0">
                  <a:latin typeface="+mn-ea"/>
                </a:rPr>
                <a:t>有</a:t>
              </a:r>
              <a:r>
                <a:rPr lang="en-US" altLang="zh-CN" sz="1400" dirty="0">
                  <a:latin typeface="+mn-ea"/>
                </a:rPr>
                <a:t>5</a:t>
              </a:r>
              <a:r>
                <a:rPr lang="zh-CN" altLang="en-US" sz="1400" dirty="0">
                  <a:latin typeface="+mn-ea"/>
                </a:rPr>
                <a:t>年以上工作经验，具备数据挖掘项目经历，熟悉多种业界数据产品实施方案，亲自实现过算法或预测模型并将该算法或模型投入实际运用，有迭代调优经验；</a:t>
              </a:r>
            </a:p>
            <a:p>
              <a:pPr algn="just" fontAlgn="base">
                <a:spcBef>
                  <a:spcPct val="0"/>
                </a:spcBef>
                <a:spcAft>
                  <a:spcPct val="0"/>
                </a:spcAft>
              </a:pPr>
              <a:r>
                <a:rPr lang="en-US" altLang="zh-CN" sz="1400" dirty="0">
                  <a:latin typeface="+mn-ea"/>
                </a:rPr>
                <a:t>4. </a:t>
              </a:r>
              <a:r>
                <a:rPr lang="zh-CN" altLang="en-US" sz="1400" dirty="0">
                  <a:latin typeface="+mn-ea"/>
                </a:rPr>
                <a:t>熟悉</a:t>
              </a:r>
              <a:r>
                <a:rPr lang="en-US" altLang="zh-CN" sz="1400" dirty="0">
                  <a:latin typeface="+mn-ea"/>
                </a:rPr>
                <a:t>R</a:t>
              </a:r>
              <a:r>
                <a:rPr lang="zh-CN" altLang="en-US" sz="1400" dirty="0">
                  <a:latin typeface="+mn-ea"/>
                </a:rPr>
                <a:t>、</a:t>
              </a:r>
              <a:r>
                <a:rPr lang="en-US" altLang="zh-CN" sz="1400" dirty="0">
                  <a:latin typeface="+mn-ea"/>
                </a:rPr>
                <a:t>Python</a:t>
              </a:r>
              <a:r>
                <a:rPr lang="zh-CN" altLang="en-US" sz="1400" dirty="0">
                  <a:latin typeface="+mn-ea"/>
                </a:rPr>
                <a:t>或类似功能语言中的一种；</a:t>
              </a:r>
            </a:p>
            <a:p>
              <a:pPr algn="just" fontAlgn="base">
                <a:spcBef>
                  <a:spcPct val="0"/>
                </a:spcBef>
                <a:spcAft>
                  <a:spcPct val="0"/>
                </a:spcAft>
              </a:pPr>
              <a:r>
                <a:rPr lang="en-US" altLang="zh-CN" sz="1400" dirty="0">
                  <a:latin typeface="+mn-ea"/>
                </a:rPr>
                <a:t>5. </a:t>
              </a:r>
              <a:r>
                <a:rPr lang="zh-CN" altLang="en-US" sz="1400" dirty="0">
                  <a:latin typeface="+mn-ea"/>
                </a:rPr>
                <a:t>熟悉</a:t>
              </a:r>
              <a:r>
                <a:rPr lang="en-US" altLang="zh-CN" sz="1400" dirty="0">
                  <a:latin typeface="+mn-ea"/>
                </a:rPr>
                <a:t>MapReduce</a:t>
              </a:r>
              <a:r>
                <a:rPr lang="zh-CN" altLang="en-US" sz="1400" dirty="0">
                  <a:latin typeface="+mn-ea"/>
                </a:rPr>
                <a:t>、</a:t>
              </a:r>
              <a:r>
                <a:rPr lang="en-US" altLang="zh-CN" sz="1400" dirty="0">
                  <a:latin typeface="+mn-ea"/>
                </a:rPr>
                <a:t>Hive</a:t>
              </a:r>
              <a:r>
                <a:rPr lang="zh-CN" altLang="en-US" sz="1400" dirty="0">
                  <a:latin typeface="+mn-ea"/>
                </a:rPr>
                <a:t>、</a:t>
              </a:r>
              <a:r>
                <a:rPr lang="en-US" altLang="zh-CN" sz="1400" dirty="0">
                  <a:latin typeface="+mn-ea"/>
                </a:rPr>
                <a:t>Spark</a:t>
              </a:r>
              <a:r>
                <a:rPr lang="zh-CN" altLang="en-US" sz="1400" dirty="0">
                  <a:latin typeface="+mn-ea"/>
                </a:rPr>
                <a:t>等计算框架；</a:t>
              </a:r>
            </a:p>
            <a:p>
              <a:pPr algn="just" fontAlgn="base">
                <a:spcBef>
                  <a:spcPct val="0"/>
                </a:spcBef>
                <a:spcAft>
                  <a:spcPct val="0"/>
                </a:spcAft>
              </a:pPr>
              <a:r>
                <a:rPr lang="en-US" altLang="zh-CN" sz="1400" dirty="0">
                  <a:latin typeface="+mn-ea"/>
                </a:rPr>
                <a:t>6. </a:t>
              </a:r>
              <a:r>
                <a:rPr lang="zh-CN" altLang="en-US" sz="1400" dirty="0">
                  <a:latin typeface="+mn-ea"/>
                </a:rPr>
                <a:t>务实的工作态度，良好的组织和沟通能力，优秀的团队合作精神；</a:t>
              </a:r>
            </a:p>
            <a:p>
              <a:pPr algn="just" fontAlgn="base">
                <a:spcBef>
                  <a:spcPct val="0"/>
                </a:spcBef>
                <a:spcAft>
                  <a:spcPct val="0"/>
                </a:spcAft>
              </a:pPr>
              <a:r>
                <a:rPr lang="en-US" altLang="zh-CN" sz="1400" dirty="0">
                  <a:latin typeface="+mn-ea"/>
                </a:rPr>
                <a:t>7. </a:t>
              </a:r>
              <a:r>
                <a:rPr lang="zh-CN" altLang="en-US" sz="1400" dirty="0">
                  <a:latin typeface="+mn-ea"/>
                </a:rPr>
                <a:t>热爱学习，善于研究国内外的数据挖掘论文，并能运用到实际工作中。</a:t>
              </a:r>
            </a:p>
          </p:txBody>
        </p:sp>
      </p:grpSp>
      <p:sp>
        <p:nvSpPr>
          <p:cNvPr id="2" name="文本框 1"/>
          <p:cNvSpPr txBox="1"/>
          <p:nvPr/>
        </p:nvSpPr>
        <p:spPr>
          <a:xfrm>
            <a:off x="451604" y="1320800"/>
            <a:ext cx="2126496" cy="369332"/>
          </a:xfrm>
          <a:prstGeom prst="rect">
            <a:avLst/>
          </a:prstGeom>
          <a:noFill/>
        </p:spPr>
        <p:txBody>
          <a:bodyPr wrap="square" rtlCol="0">
            <a:spAutoFit/>
          </a:bodyPr>
          <a:lstStyle/>
          <a:p>
            <a:r>
              <a:rPr lang="en-US" altLang="zh-CN" dirty="0">
                <a:latin typeface="+mn-ea"/>
              </a:rPr>
              <a:t>3</a:t>
            </a:r>
            <a:r>
              <a:rPr lang="en-US" altLang="zh-CN" dirty="0" smtClean="0">
                <a:latin typeface="+mn-ea"/>
              </a:rPr>
              <a:t>0K</a:t>
            </a:r>
            <a:endParaRPr lang="zh-CN" altLang="en-US" dirty="0">
              <a:latin typeface="+mn-ea"/>
            </a:endParaRPr>
          </a:p>
        </p:txBody>
      </p:sp>
    </p:spTree>
    <p:extLst>
      <p:ext uri="{BB962C8B-B14F-4D97-AF65-F5344CB8AC3E}">
        <p14:creationId xmlns:p14="http://schemas.microsoft.com/office/powerpoint/2010/main" val="30117192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a:t>退款策略</a:t>
            </a:r>
          </a:p>
        </p:txBody>
      </p:sp>
      <p:sp>
        <p:nvSpPr>
          <p:cNvPr id="3" name="灯片编号占位符 2"/>
          <p:cNvSpPr>
            <a:spLocks noGrp="1"/>
          </p:cNvSpPr>
          <p:nvPr>
            <p:ph type="sldNum" sz="quarter" idx="12"/>
          </p:nvPr>
        </p:nvSpPr>
        <p:spPr/>
        <p:txBody>
          <a:bodyPr/>
          <a:lstStyle/>
          <a:p>
            <a:pPr>
              <a:defRPr/>
            </a:pPr>
            <a:fld id="{FCEE2C88-6C8F-484D-AF69-578F576B1F44}" type="slidenum">
              <a:rPr lang="en-US" smtClean="0">
                <a:solidFill>
                  <a:prstClr val="white">
                    <a:lumMod val="50000"/>
                  </a:prstClr>
                </a:solidFill>
              </a:rPr>
              <a:t>50</a:t>
            </a:fld>
            <a:endParaRPr lang="en-US" dirty="0">
              <a:solidFill>
                <a:prstClr val="white">
                  <a:lumMod val="50000"/>
                </a:prstClr>
              </a:solidFill>
            </a:endParaRPr>
          </a:p>
        </p:txBody>
      </p:sp>
      <p:pic>
        <p:nvPicPr>
          <p:cNvPr id="4" name="图片 3"/>
          <p:cNvPicPr>
            <a:picLocks noChangeAspect="1"/>
          </p:cNvPicPr>
          <p:nvPr/>
        </p:nvPicPr>
        <p:blipFill>
          <a:blip r:embed="rId2"/>
          <a:stretch>
            <a:fillRect/>
          </a:stretch>
        </p:blipFill>
        <p:spPr>
          <a:xfrm>
            <a:off x="521970" y="1353185"/>
            <a:ext cx="10756265" cy="2738755"/>
          </a:xfrm>
          <a:prstGeom prst="rect">
            <a:avLst/>
          </a:prstGeom>
        </p:spPr>
      </p:pic>
    </p:spTree>
    <p:extLst>
      <p:ext uri="{BB962C8B-B14F-4D97-AF65-F5344CB8AC3E}">
        <p14:creationId xmlns:p14="http://schemas.microsoft.com/office/powerpoint/2010/main" val="278559838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32852" y="612300"/>
            <a:ext cx="7799294" cy="2403543"/>
            <a:chOff x="2348752" y="1780700"/>
            <a:chExt cx="7799294" cy="2403543"/>
          </a:xfrm>
        </p:grpSpPr>
        <p:sp>
          <p:nvSpPr>
            <p:cNvPr id="2" name="文本框 1"/>
            <p:cNvSpPr txBox="1"/>
            <p:nvPr/>
          </p:nvSpPr>
          <p:spPr>
            <a:xfrm>
              <a:off x="2348752" y="3260913"/>
              <a:ext cx="7799294" cy="923330"/>
            </a:xfrm>
            <a:prstGeom prst="rect">
              <a:avLst/>
            </a:prstGeom>
            <a:noFill/>
          </p:spPr>
          <p:txBody>
            <a:bodyPr wrap="square" rtlCol="0">
              <a:spAutoFit/>
            </a:bodyPr>
            <a:lstStyle/>
            <a:p>
              <a:pPr algn="ctr"/>
              <a:r>
                <a:rPr lang="zh-CN" altLang="en-US" sz="5400" dirty="0" smtClean="0">
                  <a:latin typeface="微软雅黑" panose="020B0503020204020204" pitchFamily="34" charset="-122"/>
                  <a:ea typeface="微软雅黑" panose="020B0503020204020204" pitchFamily="34" charset="-122"/>
                </a:rPr>
                <a:t>第二期</a:t>
              </a:r>
              <a:r>
                <a:rPr lang="zh-CN" altLang="en-US" sz="5400" dirty="0" smtClean="0">
                  <a:latin typeface="微软雅黑" panose="020B0503020204020204" pitchFamily="34" charset="-122"/>
                  <a:ea typeface="微软雅黑" panose="020B0503020204020204" pitchFamily="34" charset="-122"/>
                </a:rPr>
                <a:t>数据分析活动</a:t>
              </a:r>
              <a:endParaRPr lang="zh-CN" altLang="en-US" sz="54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5116" y="1780700"/>
              <a:ext cx="3206565" cy="1267300"/>
            </a:xfrm>
            <a:prstGeom prst="rect">
              <a:avLst/>
            </a:prstGeom>
          </p:spPr>
        </p:pic>
      </p:gr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9740" y="3015843"/>
            <a:ext cx="2876041" cy="3725085"/>
          </a:xfrm>
          <a:prstGeom prst="rect">
            <a:avLst/>
          </a:prstGeom>
        </p:spPr>
      </p:pic>
    </p:spTree>
    <p:extLst>
      <p:ext uri="{BB962C8B-B14F-4D97-AF65-F5344CB8AC3E}">
        <p14:creationId xmlns:p14="http://schemas.microsoft.com/office/powerpoint/2010/main" val="362965755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959688" y="-511830"/>
            <a:ext cx="8511676" cy="791552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 name="椭圆 2"/>
          <p:cNvSpPr/>
          <p:nvPr/>
        </p:nvSpPr>
        <p:spPr>
          <a:xfrm>
            <a:off x="1588485" y="-1160759"/>
            <a:ext cx="9254082" cy="9213378"/>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4" name="组合 3"/>
          <p:cNvGrpSpPr/>
          <p:nvPr/>
        </p:nvGrpSpPr>
        <p:grpSpPr>
          <a:xfrm>
            <a:off x="2063111" y="930360"/>
            <a:ext cx="8065769" cy="5446338"/>
            <a:chOff x="2063111" y="930360"/>
            <a:chExt cx="8065769" cy="5446338"/>
          </a:xfrm>
        </p:grpSpPr>
        <p:sp>
          <p:nvSpPr>
            <p:cNvPr id="5" name="椭圆 4"/>
            <p:cNvSpPr/>
            <p:nvPr/>
          </p:nvSpPr>
          <p:spPr>
            <a:xfrm>
              <a:off x="2063111" y="930360"/>
              <a:ext cx="340938" cy="340938"/>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6" name="椭圆 5"/>
            <p:cNvSpPr/>
            <p:nvPr/>
          </p:nvSpPr>
          <p:spPr>
            <a:xfrm>
              <a:off x="9787942" y="6035760"/>
              <a:ext cx="340938" cy="340938"/>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7" name="自由: 形状 27"/>
          <p:cNvSpPr/>
          <p:nvPr/>
        </p:nvSpPr>
        <p:spPr>
          <a:xfrm rot="13500000">
            <a:off x="6068577" y="783410"/>
            <a:ext cx="293901" cy="293901"/>
          </a:xfrm>
          <a:custGeom>
            <a:avLst/>
            <a:gdLst>
              <a:gd name="connsiteX0" fmla="*/ 75778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749181 h 914400"/>
              <a:gd name="connsiteX5" fmla="*/ 757780 w 914400"/>
              <a:gd name="connsiteY5" fmla="*/ 74918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 h="914400">
                <a:moveTo>
                  <a:pt x="757780" y="0"/>
                </a:moveTo>
                <a:lnTo>
                  <a:pt x="914400" y="0"/>
                </a:lnTo>
                <a:lnTo>
                  <a:pt x="914400" y="914400"/>
                </a:lnTo>
                <a:lnTo>
                  <a:pt x="0" y="914400"/>
                </a:lnTo>
                <a:lnTo>
                  <a:pt x="0" y="749181"/>
                </a:lnTo>
                <a:lnTo>
                  <a:pt x="757780" y="74918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空心弧 2"/>
          <p:cNvSpPr/>
          <p:nvPr/>
        </p:nvSpPr>
        <p:spPr>
          <a:xfrm rot="7086271">
            <a:off x="6496050" y="2687637"/>
            <a:ext cx="1482725" cy="1482725"/>
          </a:xfrm>
          <a:custGeom>
            <a:avLst/>
            <a:gdLst/>
            <a:ahLst/>
            <a:cxnLst>
              <a:cxn ang="0">
                <a:pos x="719254" y="1482395"/>
              </a:cxn>
              <a:cxn ang="0">
                <a:pos x="18905" y="907716"/>
              </a:cxn>
              <a:cxn ang="0">
                <a:pos x="397400" y="84620"/>
              </a:cxn>
              <a:cxn ang="0">
                <a:pos x="1289534" y="242235"/>
              </a:cxn>
              <a:cxn ang="0">
                <a:pos x="1363085" y="1145194"/>
              </a:cxn>
              <a:cxn ang="0">
                <a:pos x="1349991" y="1136690"/>
              </a:cxn>
              <a:cxn ang="0">
                <a:pos x="1277989" y="252748"/>
              </a:cxn>
              <a:cxn ang="0">
                <a:pos x="404645" y="98453"/>
              </a:cxn>
              <a:cxn ang="0">
                <a:pos x="34121" y="904213"/>
              </a:cxn>
              <a:cxn ang="0">
                <a:pos x="719720" y="1466788"/>
              </a:cxn>
              <a:cxn ang="0">
                <a:pos x="719254" y="1482395"/>
              </a:cxn>
            </a:cxnLst>
            <a:rect l="0" t="0" r="0" b="0"/>
            <a:pathLst>
              <a:path w="1482725" h="1482725">
                <a:moveTo>
                  <a:pt x="719254" y="1482395"/>
                </a:moveTo>
                <a:cubicBezTo>
                  <a:pt x="382299" y="1472342"/>
                  <a:pt x="94548" y="1236225"/>
                  <a:pt x="18905" y="907716"/>
                </a:cubicBezTo>
                <a:cubicBezTo>
                  <a:pt x="-56738" y="579208"/>
                  <a:pt x="98774" y="241023"/>
                  <a:pt x="397400" y="84620"/>
                </a:cubicBezTo>
                <a:cubicBezTo>
                  <a:pt x="696026" y="-71783"/>
                  <a:pt x="1062576" y="-7024"/>
                  <a:pt x="1289534" y="242235"/>
                </a:cubicBezTo>
                <a:cubicBezTo>
                  <a:pt x="1516492" y="491494"/>
                  <a:pt x="1546711" y="862491"/>
                  <a:pt x="1363085" y="1145194"/>
                </a:cubicBezTo>
                <a:lnTo>
                  <a:pt x="1349991" y="1136690"/>
                </a:lnTo>
                <a:cubicBezTo>
                  <a:pt x="1529750" y="859941"/>
                  <a:pt x="1500167" y="496757"/>
                  <a:pt x="1277989" y="252748"/>
                </a:cubicBezTo>
                <a:cubicBezTo>
                  <a:pt x="1055811" y="8739"/>
                  <a:pt x="696982" y="-54656"/>
                  <a:pt x="404645" y="98453"/>
                </a:cubicBezTo>
                <a:cubicBezTo>
                  <a:pt x="112308" y="251562"/>
                  <a:pt x="-39929" y="582624"/>
                  <a:pt x="34121" y="904213"/>
                </a:cubicBezTo>
                <a:cubicBezTo>
                  <a:pt x="108171" y="1225803"/>
                  <a:pt x="389862" y="1456947"/>
                  <a:pt x="719720" y="1466788"/>
                </a:cubicBezTo>
                <a:cubicBezTo>
                  <a:pt x="719565" y="1471990"/>
                  <a:pt x="719409" y="1477193"/>
                  <a:pt x="719254" y="1482395"/>
                </a:cubicBezTo>
                <a:close/>
              </a:path>
            </a:pathLst>
          </a:custGeom>
          <a:solidFill>
            <a:schemeClr val="bg1"/>
          </a:solidFill>
          <a:ln w="3175" cap="flat" cmpd="sng">
            <a:solidFill>
              <a:schemeClr val="bg1"/>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9" name="TextBox 8"/>
          <p:cNvSpPr txBox="1"/>
          <p:nvPr/>
        </p:nvSpPr>
        <p:spPr>
          <a:xfrm>
            <a:off x="4360863" y="3773487"/>
            <a:ext cx="2192337" cy="369888"/>
          </a:xfrm>
          <a:prstGeom prst="rect">
            <a:avLst/>
          </a:prstGeom>
          <a:noFill/>
          <a:ln w="9525">
            <a:noFill/>
            <a:miter/>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dist" eaLnBrk="1" hangingPunct="1"/>
            <a:r>
              <a:rPr lang="zh-CN" altLang="en-US" sz="1800" dirty="0">
                <a:solidFill>
                  <a:schemeClr val="bg1"/>
                </a:solidFill>
                <a:cs typeface="+mn-ea"/>
                <a:sym typeface="+mn-lt"/>
              </a:rPr>
              <a:t>谢谢聆听</a:t>
            </a:r>
          </a:p>
        </p:txBody>
      </p:sp>
      <p:sp>
        <p:nvSpPr>
          <p:cNvPr id="10" name="TextBox 1"/>
          <p:cNvSpPr txBox="1"/>
          <p:nvPr/>
        </p:nvSpPr>
        <p:spPr>
          <a:xfrm>
            <a:off x="3532480" y="3726731"/>
            <a:ext cx="5127040" cy="461665"/>
          </a:xfrm>
          <a:prstGeom prst="rect">
            <a:avLst/>
          </a:prstGeom>
          <a:noFill/>
          <a:ln w="9525">
            <a:noFill/>
            <a:miter/>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dist" eaLnBrk="1" hangingPunct="1"/>
            <a:r>
              <a:rPr lang="en-US" altLang="zh-CN" sz="2400" dirty="0">
                <a:solidFill>
                  <a:schemeClr val="accent2"/>
                </a:solidFill>
                <a:cs typeface="+mn-ea"/>
                <a:sym typeface="+mn-lt"/>
              </a:rPr>
              <a:t>THANKS FOR YOUR WATCHING</a:t>
            </a:r>
          </a:p>
        </p:txBody>
      </p:sp>
      <p:sp>
        <p:nvSpPr>
          <p:cNvPr id="11" name="TextBox 1"/>
          <p:cNvSpPr txBox="1"/>
          <p:nvPr/>
        </p:nvSpPr>
        <p:spPr>
          <a:xfrm>
            <a:off x="5157281" y="2669605"/>
            <a:ext cx="1877437" cy="1107996"/>
          </a:xfrm>
          <a:prstGeom prst="rect">
            <a:avLst/>
          </a:prstGeom>
          <a:noFill/>
          <a:ln w="9525">
            <a:noFill/>
            <a:miter/>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eaLnBrk="1" hangingPunct="1"/>
            <a:r>
              <a:rPr lang="zh-CN" altLang="en-US" sz="6600" dirty="0" smtClean="0">
                <a:solidFill>
                  <a:srgbClr val="F23B48"/>
                </a:solidFill>
                <a:cs typeface="+mn-ea"/>
                <a:sym typeface="+mn-lt"/>
              </a:rPr>
              <a:t>谢谢</a:t>
            </a:r>
            <a:endParaRPr lang="en-US" altLang="zh-CN" sz="6600" dirty="0">
              <a:solidFill>
                <a:srgbClr val="F23B48"/>
              </a:solidFill>
              <a:cs typeface="+mn-ea"/>
              <a:sym typeface="+mn-lt"/>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96058" y="6159500"/>
            <a:ext cx="1305441" cy="515937"/>
          </a:xfrm>
          <a:prstGeom prst="rect">
            <a:avLst/>
          </a:prstGeom>
        </p:spPr>
      </p:pic>
    </p:spTree>
    <p:extLst>
      <p:ext uri="{BB962C8B-B14F-4D97-AF65-F5344CB8AC3E}">
        <p14:creationId xmlns:p14="http://schemas.microsoft.com/office/powerpoint/2010/main" val="393596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accel="50000" decel="50000" fill="hold" nodeType="clickEffect">
                                  <p:stCondLst>
                                    <p:cond delay="0"/>
                                  </p:stCondLst>
                                  <p:childTnLst>
                                    <p:animRot by="10800000">
                                      <p:cBhvr>
                                        <p:cTn id="6" dur="200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p:txBody>
          <a:bodyPr/>
          <a:lstStyle/>
          <a:p>
            <a:r>
              <a:rPr lang="zh-CN" altLang="en-US" dirty="0" smtClean="0"/>
              <a:t>风控数据分析师</a:t>
            </a:r>
            <a:endParaRPr lang="zh-CN" altLang="en-US" dirty="0"/>
          </a:p>
        </p:txBody>
      </p:sp>
      <p:sp>
        <p:nvSpPr>
          <p:cNvPr id="4" name="灯片编号占位符 3"/>
          <p:cNvSpPr>
            <a:spLocks noGrp="1"/>
          </p:cNvSpPr>
          <p:nvPr>
            <p:ph type="sldNum" sz="quarter" idx="12"/>
          </p:nvPr>
        </p:nvSpPr>
        <p:spPr/>
        <p:txBody>
          <a:bodyPr/>
          <a:lstStyle/>
          <a:p>
            <a:fld id="{32CCA8F1-65B7-4168-9E5A-D348FEC2CD71}" type="slidenum">
              <a:rPr lang="zh-CN" altLang="en-US" smtClean="0"/>
              <a:t>6</a:t>
            </a:fld>
            <a:endParaRPr lang="zh-CN" altLang="en-US"/>
          </a:p>
        </p:txBody>
      </p:sp>
      <p:grpSp>
        <p:nvGrpSpPr>
          <p:cNvPr id="19" name="组合 18"/>
          <p:cNvGrpSpPr/>
          <p:nvPr/>
        </p:nvGrpSpPr>
        <p:grpSpPr>
          <a:xfrm>
            <a:off x="451604" y="1597973"/>
            <a:ext cx="11430080" cy="4873702"/>
            <a:chOff x="451604" y="904280"/>
            <a:chExt cx="11430080" cy="4873702"/>
          </a:xfrm>
        </p:grpSpPr>
        <p:sp>
          <p:nvSpPr>
            <p:cNvPr id="16" name="Round Single Corner Rectangle 6"/>
            <p:cNvSpPr/>
            <p:nvPr/>
          </p:nvSpPr>
          <p:spPr bwMode="auto">
            <a:xfrm>
              <a:off x="451604" y="1214422"/>
              <a:ext cx="5286412" cy="4000528"/>
            </a:xfrm>
            <a:prstGeom prst="round1Rect">
              <a:avLst/>
            </a:prstGeom>
            <a:solidFill>
              <a:srgbClr val="FFD860">
                <a:alpha val="40000"/>
              </a:srgbClr>
            </a:solidFill>
            <a:ln w="38100" cap="flat" cmpd="sng" algn="ctr">
              <a:noFill/>
              <a:prstDash val="solid"/>
              <a:miter lim="800000"/>
            </a:ln>
            <a:effectLst/>
          </p:spPr>
          <p:txBody>
            <a:bodyPr anchor="ctr"/>
            <a:lstStyle/>
            <a:p>
              <a:pPr lvl="0" algn="just" fontAlgn="base">
                <a:spcBef>
                  <a:spcPct val="0"/>
                </a:spcBef>
                <a:spcAft>
                  <a:spcPct val="0"/>
                </a:spcAft>
              </a:pPr>
              <a:r>
                <a:rPr lang="zh-CN" altLang="en-US" sz="1400" dirty="0">
                  <a:latin typeface="微软雅黑" pitchFamily="34" charset="-122"/>
                  <a:ea typeface="微软雅黑" pitchFamily="34" charset="-122"/>
                </a:rPr>
                <a:t>岗位职责：</a:t>
              </a:r>
            </a:p>
            <a:p>
              <a:pPr lvl="0" algn="just" fontAlgn="base">
                <a:spcBef>
                  <a:spcPct val="0"/>
                </a:spcBef>
                <a:spcAft>
                  <a:spcPct val="0"/>
                </a:spcAft>
              </a:pPr>
              <a:r>
                <a:rPr lang="en-US" altLang="zh-CN" sz="1400" dirty="0">
                  <a:latin typeface="微软雅黑" pitchFamily="34" charset="-122"/>
                  <a:ea typeface="微软雅黑" pitchFamily="34" charset="-122"/>
                </a:rPr>
                <a:t>1.</a:t>
              </a:r>
              <a:r>
                <a:rPr lang="zh-CN" altLang="en-US" sz="1400" dirty="0">
                  <a:latin typeface="微软雅黑" pitchFamily="34" charset="-122"/>
                  <a:ea typeface="微软雅黑" pitchFamily="34" charset="-122"/>
                </a:rPr>
                <a:t>根据金融产品和客群的风险特点、业务流程、征信数据资源、风险模型等制订风控策略，包括准入、授信、审批、监控、催收、反欺诈等；</a:t>
              </a:r>
            </a:p>
            <a:p>
              <a:pPr lvl="0" algn="just" fontAlgn="base">
                <a:spcBef>
                  <a:spcPct val="0"/>
                </a:spcBef>
                <a:spcAft>
                  <a:spcPct val="0"/>
                </a:spcAft>
              </a:pPr>
              <a:r>
                <a:rPr lang="en-US" altLang="zh-CN" sz="1400" dirty="0">
                  <a:latin typeface="微软雅黑" pitchFamily="34" charset="-122"/>
                  <a:ea typeface="微软雅黑" pitchFamily="34" charset="-122"/>
                </a:rPr>
                <a:t>2.</a:t>
              </a:r>
              <a:r>
                <a:rPr lang="zh-CN" altLang="en-US" sz="1400" dirty="0">
                  <a:latin typeface="微软雅黑" pitchFamily="34" charset="-122"/>
                  <a:ea typeface="微软雅黑" pitchFamily="34" charset="-122"/>
                </a:rPr>
                <a:t>推动风险政策与策略的系统部署和业务层面应用落实，并及时了解产品需求和变化，在合理控制风险前提下推动业务发展； </a:t>
              </a:r>
            </a:p>
            <a:p>
              <a:pPr lvl="0" algn="just" fontAlgn="base">
                <a:spcBef>
                  <a:spcPct val="0"/>
                </a:spcBef>
                <a:spcAft>
                  <a:spcPct val="0"/>
                </a:spcAft>
              </a:pPr>
              <a:r>
                <a:rPr lang="en-US" altLang="zh-CN" sz="1400" dirty="0">
                  <a:latin typeface="微软雅黑" pitchFamily="34" charset="-122"/>
                  <a:ea typeface="微软雅黑" pitchFamily="34" charset="-122"/>
                </a:rPr>
                <a:t>3.</a:t>
              </a:r>
              <a:r>
                <a:rPr lang="zh-CN" altLang="en-US" sz="1400" dirty="0">
                  <a:latin typeface="微软雅黑" pitchFamily="34" charset="-122"/>
                  <a:ea typeface="微软雅黑" pitchFamily="34" charset="-122"/>
                </a:rPr>
                <a:t>跟踪、监测、维护及优化风控策略，确保风控策略的效能及其提升。</a:t>
              </a:r>
            </a:p>
          </p:txBody>
        </p:sp>
        <p:cxnSp>
          <p:nvCxnSpPr>
            <p:cNvPr id="17" name="直接连接符 16"/>
            <p:cNvCxnSpPr/>
            <p:nvPr/>
          </p:nvCxnSpPr>
          <p:spPr>
            <a:xfrm>
              <a:off x="6167214" y="904280"/>
              <a:ext cx="0" cy="4873702"/>
            </a:xfrm>
            <a:prstGeom prst="line">
              <a:avLst/>
            </a:prstGeom>
            <a:ln w="28575">
              <a:solidFill>
                <a:srgbClr val="FFD860"/>
              </a:solidFill>
              <a:prstDash val="sys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8" name="Round Single Corner Rectangle 6"/>
            <p:cNvSpPr/>
            <p:nvPr/>
          </p:nvSpPr>
          <p:spPr bwMode="auto">
            <a:xfrm>
              <a:off x="6595272" y="1214422"/>
              <a:ext cx="5286412" cy="4071966"/>
            </a:xfrm>
            <a:prstGeom prst="round1Rect">
              <a:avLst/>
            </a:prstGeom>
            <a:solidFill>
              <a:srgbClr val="FFD860">
                <a:alpha val="40000"/>
              </a:srgbClr>
            </a:solidFill>
            <a:ln w="38100" cap="flat" cmpd="sng" algn="ctr">
              <a:noFill/>
              <a:prstDash val="solid"/>
              <a:miter lim="800000"/>
            </a:ln>
            <a:effectLst/>
          </p:spPr>
          <p:txBody>
            <a:bodyPr anchor="ctr"/>
            <a:lstStyle/>
            <a:p>
              <a:pPr algn="just" fontAlgn="base">
                <a:spcBef>
                  <a:spcPct val="0"/>
                </a:spcBef>
                <a:spcAft>
                  <a:spcPct val="0"/>
                </a:spcAft>
              </a:pPr>
              <a:r>
                <a:rPr lang="zh-CN" altLang="en-US" sz="1400" dirty="0">
                  <a:latin typeface="微软雅黑" pitchFamily="34" charset="-122"/>
                  <a:ea typeface="微软雅黑" pitchFamily="34" charset="-122"/>
                </a:rPr>
                <a:t>任职要求：</a:t>
              </a:r>
            </a:p>
            <a:p>
              <a:pPr algn="just" fontAlgn="base">
                <a:spcBef>
                  <a:spcPct val="0"/>
                </a:spcBef>
                <a:spcAft>
                  <a:spcPct val="0"/>
                </a:spcAft>
              </a:pPr>
              <a:r>
                <a:rPr lang="en-US" altLang="zh-CN" sz="1400" dirty="0">
                  <a:latin typeface="微软雅黑" pitchFamily="34" charset="-122"/>
                  <a:ea typeface="微软雅黑" pitchFamily="34" charset="-122"/>
                </a:rPr>
                <a:t>1.</a:t>
              </a:r>
              <a:r>
                <a:rPr lang="zh-CN" altLang="en-US" sz="1400" dirty="0">
                  <a:latin typeface="微软雅黑" pitchFamily="34" charset="-122"/>
                  <a:ea typeface="微软雅黑" pitchFamily="34" charset="-122"/>
                </a:rPr>
                <a:t>全日制大学本科以上学历，金融，数学，统计，计算机类相关专业。</a:t>
              </a:r>
            </a:p>
            <a:p>
              <a:pPr algn="just" fontAlgn="base">
                <a:spcBef>
                  <a:spcPct val="0"/>
                </a:spcBef>
                <a:spcAft>
                  <a:spcPct val="0"/>
                </a:spcAft>
              </a:pPr>
              <a:r>
                <a:rPr lang="en-US" altLang="zh-CN" sz="1400" dirty="0">
                  <a:latin typeface="微软雅黑" pitchFamily="34" charset="-122"/>
                  <a:ea typeface="微软雅黑" pitchFamily="34" charset="-122"/>
                </a:rPr>
                <a:t>2.3</a:t>
              </a:r>
              <a:r>
                <a:rPr lang="zh-CN" altLang="en-US" sz="1400" dirty="0">
                  <a:latin typeface="微软雅黑" pitchFamily="34" charset="-122"/>
                  <a:ea typeface="微软雅黑" pitchFamily="34" charset="-122"/>
                </a:rPr>
                <a:t>年以上金融从业经验，丰富的风控策略、数据建模、数据分析等相关工作经验。</a:t>
              </a:r>
            </a:p>
            <a:p>
              <a:pPr algn="just" fontAlgn="base">
                <a:spcBef>
                  <a:spcPct val="0"/>
                </a:spcBef>
                <a:spcAft>
                  <a:spcPct val="0"/>
                </a:spcAft>
              </a:pPr>
              <a:r>
                <a:rPr lang="en-US" altLang="zh-CN" sz="1400" dirty="0">
                  <a:latin typeface="微软雅黑" pitchFamily="34" charset="-122"/>
                  <a:ea typeface="微软雅黑" pitchFamily="34" charset="-122"/>
                </a:rPr>
                <a:t>3.</a:t>
              </a:r>
              <a:r>
                <a:rPr lang="zh-CN" altLang="en-US" sz="1400" dirty="0">
                  <a:latin typeface="微软雅黑" pitchFamily="34" charset="-122"/>
                  <a:ea typeface="微软雅黑" pitchFamily="34" charset="-122"/>
                </a:rPr>
                <a:t>熟练掌握</a:t>
              </a:r>
              <a:r>
                <a:rPr lang="en-US" altLang="zh-CN" sz="1400" dirty="0">
                  <a:latin typeface="微软雅黑" pitchFamily="34" charset="-122"/>
                  <a:ea typeface="微软雅黑" pitchFamily="34" charset="-122"/>
                </a:rPr>
                <a:t>excel</a:t>
              </a:r>
              <a:r>
                <a:rPr lang="zh-CN" altLang="en-US" sz="1400" dirty="0">
                  <a:latin typeface="微软雅黑" pitchFamily="34" charset="-122"/>
                  <a:ea typeface="微软雅黑" pitchFamily="34" charset="-122"/>
                </a:rPr>
                <a:t>、</a:t>
              </a:r>
              <a:r>
                <a:rPr lang="en-US" altLang="zh-CN" sz="1400" dirty="0" err="1">
                  <a:latin typeface="微软雅黑" pitchFamily="34" charset="-122"/>
                  <a:ea typeface="微软雅黑" pitchFamily="34" charset="-122"/>
                </a:rPr>
                <a:t>sql</a:t>
              </a:r>
              <a:r>
                <a:rPr lang="zh-CN" altLang="en-US" sz="1400" dirty="0">
                  <a:latin typeface="微软雅黑" pitchFamily="34" charset="-122"/>
                  <a:ea typeface="微软雅黑" pitchFamily="34" charset="-122"/>
                </a:rPr>
                <a:t>，至少掌握一项数据分析和挖掘工具，如</a:t>
              </a:r>
              <a:r>
                <a:rPr lang="en-US" altLang="zh-CN" sz="1400" dirty="0" err="1">
                  <a:latin typeface="微软雅黑" pitchFamily="34" charset="-122"/>
                  <a:ea typeface="微软雅黑" pitchFamily="34" charset="-122"/>
                </a:rPr>
                <a:t>python,sas,r</a:t>
              </a:r>
              <a:r>
                <a:rPr lang="zh-CN" altLang="en-US" sz="1400" dirty="0">
                  <a:latin typeface="微软雅黑" pitchFamily="34" charset="-122"/>
                  <a:ea typeface="微软雅黑" pitchFamily="34" charset="-122"/>
                </a:rPr>
                <a:t>等，能熟练运用其解决实际问题。 </a:t>
              </a:r>
            </a:p>
            <a:p>
              <a:pPr algn="just" fontAlgn="base">
                <a:spcBef>
                  <a:spcPct val="0"/>
                </a:spcBef>
                <a:spcAft>
                  <a:spcPct val="0"/>
                </a:spcAft>
              </a:pPr>
              <a:r>
                <a:rPr lang="en-US" altLang="zh-CN" sz="1400" dirty="0">
                  <a:latin typeface="微软雅黑" pitchFamily="34" charset="-122"/>
                  <a:ea typeface="微软雅黑" pitchFamily="34" charset="-122"/>
                </a:rPr>
                <a:t>4.</a:t>
              </a:r>
              <a:r>
                <a:rPr lang="zh-CN" altLang="en-US" sz="1400" dirty="0">
                  <a:latin typeface="微软雅黑" pitchFamily="34" charset="-122"/>
                  <a:ea typeface="微软雅黑" pitchFamily="34" charset="-122"/>
                </a:rPr>
                <a:t>具备优秀的分析和解决问题的能力、沟通协调能力和团队合作能力。</a:t>
              </a:r>
            </a:p>
            <a:p>
              <a:pPr algn="just" fontAlgn="base">
                <a:spcBef>
                  <a:spcPct val="0"/>
                </a:spcBef>
                <a:spcAft>
                  <a:spcPct val="0"/>
                </a:spcAft>
              </a:pPr>
              <a:r>
                <a:rPr lang="en-US" altLang="zh-CN" sz="1400" dirty="0">
                  <a:latin typeface="微软雅黑" pitchFamily="34" charset="-122"/>
                  <a:ea typeface="微软雅黑" pitchFamily="34" charset="-122"/>
                </a:rPr>
                <a:t>5.</a:t>
              </a:r>
              <a:r>
                <a:rPr lang="zh-CN" altLang="en-US" sz="1400" dirty="0">
                  <a:latin typeface="微软雅黑" pitchFamily="34" charset="-122"/>
                  <a:ea typeface="微软雅黑" pitchFamily="34" charset="-122"/>
                </a:rPr>
                <a:t>强烈的责任心和风险敏感意识，正直诚信，对工作有激情。</a:t>
              </a:r>
            </a:p>
            <a:p>
              <a:pPr algn="just" fontAlgn="base">
                <a:spcBef>
                  <a:spcPct val="0"/>
                </a:spcBef>
                <a:spcAft>
                  <a:spcPct val="0"/>
                </a:spcAft>
              </a:pPr>
              <a:r>
                <a:rPr lang="en-US" altLang="zh-CN" sz="1400" dirty="0">
                  <a:latin typeface="微软雅黑" pitchFamily="34" charset="-122"/>
                  <a:ea typeface="微软雅黑" pitchFamily="34" charset="-122"/>
                </a:rPr>
                <a:t>6.</a:t>
              </a:r>
              <a:r>
                <a:rPr lang="zh-CN" altLang="en-US" sz="1400" dirty="0">
                  <a:latin typeface="微软雅黑" pitchFamily="34" charset="-122"/>
                  <a:ea typeface="微软雅黑" pitchFamily="34" charset="-122"/>
                </a:rPr>
                <a:t>熟悉消费分期、信用卡、租赁金融等业务，有相关金融行业数据风控工作经验。</a:t>
              </a:r>
            </a:p>
          </p:txBody>
        </p:sp>
      </p:grpSp>
      <p:sp>
        <p:nvSpPr>
          <p:cNvPr id="8" name="文本框 7"/>
          <p:cNvSpPr txBox="1"/>
          <p:nvPr/>
        </p:nvSpPr>
        <p:spPr>
          <a:xfrm>
            <a:off x="451604" y="1320800"/>
            <a:ext cx="2126496" cy="369332"/>
          </a:xfrm>
          <a:prstGeom prst="rect">
            <a:avLst/>
          </a:prstGeom>
          <a:noFill/>
        </p:spPr>
        <p:txBody>
          <a:bodyPr wrap="square" rtlCol="0">
            <a:spAutoFit/>
          </a:bodyPr>
          <a:lstStyle/>
          <a:p>
            <a:r>
              <a:rPr lang="en-US" altLang="zh-CN" dirty="0">
                <a:latin typeface="+mn-ea"/>
              </a:rPr>
              <a:t>3</a:t>
            </a:r>
            <a:r>
              <a:rPr lang="en-US" altLang="zh-CN" dirty="0" smtClean="0">
                <a:latin typeface="+mn-ea"/>
              </a:rPr>
              <a:t>0K</a:t>
            </a:r>
            <a:endParaRPr lang="zh-CN" altLang="en-US" dirty="0">
              <a:latin typeface="+mn-ea"/>
            </a:endParaRPr>
          </a:p>
        </p:txBody>
      </p:sp>
    </p:spTree>
    <p:extLst>
      <p:ext uri="{BB962C8B-B14F-4D97-AF65-F5344CB8AC3E}">
        <p14:creationId xmlns:p14="http://schemas.microsoft.com/office/powerpoint/2010/main" val="35945917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p:txBody>
          <a:bodyPr/>
          <a:lstStyle/>
          <a:p>
            <a:r>
              <a:rPr lang="zh-CN" altLang="en-US" dirty="0" smtClean="0"/>
              <a:t>数据运营</a:t>
            </a:r>
            <a:endParaRPr lang="zh-CN" altLang="en-US" dirty="0"/>
          </a:p>
        </p:txBody>
      </p:sp>
      <p:sp>
        <p:nvSpPr>
          <p:cNvPr id="4" name="灯片编号占位符 3"/>
          <p:cNvSpPr>
            <a:spLocks noGrp="1"/>
          </p:cNvSpPr>
          <p:nvPr>
            <p:ph type="sldNum" sz="quarter" idx="12"/>
          </p:nvPr>
        </p:nvSpPr>
        <p:spPr/>
        <p:txBody>
          <a:bodyPr/>
          <a:lstStyle/>
          <a:p>
            <a:fld id="{32CCA8F1-65B7-4168-9E5A-D348FEC2CD71}" type="slidenum">
              <a:rPr lang="zh-CN" altLang="en-US" smtClean="0"/>
              <a:t>7</a:t>
            </a:fld>
            <a:endParaRPr lang="zh-CN" altLang="en-US"/>
          </a:p>
        </p:txBody>
      </p:sp>
      <p:grpSp>
        <p:nvGrpSpPr>
          <p:cNvPr id="19" name="组合 18"/>
          <p:cNvGrpSpPr/>
          <p:nvPr/>
        </p:nvGrpSpPr>
        <p:grpSpPr>
          <a:xfrm>
            <a:off x="451604" y="1597973"/>
            <a:ext cx="11430080" cy="4873702"/>
            <a:chOff x="451604" y="904280"/>
            <a:chExt cx="11430080" cy="4873702"/>
          </a:xfrm>
        </p:grpSpPr>
        <p:sp>
          <p:nvSpPr>
            <p:cNvPr id="16" name="Round Single Corner Rectangle 6"/>
            <p:cNvSpPr/>
            <p:nvPr/>
          </p:nvSpPr>
          <p:spPr bwMode="auto">
            <a:xfrm>
              <a:off x="451604" y="1214422"/>
              <a:ext cx="5286412" cy="4000528"/>
            </a:xfrm>
            <a:prstGeom prst="round1Rect">
              <a:avLst/>
            </a:prstGeom>
            <a:solidFill>
              <a:srgbClr val="FFD860">
                <a:alpha val="40000"/>
              </a:srgbClr>
            </a:solidFill>
            <a:ln w="38100" cap="flat" cmpd="sng" algn="ctr">
              <a:noFill/>
              <a:prstDash val="solid"/>
              <a:miter lim="800000"/>
            </a:ln>
            <a:effectLst/>
          </p:spPr>
          <p:txBody>
            <a:bodyPr anchor="ctr"/>
            <a:lstStyle/>
            <a:p>
              <a:pPr lvl="0" algn="just" fontAlgn="base">
                <a:spcBef>
                  <a:spcPct val="0"/>
                </a:spcBef>
                <a:spcAft>
                  <a:spcPct val="0"/>
                </a:spcAft>
              </a:pPr>
              <a:r>
                <a:rPr lang="zh-CN" altLang="en-US" sz="1400" dirty="0">
                  <a:latin typeface="微软雅黑" pitchFamily="34" charset="-122"/>
                  <a:ea typeface="微软雅黑" pitchFamily="34" charset="-122"/>
                </a:rPr>
                <a:t>职责描述：</a:t>
              </a:r>
            </a:p>
            <a:p>
              <a:pPr lvl="0" algn="just" fontAlgn="base">
                <a:spcBef>
                  <a:spcPct val="0"/>
                </a:spcBef>
                <a:spcAft>
                  <a:spcPct val="0"/>
                </a:spcAft>
              </a:pPr>
              <a:r>
                <a:rPr lang="en-US" altLang="zh-CN" sz="1400" dirty="0">
                  <a:latin typeface="微软雅黑" pitchFamily="34" charset="-122"/>
                  <a:ea typeface="微软雅黑" pitchFamily="34" charset="-122"/>
                </a:rPr>
                <a:t>1</a:t>
              </a:r>
              <a:r>
                <a:rPr lang="zh-CN" altLang="en-US" sz="1400" dirty="0">
                  <a:latin typeface="微软雅黑" pitchFamily="34" charset="-122"/>
                  <a:ea typeface="微软雅黑" pitchFamily="34" charset="-122"/>
                </a:rPr>
                <a:t>、 协同业务运营搭建和完善业务报表体系，优化报表展示，推动内部数据报表自动化和体系化；</a:t>
              </a:r>
            </a:p>
            <a:p>
              <a:pPr lvl="0" algn="just" fontAlgn="base">
                <a:spcBef>
                  <a:spcPct val="0"/>
                </a:spcBef>
                <a:spcAft>
                  <a:spcPct val="0"/>
                </a:spcAft>
              </a:pPr>
              <a:r>
                <a:rPr lang="en-US" altLang="zh-CN" sz="1400" dirty="0">
                  <a:latin typeface="微软雅黑" pitchFamily="34" charset="-122"/>
                  <a:ea typeface="微软雅黑" pitchFamily="34" charset="-122"/>
                </a:rPr>
                <a:t>2</a:t>
              </a:r>
              <a:r>
                <a:rPr lang="zh-CN" altLang="en-US" sz="1400" dirty="0">
                  <a:latin typeface="微软雅黑" pitchFamily="34" charset="-122"/>
                  <a:ea typeface="微软雅黑" pitchFamily="34" charset="-122"/>
                </a:rPr>
                <a:t>、 负责撰写月度、季度、年度经营分析报告，给予有落地效果的合理化建议；</a:t>
              </a:r>
            </a:p>
            <a:p>
              <a:pPr lvl="0" algn="just" fontAlgn="base">
                <a:spcBef>
                  <a:spcPct val="0"/>
                </a:spcBef>
                <a:spcAft>
                  <a:spcPct val="0"/>
                </a:spcAft>
              </a:pPr>
              <a:r>
                <a:rPr lang="en-US" altLang="zh-CN" sz="1400" dirty="0">
                  <a:latin typeface="微软雅黑" pitchFamily="34" charset="-122"/>
                  <a:ea typeface="微软雅黑" pitchFamily="34" charset="-122"/>
                </a:rPr>
                <a:t>3</a:t>
              </a:r>
              <a:r>
                <a:rPr lang="zh-CN" altLang="en-US" sz="1400" dirty="0">
                  <a:latin typeface="微软雅黑" pitchFamily="34" charset="-122"/>
                  <a:ea typeface="微软雅黑" pitchFamily="34" charset="-122"/>
                </a:rPr>
                <a:t>、 搭建标准化业务关键指标追踪模型，参与制定公司全年的业务目标，持续监控达成情况；</a:t>
              </a:r>
            </a:p>
            <a:p>
              <a:pPr lvl="0" algn="just" fontAlgn="base">
                <a:spcBef>
                  <a:spcPct val="0"/>
                </a:spcBef>
                <a:spcAft>
                  <a:spcPct val="0"/>
                </a:spcAft>
              </a:pPr>
              <a:r>
                <a:rPr lang="en-US" altLang="zh-CN" sz="1400" dirty="0">
                  <a:latin typeface="微软雅黑" pitchFamily="34" charset="-122"/>
                  <a:ea typeface="微软雅黑" pitchFamily="34" charset="-122"/>
                </a:rPr>
                <a:t>4</a:t>
              </a:r>
              <a:r>
                <a:rPr lang="zh-CN" altLang="en-US" sz="1400" dirty="0">
                  <a:latin typeface="微软雅黑" pitchFamily="34" charset="-122"/>
                  <a:ea typeface="微软雅黑" pitchFamily="34" charset="-122"/>
                </a:rPr>
                <a:t>、 能快速积累并了解一线业务，通过数据分析工具，加强对业务分析的深度和广度。</a:t>
              </a:r>
            </a:p>
          </p:txBody>
        </p:sp>
        <p:cxnSp>
          <p:nvCxnSpPr>
            <p:cNvPr id="17" name="直接连接符 16"/>
            <p:cNvCxnSpPr/>
            <p:nvPr/>
          </p:nvCxnSpPr>
          <p:spPr>
            <a:xfrm>
              <a:off x="6167214" y="904280"/>
              <a:ext cx="0" cy="4873702"/>
            </a:xfrm>
            <a:prstGeom prst="line">
              <a:avLst/>
            </a:prstGeom>
            <a:ln w="28575">
              <a:solidFill>
                <a:srgbClr val="FFD860"/>
              </a:solidFill>
              <a:prstDash val="sys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8" name="Round Single Corner Rectangle 6"/>
            <p:cNvSpPr/>
            <p:nvPr/>
          </p:nvSpPr>
          <p:spPr bwMode="auto">
            <a:xfrm>
              <a:off x="6595272" y="1214422"/>
              <a:ext cx="5286412" cy="4071966"/>
            </a:xfrm>
            <a:prstGeom prst="round1Rect">
              <a:avLst/>
            </a:prstGeom>
            <a:solidFill>
              <a:srgbClr val="FFD860">
                <a:alpha val="40000"/>
              </a:srgbClr>
            </a:solidFill>
            <a:ln w="38100" cap="flat" cmpd="sng" algn="ctr">
              <a:noFill/>
              <a:prstDash val="solid"/>
              <a:miter lim="800000"/>
            </a:ln>
            <a:effectLst/>
          </p:spPr>
          <p:txBody>
            <a:bodyPr anchor="ctr"/>
            <a:lstStyle/>
            <a:p>
              <a:pPr algn="just" fontAlgn="base">
                <a:spcBef>
                  <a:spcPct val="0"/>
                </a:spcBef>
                <a:spcAft>
                  <a:spcPct val="0"/>
                </a:spcAft>
              </a:pPr>
              <a:r>
                <a:rPr lang="zh-CN" altLang="en-US" sz="1400" dirty="0">
                  <a:latin typeface="微软雅黑" pitchFamily="34" charset="-122"/>
                  <a:ea typeface="微软雅黑" pitchFamily="34" charset="-122"/>
                </a:rPr>
                <a:t>任职要求：</a:t>
              </a:r>
            </a:p>
            <a:p>
              <a:pPr algn="just" fontAlgn="base">
                <a:spcBef>
                  <a:spcPct val="0"/>
                </a:spcBef>
                <a:spcAft>
                  <a:spcPct val="0"/>
                </a:spcAft>
              </a:pPr>
              <a:r>
                <a:rPr lang="en-US" altLang="zh-CN" sz="1400" dirty="0">
                  <a:latin typeface="微软雅黑" pitchFamily="34" charset="-122"/>
                  <a:ea typeface="微软雅黑" pitchFamily="34" charset="-122"/>
                </a:rPr>
                <a:t>1</a:t>
              </a:r>
              <a:r>
                <a:rPr lang="zh-CN" altLang="en-US" sz="1400" dirty="0">
                  <a:latin typeface="微软雅黑" pitchFamily="34" charset="-122"/>
                  <a:ea typeface="微软雅黑" pitchFamily="34" charset="-122"/>
                </a:rPr>
                <a:t>、 大学本科及以上学历，金融、数学、统计学等相关专业优先；</a:t>
              </a:r>
            </a:p>
            <a:p>
              <a:pPr algn="just" fontAlgn="base">
                <a:spcBef>
                  <a:spcPct val="0"/>
                </a:spcBef>
                <a:spcAft>
                  <a:spcPct val="0"/>
                </a:spcAft>
              </a:pPr>
              <a:r>
                <a:rPr lang="en-US" altLang="zh-CN" sz="1400" dirty="0">
                  <a:latin typeface="微软雅黑" pitchFamily="34" charset="-122"/>
                  <a:ea typeface="微软雅黑" pitchFamily="34" charset="-122"/>
                </a:rPr>
                <a:t>2</a:t>
              </a:r>
              <a:r>
                <a:rPr lang="zh-CN" altLang="en-US" sz="1400" dirty="0">
                  <a:latin typeface="微软雅黑" pitchFamily="34" charset="-122"/>
                  <a:ea typeface="微软雅黑" pitchFamily="34" charset="-122"/>
                </a:rPr>
                <a:t>、 具有快速学习和思考能力，能提炼业务模型的核心盈利要素；</a:t>
              </a:r>
            </a:p>
            <a:p>
              <a:pPr algn="just" fontAlgn="base">
                <a:spcBef>
                  <a:spcPct val="0"/>
                </a:spcBef>
                <a:spcAft>
                  <a:spcPct val="0"/>
                </a:spcAft>
              </a:pPr>
              <a:r>
                <a:rPr lang="en-US" altLang="zh-CN" sz="1400" dirty="0">
                  <a:latin typeface="微软雅黑" pitchFamily="34" charset="-122"/>
                  <a:ea typeface="微软雅黑" pitchFamily="34" charset="-122"/>
                </a:rPr>
                <a:t>3</a:t>
              </a:r>
              <a:r>
                <a:rPr lang="zh-CN" altLang="en-US" sz="1400" dirty="0">
                  <a:latin typeface="微软雅黑" pitchFamily="34" charset="-122"/>
                  <a:ea typeface="微软雅黑" pitchFamily="34" charset="-122"/>
                </a:rPr>
                <a:t>、 </a:t>
              </a:r>
              <a:r>
                <a:rPr lang="en-US" altLang="zh-CN" sz="1400" dirty="0">
                  <a:latin typeface="微软雅黑" pitchFamily="34" charset="-122"/>
                  <a:ea typeface="微软雅黑" pitchFamily="34" charset="-122"/>
                </a:rPr>
                <a:t>2</a:t>
              </a:r>
              <a:r>
                <a:rPr lang="zh-CN" altLang="en-US" sz="1400" dirty="0">
                  <a:latin typeface="微软雅黑" pitchFamily="34" charset="-122"/>
                  <a:ea typeface="微软雅黑" pitchFamily="34" charset="-122"/>
                </a:rPr>
                <a:t>年以上数据分析相关从业经验，了解在线电商公司运作基本模式；</a:t>
              </a:r>
            </a:p>
            <a:p>
              <a:pPr algn="just" fontAlgn="base">
                <a:spcBef>
                  <a:spcPct val="0"/>
                </a:spcBef>
                <a:spcAft>
                  <a:spcPct val="0"/>
                </a:spcAft>
              </a:pPr>
              <a:r>
                <a:rPr lang="en-US" altLang="zh-CN" sz="1400" dirty="0">
                  <a:latin typeface="微软雅黑" pitchFamily="34" charset="-122"/>
                  <a:ea typeface="微软雅黑" pitchFamily="34" charset="-122"/>
                </a:rPr>
                <a:t>4</a:t>
              </a:r>
              <a:r>
                <a:rPr lang="zh-CN" altLang="en-US" sz="1400" dirty="0">
                  <a:latin typeface="微软雅黑" pitchFamily="34" charset="-122"/>
                  <a:ea typeface="微软雅黑" pitchFamily="34" charset="-122"/>
                </a:rPr>
                <a:t>、 精通 </a:t>
              </a:r>
              <a:r>
                <a:rPr lang="en-US" altLang="zh-CN" sz="1400" dirty="0">
                  <a:latin typeface="微软雅黑" pitchFamily="34" charset="-122"/>
                  <a:ea typeface="微软雅黑" pitchFamily="34" charset="-122"/>
                </a:rPr>
                <a:t>EXCEL&amp;PPT</a:t>
              </a:r>
              <a:r>
                <a:rPr lang="zh-CN" altLang="en-US" sz="1400" dirty="0">
                  <a:latin typeface="微软雅黑" pitchFamily="34" charset="-122"/>
                  <a:ea typeface="微软雅黑" pitchFamily="34" charset="-122"/>
                </a:rPr>
                <a:t>，能使用</a:t>
              </a:r>
              <a:r>
                <a:rPr lang="en-US" altLang="zh-CN" sz="1400" dirty="0">
                  <a:latin typeface="微软雅黑" pitchFamily="34" charset="-122"/>
                  <a:ea typeface="微软雅黑" pitchFamily="34" charset="-122"/>
                </a:rPr>
                <a:t>SQL</a:t>
              </a:r>
              <a:r>
                <a:rPr lang="zh-CN" altLang="en-US" sz="1400" dirty="0">
                  <a:latin typeface="微软雅黑" pitchFamily="34" charset="-122"/>
                  <a:ea typeface="微软雅黑" pitchFamily="34" charset="-122"/>
                </a:rPr>
                <a:t>数据库软件者优先；</a:t>
              </a:r>
            </a:p>
            <a:p>
              <a:pPr algn="just" fontAlgn="base">
                <a:spcBef>
                  <a:spcPct val="0"/>
                </a:spcBef>
                <a:spcAft>
                  <a:spcPct val="0"/>
                </a:spcAft>
              </a:pPr>
              <a:r>
                <a:rPr lang="en-US" altLang="zh-CN" sz="1400" dirty="0">
                  <a:latin typeface="微软雅黑" pitchFamily="34" charset="-122"/>
                  <a:ea typeface="微软雅黑" pitchFamily="34" charset="-122"/>
                </a:rPr>
                <a:t>5</a:t>
              </a:r>
              <a:r>
                <a:rPr lang="zh-CN" altLang="en-US" sz="1400" dirty="0">
                  <a:latin typeface="微软雅黑" pitchFamily="34" charset="-122"/>
                  <a:ea typeface="微软雅黑" pitchFamily="34" charset="-122"/>
                </a:rPr>
                <a:t>、 责任心强，具备沟通协调和闭环管理、推进能力。</a:t>
              </a:r>
            </a:p>
          </p:txBody>
        </p:sp>
      </p:grpSp>
      <p:sp>
        <p:nvSpPr>
          <p:cNvPr id="8" name="文本框 7"/>
          <p:cNvSpPr txBox="1"/>
          <p:nvPr/>
        </p:nvSpPr>
        <p:spPr>
          <a:xfrm>
            <a:off x="451604" y="1320800"/>
            <a:ext cx="2126496" cy="369332"/>
          </a:xfrm>
          <a:prstGeom prst="rect">
            <a:avLst/>
          </a:prstGeom>
          <a:noFill/>
        </p:spPr>
        <p:txBody>
          <a:bodyPr wrap="square" rtlCol="0">
            <a:spAutoFit/>
          </a:bodyPr>
          <a:lstStyle/>
          <a:p>
            <a:r>
              <a:rPr lang="en-US" altLang="zh-CN" dirty="0" smtClean="0">
                <a:latin typeface="+mn-ea"/>
              </a:rPr>
              <a:t>20K</a:t>
            </a:r>
            <a:endParaRPr lang="zh-CN" altLang="en-US" dirty="0">
              <a:latin typeface="+mn-ea"/>
            </a:endParaRPr>
          </a:p>
        </p:txBody>
      </p:sp>
    </p:spTree>
    <p:extLst>
      <p:ext uri="{BB962C8B-B14F-4D97-AF65-F5344CB8AC3E}">
        <p14:creationId xmlns:p14="http://schemas.microsoft.com/office/powerpoint/2010/main" val="20386784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p:txBody>
          <a:bodyPr/>
          <a:lstStyle/>
          <a:p>
            <a:r>
              <a:rPr lang="zh-CN" altLang="en-US" dirty="0" smtClean="0"/>
              <a:t>市场分析师</a:t>
            </a:r>
            <a:endParaRPr lang="zh-CN" altLang="en-US" dirty="0"/>
          </a:p>
        </p:txBody>
      </p:sp>
      <p:sp>
        <p:nvSpPr>
          <p:cNvPr id="4" name="灯片编号占位符 3"/>
          <p:cNvSpPr>
            <a:spLocks noGrp="1"/>
          </p:cNvSpPr>
          <p:nvPr>
            <p:ph type="sldNum" sz="quarter" idx="12"/>
          </p:nvPr>
        </p:nvSpPr>
        <p:spPr/>
        <p:txBody>
          <a:bodyPr/>
          <a:lstStyle/>
          <a:p>
            <a:fld id="{32CCA8F1-65B7-4168-9E5A-D348FEC2CD71}" type="slidenum">
              <a:rPr lang="zh-CN" altLang="en-US" smtClean="0"/>
              <a:t>8</a:t>
            </a:fld>
            <a:endParaRPr lang="zh-CN" altLang="en-US"/>
          </a:p>
        </p:txBody>
      </p:sp>
      <p:grpSp>
        <p:nvGrpSpPr>
          <p:cNvPr id="19" name="组合 18"/>
          <p:cNvGrpSpPr/>
          <p:nvPr/>
        </p:nvGrpSpPr>
        <p:grpSpPr>
          <a:xfrm>
            <a:off x="451604" y="1597973"/>
            <a:ext cx="11430080" cy="4873702"/>
            <a:chOff x="451604" y="904280"/>
            <a:chExt cx="11430080" cy="4873702"/>
          </a:xfrm>
        </p:grpSpPr>
        <p:sp>
          <p:nvSpPr>
            <p:cNvPr id="16" name="Round Single Corner Rectangle 6"/>
            <p:cNvSpPr/>
            <p:nvPr/>
          </p:nvSpPr>
          <p:spPr bwMode="auto">
            <a:xfrm>
              <a:off x="451604" y="1214422"/>
              <a:ext cx="5286412" cy="4000528"/>
            </a:xfrm>
            <a:prstGeom prst="round1Rect">
              <a:avLst/>
            </a:prstGeom>
            <a:solidFill>
              <a:srgbClr val="FFD860">
                <a:alpha val="40000"/>
              </a:srgbClr>
            </a:solidFill>
            <a:ln w="38100" cap="flat" cmpd="sng" algn="ctr">
              <a:noFill/>
              <a:prstDash val="solid"/>
              <a:miter lim="800000"/>
            </a:ln>
            <a:effectLst/>
          </p:spPr>
          <p:txBody>
            <a:bodyPr anchor="ctr"/>
            <a:lstStyle/>
            <a:p>
              <a:pPr lvl="0" algn="just" fontAlgn="base">
                <a:spcBef>
                  <a:spcPct val="0"/>
                </a:spcBef>
                <a:spcAft>
                  <a:spcPct val="0"/>
                </a:spcAft>
              </a:pPr>
              <a:r>
                <a:rPr lang="zh-CN" altLang="en-US" sz="1400" dirty="0">
                  <a:latin typeface="微软雅黑" pitchFamily="34" charset="-122"/>
                  <a:ea typeface="微软雅黑" pitchFamily="34" charset="-122"/>
                </a:rPr>
                <a:t>岗位职责：</a:t>
              </a:r>
            </a:p>
            <a:p>
              <a:pPr lvl="0" algn="just" fontAlgn="base">
                <a:spcBef>
                  <a:spcPct val="0"/>
                </a:spcBef>
                <a:spcAft>
                  <a:spcPct val="0"/>
                </a:spcAft>
              </a:pPr>
              <a:r>
                <a:rPr lang="en-US" altLang="zh-CN" sz="1400" dirty="0">
                  <a:latin typeface="微软雅黑" pitchFamily="34" charset="-122"/>
                  <a:ea typeface="微软雅黑" pitchFamily="34" charset="-122"/>
                </a:rPr>
                <a:t>1</a:t>
              </a:r>
              <a:r>
                <a:rPr lang="zh-CN" altLang="en-US" sz="1400" dirty="0">
                  <a:latin typeface="微软雅黑" pitchFamily="34" charset="-122"/>
                  <a:ea typeface="微软雅黑" pitchFamily="34" charset="-122"/>
                </a:rPr>
                <a:t>、深度分析目标行业的发展趋势和竞争要素，形成分析报告；</a:t>
              </a:r>
            </a:p>
            <a:p>
              <a:pPr lvl="0" algn="just" fontAlgn="base">
                <a:spcBef>
                  <a:spcPct val="0"/>
                </a:spcBef>
                <a:spcAft>
                  <a:spcPct val="0"/>
                </a:spcAft>
              </a:pPr>
              <a:r>
                <a:rPr lang="en-US" altLang="zh-CN" sz="1400" dirty="0">
                  <a:latin typeface="微软雅黑" pitchFamily="34" charset="-122"/>
                  <a:ea typeface="微软雅黑" pitchFamily="34" charset="-122"/>
                </a:rPr>
                <a:t>2</a:t>
              </a:r>
              <a:r>
                <a:rPr lang="zh-CN" altLang="en-US" sz="1400" dirty="0">
                  <a:latin typeface="微软雅黑" pitchFamily="34" charset="-122"/>
                  <a:ea typeface="微软雅黑" pitchFamily="34" charset="-122"/>
                </a:rPr>
                <a:t>、分析潜在标的企业的财务经营状况，建立财务评估模型；</a:t>
              </a:r>
            </a:p>
            <a:p>
              <a:pPr lvl="0" algn="just" fontAlgn="base">
                <a:spcBef>
                  <a:spcPct val="0"/>
                </a:spcBef>
                <a:spcAft>
                  <a:spcPct val="0"/>
                </a:spcAft>
              </a:pPr>
              <a:r>
                <a:rPr lang="en-US" altLang="zh-CN" sz="1400" dirty="0">
                  <a:latin typeface="微软雅黑" pitchFamily="34" charset="-122"/>
                  <a:ea typeface="微软雅黑" pitchFamily="34" charset="-122"/>
                </a:rPr>
                <a:t>3</a:t>
              </a:r>
              <a:r>
                <a:rPr lang="zh-CN" altLang="en-US" sz="1400" dirty="0">
                  <a:latin typeface="微软雅黑" pitchFamily="34" charset="-122"/>
                  <a:ea typeface="微软雅黑" pitchFamily="34" charset="-122"/>
                </a:rPr>
                <a:t>、对</a:t>
              </a:r>
              <a:r>
                <a:rPr lang="en-US" altLang="zh-CN" sz="1400" dirty="0">
                  <a:latin typeface="微软雅黑" pitchFamily="34" charset="-122"/>
                  <a:ea typeface="微软雅黑" pitchFamily="34" charset="-122"/>
                </a:rPr>
                <a:t>A</a:t>
              </a:r>
              <a:r>
                <a:rPr lang="zh-CN" altLang="en-US" sz="1400" dirty="0">
                  <a:latin typeface="微软雅黑" pitchFamily="34" charset="-122"/>
                  <a:ea typeface="微软雅黑" pitchFamily="34" charset="-122"/>
                </a:rPr>
                <a:t>股上市公司进行紧密跟踪及财务数据分析，进行量化策略研究；</a:t>
              </a:r>
            </a:p>
          </p:txBody>
        </p:sp>
        <p:cxnSp>
          <p:nvCxnSpPr>
            <p:cNvPr id="17" name="直接连接符 16"/>
            <p:cNvCxnSpPr/>
            <p:nvPr/>
          </p:nvCxnSpPr>
          <p:spPr>
            <a:xfrm>
              <a:off x="6167214" y="904280"/>
              <a:ext cx="0" cy="4873702"/>
            </a:xfrm>
            <a:prstGeom prst="line">
              <a:avLst/>
            </a:prstGeom>
            <a:ln w="28575">
              <a:solidFill>
                <a:srgbClr val="FFD860"/>
              </a:solidFill>
              <a:prstDash val="sys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8" name="Round Single Corner Rectangle 6"/>
            <p:cNvSpPr/>
            <p:nvPr/>
          </p:nvSpPr>
          <p:spPr bwMode="auto">
            <a:xfrm>
              <a:off x="6595272" y="1214422"/>
              <a:ext cx="5286412" cy="4071966"/>
            </a:xfrm>
            <a:prstGeom prst="round1Rect">
              <a:avLst/>
            </a:prstGeom>
            <a:solidFill>
              <a:srgbClr val="FFD860">
                <a:alpha val="40000"/>
              </a:srgbClr>
            </a:solidFill>
            <a:ln w="38100" cap="flat" cmpd="sng" algn="ctr">
              <a:noFill/>
              <a:prstDash val="solid"/>
              <a:miter lim="800000"/>
            </a:ln>
            <a:effectLst/>
          </p:spPr>
          <p:txBody>
            <a:bodyPr anchor="ctr"/>
            <a:lstStyle/>
            <a:p>
              <a:pPr algn="just" fontAlgn="base">
                <a:spcBef>
                  <a:spcPct val="0"/>
                </a:spcBef>
                <a:spcAft>
                  <a:spcPct val="0"/>
                </a:spcAft>
              </a:pPr>
              <a:r>
                <a:rPr lang="zh-CN" altLang="en-US" sz="1400" dirty="0">
                  <a:latin typeface="微软雅黑" pitchFamily="34" charset="-122"/>
                  <a:ea typeface="微软雅黑" pitchFamily="34" charset="-122"/>
                </a:rPr>
                <a:t>任职要求：</a:t>
              </a:r>
            </a:p>
            <a:p>
              <a:pPr algn="just" fontAlgn="base">
                <a:spcBef>
                  <a:spcPct val="0"/>
                </a:spcBef>
                <a:spcAft>
                  <a:spcPct val="0"/>
                </a:spcAft>
              </a:pPr>
              <a:r>
                <a:rPr lang="en-US" altLang="zh-CN" sz="1400" dirty="0">
                  <a:latin typeface="微软雅黑" pitchFamily="34" charset="-122"/>
                  <a:ea typeface="微软雅黑" pitchFamily="34" charset="-122"/>
                </a:rPr>
                <a:t>1</a:t>
              </a:r>
              <a:r>
                <a:rPr lang="zh-CN" altLang="en-US" sz="1400" dirty="0">
                  <a:latin typeface="微软雅黑" pitchFamily="34" charset="-122"/>
                  <a:ea typeface="微软雅黑" pitchFamily="34" charset="-122"/>
                </a:rPr>
                <a:t>、本科及以上学历，金融、财务等经济类专业背景；</a:t>
              </a:r>
            </a:p>
            <a:p>
              <a:pPr algn="just" fontAlgn="base">
                <a:spcBef>
                  <a:spcPct val="0"/>
                </a:spcBef>
                <a:spcAft>
                  <a:spcPct val="0"/>
                </a:spcAft>
              </a:pPr>
              <a:r>
                <a:rPr lang="en-US" altLang="zh-CN" sz="1400" dirty="0">
                  <a:latin typeface="微软雅黑" pitchFamily="34" charset="-122"/>
                  <a:ea typeface="微软雅黑" pitchFamily="34" charset="-122"/>
                </a:rPr>
                <a:t>2</a:t>
              </a:r>
              <a:r>
                <a:rPr lang="zh-CN" altLang="en-US" sz="1400" dirty="0">
                  <a:latin typeface="微软雅黑" pitchFamily="34" charset="-122"/>
                  <a:ea typeface="微软雅黑" pitchFamily="34" charset="-122"/>
                </a:rPr>
                <a:t>、相关工作经验</a:t>
              </a:r>
              <a:r>
                <a:rPr lang="en-US" altLang="zh-CN" sz="1400" dirty="0">
                  <a:latin typeface="微软雅黑" pitchFamily="34" charset="-122"/>
                  <a:ea typeface="微软雅黑" pitchFamily="34" charset="-122"/>
                </a:rPr>
                <a:t>3-5</a:t>
              </a:r>
              <a:r>
                <a:rPr lang="zh-CN" altLang="en-US" sz="1400" dirty="0">
                  <a:latin typeface="微软雅黑" pitchFamily="34" charset="-122"/>
                  <a:ea typeface="微软雅黑" pitchFamily="34" charset="-122"/>
                </a:rPr>
                <a:t>年，具备基本的金融行业知识和技能；</a:t>
              </a:r>
            </a:p>
            <a:p>
              <a:pPr algn="just" fontAlgn="base">
                <a:spcBef>
                  <a:spcPct val="0"/>
                </a:spcBef>
                <a:spcAft>
                  <a:spcPct val="0"/>
                </a:spcAft>
              </a:pPr>
              <a:r>
                <a:rPr lang="en-US" altLang="zh-CN" sz="1400" dirty="0">
                  <a:latin typeface="微软雅黑" pitchFamily="34" charset="-122"/>
                  <a:ea typeface="微软雅黑" pitchFamily="34" charset="-122"/>
                </a:rPr>
                <a:t>3</a:t>
              </a:r>
              <a:r>
                <a:rPr lang="zh-CN" altLang="en-US" sz="1400" dirty="0">
                  <a:latin typeface="微软雅黑" pitchFamily="34" charset="-122"/>
                  <a:ea typeface="微软雅黑" pitchFamily="34" charset="-122"/>
                </a:rPr>
                <a:t>、具备扎实的数据分析与统计基础，至少掌握一种数据分析软件，</a:t>
              </a:r>
              <a:r>
                <a:rPr lang="en-US" altLang="zh-CN" sz="1400" dirty="0">
                  <a:latin typeface="微软雅黑" pitchFamily="34" charset="-122"/>
                  <a:ea typeface="微软雅黑" pitchFamily="34" charset="-122"/>
                </a:rPr>
                <a:t>Python</a:t>
              </a:r>
              <a:r>
                <a:rPr lang="zh-CN" altLang="en-US" sz="1400" dirty="0">
                  <a:latin typeface="微软雅黑" pitchFamily="34" charset="-122"/>
                  <a:ea typeface="微软雅黑" pitchFamily="34" charset="-122"/>
                </a:rPr>
                <a:t>、</a:t>
              </a:r>
              <a:r>
                <a:rPr lang="en-US" altLang="zh-CN" sz="1400" dirty="0" err="1">
                  <a:latin typeface="微软雅黑" pitchFamily="34" charset="-122"/>
                  <a:ea typeface="微软雅黑" pitchFamily="34" charset="-122"/>
                </a:rPr>
                <a:t>Matlab</a:t>
              </a:r>
              <a:r>
                <a:rPr lang="zh-CN" altLang="en-US" sz="1400" dirty="0">
                  <a:latin typeface="微软雅黑" pitchFamily="34" charset="-122"/>
                  <a:ea typeface="微软雅黑" pitchFamily="34" charset="-122"/>
                </a:rPr>
                <a:t>、</a:t>
              </a:r>
              <a:r>
                <a:rPr lang="en-US" altLang="zh-CN" sz="1400" dirty="0">
                  <a:latin typeface="微软雅黑" pitchFamily="34" charset="-122"/>
                  <a:ea typeface="微软雅黑" pitchFamily="34" charset="-122"/>
                </a:rPr>
                <a:t>R</a:t>
              </a:r>
              <a:r>
                <a:rPr lang="zh-CN" altLang="en-US" sz="1400" dirty="0">
                  <a:latin typeface="微软雅黑" pitchFamily="34" charset="-122"/>
                  <a:ea typeface="微软雅黑" pitchFamily="34" charset="-122"/>
                </a:rPr>
                <a:t>、</a:t>
              </a:r>
              <a:r>
                <a:rPr lang="en-US" altLang="zh-CN" sz="1400" dirty="0">
                  <a:latin typeface="微软雅黑" pitchFamily="34" charset="-122"/>
                  <a:ea typeface="微软雅黑" pitchFamily="34" charset="-122"/>
                </a:rPr>
                <a:t>SAS</a:t>
              </a:r>
              <a:r>
                <a:rPr lang="zh-CN" altLang="en-US" sz="1400" dirty="0">
                  <a:latin typeface="微软雅黑" pitchFamily="34" charset="-122"/>
                  <a:ea typeface="微软雅黑" pitchFamily="34" charset="-122"/>
                </a:rPr>
                <a:t>等。</a:t>
              </a:r>
            </a:p>
          </p:txBody>
        </p:sp>
      </p:grpSp>
      <p:sp>
        <p:nvSpPr>
          <p:cNvPr id="8" name="文本框 7"/>
          <p:cNvSpPr txBox="1"/>
          <p:nvPr/>
        </p:nvSpPr>
        <p:spPr>
          <a:xfrm>
            <a:off x="451604" y="1320800"/>
            <a:ext cx="2126496" cy="369332"/>
          </a:xfrm>
          <a:prstGeom prst="rect">
            <a:avLst/>
          </a:prstGeom>
          <a:noFill/>
        </p:spPr>
        <p:txBody>
          <a:bodyPr wrap="square" rtlCol="0">
            <a:spAutoFit/>
          </a:bodyPr>
          <a:lstStyle/>
          <a:p>
            <a:r>
              <a:rPr lang="en-US" altLang="zh-CN" dirty="0">
                <a:latin typeface="+mn-ea"/>
              </a:rPr>
              <a:t>3</a:t>
            </a:r>
            <a:r>
              <a:rPr lang="en-US" altLang="zh-CN" dirty="0" smtClean="0">
                <a:latin typeface="+mn-ea"/>
              </a:rPr>
              <a:t>0K</a:t>
            </a:r>
            <a:endParaRPr lang="zh-CN" altLang="en-US" dirty="0">
              <a:latin typeface="+mn-ea"/>
            </a:endParaRPr>
          </a:p>
        </p:txBody>
      </p:sp>
    </p:spTree>
    <p:extLst>
      <p:ext uri="{BB962C8B-B14F-4D97-AF65-F5344CB8AC3E}">
        <p14:creationId xmlns:p14="http://schemas.microsoft.com/office/powerpoint/2010/main" val="33211222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p:txBody>
          <a:bodyPr/>
          <a:lstStyle/>
          <a:p>
            <a:r>
              <a:rPr lang="zh-CN" altLang="en-US" dirty="0"/>
              <a:t>财务</a:t>
            </a:r>
            <a:r>
              <a:rPr lang="zh-CN" altLang="en-US" dirty="0" smtClean="0"/>
              <a:t>分析师</a:t>
            </a:r>
            <a:endParaRPr lang="zh-CN" altLang="en-US" dirty="0"/>
          </a:p>
        </p:txBody>
      </p:sp>
      <p:sp>
        <p:nvSpPr>
          <p:cNvPr id="4" name="灯片编号占位符 3"/>
          <p:cNvSpPr>
            <a:spLocks noGrp="1"/>
          </p:cNvSpPr>
          <p:nvPr>
            <p:ph type="sldNum" sz="quarter" idx="12"/>
          </p:nvPr>
        </p:nvSpPr>
        <p:spPr/>
        <p:txBody>
          <a:bodyPr/>
          <a:lstStyle/>
          <a:p>
            <a:fld id="{32CCA8F1-65B7-4168-9E5A-D348FEC2CD71}" type="slidenum">
              <a:rPr lang="zh-CN" altLang="en-US" smtClean="0"/>
              <a:t>9</a:t>
            </a:fld>
            <a:endParaRPr lang="zh-CN" altLang="en-US"/>
          </a:p>
        </p:txBody>
      </p:sp>
      <p:grpSp>
        <p:nvGrpSpPr>
          <p:cNvPr id="19" name="组合 18"/>
          <p:cNvGrpSpPr/>
          <p:nvPr/>
        </p:nvGrpSpPr>
        <p:grpSpPr>
          <a:xfrm>
            <a:off x="451604" y="1597973"/>
            <a:ext cx="11430080" cy="4873702"/>
            <a:chOff x="451604" y="904280"/>
            <a:chExt cx="11430080" cy="4873702"/>
          </a:xfrm>
        </p:grpSpPr>
        <p:sp>
          <p:nvSpPr>
            <p:cNvPr id="16" name="Round Single Corner Rectangle 6"/>
            <p:cNvSpPr/>
            <p:nvPr/>
          </p:nvSpPr>
          <p:spPr bwMode="auto">
            <a:xfrm>
              <a:off x="451604" y="1214422"/>
              <a:ext cx="5286412" cy="4000528"/>
            </a:xfrm>
            <a:prstGeom prst="round1Rect">
              <a:avLst/>
            </a:prstGeom>
            <a:solidFill>
              <a:srgbClr val="FFD860">
                <a:alpha val="40000"/>
              </a:srgbClr>
            </a:solidFill>
            <a:ln w="38100" cap="flat" cmpd="sng" algn="ctr">
              <a:noFill/>
              <a:prstDash val="solid"/>
              <a:miter lim="800000"/>
            </a:ln>
            <a:effectLst/>
          </p:spPr>
          <p:txBody>
            <a:bodyPr anchor="ctr"/>
            <a:lstStyle/>
            <a:p>
              <a:pPr lvl="0" algn="just" fontAlgn="base">
                <a:spcBef>
                  <a:spcPct val="0"/>
                </a:spcBef>
                <a:spcAft>
                  <a:spcPct val="0"/>
                </a:spcAft>
              </a:pPr>
              <a:r>
                <a:rPr lang="zh-CN" altLang="en-US" sz="1400" dirty="0">
                  <a:latin typeface="微软雅黑" pitchFamily="34" charset="-122"/>
                  <a:ea typeface="微软雅黑" pitchFamily="34" charset="-122"/>
                </a:rPr>
                <a:t>岗位职责：</a:t>
              </a:r>
            </a:p>
            <a:p>
              <a:pPr lvl="0" algn="just" fontAlgn="base">
                <a:spcBef>
                  <a:spcPct val="0"/>
                </a:spcBef>
                <a:spcAft>
                  <a:spcPct val="0"/>
                </a:spcAft>
              </a:pPr>
              <a:r>
                <a:rPr lang="zh-CN" altLang="en-US" sz="1400" dirty="0">
                  <a:latin typeface="微软雅黑" pitchFamily="34" charset="-122"/>
                  <a:ea typeface="微软雅黑" pitchFamily="34" charset="-122"/>
                </a:rPr>
                <a:t>市场研究、数据分析、报告撰写任职要求：</a:t>
              </a:r>
            </a:p>
            <a:p>
              <a:pPr lvl="0" algn="just" fontAlgn="base">
                <a:spcBef>
                  <a:spcPct val="0"/>
                </a:spcBef>
                <a:spcAft>
                  <a:spcPct val="0"/>
                </a:spcAft>
              </a:pPr>
              <a:r>
                <a:rPr lang="en-US" altLang="zh-CN" sz="1400" dirty="0">
                  <a:latin typeface="微软雅黑" pitchFamily="34" charset="-122"/>
                  <a:ea typeface="微软雅黑" pitchFamily="34" charset="-122"/>
                </a:rPr>
                <a:t>1</a:t>
              </a:r>
              <a:r>
                <a:rPr lang="zh-CN" altLang="en-US" sz="1400" dirty="0">
                  <a:latin typeface="微软雅黑" pitchFamily="34" charset="-122"/>
                  <a:ea typeface="微软雅黑" pitchFamily="34" charset="-122"/>
                </a:rPr>
                <a:t>、金融、管理、新闻、</a:t>
              </a:r>
              <a:r>
                <a:rPr lang="en-US" altLang="zh-CN" sz="1400" dirty="0">
                  <a:latin typeface="微软雅黑" pitchFamily="34" charset="-122"/>
                  <a:ea typeface="微软雅黑" pitchFamily="34" charset="-122"/>
                </a:rPr>
                <a:t>IT</a:t>
              </a:r>
              <a:r>
                <a:rPr lang="zh-CN" altLang="en-US" sz="1400" dirty="0">
                  <a:latin typeface="微软雅黑" pitchFamily="34" charset="-122"/>
                  <a:ea typeface="微软雅黑" pitchFamily="34" charset="-122"/>
                </a:rPr>
                <a:t>等相关专业本科以上学历；</a:t>
              </a:r>
            </a:p>
            <a:p>
              <a:pPr lvl="0" algn="just" fontAlgn="base">
                <a:spcBef>
                  <a:spcPct val="0"/>
                </a:spcBef>
                <a:spcAft>
                  <a:spcPct val="0"/>
                </a:spcAft>
              </a:pPr>
              <a:r>
                <a:rPr lang="en-US" altLang="zh-CN" sz="1400" dirty="0">
                  <a:latin typeface="微软雅黑" pitchFamily="34" charset="-122"/>
                  <a:ea typeface="微软雅黑" pitchFamily="34" charset="-122"/>
                </a:rPr>
                <a:t>2</a:t>
              </a:r>
              <a:r>
                <a:rPr lang="zh-CN" altLang="en-US" sz="1400" dirty="0">
                  <a:latin typeface="微软雅黑" pitchFamily="34" charset="-122"/>
                  <a:ea typeface="微软雅黑" pitchFamily="34" charset="-122"/>
                </a:rPr>
                <a:t>、有市场研究或市场调研相关社会经验，具有一定的定性</a:t>
              </a:r>
              <a:r>
                <a:rPr lang="en-US" altLang="zh-CN" sz="1400" dirty="0">
                  <a:latin typeface="微软雅黑" pitchFamily="34" charset="-122"/>
                  <a:ea typeface="微软雅黑" pitchFamily="34" charset="-122"/>
                </a:rPr>
                <a:t>/</a:t>
              </a:r>
              <a:r>
                <a:rPr lang="zh-CN" altLang="en-US" sz="1400" dirty="0">
                  <a:latin typeface="微软雅黑" pitchFamily="34" charset="-122"/>
                  <a:ea typeface="微软雅黑" pitchFamily="34" charset="-122"/>
                </a:rPr>
                <a:t>定量研究方法及经验；</a:t>
              </a:r>
            </a:p>
            <a:p>
              <a:pPr lvl="0" algn="just" fontAlgn="base">
                <a:spcBef>
                  <a:spcPct val="0"/>
                </a:spcBef>
                <a:spcAft>
                  <a:spcPct val="0"/>
                </a:spcAft>
              </a:pPr>
              <a:r>
                <a:rPr lang="en-US" altLang="zh-CN" sz="1400" dirty="0">
                  <a:latin typeface="微软雅黑" pitchFamily="34" charset="-122"/>
                  <a:ea typeface="微软雅黑" pitchFamily="34" charset="-122"/>
                </a:rPr>
                <a:t>3</a:t>
              </a:r>
              <a:r>
                <a:rPr lang="zh-CN" altLang="en-US" sz="1400" dirty="0">
                  <a:latin typeface="微软雅黑" pitchFamily="34" charset="-122"/>
                  <a:ea typeface="微软雅黑" pitchFamily="34" charset="-122"/>
                </a:rPr>
                <a:t>、热爱市场研究分析工作，具有缜密的逻辑思维能力，擅长分析，注重细节。有</a:t>
              </a:r>
              <a:r>
                <a:rPr lang="en-US" altLang="zh-CN" sz="1400" dirty="0">
                  <a:latin typeface="微软雅黑" pitchFamily="34" charset="-122"/>
                  <a:ea typeface="微软雅黑" pitchFamily="34" charset="-122"/>
                </a:rPr>
                <a:t>IT</a:t>
              </a:r>
              <a:r>
                <a:rPr lang="zh-CN" altLang="en-US" sz="1400" dirty="0">
                  <a:latin typeface="微软雅黑" pitchFamily="34" charset="-122"/>
                  <a:ea typeface="微软雅黑" pitchFamily="34" charset="-122"/>
                </a:rPr>
                <a:t>行业相关工作经验者优先考虑；</a:t>
              </a:r>
              <a:r>
                <a:rPr lang="en-US" altLang="zh-CN" sz="1400" dirty="0">
                  <a:latin typeface="微软雅黑" pitchFamily="34" charset="-122"/>
                  <a:ea typeface="微软雅黑" pitchFamily="34" charset="-122"/>
                </a:rPr>
                <a:t>4</a:t>
              </a:r>
              <a:r>
                <a:rPr lang="zh-CN" altLang="en-US" sz="1400" dirty="0">
                  <a:latin typeface="微软雅黑" pitchFamily="34" charset="-122"/>
                  <a:ea typeface="微软雅黑" pitchFamily="34" charset="-122"/>
                </a:rPr>
                <a:t>、有良好的文字功底和写作能力；</a:t>
              </a:r>
            </a:p>
            <a:p>
              <a:pPr lvl="0" algn="just" fontAlgn="base">
                <a:spcBef>
                  <a:spcPct val="0"/>
                </a:spcBef>
                <a:spcAft>
                  <a:spcPct val="0"/>
                </a:spcAft>
              </a:pPr>
              <a:r>
                <a:rPr lang="en-US" altLang="zh-CN" sz="1400" dirty="0">
                  <a:latin typeface="微软雅黑" pitchFamily="34" charset="-122"/>
                  <a:ea typeface="微软雅黑" pitchFamily="34" charset="-122"/>
                </a:rPr>
                <a:t>5</a:t>
              </a:r>
              <a:r>
                <a:rPr lang="zh-CN" altLang="en-US" sz="1400" dirty="0">
                  <a:latin typeface="微软雅黑" pitchFamily="34" charset="-122"/>
                  <a:ea typeface="微软雅黑" pitchFamily="34" charset="-122"/>
                </a:rPr>
                <a:t>、能熟练应用</a:t>
              </a:r>
              <a:r>
                <a:rPr lang="en-US" altLang="zh-CN" sz="1400" dirty="0">
                  <a:latin typeface="微软雅黑" pitchFamily="34" charset="-122"/>
                  <a:ea typeface="微软雅黑" pitchFamily="34" charset="-122"/>
                </a:rPr>
                <a:t>Word PPT</a:t>
              </a:r>
              <a:r>
                <a:rPr lang="zh-CN" altLang="en-US" sz="1400" dirty="0">
                  <a:latin typeface="微软雅黑" pitchFamily="34" charset="-122"/>
                  <a:ea typeface="微软雅黑" pitchFamily="34" charset="-122"/>
                </a:rPr>
                <a:t>及</a:t>
              </a:r>
              <a:r>
                <a:rPr lang="en-US" altLang="zh-CN" sz="1400" dirty="0">
                  <a:latin typeface="微软雅黑" pitchFamily="34" charset="-122"/>
                  <a:ea typeface="微软雅黑" pitchFamily="34" charset="-122"/>
                </a:rPr>
                <a:t>Excel</a:t>
              </a:r>
              <a:r>
                <a:rPr lang="zh-CN" altLang="en-US" sz="1400" dirty="0">
                  <a:latin typeface="微软雅黑" pitchFamily="34" charset="-122"/>
                  <a:ea typeface="微软雅黑" pitchFamily="34" charset="-122"/>
                </a:rPr>
                <a:t>等办公软件，能够使用统计分析软件予以优先考虑；</a:t>
              </a:r>
            </a:p>
            <a:p>
              <a:pPr lvl="0" algn="just" fontAlgn="base">
                <a:spcBef>
                  <a:spcPct val="0"/>
                </a:spcBef>
                <a:spcAft>
                  <a:spcPct val="0"/>
                </a:spcAft>
              </a:pPr>
              <a:r>
                <a:rPr lang="en-US" altLang="zh-CN" sz="1400" dirty="0">
                  <a:latin typeface="微软雅黑" pitchFamily="34" charset="-122"/>
                  <a:ea typeface="微软雅黑" pitchFamily="34" charset="-122"/>
                </a:rPr>
                <a:t>6</a:t>
              </a:r>
              <a:r>
                <a:rPr lang="zh-CN" altLang="en-US" sz="1400" dirty="0">
                  <a:latin typeface="微软雅黑" pitchFamily="34" charset="-122"/>
                  <a:ea typeface="微软雅黑" pitchFamily="34" charset="-122"/>
                </a:rPr>
                <a:t>、乐于接受挑战，对工作富有责任感，善于沟通，具有团队合作精神。接受优秀的应届毕业生。</a:t>
              </a:r>
            </a:p>
          </p:txBody>
        </p:sp>
        <p:cxnSp>
          <p:nvCxnSpPr>
            <p:cNvPr id="17" name="直接连接符 16"/>
            <p:cNvCxnSpPr/>
            <p:nvPr/>
          </p:nvCxnSpPr>
          <p:spPr>
            <a:xfrm>
              <a:off x="6167214" y="904280"/>
              <a:ext cx="0" cy="4873702"/>
            </a:xfrm>
            <a:prstGeom prst="line">
              <a:avLst/>
            </a:prstGeom>
            <a:ln w="28575">
              <a:solidFill>
                <a:srgbClr val="FFD860"/>
              </a:solidFill>
              <a:prstDash val="sys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8" name="Round Single Corner Rectangle 6"/>
            <p:cNvSpPr/>
            <p:nvPr/>
          </p:nvSpPr>
          <p:spPr bwMode="auto">
            <a:xfrm>
              <a:off x="6595272" y="1214422"/>
              <a:ext cx="5286412" cy="4071966"/>
            </a:xfrm>
            <a:prstGeom prst="round1Rect">
              <a:avLst/>
            </a:prstGeom>
            <a:solidFill>
              <a:srgbClr val="FFD860">
                <a:alpha val="40000"/>
              </a:srgbClr>
            </a:solidFill>
            <a:ln w="38100" cap="flat" cmpd="sng" algn="ctr">
              <a:noFill/>
              <a:prstDash val="solid"/>
              <a:miter lim="800000"/>
            </a:ln>
            <a:effectLst/>
          </p:spPr>
          <p:txBody>
            <a:bodyPr anchor="ctr"/>
            <a:lstStyle/>
            <a:p>
              <a:pPr algn="just" fontAlgn="base">
                <a:spcBef>
                  <a:spcPct val="0"/>
                </a:spcBef>
                <a:spcAft>
                  <a:spcPct val="0"/>
                </a:spcAft>
              </a:pPr>
              <a:endParaRPr lang="zh-CN" altLang="en-US" sz="1400" dirty="0">
                <a:latin typeface="微软雅黑" pitchFamily="34" charset="-122"/>
                <a:ea typeface="微软雅黑" pitchFamily="34" charset="-122"/>
              </a:endParaRPr>
            </a:p>
          </p:txBody>
        </p:sp>
      </p:grpSp>
      <p:sp>
        <p:nvSpPr>
          <p:cNvPr id="8" name="文本框 7"/>
          <p:cNvSpPr txBox="1"/>
          <p:nvPr/>
        </p:nvSpPr>
        <p:spPr>
          <a:xfrm>
            <a:off x="451604" y="1320800"/>
            <a:ext cx="2126496" cy="369332"/>
          </a:xfrm>
          <a:prstGeom prst="rect">
            <a:avLst/>
          </a:prstGeom>
          <a:noFill/>
        </p:spPr>
        <p:txBody>
          <a:bodyPr wrap="square" rtlCol="0">
            <a:spAutoFit/>
          </a:bodyPr>
          <a:lstStyle/>
          <a:p>
            <a:r>
              <a:rPr lang="en-US" altLang="zh-CN" dirty="0" smtClean="0">
                <a:latin typeface="+mn-ea"/>
              </a:rPr>
              <a:t>15K</a:t>
            </a:r>
            <a:endParaRPr lang="zh-CN" altLang="en-US" dirty="0">
              <a:latin typeface="+mn-ea"/>
            </a:endParaRPr>
          </a:p>
        </p:txBody>
      </p:sp>
    </p:spTree>
    <p:extLst>
      <p:ext uri="{BB962C8B-B14F-4D97-AF65-F5344CB8AC3E}">
        <p14:creationId xmlns:p14="http://schemas.microsoft.com/office/powerpoint/2010/main" val="3862535077"/>
      </p:ext>
    </p:extLst>
  </p:cSld>
  <p:clrMapOvr>
    <a:masterClrMapping/>
  </p:clrMapOvr>
  <p:timing>
    <p:tnLst>
      <p:par>
        <p:cTn id="1" dur="indefinite" restart="never" nodeType="tmRoot"/>
      </p:par>
    </p:tnLst>
  </p:timing>
</p:sld>
</file>

<file path=ppt/theme/theme1.xml><?xml version="1.0" encoding="utf-8"?>
<a:theme xmlns:a="http://schemas.openxmlformats.org/drawingml/2006/main" name="第一PPT，www.1ppt.com">
  <a:themeElements>
    <a:clrScheme name="红色">
      <a:dk1>
        <a:sysClr val="windowText" lastClr="000000"/>
      </a:dk1>
      <a:lt1>
        <a:sysClr val="window" lastClr="FFFFFF"/>
      </a:lt1>
      <a:dk2>
        <a:srgbClr val="44546A"/>
      </a:dk2>
      <a:lt2>
        <a:srgbClr val="E7E6E6"/>
      </a:lt2>
      <a:accent1>
        <a:srgbClr val="F23B48"/>
      </a:accent1>
      <a:accent2>
        <a:srgbClr val="3F3F3F"/>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23B4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1_Office Theme">
  <a:themeElements>
    <a:clrScheme name="红色">
      <a:dk1>
        <a:sysClr val="windowText" lastClr="000000"/>
      </a:dk1>
      <a:lt1>
        <a:sysClr val="window" lastClr="FFFFFF"/>
      </a:lt1>
      <a:dk2>
        <a:srgbClr val="44546A"/>
      </a:dk2>
      <a:lt2>
        <a:srgbClr val="E7E6E6"/>
      </a:lt2>
      <a:accent1>
        <a:srgbClr val="F23B48"/>
      </a:accent1>
      <a:accent2>
        <a:srgbClr val="3F3F3F"/>
      </a:accent2>
      <a:accent3>
        <a:srgbClr val="F23B48"/>
      </a:accent3>
      <a:accent4>
        <a:srgbClr val="3F3F3F"/>
      </a:accent4>
      <a:accent5>
        <a:srgbClr val="F23B48"/>
      </a:accent5>
      <a:accent6>
        <a:srgbClr val="3F3F3F"/>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1288</TotalTime>
  <Words>4331</Words>
  <Application>Microsoft Office PowerPoint</Application>
  <PresentationFormat>宽屏</PresentationFormat>
  <Paragraphs>359</Paragraphs>
  <Slides>52</Slides>
  <Notes>0</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2</vt:i4>
      </vt:variant>
      <vt:variant>
        <vt:lpstr>幻灯片标题</vt:lpstr>
      </vt:variant>
      <vt:variant>
        <vt:i4>52</vt:i4>
      </vt:variant>
    </vt:vector>
  </HeadingPairs>
  <TitlesOfParts>
    <vt:vector size="64" baseType="lpstr">
      <vt:lpstr>Lato</vt:lpstr>
      <vt:lpstr>宋体</vt:lpstr>
      <vt:lpstr>微软雅黑</vt:lpstr>
      <vt:lpstr>Arial</vt:lpstr>
      <vt:lpstr>Calibri</vt:lpstr>
      <vt:lpstr>Consolas</vt:lpstr>
      <vt:lpstr>Raleway</vt:lpstr>
      <vt:lpstr>Wingdings</vt:lpstr>
      <vt:lpstr>第一PPT，www.1ppt.com</vt:lpstr>
      <vt:lpstr>11_Office Theme</vt:lpstr>
      <vt:lpstr>工作表</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红黑极简</dc:title>
  <dc:creator>第一PPT</dc:creator>
  <cp:keywords>www.1ppt.com</cp:keywords>
  <dc:description>www.1ppt.com</dc:description>
  <cp:lastModifiedBy>Zhang Lay</cp:lastModifiedBy>
  <cp:revision>92</cp:revision>
  <dcterms:created xsi:type="dcterms:W3CDTF">2017-02-13T15:17:59Z</dcterms:created>
  <dcterms:modified xsi:type="dcterms:W3CDTF">2018-05-27T05:21:53Z</dcterms:modified>
</cp:coreProperties>
</file>