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E34"/>
    <a:srgbClr val="2BA630"/>
    <a:srgbClr val="3B93CD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29124928415183"/>
          <c:y val="8.3294925448954879E-2"/>
          <c:w val="0.57254491458327461"/>
          <c:h val="0.9167050745510451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E8E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8D-4012-8448-9EFB6ED2CA42}"/>
              </c:ext>
            </c:extLst>
          </c:dPt>
          <c:dPt>
            <c:idx val="1"/>
            <c:bubble3D val="0"/>
            <c:spPr>
              <a:solidFill>
                <a:srgbClr val="D4D9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8D-4012-8448-9EFB6ED2CA42}"/>
              </c:ext>
            </c:extLst>
          </c:dPt>
          <c:val>
            <c:numRef>
              <c:f>Лист1!$C$4:$C$5</c:f>
              <c:numCache>
                <c:formatCode>General</c:formatCode>
                <c:ptCount val="2"/>
                <c:pt idx="0">
                  <c:v>0.65999999999999992</c:v>
                </c:pt>
                <c:pt idx="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8D-4012-8448-9EFB6ED2C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E8E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7-4121-BE99-0781837A5D39}"/>
              </c:ext>
            </c:extLst>
          </c:dPt>
          <c:dPt>
            <c:idx val="1"/>
            <c:bubble3D val="0"/>
            <c:spPr>
              <a:solidFill>
                <a:srgbClr val="D4D9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7-4121-BE99-0781837A5D39}"/>
              </c:ext>
            </c:extLst>
          </c:dPt>
          <c:val>
            <c:numRef>
              <c:f>Лист1!$M$3:$M$4</c:f>
              <c:numCache>
                <c:formatCode>General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57-4121-BE99-0781837A5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wZeus/python-sber-2022/tree/main/Final%20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ocode-maps.yandex.ru/1.x/?apikey=23aa748e-b261-49a3-8e25-a353715fdb8c&amp;geocode=&#1084;&#1086;&#1083;&#1086;&#1095;&#1085;&#1086;+&#1090;&#1086;&#1074;&#1072;&#1088;&#1085;&#1072;&#1103;+&#1092;&#1077;&#1088;&#1084;&#1072;+&#1089;.+&#1053;&#1086;&#1074;&#1099;&#1077;+&#1063;&#1077;&#1073;&#1077;&#1085;&#1100;&#1082;&#1080;+&#1047;&#1080;&#1072;&#1085;&#1095;&#1091;&#1088;&#1080;&#1085;&#1089;&#1082;&#1086;&#1075;&#1086;+&#1088;&#1072;&#1081;&#1086;&#1085;&#1072;+&#1056;&#1077;&#1089;&#1087;&#1091;&#1073;&#1083;&#1080;&#1082;&#1080;+&#1041;&#1072;&#1096;&#1082;&#1086;&#1088;&#1090;&#1086;&#1089;&#1090;&#1072;&#1085;&amp;format=json&amp;results=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Толюпа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Евгений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Анализ адресов объектов залога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Толюпа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Евгений Алексеевич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ЯрГУ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им. П.Г. Демидова, математический факультет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Ведущий специалист,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ЦУПФиП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Кредитный мониторинг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Ярославль, переезд затруднен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+7-915-981-6929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основании адресов расположения объектов залога (ОЗ)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 алгоритм объединяющий ОЗ в кластеры с расчетом расстояний; 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Использовался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Яндекс.Карт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метод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DBSCAN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модули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GB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GB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github.com/wwwZeus/python-sber-2022/tree/main/Final%20Project</a:t>
            </a:r>
            <a:endParaRPr lang="en-GB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Бизнес-логика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152504" y="1521239"/>
            <a:ext cx="3267075" cy="1304532"/>
            <a:chOff x="838199" y="2929227"/>
            <a:chExt cx="2565827" cy="130453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Применение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API </a:t>
                </a:r>
                <a:r>
                  <a:rPr lang="ru-RU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ндекс.Карт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" name="Прямоугольник 6"/>
            <p:cNvSpPr/>
            <p:nvPr/>
          </p:nvSpPr>
          <p:spPr>
            <a:xfrm>
              <a:off x="963213" y="3440810"/>
              <a:ext cx="2408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/>
                <a:t>Р</a:t>
              </a:r>
              <a:r>
                <a:rPr lang="ru-RU" dirty="0" smtClean="0"/>
                <a:t>аспознавание текста адреса</a:t>
              </a:r>
            </a:p>
            <a:p>
              <a:pPr algn="ctr"/>
              <a:r>
                <a:rPr lang="ru-RU" dirty="0" smtClean="0"/>
                <a:t>и перевод в координаты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1300110" y="1532425"/>
            <a:ext cx="2480915" cy="1304532"/>
            <a:chOff x="838199" y="2929227"/>
            <a:chExt cx="2565827" cy="130453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Входные данные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Прямоугольник 10"/>
            <p:cNvSpPr/>
            <p:nvPr/>
          </p:nvSpPr>
          <p:spPr>
            <a:xfrm>
              <a:off x="1053352" y="3440810"/>
              <a:ext cx="22284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Множество адресов 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бъектов залога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576445" y="3654081"/>
            <a:ext cx="3268800" cy="2011335"/>
            <a:chOff x="838199" y="2929227"/>
            <a:chExt cx="2565827" cy="1304532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API </a:t>
                </a:r>
                <a:r>
                  <a:rPr lang="ru-RU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ндекс.Карт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Прямоугольник 15"/>
            <p:cNvSpPr/>
            <p:nvPr/>
          </p:nvSpPr>
          <p:spPr>
            <a:xfrm>
              <a:off x="850305" y="3310429"/>
              <a:ext cx="2541619" cy="778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/>
                <a:t>П</a:t>
              </a:r>
              <a:r>
                <a:rPr lang="ru-RU" dirty="0" smtClean="0"/>
                <a:t>роверка насколько</a:t>
              </a:r>
            </a:p>
            <a:p>
              <a:pPr algn="ctr"/>
              <a:r>
                <a:rPr lang="ru-RU" dirty="0" smtClean="0"/>
                <a:t> корректно </a:t>
              </a:r>
              <a:r>
                <a:rPr lang="en-US" dirty="0" smtClean="0"/>
                <a:t>API </a:t>
              </a:r>
              <a:endParaRPr lang="ru-RU" dirty="0" smtClean="0"/>
            </a:p>
            <a:p>
              <a:pPr algn="ctr"/>
              <a:r>
                <a:rPr lang="ru-RU" dirty="0" smtClean="0"/>
                <a:t>распознал адрес и </a:t>
              </a:r>
            </a:p>
            <a:p>
              <a:pPr algn="ctr"/>
              <a:r>
                <a:rPr lang="ru-RU" dirty="0"/>
                <a:t>п</a:t>
              </a:r>
              <a:r>
                <a:rPr lang="ru-RU" dirty="0" smtClean="0"/>
                <a:t>еревел в координаты 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791058" y="1519112"/>
            <a:ext cx="3267075" cy="1317845"/>
            <a:chOff x="838199" y="2929227"/>
            <a:chExt cx="2565827" cy="1304532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23" name="Прямоугольник 22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Поиск ближайшего сотрудника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854743" y="3448820"/>
              <a:ext cx="2526729" cy="639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Определяется ближайший </a:t>
              </a:r>
            </a:p>
            <a:p>
              <a:pPr algn="ctr"/>
              <a:r>
                <a:rPr lang="ru-RU" dirty="0" smtClean="0"/>
                <a:t>сотрудник, для осмотра залога</a:t>
              </a:r>
              <a:endParaRPr lang="ru-RU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57910" y="3638590"/>
            <a:ext cx="3267075" cy="2021312"/>
            <a:chOff x="838199" y="2929227"/>
            <a:chExt cx="2565827" cy="1311004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Объединение ОЗ в Кластеры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Прямоугольник 26"/>
            <p:cNvSpPr/>
            <p:nvPr/>
          </p:nvSpPr>
          <p:spPr>
            <a:xfrm>
              <a:off x="959822" y="3282050"/>
              <a:ext cx="2322580" cy="958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На основании координат ОЗ</a:t>
              </a:r>
            </a:p>
            <a:p>
              <a:pPr algn="ctr"/>
              <a:r>
                <a:rPr lang="ru-RU" dirty="0" smtClean="0"/>
                <a:t>объединяются в кластеры.</a:t>
              </a:r>
            </a:p>
            <a:p>
              <a:pPr algn="ctr"/>
              <a:r>
                <a:rPr lang="ru-RU" dirty="0" smtClean="0"/>
                <a:t>Это позволяет находить ОЗ, </a:t>
              </a:r>
            </a:p>
            <a:p>
              <a:pPr algn="ctr"/>
              <a:r>
                <a:rPr lang="ru-RU" dirty="0" smtClean="0"/>
                <a:t>которые расположены </a:t>
              </a:r>
            </a:p>
            <a:p>
              <a:pPr algn="ctr"/>
              <a:r>
                <a:rPr lang="ru-RU" dirty="0" smtClean="0"/>
                <a:t>рядом друг с другом </a:t>
              </a: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2576444" y="5663447"/>
            <a:ext cx="3253383" cy="642432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difflib.SequenceMatcher</a:t>
            </a:r>
            <a:endParaRPr lang="ru-RU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distance.Sorensen</a:t>
            </a:r>
            <a:endParaRPr lang="ru-RU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distance.jaccard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795142" y="2834831"/>
            <a:ext cx="3267075" cy="418213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«Матрица расстояний»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ru-RU" sz="10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ндекс.Карт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557910" y="5649923"/>
            <a:ext cx="3267075" cy="642432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кластеризации 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52504" y="2811417"/>
            <a:ext cx="3267075" cy="418213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Геокодер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0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ндекс.Карт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297303" y="2850805"/>
            <a:ext cx="2479638" cy="418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Данные из АС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Модель </a:t>
            </a:r>
            <a:r>
              <a:rPr lang="ru-RU" sz="3600" dirty="0"/>
              <a:t>данных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25392"/>
              </p:ext>
            </p:extLst>
          </p:nvPr>
        </p:nvGraphicFramePr>
        <p:xfrm>
          <a:off x="838200" y="1467145"/>
          <a:ext cx="8051276" cy="10498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44505">
                  <a:extLst>
                    <a:ext uri="{9D8B030D-6E8A-4147-A177-3AD203B41FA5}">
                      <a16:colId xmlns:a16="http://schemas.microsoft.com/office/drawing/2014/main" val="3556876648"/>
                    </a:ext>
                  </a:extLst>
                </a:gridCol>
                <a:gridCol w="3506771">
                  <a:extLst>
                    <a:ext uri="{9D8B030D-6E8A-4147-A177-3AD203B41FA5}">
                      <a16:colId xmlns:a16="http://schemas.microsoft.com/office/drawing/2014/main" val="1891920870"/>
                    </a:ext>
                  </a:extLst>
                </a:gridCol>
              </a:tblGrid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Адрес</a:t>
                      </a:r>
                      <a:r>
                        <a:rPr lang="en-GB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100" u="none" strike="noStrike" baseline="0" dirty="0" smtClean="0">
                          <a:effectLst/>
                        </a:rPr>
                        <a:t>объекта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A6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>
                          <a:effectLst/>
                        </a:rPr>
                        <a:t>ID</a:t>
                      </a:r>
                      <a:r>
                        <a:rPr lang="en-GB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100" u="none" strike="noStrike" baseline="0" dirty="0" smtClean="0">
                          <a:effectLst/>
                        </a:rPr>
                        <a:t>Объекта</a:t>
                      </a:r>
                      <a:endParaRPr lang="ru-RU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31515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be691f15c214afe52aa3bcdfe54ee771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642711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г.Москва г. Москва Романов пер., д. 4, стр. 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969f1a35bb86b73c3f6d6f3e4a6da642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394139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Ивановская область Шуйский р-н, д.Остапово, дом 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de49dcbdc2ec1b24510e15731934e428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957715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97280"/>
              </p:ext>
            </p:extLst>
          </p:nvPr>
        </p:nvGraphicFramePr>
        <p:xfrm>
          <a:off x="838200" y="3170155"/>
          <a:ext cx="8051276" cy="32385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67812">
                  <a:extLst>
                    <a:ext uri="{9D8B030D-6E8A-4147-A177-3AD203B41FA5}">
                      <a16:colId xmlns:a16="http://schemas.microsoft.com/office/drawing/2014/main" val="2417442845"/>
                    </a:ext>
                  </a:extLst>
                </a:gridCol>
                <a:gridCol w="4383464">
                  <a:extLst>
                    <a:ext uri="{9D8B030D-6E8A-4147-A177-3AD203B41FA5}">
                      <a16:colId xmlns:a16="http://schemas.microsoft.com/office/drawing/2014/main" val="6245157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be691f15c214afe52aa3bcdfe54ee771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276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запрос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6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95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Субъект  РФ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Костромская область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95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</a:t>
                      </a:r>
                      <a:r>
                        <a:rPr lang="ru-RU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объекта Яндекса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Россия, Костромская область, 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улица,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50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Точность поиска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11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Что найдено?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4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Координаты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40.552827 57.465109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3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Расстояние до объекта, метры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46,1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Ближайший адрес сотрудника банка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г. Кострома, ул. Никитская, 33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1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42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Номер кластера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23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Кол-во Адресов в кластере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44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5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difflib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0,588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1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sorensen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7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5051727"/>
                  </a:ext>
                </a:extLst>
              </a:tr>
            </a:tbl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838200" y="2554664"/>
            <a:ext cx="10515600" cy="592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Результат</a:t>
            </a: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ru-RU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Яндекс.Карт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en-US" sz="3600" dirty="0"/>
              <a:t>API</a:t>
            </a:r>
            <a:r>
              <a:rPr lang="en-GB" sz="3600" dirty="0"/>
              <a:t> </a:t>
            </a:r>
            <a:r>
              <a:rPr lang="ru-RU" sz="3600" dirty="0" err="1">
                <a:solidFill>
                  <a:srgbClr val="FF0000"/>
                </a:solidFill>
              </a:rPr>
              <a:t>Я</a:t>
            </a:r>
            <a:r>
              <a:rPr lang="ru-RU" sz="3600" dirty="0" err="1"/>
              <a:t>ндекс.Карт</a:t>
            </a:r>
            <a:r>
              <a:rPr lang="ru-RU" sz="3600" dirty="0"/>
              <a:t> </a:t>
            </a:r>
            <a:r>
              <a:rPr lang="ru-RU" sz="3600" dirty="0" err="1"/>
              <a:t>Геокодер</a:t>
            </a:r>
            <a:r>
              <a:rPr lang="ru-RU" sz="3600" dirty="0"/>
              <a:t> и Матрица Расстояний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"/>
          <a:stretch/>
        </p:blipFill>
        <p:spPr>
          <a:xfrm>
            <a:off x="838200" y="1455792"/>
            <a:ext cx="4667901" cy="46862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auto">
          <a:xfrm>
            <a:off x="6064343" y="1455792"/>
            <a:ext cx="4399409" cy="1008112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5113"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з множества сотрудников ПМЗ найти ближайшего для выбранного объекта залога</a:t>
            </a:r>
            <a:endParaRPr lang="ru-RU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82917"/>
              </p:ext>
            </p:extLst>
          </p:nvPr>
        </p:nvGraphicFramePr>
        <p:xfrm>
          <a:off x="6136351" y="2463904"/>
          <a:ext cx="4219897" cy="30993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13755">
                  <a:extLst>
                    <a:ext uri="{9D8B030D-6E8A-4147-A177-3AD203B41FA5}">
                      <a16:colId xmlns:a16="http://schemas.microsoft.com/office/drawing/2014/main" val="1846737026"/>
                    </a:ext>
                  </a:extLst>
                </a:gridCol>
                <a:gridCol w="2106142">
                  <a:extLst>
                    <a:ext uri="{9D8B030D-6E8A-4147-A177-3AD203B41FA5}">
                      <a16:colId xmlns:a16="http://schemas.microsoft.com/office/drawing/2014/main" val="37966672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Адрес объекта залога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Костромская</a:t>
                      </a:r>
                      <a:r>
                        <a:rPr lang="ru-RU" sz="1000" b="0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область, г. Нерехта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796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Адрес сотрудника ПМЗ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Ярославль, ул.</a:t>
                      </a:r>
                      <a:r>
                        <a:rPr lang="ru-RU" sz="1000" b="0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Советская д. 34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85317"/>
                  </a:ext>
                </a:extLst>
              </a:tr>
              <a:tr h="51147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Иной ближайший адрес сотрудника ПМЗ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Кострома, 47</a:t>
                      </a:r>
                      <a:r>
                        <a:rPr lang="ru-RU" sz="1000" b="1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км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5537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Иное время в пути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45 минут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593896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Ярославль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45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38541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Иваново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57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16030"/>
                  </a:ext>
                </a:extLst>
              </a:tr>
              <a:tr h="67663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Кострома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41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68496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856953" y="5563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Результат</a:t>
            </a:r>
            <a:r>
              <a:rPr lang="ru-RU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:</a:t>
            </a:r>
            <a:r>
              <a:rPr lang="en-US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  </a:t>
            </a:r>
            <a:r>
              <a:rPr lang="ru-RU" u="sng" dirty="0" smtClean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Ярославль </a:t>
            </a:r>
            <a:r>
              <a:rPr lang="ru-RU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не является ближайшим,  г. Кострома ближе на 23 км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Объединение в кластеры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334"/>
            <a:ext cx="6173081" cy="538766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925780" y="5100508"/>
            <a:ext cx="4266220" cy="1757492"/>
            <a:chOff x="4877780" y="2391588"/>
            <a:chExt cx="4266220" cy="1757492"/>
          </a:xfrm>
        </p:grpSpPr>
        <p:sp>
          <p:nvSpPr>
            <p:cNvPr id="13" name="Прямоугольник 12"/>
            <p:cNvSpPr/>
            <p:nvPr/>
          </p:nvSpPr>
          <p:spPr bwMode="auto">
            <a:xfrm>
              <a:off x="4877780" y="2391588"/>
              <a:ext cx="4266220" cy="1757492"/>
            </a:xfrm>
            <a:prstGeom prst="rect">
              <a:avLst/>
            </a:prstGeom>
            <a:solidFill>
              <a:srgbClr val="EEEC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7800" fontAlgn="t">
                <a:spcBef>
                  <a:spcPts val="600"/>
                </a:spcBef>
                <a:defRPr/>
              </a:pPr>
              <a:r>
                <a:rPr lang="ru-RU" sz="1100" u="sng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Цифры рядом с кластером «58, (42)» Рыбинск:</a:t>
              </a:r>
            </a:p>
            <a:p>
              <a:pPr marL="541338" fontAlgn="t">
                <a:spcBef>
                  <a:spcPts val="600"/>
                </a:spcBef>
                <a:defRPr/>
              </a:pP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Номер кластера «58» для поиска в </a:t>
              </a:r>
              <a:r>
                <a:rPr lang="en-US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Excel</a:t>
              </a: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;</a:t>
              </a:r>
            </a:p>
            <a:p>
              <a:pPr marL="541338" fontAlgn="t">
                <a:spcBef>
                  <a:spcPts val="600"/>
                </a:spcBef>
                <a:defRPr/>
              </a:pP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Количество уникальных адресов ОЗ «(42)»</a:t>
              </a:r>
            </a:p>
            <a:p>
              <a:pPr marL="177800" indent="363538" fontAlgn="t">
                <a:spcBef>
                  <a:spcPts val="600"/>
                </a:spcBef>
                <a:defRPr/>
              </a:pP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-- </a:t>
              </a:r>
              <a:r>
                <a:rPr lang="ru-RU" sz="11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расположение сотрудника ПМЗ</a:t>
              </a:r>
            </a:p>
            <a:p>
              <a:pPr marL="177800" fontAlgn="t">
                <a:spcBef>
                  <a:spcPts val="600"/>
                </a:spcBef>
                <a:defRPr/>
              </a:pP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</a:t>
              </a:r>
              <a:r>
                <a:rPr lang="ru-RU" sz="12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    </a:t>
              </a: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 </a:t>
              </a:r>
              <a:r>
                <a:rPr lang="ru-RU" sz="12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-- </a:t>
              </a: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ОЗ, которые не вошли в кластер</a:t>
              </a:r>
              <a:endParaRPr lang="ru-RU" sz="1100" dirty="0">
                <a:solidFill>
                  <a:srgbClr val="000000"/>
                </a:solidFill>
                <a:latin typeface="Fedra Sans Pro Book LF" panose="020B0403040000020004" pitchFamily="34" charset="0"/>
                <a:ea typeface="Fedra Sans Pro Book LF" panose="020B0403040000020004" pitchFamily="34" charset="0"/>
              </a:endParaRPr>
            </a:p>
            <a:p>
              <a:pPr marL="177800" fontAlgn="t">
                <a:spcBef>
                  <a:spcPts val="600"/>
                </a:spcBef>
                <a:defRPr/>
              </a:pPr>
              <a:endParaRPr lang="ru-RU" sz="1400" dirty="0">
                <a:solidFill>
                  <a:srgbClr val="000000"/>
                </a:solidFill>
                <a:latin typeface="Fedra Sans Pro Book LF" panose="020B0403040000020004" pitchFamily="34" charset="0"/>
                <a:ea typeface="Fedra Sans Pro Book LF" panose="020B0403040000020004" pitchFamily="34" charset="0"/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3" y="3284403"/>
              <a:ext cx="238095" cy="20952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3" y="3531608"/>
              <a:ext cx="238095" cy="226757"/>
            </a:xfrm>
            <a:prstGeom prst="rect">
              <a:avLst/>
            </a:prstGeom>
          </p:spPr>
        </p:pic>
      </p:grpSp>
      <p:sp>
        <p:nvSpPr>
          <p:cNvPr id="16" name="Прямоугольник 15"/>
          <p:cNvSpPr/>
          <p:nvPr/>
        </p:nvSpPr>
        <p:spPr>
          <a:xfrm>
            <a:off x="6711885" y="1564604"/>
            <a:ext cx="5206738" cy="3498224"/>
          </a:xfrm>
          <a:prstGeom prst="rect">
            <a:avLst/>
          </a:prstGeom>
          <a:solidFill>
            <a:srgbClr val="D4D927"/>
          </a:solidFill>
          <a:ln w="9525" cap="flat" cmpd="sng" algn="ctr">
            <a:noFill/>
            <a:prstDash val="solid"/>
          </a:ln>
          <a:effectLst/>
        </p:spPr>
        <p:txBody>
          <a:bodyPr lIns="252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ru-RU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Для кластеризации была выбрана модель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ru-RU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Это </a:t>
            </a:r>
            <a:r>
              <a:rPr lang="ru-RU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кластеризации, основанной на плотности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— если дан набор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точек</a:t>
            </a:r>
            <a:r>
              <a:rPr lang="en-GB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координат</a:t>
            </a:r>
            <a:r>
              <a:rPr lang="en-GB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некотором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пространстве (двумерное пространство, оси широта и долгота),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группирует вместе точки, которые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расположены друг от друга на заданном расстоянии. </a:t>
            </a:r>
          </a:p>
          <a:p>
            <a:pPr lvl="0">
              <a:spcAft>
                <a:spcPts val="600"/>
              </a:spcAft>
              <a:defRPr/>
            </a:pP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Множество признается кластером, если в нем 2 и более объектов.</a:t>
            </a:r>
          </a:p>
          <a:p>
            <a:pPr lvl="0">
              <a:defRPr/>
            </a:pP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 отличи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от метода </a:t>
            </a:r>
            <a:r>
              <a:rPr lang="en-GB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задается количество кластеров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ru-RU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 </a:t>
            </a:r>
          </a:p>
          <a:p>
            <a:pPr lvl="0">
              <a:defRPr/>
            </a:pP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0" y="1564603"/>
            <a:ext cx="4266220" cy="339612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indent="93663"/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кластеры выделены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красным</a:t>
            </a:r>
            <a:endParaRPr lang="ru-RU" sz="2000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ru-RU" sz="3600" dirty="0"/>
              <a:t>Проверка </a:t>
            </a:r>
            <a:r>
              <a:rPr lang="en-US" sz="3600" dirty="0"/>
              <a:t>API </a:t>
            </a:r>
            <a:r>
              <a:rPr lang="ru-RU" sz="3600" dirty="0" err="1" smtClean="0"/>
              <a:t>Яндекс.Карт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Идея сравнивать входные данные с результатам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Яндекс.Карт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появилась во время обучения.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Корректный пример распознавания адреса: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Ошибочный пример: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3250"/>
              </p:ext>
            </p:extLst>
          </p:nvPr>
        </p:nvGraphicFramePr>
        <p:xfrm>
          <a:off x="1164733" y="2555222"/>
          <a:ext cx="96289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79">
                  <a:extLst>
                    <a:ext uri="{9D8B030D-6E8A-4147-A177-3AD203B41FA5}">
                      <a16:colId xmlns:a16="http://schemas.microsoft.com/office/drawing/2014/main" val="3761428474"/>
                    </a:ext>
                  </a:extLst>
                </a:gridCol>
                <a:gridCol w="4814479">
                  <a:extLst>
                    <a:ext uri="{9D8B030D-6E8A-4147-A177-3AD203B41FA5}">
                      <a16:colId xmlns:a16="http://schemas.microsoft.com/office/drawing/2014/main" val="3334713319"/>
                    </a:ext>
                  </a:extLst>
                </a:gridCol>
              </a:tblGrid>
              <a:tr h="22447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адрес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объекта Яндекса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4268"/>
                  </a:ext>
                </a:extLst>
              </a:tr>
              <a:tr h="338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Россия, Костромская область, Нерехта,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улица, 2А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9307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61417"/>
              </p:ext>
            </p:extLst>
          </p:nvPr>
        </p:nvGraphicFramePr>
        <p:xfrm>
          <a:off x="1164733" y="3803450"/>
          <a:ext cx="9628958" cy="80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79">
                  <a:extLst>
                    <a:ext uri="{9D8B030D-6E8A-4147-A177-3AD203B41FA5}">
                      <a16:colId xmlns:a16="http://schemas.microsoft.com/office/drawing/2014/main" val="3761428474"/>
                    </a:ext>
                  </a:extLst>
                </a:gridCol>
                <a:gridCol w="4814479">
                  <a:extLst>
                    <a:ext uri="{9D8B030D-6E8A-4147-A177-3AD203B41FA5}">
                      <a16:colId xmlns:a16="http://schemas.microsoft.com/office/drawing/2014/main" val="3334713319"/>
                    </a:ext>
                  </a:extLst>
                </a:gridCol>
              </a:tblGrid>
              <a:tr h="34903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адрес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объекта Яндекса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4268"/>
                  </a:ext>
                </a:extLst>
              </a:tr>
              <a:tr h="338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молочно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товарная ферма с. Новые Чебеньки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Зианчуринского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района Республики Башкортостан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Польша,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Подляское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воеводство,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повят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Бельский, сельская гмина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Браньск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Ферма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93075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791851" y="4826857"/>
            <a:ext cx="11400149" cy="1828467"/>
          </a:xfrm>
          <a:prstGeom prst="rect">
            <a:avLst/>
          </a:prstGeom>
          <a:solidFill>
            <a:srgbClr val="D4D927"/>
          </a:solidFill>
          <a:ln w="9525" cap="flat" cmpd="sng" algn="ctr">
            <a:noFill/>
            <a:prstDash val="solid"/>
          </a:ln>
          <a:effectLst/>
        </p:spPr>
        <p:txBody>
          <a:bodyPr lIns="252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Видно, что второй пример неверно обработал исходный адрес.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Убедиться в этом можно перейдя по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  <a:hlinkClick r:id="rId2"/>
              </a:rPr>
              <a:t>ссылке</a:t>
            </a: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;</a:t>
            </a:r>
            <a:endParaRPr lang="ru-RU" sz="1500" kern="0" dirty="0">
              <a:solidFill>
                <a:srgbClr val="000000"/>
              </a:solidFill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Сравнить исходный адрес и результат работы </a:t>
            </a:r>
            <a:r>
              <a:rPr lang="en-GB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API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возможно с помощью классов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sorensen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jaccard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ошибочного примера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возвращает результат близости 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текстов всего 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0,2085, а для корректного примера 0,588</a:t>
            </a:r>
            <a:r>
              <a:rPr lang="ru-RU" sz="15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500" kern="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Принято решение – если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возвращает меньше 0,3, то исходный адрес необходимо корректировать.</a:t>
            </a:r>
            <a:endParaRPr lang="ru-RU" sz="1500" kern="0" noProof="0" dirty="0" smtClean="0">
              <a:solidFill>
                <a:srgbClr val="000000"/>
              </a:solidFill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Финансовый результат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25197"/>
              </p:ext>
            </p:extLst>
          </p:nvPr>
        </p:nvGraphicFramePr>
        <p:xfrm>
          <a:off x="1147229" y="2126775"/>
          <a:ext cx="3195510" cy="167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 bwMode="auto">
          <a:xfrm>
            <a:off x="838200" y="1454726"/>
            <a:ext cx="4423170" cy="672049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5113" lvl="0" algn="ctr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П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ривлекли сюрвейерские компании для осмотра объектов дальше 150 км </a:t>
            </a:r>
            <a:endParaRPr lang="ru-RU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2585" y="267297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34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172200" y="1454726"/>
            <a:ext cx="4423170" cy="672049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5113" lvl="0"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Снизили количество выездов в один район в период 10 рабочих дней</a:t>
            </a:r>
            <a:endParaRPr lang="ru-RU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645494"/>
              </p:ext>
            </p:extLst>
          </p:nvPr>
        </p:nvGraphicFramePr>
        <p:xfrm>
          <a:off x="7020068" y="2126775"/>
          <a:ext cx="2617918" cy="175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27629" y="2710158"/>
            <a:ext cx="111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,3%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40F278-3A6B-42A9-A201-7E0E07BDE39C}"/>
              </a:ext>
            </a:extLst>
          </p:cNvPr>
          <p:cNvSpPr/>
          <p:nvPr/>
        </p:nvSpPr>
        <p:spPr>
          <a:xfrm>
            <a:off x="6172200" y="5057831"/>
            <a:ext cx="570449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99699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531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тыс.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рублей:</a:t>
            </a:r>
          </a:p>
          <a:p>
            <a:pPr marL="171450" indent="-171450" defTabSz="699699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203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тыс.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руб.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за счет экономии расходов на ГСМ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699699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328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тыс.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руб.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счет экономии трудозатрат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6172200" y="4048656"/>
            <a:ext cx="5473262" cy="672049"/>
          </a:xfrm>
          <a:prstGeom prst="rect">
            <a:avLst/>
          </a:prstGeom>
          <a:gradFill flip="none" rotWithShape="1">
            <a:gsLst>
              <a:gs pos="28000">
                <a:srgbClr val="0E8E34"/>
              </a:gs>
              <a:gs pos="100000">
                <a:srgbClr val="FFC000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5113" lvl="0"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Утвержденный экономический эффект по Среднерусскому банку составил</a:t>
            </a:r>
            <a:endParaRPr lang="ru-RU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8199" y="4048656"/>
            <a:ext cx="5100146" cy="2583373"/>
          </a:xfrm>
          <a:prstGeom prst="rect">
            <a:avLst/>
          </a:prstGeom>
          <a:solidFill>
            <a:srgbClr val="D4D927"/>
          </a:solidFill>
          <a:ln w="9525" cap="flat" cmpd="sng" algn="ctr">
            <a:noFill/>
            <a:prstDash val="solid"/>
          </a:ln>
          <a:effectLst/>
        </p:spPr>
        <p:txBody>
          <a:bodyPr lIns="252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Снижены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временные затраты на 20-28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Снижены затраты на ГСМ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Внесены изменения в расчет стоимости услуг сюрвейерских компаний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noProof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Проект используется в 3-х РЦ для оптимизации выездных осмотров объектов залога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37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705</Words>
  <Application>Microsoft Office PowerPoint</Application>
  <PresentationFormat>Широкоэкранный</PresentationFormat>
  <Paragraphs>143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Fedra Sans Pro Book LF</vt:lpstr>
      <vt:lpstr>Fedra Sans Pro Demi LF</vt:lpstr>
      <vt:lpstr>Fedra Sans Pro Light LF</vt:lpstr>
      <vt:lpstr>Fedra Sans Pro Medium</vt:lpstr>
      <vt:lpstr>Segoe UI</vt:lpstr>
      <vt:lpstr>Тема Office</vt:lpstr>
      <vt:lpstr>Анализ адресов объектов залога</vt:lpstr>
      <vt:lpstr>О себе</vt:lpstr>
      <vt:lpstr>Описание проекта</vt:lpstr>
      <vt:lpstr>Бизнес-логика</vt:lpstr>
      <vt:lpstr>Модель данных</vt:lpstr>
      <vt:lpstr>API Яндекс.Карт Геокодер и Матрица Расстояний</vt:lpstr>
      <vt:lpstr>Объединение в кластеры </vt:lpstr>
      <vt:lpstr>Проверка API Яндекс.Карт </vt:lpstr>
      <vt:lpstr>Финансовый результат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Толюпа Евгений Алексеевич</cp:lastModifiedBy>
  <cp:revision>56</cp:revision>
  <dcterms:created xsi:type="dcterms:W3CDTF">2021-02-19T10:44:02Z</dcterms:created>
  <dcterms:modified xsi:type="dcterms:W3CDTF">2022-11-15T09:56:43Z</dcterms:modified>
</cp:coreProperties>
</file>