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  <a:srgbClr val="3B93CD"/>
    <a:srgbClr val="0D9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wwZeus/python-sber-2022/tree/main/Final%20Projec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eocode-maps.yandex.ru/1.x/?apikey=23aa748e-b261-49a3-8e25-a353715fdb8c&amp;geocode=&#1084;&#1086;&#1083;&#1086;&#1095;&#1085;&#1086;+&#1090;&#1086;&#1074;&#1072;&#1088;&#1085;&#1072;&#1103;+&#1092;&#1077;&#1088;&#1084;&#1072;+&#1089;.+&#1053;&#1086;&#1074;&#1099;&#1077;+&#1063;&#1077;&#1073;&#1077;&#1085;&#1100;&#1082;&#1080;+&#1047;&#1080;&#1072;&#1085;&#1095;&#1091;&#1088;&#1080;&#1085;&#1089;&#1082;&#1086;&#1075;&#1086;+&#1088;&#1072;&#1081;&#1086;&#1085;&#1072;+&#1056;&#1077;&#1089;&#1087;&#1091;&#1073;&#1083;&#1080;&#1082;&#1080;+&#1041;&#1072;&#1096;&#1082;&#1086;&#1088;&#1090;&#1086;&#1089;&#1090;&#1072;&#1085;&amp;format=json&amp;results=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dirty="0" err="1" smtClean="0">
                <a:solidFill>
                  <a:schemeClr val="tx1"/>
                </a:solidFill>
                <a:latin typeface="+mj-lt"/>
              </a:rPr>
              <a:t>Толюпа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 Евгений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Анализ адресов объектов залога</a:t>
            </a:r>
            <a:endParaRPr lang="ru-RU" sz="4000" b="1" dirty="0"/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Ноябрь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Толюпа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Евгений Алексеевич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ЯрГУ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им. П.Г. Демидова, математический факультет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Ведущий специалист, 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ЦУПФиП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Кредитный мониторинг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Город Ярославль, переезд затруднен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Контакты: +7-915-981-6929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 основании адресов расположения объектов залога (ОЗ)</a:t>
            </a:r>
            <a:r>
              <a:rPr lang="en-GB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построен алгоритм объединяющий ОЗ в кластеры с расчетом расстояний; 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Использовался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 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Яндекс.Карт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метод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DBSCAN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модули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difflib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и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Ссылка на </a:t>
            </a:r>
            <a:r>
              <a:rPr lang="en-GB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github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GB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GB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</a:t>
            </a:r>
            <a:r>
              <a:rPr lang="en-GB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://</a:t>
            </a:r>
            <a:r>
              <a:rPr lang="en-GB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github.com/wwwZeus/python-sber-2022/tree/main/Final%20Project</a:t>
            </a:r>
            <a:endParaRPr lang="en-GB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Бизнес-логика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4152504" y="1521239"/>
            <a:ext cx="3267075" cy="1304532"/>
            <a:chOff x="838199" y="2929227"/>
            <a:chExt cx="2565827" cy="1304532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838199" y="2929227"/>
              <a:ext cx="2565827" cy="1304532"/>
              <a:chOff x="838199" y="2929227"/>
              <a:chExt cx="2565827" cy="1304532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838200" y="3294192"/>
                <a:ext cx="2565826" cy="939567"/>
              </a:xfrm>
              <a:prstGeom prst="rect">
                <a:avLst/>
              </a:prstGeom>
              <a:noFill/>
              <a:ln w="19050">
                <a:gradFill>
                  <a:gsLst>
                    <a:gs pos="0">
                      <a:srgbClr val="2BA630"/>
                    </a:gs>
                    <a:gs pos="100000">
                      <a:schemeClr val="accent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838199" y="2929227"/>
                <a:ext cx="2565827" cy="364965"/>
              </a:xfrm>
              <a:prstGeom prst="rect">
                <a:avLst/>
              </a:prstGeom>
              <a:solidFill>
                <a:srgbClr val="2BA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Применение 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API </a:t>
                </a:r>
                <a:r>
                  <a:rPr lang="ru-RU" sz="1600" dirty="0" err="1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Я</a:t>
                </a:r>
                <a:r>
                  <a:rPr lang="ru-RU" sz="16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ндекс.Карт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" name="Прямоугольник 6"/>
            <p:cNvSpPr/>
            <p:nvPr/>
          </p:nvSpPr>
          <p:spPr>
            <a:xfrm>
              <a:off x="963213" y="3440810"/>
              <a:ext cx="240879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dirty="0"/>
                <a:t>Р</a:t>
              </a:r>
              <a:r>
                <a:rPr lang="ru-RU" dirty="0" smtClean="0"/>
                <a:t>аспознавание текста адреса</a:t>
              </a:r>
            </a:p>
            <a:p>
              <a:pPr algn="ctr"/>
              <a:r>
                <a:rPr lang="ru-RU" dirty="0" smtClean="0"/>
                <a:t>и перевод в координаты</a:t>
              </a:r>
              <a:endParaRPr lang="ru-RU" dirty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1300110" y="1532425"/>
            <a:ext cx="2480915" cy="1304532"/>
            <a:chOff x="838199" y="2929227"/>
            <a:chExt cx="2565827" cy="1304532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838199" y="2929227"/>
              <a:ext cx="2565827" cy="1304532"/>
              <a:chOff x="838199" y="2929227"/>
              <a:chExt cx="2565827" cy="1304532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838200" y="3294192"/>
                <a:ext cx="2565826" cy="939567"/>
              </a:xfrm>
              <a:prstGeom prst="rect">
                <a:avLst/>
              </a:prstGeom>
              <a:noFill/>
              <a:ln w="19050">
                <a:gradFill>
                  <a:gsLst>
                    <a:gs pos="0">
                      <a:srgbClr val="2BA630"/>
                    </a:gs>
                    <a:gs pos="100000">
                      <a:schemeClr val="accent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" name="Прямоугольник 12"/>
              <p:cNvSpPr/>
              <p:nvPr/>
            </p:nvSpPr>
            <p:spPr>
              <a:xfrm>
                <a:off x="838199" y="2929227"/>
                <a:ext cx="2565827" cy="364965"/>
              </a:xfrm>
              <a:prstGeom prst="rect">
                <a:avLst/>
              </a:prstGeom>
              <a:solidFill>
                <a:srgbClr val="2BA630"/>
              </a:solidFill>
              <a:ln>
                <a:solidFill>
                  <a:srgbClr val="2BA6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Входные данные</a:t>
                </a:r>
                <a:endParaRPr lang="ru-RU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Прямоугольник 10"/>
            <p:cNvSpPr/>
            <p:nvPr/>
          </p:nvSpPr>
          <p:spPr>
            <a:xfrm>
              <a:off x="1053352" y="3440810"/>
              <a:ext cx="22284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dirty="0" smtClean="0"/>
                <a:t>Множество адресов </a:t>
              </a:r>
            </a:p>
            <a:p>
              <a:pPr algn="ctr"/>
              <a:r>
                <a:rPr lang="ru-RU" dirty="0"/>
                <a:t>о</a:t>
              </a:r>
              <a:r>
                <a:rPr lang="ru-RU" dirty="0" smtClean="0"/>
                <a:t>бъектов залога</a:t>
              </a:r>
              <a:endParaRPr lang="ru-RU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2576445" y="3654081"/>
            <a:ext cx="3268800" cy="2011335"/>
            <a:chOff x="838199" y="2929227"/>
            <a:chExt cx="2565827" cy="1304532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838199" y="2929227"/>
              <a:ext cx="2565827" cy="1304532"/>
              <a:chOff x="838199" y="2929227"/>
              <a:chExt cx="2565827" cy="1304532"/>
            </a:xfrm>
          </p:grpSpPr>
          <p:sp>
            <p:nvSpPr>
              <p:cNvPr id="17" name="Прямоугольник 16"/>
              <p:cNvSpPr/>
              <p:nvPr/>
            </p:nvSpPr>
            <p:spPr>
              <a:xfrm>
                <a:off x="838200" y="3294192"/>
                <a:ext cx="2565826" cy="939567"/>
              </a:xfrm>
              <a:prstGeom prst="rect">
                <a:avLst/>
              </a:prstGeom>
              <a:noFill/>
              <a:ln w="19050">
                <a:gradFill>
                  <a:gsLst>
                    <a:gs pos="0">
                      <a:srgbClr val="2BA630"/>
                    </a:gs>
                    <a:gs pos="100000">
                      <a:schemeClr val="accent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" name="Прямоугольник 17"/>
              <p:cNvSpPr/>
              <p:nvPr/>
            </p:nvSpPr>
            <p:spPr>
              <a:xfrm>
                <a:off x="838199" y="2929227"/>
                <a:ext cx="2565827" cy="364965"/>
              </a:xfrm>
              <a:prstGeom prst="rect">
                <a:avLst/>
              </a:prstGeom>
              <a:solidFill>
                <a:srgbClr val="2BA630"/>
              </a:solidFill>
              <a:ln>
                <a:solidFill>
                  <a:srgbClr val="2BA6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Проверка 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API </a:t>
                </a:r>
                <a:r>
                  <a:rPr lang="ru-RU" sz="1600" dirty="0" err="1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Я</a:t>
                </a:r>
                <a:r>
                  <a:rPr lang="ru-RU" sz="16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ндекс.Карт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6" name="Прямоугольник 15"/>
            <p:cNvSpPr/>
            <p:nvPr/>
          </p:nvSpPr>
          <p:spPr>
            <a:xfrm>
              <a:off x="850305" y="3310429"/>
              <a:ext cx="2541619" cy="778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dirty="0"/>
                <a:t>П</a:t>
              </a:r>
              <a:r>
                <a:rPr lang="ru-RU" dirty="0" smtClean="0"/>
                <a:t>роверка насколько</a:t>
              </a:r>
            </a:p>
            <a:p>
              <a:pPr algn="ctr"/>
              <a:r>
                <a:rPr lang="ru-RU" dirty="0" smtClean="0"/>
                <a:t> корректно </a:t>
              </a:r>
              <a:r>
                <a:rPr lang="en-US" dirty="0" smtClean="0"/>
                <a:t>API </a:t>
              </a:r>
              <a:endParaRPr lang="ru-RU" dirty="0" smtClean="0"/>
            </a:p>
            <a:p>
              <a:pPr algn="ctr"/>
              <a:r>
                <a:rPr lang="ru-RU" dirty="0" smtClean="0"/>
                <a:t>распознал адрес и </a:t>
              </a:r>
            </a:p>
            <a:p>
              <a:pPr algn="ctr"/>
              <a:r>
                <a:rPr lang="ru-RU" dirty="0"/>
                <a:t>п</a:t>
              </a:r>
              <a:r>
                <a:rPr lang="ru-RU" dirty="0" smtClean="0"/>
                <a:t>еревел в координаты </a:t>
              </a:r>
              <a:endParaRPr lang="ru-RU" dirty="0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7791058" y="1519112"/>
            <a:ext cx="3267075" cy="1317845"/>
            <a:chOff x="838199" y="2929227"/>
            <a:chExt cx="2565827" cy="1304532"/>
          </a:xfrm>
        </p:grpSpPr>
        <p:grpSp>
          <p:nvGrpSpPr>
            <p:cNvPr id="21" name="Группа 20"/>
            <p:cNvGrpSpPr/>
            <p:nvPr/>
          </p:nvGrpSpPr>
          <p:grpSpPr>
            <a:xfrm>
              <a:off x="838199" y="2929227"/>
              <a:ext cx="2565827" cy="1304532"/>
              <a:chOff x="838199" y="2929227"/>
              <a:chExt cx="2565827" cy="1304532"/>
            </a:xfrm>
          </p:grpSpPr>
          <p:sp>
            <p:nvSpPr>
              <p:cNvPr id="23" name="Прямоугольник 22"/>
              <p:cNvSpPr/>
              <p:nvPr/>
            </p:nvSpPr>
            <p:spPr>
              <a:xfrm>
                <a:off x="838200" y="3294192"/>
                <a:ext cx="2565826" cy="939567"/>
              </a:xfrm>
              <a:prstGeom prst="rect">
                <a:avLst/>
              </a:prstGeom>
              <a:noFill/>
              <a:ln w="19050">
                <a:gradFill>
                  <a:gsLst>
                    <a:gs pos="0">
                      <a:srgbClr val="2BA630"/>
                    </a:gs>
                    <a:gs pos="100000">
                      <a:schemeClr val="accent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" name="Прямоугольник 23"/>
              <p:cNvSpPr/>
              <p:nvPr/>
            </p:nvSpPr>
            <p:spPr>
              <a:xfrm>
                <a:off x="838199" y="2929227"/>
                <a:ext cx="2565827" cy="364965"/>
              </a:xfrm>
              <a:prstGeom prst="rect">
                <a:avLst/>
              </a:prstGeom>
              <a:solidFill>
                <a:srgbClr val="2BA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Поиск ближайшего сотрудника</a:t>
                </a:r>
                <a:endParaRPr lang="ru-RU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" name="Прямоугольник 21"/>
            <p:cNvSpPr/>
            <p:nvPr/>
          </p:nvSpPr>
          <p:spPr>
            <a:xfrm>
              <a:off x="854743" y="3448820"/>
              <a:ext cx="2526729" cy="639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dirty="0" smtClean="0"/>
                <a:t>Определяется ближайший </a:t>
              </a:r>
            </a:p>
            <a:p>
              <a:pPr algn="ctr"/>
              <a:r>
                <a:rPr lang="ru-RU" dirty="0" smtClean="0"/>
                <a:t>сотрудник, для осмотра залога</a:t>
              </a:r>
              <a:endParaRPr lang="ru-RU" dirty="0"/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6557910" y="3638590"/>
            <a:ext cx="3267075" cy="2021312"/>
            <a:chOff x="838199" y="2929227"/>
            <a:chExt cx="2565827" cy="1311004"/>
          </a:xfrm>
        </p:grpSpPr>
        <p:grpSp>
          <p:nvGrpSpPr>
            <p:cNvPr id="26" name="Группа 25"/>
            <p:cNvGrpSpPr/>
            <p:nvPr/>
          </p:nvGrpSpPr>
          <p:grpSpPr>
            <a:xfrm>
              <a:off x="838199" y="2929227"/>
              <a:ext cx="2565827" cy="1304532"/>
              <a:chOff x="838199" y="2929227"/>
              <a:chExt cx="2565827" cy="1304532"/>
            </a:xfrm>
          </p:grpSpPr>
          <p:sp>
            <p:nvSpPr>
              <p:cNvPr id="28" name="Прямоугольник 27"/>
              <p:cNvSpPr/>
              <p:nvPr/>
            </p:nvSpPr>
            <p:spPr>
              <a:xfrm>
                <a:off x="838200" y="3294192"/>
                <a:ext cx="2565826" cy="939567"/>
              </a:xfrm>
              <a:prstGeom prst="rect">
                <a:avLst/>
              </a:prstGeom>
              <a:noFill/>
              <a:ln w="19050">
                <a:gradFill>
                  <a:gsLst>
                    <a:gs pos="0">
                      <a:srgbClr val="2BA630"/>
                    </a:gs>
                    <a:gs pos="100000">
                      <a:schemeClr val="accent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" name="Прямоугольник 28"/>
              <p:cNvSpPr/>
              <p:nvPr/>
            </p:nvSpPr>
            <p:spPr>
              <a:xfrm>
                <a:off x="838199" y="2929227"/>
                <a:ext cx="2565827" cy="364965"/>
              </a:xfrm>
              <a:prstGeom prst="rect">
                <a:avLst/>
              </a:prstGeom>
              <a:solidFill>
                <a:srgbClr val="2BA630"/>
              </a:solidFill>
              <a:ln>
                <a:solidFill>
                  <a:srgbClr val="2BA6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Объединение ОЗ в Кластеры</a:t>
                </a:r>
                <a:endParaRPr lang="ru-RU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" name="Прямоугольник 26"/>
            <p:cNvSpPr/>
            <p:nvPr/>
          </p:nvSpPr>
          <p:spPr>
            <a:xfrm>
              <a:off x="959822" y="3282050"/>
              <a:ext cx="2322580" cy="9581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dirty="0" smtClean="0"/>
                <a:t>На основании координат ОЗ</a:t>
              </a:r>
            </a:p>
            <a:p>
              <a:pPr algn="ctr"/>
              <a:r>
                <a:rPr lang="ru-RU" dirty="0" smtClean="0"/>
                <a:t>объединяются в кластеры.</a:t>
              </a:r>
            </a:p>
            <a:p>
              <a:pPr algn="ctr"/>
              <a:r>
                <a:rPr lang="ru-RU" dirty="0" smtClean="0"/>
                <a:t>Это позволяет находить ОЗ, </a:t>
              </a:r>
            </a:p>
            <a:p>
              <a:pPr algn="ctr"/>
              <a:r>
                <a:rPr lang="ru-RU" dirty="0" smtClean="0"/>
                <a:t>которые расположены </a:t>
              </a:r>
            </a:p>
            <a:p>
              <a:pPr algn="ctr"/>
              <a:r>
                <a:rPr lang="ru-RU" dirty="0" smtClean="0"/>
                <a:t>рядом друг с другом </a:t>
              </a:r>
            </a:p>
          </p:txBody>
        </p:sp>
      </p:grpSp>
      <p:sp>
        <p:nvSpPr>
          <p:cNvPr id="30" name="Прямоугольник 29"/>
          <p:cNvSpPr/>
          <p:nvPr/>
        </p:nvSpPr>
        <p:spPr>
          <a:xfrm>
            <a:off x="2576444" y="5663447"/>
            <a:ext cx="3253383" cy="642432"/>
          </a:xfrm>
          <a:prstGeom prst="rect">
            <a:avLst/>
          </a:prstGeom>
          <a:solidFill>
            <a:srgbClr val="3B9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difflib.SequenceMatcher</a:t>
            </a:r>
            <a:endParaRPr lang="ru-RU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distance.Sorensen</a:t>
            </a:r>
            <a:endParaRPr lang="ru-RU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00" dirty="0" err="1">
                <a:latin typeface="Segoe UI" panose="020B0502040204020203" pitchFamily="34" charset="0"/>
                <a:cs typeface="Segoe UI" panose="020B0502040204020203" pitchFamily="34" charset="0"/>
              </a:rPr>
              <a:t>distance.jaccard</a:t>
            </a:r>
            <a:endParaRPr lang="ru-R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7795142" y="2834831"/>
            <a:ext cx="3267075" cy="418213"/>
          </a:xfrm>
          <a:prstGeom prst="rect">
            <a:avLst/>
          </a:prstGeom>
          <a:solidFill>
            <a:srgbClr val="3B9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«Матрица расстояний»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ru-RU" sz="1000" dirty="0" err="1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Я</a:t>
            </a:r>
            <a:r>
              <a:rPr lang="ru-RU" sz="1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ндекс.Карт</a:t>
            </a:r>
            <a:endParaRPr lang="ru-R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6557910" y="5649923"/>
            <a:ext cx="3267075" cy="642432"/>
          </a:xfrm>
          <a:prstGeom prst="rect">
            <a:avLst/>
          </a:prstGeom>
          <a:solidFill>
            <a:srgbClr val="3B9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latin typeface="Segoe UI" panose="020B0502040204020203" pitchFamily="34" charset="0"/>
                <a:cs typeface="Segoe UI" panose="020B0502040204020203" pitchFamily="34" charset="0"/>
              </a:rPr>
              <a:t>алгоритм кластеризации </a:t>
            </a:r>
            <a:r>
              <a:rPr lang="ru-RU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данных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DBSCAN</a:t>
            </a:r>
            <a:endParaRPr lang="ru-R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4152504" y="2811417"/>
            <a:ext cx="3267075" cy="418213"/>
          </a:xfrm>
          <a:prstGeom prst="rect">
            <a:avLst/>
          </a:prstGeom>
          <a:solidFill>
            <a:srgbClr val="3B9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«</a:t>
            </a:r>
            <a:r>
              <a:rPr lang="ru-RU" sz="1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Геокодер</a:t>
            </a:r>
            <a:r>
              <a:rPr lang="ru-RU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»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en-GB" sz="1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000" dirty="0" err="1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Я</a:t>
            </a:r>
            <a:r>
              <a:rPr lang="ru-RU" sz="1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ндекс.Карт</a:t>
            </a:r>
            <a:endParaRPr lang="ru-R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297303" y="2850805"/>
            <a:ext cx="2479638" cy="4182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Данные из АС</a:t>
            </a:r>
            <a:endParaRPr lang="ru-RU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Модель </a:t>
            </a:r>
            <a:r>
              <a:rPr lang="ru-RU" sz="3600" dirty="0"/>
              <a:t>данных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625392"/>
              </p:ext>
            </p:extLst>
          </p:nvPr>
        </p:nvGraphicFramePr>
        <p:xfrm>
          <a:off x="838200" y="1467145"/>
          <a:ext cx="8051276" cy="104981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544505">
                  <a:extLst>
                    <a:ext uri="{9D8B030D-6E8A-4147-A177-3AD203B41FA5}">
                      <a16:colId xmlns:a16="http://schemas.microsoft.com/office/drawing/2014/main" val="3556876648"/>
                    </a:ext>
                  </a:extLst>
                </a:gridCol>
                <a:gridCol w="3506771">
                  <a:extLst>
                    <a:ext uri="{9D8B030D-6E8A-4147-A177-3AD203B41FA5}">
                      <a16:colId xmlns:a16="http://schemas.microsoft.com/office/drawing/2014/main" val="1891920870"/>
                    </a:ext>
                  </a:extLst>
                </a:gridCol>
              </a:tblGrid>
              <a:tr h="26245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</a:rPr>
                        <a:t>Адрес</a:t>
                      </a:r>
                      <a:r>
                        <a:rPr lang="en-GB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100" u="none" strike="noStrike" baseline="0" dirty="0" smtClean="0">
                          <a:effectLst/>
                        </a:rPr>
                        <a:t>объекта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A6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>
                          <a:effectLst/>
                        </a:rPr>
                        <a:t>ID</a:t>
                      </a:r>
                      <a:r>
                        <a:rPr lang="en-GB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100" u="none" strike="noStrike" baseline="0" dirty="0" smtClean="0">
                          <a:effectLst/>
                        </a:rPr>
                        <a:t>Объекта</a:t>
                      </a:r>
                      <a:endParaRPr lang="ru-RU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A6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631515"/>
                  </a:ext>
                </a:extLst>
              </a:tr>
              <a:tr h="26245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Нерехта, </a:t>
                      </a:r>
                      <a:r>
                        <a:rPr lang="ru-RU" sz="11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Климушинская</a:t>
                      </a:r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2а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be691f15c214afe52aa3bcdfe54ee771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2642711"/>
                  </a:ext>
                </a:extLst>
              </a:tr>
              <a:tr h="26245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г.Москва г. Москва Романов пер., д. 4, стр. 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969f1a35bb86b73c3f6d6f3e4a6da642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1394139"/>
                  </a:ext>
                </a:extLst>
              </a:tr>
              <a:tr h="26245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Ивановская область Шуйский р-н, д.Остапово, дом 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de49dcbdc2ec1b24510e15731934e428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9577151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197280"/>
              </p:ext>
            </p:extLst>
          </p:nvPr>
        </p:nvGraphicFramePr>
        <p:xfrm>
          <a:off x="838200" y="3170155"/>
          <a:ext cx="8051276" cy="32385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67812">
                  <a:extLst>
                    <a:ext uri="{9D8B030D-6E8A-4147-A177-3AD203B41FA5}">
                      <a16:colId xmlns:a16="http://schemas.microsoft.com/office/drawing/2014/main" val="2417442845"/>
                    </a:ext>
                  </a:extLst>
                </a:gridCol>
                <a:gridCol w="4383464">
                  <a:extLst>
                    <a:ext uri="{9D8B030D-6E8A-4147-A177-3AD203B41FA5}">
                      <a16:colId xmlns:a16="http://schemas.microsoft.com/office/drawing/2014/main" val="6245157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 </a:t>
                      </a:r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адреса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be691f15c214afe52aa3bcdfe54ee771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2762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Исходный запрос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Нерехта, </a:t>
                      </a:r>
                      <a:r>
                        <a:rPr lang="ru-RU" sz="11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Климушинская</a:t>
                      </a:r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2а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651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495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Субъект  РФ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Костромская область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795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Адрес </a:t>
                      </a:r>
                      <a:r>
                        <a:rPr lang="ru-RU" sz="11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объекта Яндекса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Россия, Костромская область, Нерехта, </a:t>
                      </a:r>
                      <a:r>
                        <a:rPr lang="ru-RU" sz="11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Климушинская</a:t>
                      </a:r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улица, 2А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550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Точность поиска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exact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411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Что найдено?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house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94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Координаты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40.552827 57.465109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53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Расстояние до объекта, метры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46,1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826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Ближайший адрес сотрудника банка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г. Кострома, ул. Никитская, 33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712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142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Номер кластера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4236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Кол-во Адресов в кластере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7443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75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difflib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0,588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513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sorensen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0,895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7798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jaccard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0,810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05051727"/>
                  </a:ext>
                </a:extLst>
              </a:tr>
            </a:tbl>
          </a:graphicData>
        </a:graphic>
      </p:graphicFrame>
      <p:sp>
        <p:nvSpPr>
          <p:cNvPr id="14" name="Заголовок 1"/>
          <p:cNvSpPr txBox="1">
            <a:spLocks/>
          </p:cNvSpPr>
          <p:nvPr/>
        </p:nvSpPr>
        <p:spPr>
          <a:xfrm>
            <a:off x="838200" y="2554664"/>
            <a:ext cx="10515600" cy="592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2BA6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Результат</a:t>
            </a:r>
            <a:r>
              <a:rPr lang="en-GB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API </a:t>
            </a:r>
            <a:r>
              <a:rPr lang="ru-RU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Яндекс.Карт</a:t>
            </a: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>
            <a:noAutofit/>
          </a:bodyPr>
          <a:lstStyle/>
          <a:p>
            <a:r>
              <a:rPr lang="en-US" sz="3600" dirty="0"/>
              <a:t>API</a:t>
            </a:r>
            <a:r>
              <a:rPr lang="en-GB" sz="3600" dirty="0"/>
              <a:t> </a:t>
            </a:r>
            <a:r>
              <a:rPr lang="ru-RU" sz="3600" dirty="0" err="1">
                <a:solidFill>
                  <a:srgbClr val="FF0000"/>
                </a:solidFill>
              </a:rPr>
              <a:t>Я</a:t>
            </a:r>
            <a:r>
              <a:rPr lang="ru-RU" sz="3600" dirty="0" err="1"/>
              <a:t>ндекс.Карт</a:t>
            </a:r>
            <a:r>
              <a:rPr lang="ru-RU" sz="3600" dirty="0"/>
              <a:t> </a:t>
            </a:r>
            <a:r>
              <a:rPr lang="ru-RU" sz="3600" dirty="0" err="1"/>
              <a:t>Геокодер</a:t>
            </a:r>
            <a:r>
              <a:rPr lang="ru-RU" sz="3600" dirty="0"/>
              <a:t> и Матрица Расстояний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4"/>
          <a:stretch/>
        </p:blipFill>
        <p:spPr>
          <a:xfrm>
            <a:off x="838200" y="1455792"/>
            <a:ext cx="4667901" cy="46862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 bwMode="auto">
          <a:xfrm>
            <a:off x="6064343" y="1455792"/>
            <a:ext cx="4399409" cy="1008112"/>
          </a:xfrm>
          <a:prstGeom prst="rect">
            <a:avLst/>
          </a:prstGeom>
          <a:solidFill>
            <a:srgbClr val="0E8E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65113" lvl="0"/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Fedra Sans Pro Book LF" pitchFamily="34" charset="0"/>
                <a:cs typeface="Segoe UI" panose="020B0502040204020203" pitchFamily="34" charset="0"/>
              </a:rPr>
              <a:t>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Fedra Sans Pro Book LF" pitchFamily="34" charset="0"/>
                <a:cs typeface="Segoe UI" panose="020B0502040204020203" pitchFamily="34" charset="0"/>
              </a:rPr>
              <a:t>з множества сотрудников ПМЗ найти ближайшего для выбранного объекта залога</a:t>
            </a:r>
            <a:endParaRPr lang="ru-RU" dirty="0">
              <a:solidFill>
                <a:srgbClr val="FF0000"/>
              </a:solidFill>
              <a:latin typeface="Segoe UI" panose="020B0502040204020203" pitchFamily="34" charset="0"/>
              <a:ea typeface="Fedra Sans Pro Book LF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782917"/>
              </p:ext>
            </p:extLst>
          </p:nvPr>
        </p:nvGraphicFramePr>
        <p:xfrm>
          <a:off x="6136351" y="2463904"/>
          <a:ext cx="4219897" cy="3099301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113755">
                  <a:extLst>
                    <a:ext uri="{9D8B030D-6E8A-4147-A177-3AD203B41FA5}">
                      <a16:colId xmlns:a16="http://schemas.microsoft.com/office/drawing/2014/main" val="1846737026"/>
                    </a:ext>
                  </a:extLst>
                </a:gridCol>
                <a:gridCol w="2106142">
                  <a:extLst>
                    <a:ext uri="{9D8B030D-6E8A-4147-A177-3AD203B41FA5}">
                      <a16:colId xmlns:a16="http://schemas.microsoft.com/office/drawing/2014/main" val="37966672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dirty="0" smtClean="0"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Адрес объекта залога</a:t>
                      </a:r>
                      <a:endParaRPr lang="ru-RU" sz="1000" b="0" dirty="0">
                        <a:effectLst/>
                        <a:latin typeface="Segoe UI" panose="020B0502040204020203" pitchFamily="34" charset="0"/>
                        <a:ea typeface="Fedra Sans Pro Light LF" panose="020B03030400000200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000" b="0" dirty="0" smtClean="0"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Костромская</a:t>
                      </a:r>
                      <a:r>
                        <a:rPr lang="ru-RU" sz="1000" b="0" baseline="0" dirty="0" smtClean="0"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 область, г. Нерехта</a:t>
                      </a:r>
                      <a:endParaRPr lang="ru-RU" sz="1000" b="0" dirty="0">
                        <a:effectLst/>
                        <a:latin typeface="Segoe UI" panose="020B0502040204020203" pitchFamily="34" charset="0"/>
                        <a:ea typeface="Fedra Sans Pro Light LF" panose="020B03030400000200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97964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000" b="0" dirty="0" smtClean="0"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Адрес сотрудника ПМЗ</a:t>
                      </a:r>
                      <a:endParaRPr lang="ru-RU" sz="1000" b="0" dirty="0">
                        <a:effectLst/>
                        <a:latin typeface="Segoe UI" panose="020B0502040204020203" pitchFamily="34" charset="0"/>
                        <a:ea typeface="Fedra Sans Pro Light LF" panose="020B03030400000200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000" b="0" dirty="0" smtClean="0"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Ярославль, ул.</a:t>
                      </a:r>
                      <a:r>
                        <a:rPr lang="ru-RU" sz="1000" b="0" baseline="0" dirty="0" smtClean="0"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 Советская д. 34</a:t>
                      </a:r>
                      <a:endParaRPr lang="ru-RU" sz="1000" b="0" dirty="0">
                        <a:effectLst/>
                        <a:latin typeface="Segoe UI" panose="020B0502040204020203" pitchFamily="34" charset="0"/>
                        <a:ea typeface="Fedra Sans Pro Light LF" panose="020B03030400000200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85317"/>
                  </a:ext>
                </a:extLst>
              </a:tr>
              <a:tr h="51147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000" b="1" dirty="0" smtClean="0"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Иной ближайший адрес сотрудника ПМЗ</a:t>
                      </a:r>
                      <a:endParaRPr lang="ru-RU" sz="1000" b="1" dirty="0">
                        <a:effectLst/>
                        <a:latin typeface="Segoe UI" panose="020B0502040204020203" pitchFamily="34" charset="0"/>
                        <a:ea typeface="Fedra Sans Pro Light LF" panose="020B03030400000200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000" b="1" dirty="0" smtClean="0"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Кострома, 47</a:t>
                      </a:r>
                      <a:r>
                        <a:rPr lang="ru-RU" sz="1000" b="1" baseline="0" dirty="0" smtClean="0"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 км</a:t>
                      </a:r>
                      <a:endParaRPr lang="ru-RU" sz="1000" b="1" dirty="0">
                        <a:effectLst/>
                        <a:latin typeface="Segoe UI" panose="020B0502040204020203" pitchFamily="34" charset="0"/>
                        <a:ea typeface="Fedra Sans Pro Light LF" panose="020B03030400000200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55375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000" b="1" dirty="0" smtClean="0"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Иное время в пути</a:t>
                      </a:r>
                      <a:endParaRPr lang="ru-RU" sz="1000" b="1" dirty="0">
                        <a:effectLst/>
                        <a:latin typeface="Segoe UI" panose="020B0502040204020203" pitchFamily="34" charset="0"/>
                        <a:ea typeface="Fedra Sans Pro Light LF" panose="020B03030400000200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000" b="1" dirty="0" smtClean="0"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45 минут</a:t>
                      </a:r>
                      <a:endParaRPr lang="ru-RU" sz="1000" b="1" dirty="0">
                        <a:effectLst/>
                        <a:latin typeface="Segoe UI" panose="020B0502040204020203" pitchFamily="34" charset="0"/>
                        <a:ea typeface="Fedra Sans Pro Light LF" panose="020B03030400000200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8593896"/>
                  </a:ext>
                </a:extLst>
              </a:tr>
              <a:tr h="45842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000" b="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Ярославль</a:t>
                      </a:r>
                      <a:endParaRPr lang="ru-RU" sz="1000" b="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Fedra Sans Pro Light LF" panose="020B03030400000200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000" b="0" dirty="0" smtClean="0"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45 км</a:t>
                      </a:r>
                      <a:endParaRPr lang="ru-RU" sz="1000" b="0" dirty="0">
                        <a:effectLst/>
                        <a:latin typeface="Segoe UI" panose="020B0502040204020203" pitchFamily="34" charset="0"/>
                        <a:ea typeface="Fedra Sans Pro Light LF" panose="020B03030400000200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638541"/>
                  </a:ext>
                </a:extLst>
              </a:tr>
              <a:tr h="48076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000" b="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Иваново</a:t>
                      </a:r>
                      <a:endParaRPr lang="ru-RU" sz="1000" b="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Fedra Sans Pro Light LF" panose="020B03030400000200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000" b="0" dirty="0" smtClean="0"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57 км</a:t>
                      </a:r>
                      <a:endParaRPr lang="ru-RU" sz="1000" b="0" dirty="0">
                        <a:effectLst/>
                        <a:latin typeface="Segoe UI" panose="020B0502040204020203" pitchFamily="34" charset="0"/>
                        <a:ea typeface="Fedra Sans Pro Light LF" panose="020B03030400000200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416030"/>
                  </a:ext>
                </a:extLst>
              </a:tr>
              <a:tr h="67663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000" b="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Кострома</a:t>
                      </a:r>
                      <a:endParaRPr lang="ru-RU" sz="1000" b="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Fedra Sans Pro Light LF" panose="020B03030400000200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000" b="0" dirty="0" smtClean="0">
                          <a:effectLst/>
                          <a:latin typeface="Segoe UI" panose="020B0502040204020203" pitchFamily="34" charset="0"/>
                          <a:ea typeface="Fedra Sans Pro Light LF" panose="020B0303040000020004" pitchFamily="34" charset="0"/>
                          <a:cs typeface="Segoe UI" panose="020B0502040204020203" pitchFamily="34" charset="0"/>
                        </a:rPr>
                        <a:t>41 км</a:t>
                      </a:r>
                      <a:endParaRPr lang="ru-RU" sz="1000" b="0" dirty="0">
                        <a:effectLst/>
                        <a:latin typeface="Segoe UI" panose="020B0502040204020203" pitchFamily="34" charset="0"/>
                        <a:ea typeface="Fedra Sans Pro Light LF" panose="020B03030400000200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568496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5856953" y="55632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u="sng" dirty="0">
                <a:latin typeface="Segoe UI" panose="020B0502040204020203" pitchFamily="34" charset="0"/>
                <a:ea typeface="Fedra Sans Pro Medium" panose="020B0703040000020004" pitchFamily="34" charset="0"/>
                <a:cs typeface="Segoe UI" panose="020B0502040204020203" pitchFamily="34" charset="0"/>
              </a:rPr>
              <a:t>Результат</a:t>
            </a:r>
            <a:r>
              <a:rPr lang="ru-RU" u="sng" dirty="0">
                <a:latin typeface="Segoe UI" panose="020B0502040204020203" pitchFamily="34" charset="0"/>
                <a:ea typeface="Fedra Sans Pro Medium" panose="020B0703040000020004" pitchFamily="34" charset="0"/>
                <a:cs typeface="Segoe UI" panose="020B0502040204020203" pitchFamily="34" charset="0"/>
              </a:rPr>
              <a:t>:</a:t>
            </a:r>
            <a:r>
              <a:rPr lang="en-US" u="sng" dirty="0">
                <a:latin typeface="Segoe UI" panose="020B0502040204020203" pitchFamily="34" charset="0"/>
                <a:ea typeface="Fedra Sans Pro Medium" panose="020B0703040000020004" pitchFamily="34" charset="0"/>
                <a:cs typeface="Segoe UI" panose="020B0502040204020203" pitchFamily="34" charset="0"/>
              </a:rPr>
              <a:t>  </a:t>
            </a:r>
            <a:r>
              <a:rPr lang="ru-RU" u="sng" dirty="0" smtClean="0">
                <a:latin typeface="Segoe UI" panose="020B0502040204020203" pitchFamily="34" charset="0"/>
                <a:ea typeface="Fedra Sans Pro Medium" panose="020B0703040000020004" pitchFamily="34" charset="0"/>
                <a:cs typeface="Segoe UI" panose="020B0502040204020203" pitchFamily="34" charset="0"/>
              </a:rPr>
              <a:t>Ярославль </a:t>
            </a:r>
            <a:r>
              <a:rPr lang="ru-RU" u="sng" dirty="0">
                <a:latin typeface="Segoe UI" panose="020B0502040204020203" pitchFamily="34" charset="0"/>
                <a:ea typeface="Fedra Sans Pro Medium" panose="020B0703040000020004" pitchFamily="34" charset="0"/>
                <a:cs typeface="Segoe UI" panose="020B0502040204020203" pitchFamily="34" charset="0"/>
              </a:rPr>
              <a:t>не является ближайшим,  г. Кострома ближе на 23 км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>
            <a:noAutofit/>
          </a:bodyPr>
          <a:lstStyle/>
          <a:p>
            <a:r>
              <a:rPr lang="ru-RU" sz="3600" dirty="0" smtClean="0"/>
              <a:t>Объединение в кластеры </a:t>
            </a:r>
            <a:endParaRPr lang="ru-RU" sz="3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0334"/>
            <a:ext cx="6173081" cy="5387666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7925780" y="5100508"/>
            <a:ext cx="4266220" cy="1757492"/>
            <a:chOff x="4877780" y="2391588"/>
            <a:chExt cx="4266220" cy="1757492"/>
          </a:xfrm>
        </p:grpSpPr>
        <p:sp>
          <p:nvSpPr>
            <p:cNvPr id="13" name="Прямоугольник 12"/>
            <p:cNvSpPr/>
            <p:nvPr/>
          </p:nvSpPr>
          <p:spPr bwMode="auto">
            <a:xfrm>
              <a:off x="4877780" y="2391588"/>
              <a:ext cx="4266220" cy="1757492"/>
            </a:xfrm>
            <a:prstGeom prst="rect">
              <a:avLst/>
            </a:prstGeom>
            <a:solidFill>
              <a:srgbClr val="EEECE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77800" fontAlgn="t">
                <a:spcBef>
                  <a:spcPts val="600"/>
                </a:spcBef>
                <a:defRPr/>
              </a:pPr>
              <a:r>
                <a:rPr lang="ru-RU" sz="1100" u="sng" dirty="0" smtClean="0">
                  <a:solidFill>
                    <a:srgbClr val="000000"/>
                  </a:solidFill>
                  <a:latin typeface="Fedra Sans Pro Book LF" panose="020B0403040000020004" pitchFamily="34" charset="0"/>
                  <a:ea typeface="Fedra Sans Pro Book LF" panose="020B0403040000020004" pitchFamily="34" charset="0"/>
                </a:rPr>
                <a:t>Цифры рядом с кластером «58, (42</a:t>
              </a:r>
              <a:r>
                <a:rPr lang="ru-RU" sz="1100" u="sng" dirty="0" smtClean="0">
                  <a:solidFill>
                    <a:srgbClr val="000000"/>
                  </a:solidFill>
                  <a:latin typeface="Fedra Sans Pro Book LF" panose="020B0403040000020004" pitchFamily="34" charset="0"/>
                  <a:ea typeface="Fedra Sans Pro Book LF" panose="020B0403040000020004" pitchFamily="34" charset="0"/>
                </a:rPr>
                <a:t>)» Рыбинск:</a:t>
              </a:r>
              <a:endParaRPr lang="ru-RU" sz="1100" u="sng" dirty="0" smtClean="0">
                <a:solidFill>
                  <a:srgbClr val="000000"/>
                </a:solidFill>
                <a:latin typeface="Fedra Sans Pro Book LF" panose="020B0403040000020004" pitchFamily="34" charset="0"/>
                <a:ea typeface="Fedra Sans Pro Book LF" panose="020B0403040000020004" pitchFamily="34" charset="0"/>
              </a:endParaRPr>
            </a:p>
            <a:p>
              <a:pPr marL="541338" fontAlgn="t">
                <a:spcBef>
                  <a:spcPts val="600"/>
                </a:spcBef>
                <a:defRPr/>
              </a:pPr>
              <a:r>
                <a:rPr lang="ru-RU" sz="1100" dirty="0" smtClean="0">
                  <a:solidFill>
                    <a:srgbClr val="000000"/>
                  </a:solidFill>
                  <a:latin typeface="Fedra Sans Pro Book LF" panose="020B0403040000020004" pitchFamily="34" charset="0"/>
                  <a:ea typeface="Fedra Sans Pro Book LF" panose="020B0403040000020004" pitchFamily="34" charset="0"/>
                </a:rPr>
                <a:t>Номер кластера «58» для поиска в </a:t>
              </a:r>
              <a:r>
                <a:rPr lang="en-US" sz="1100" dirty="0" smtClean="0">
                  <a:solidFill>
                    <a:srgbClr val="000000"/>
                  </a:solidFill>
                  <a:latin typeface="Fedra Sans Pro Book LF" panose="020B0403040000020004" pitchFamily="34" charset="0"/>
                  <a:ea typeface="Fedra Sans Pro Book LF" panose="020B0403040000020004" pitchFamily="34" charset="0"/>
                </a:rPr>
                <a:t>Excel</a:t>
              </a:r>
              <a:r>
                <a:rPr lang="ru-RU" sz="1100" dirty="0" smtClean="0">
                  <a:solidFill>
                    <a:srgbClr val="000000"/>
                  </a:solidFill>
                  <a:latin typeface="Fedra Sans Pro Book LF" panose="020B0403040000020004" pitchFamily="34" charset="0"/>
                  <a:ea typeface="Fedra Sans Pro Book LF" panose="020B0403040000020004" pitchFamily="34" charset="0"/>
                </a:rPr>
                <a:t>;</a:t>
              </a:r>
            </a:p>
            <a:p>
              <a:pPr marL="541338" fontAlgn="t">
                <a:spcBef>
                  <a:spcPts val="600"/>
                </a:spcBef>
                <a:defRPr/>
              </a:pPr>
              <a:r>
                <a:rPr lang="ru-RU" sz="1100" dirty="0" smtClean="0">
                  <a:solidFill>
                    <a:srgbClr val="000000"/>
                  </a:solidFill>
                  <a:latin typeface="Fedra Sans Pro Book LF" panose="020B0403040000020004" pitchFamily="34" charset="0"/>
                  <a:ea typeface="Fedra Sans Pro Book LF" panose="020B0403040000020004" pitchFamily="34" charset="0"/>
                </a:rPr>
                <a:t>Количество уникальных адресов ОЗ «(42)»</a:t>
              </a:r>
            </a:p>
            <a:p>
              <a:pPr marL="177800" indent="363538" fontAlgn="t">
                <a:spcBef>
                  <a:spcPts val="600"/>
                </a:spcBef>
                <a:defRPr/>
              </a:pPr>
              <a:r>
                <a:rPr lang="ru-RU" sz="1200" dirty="0" smtClean="0">
                  <a:solidFill>
                    <a:srgbClr val="000000"/>
                  </a:solidFill>
                  <a:latin typeface="Fedra Sans Pro Book LF" panose="020B0403040000020004" pitchFamily="34" charset="0"/>
                  <a:ea typeface="Fedra Sans Pro Book LF" panose="020B0403040000020004" pitchFamily="34" charset="0"/>
                </a:rPr>
                <a:t>-- </a:t>
              </a:r>
              <a:r>
                <a:rPr lang="ru-RU" sz="1100" dirty="0">
                  <a:solidFill>
                    <a:srgbClr val="000000"/>
                  </a:solidFill>
                  <a:latin typeface="Fedra Sans Pro Book LF" panose="020B0403040000020004" pitchFamily="34" charset="0"/>
                  <a:ea typeface="Fedra Sans Pro Book LF" panose="020B0403040000020004" pitchFamily="34" charset="0"/>
                </a:rPr>
                <a:t>расположение сотрудника ПМЗ</a:t>
              </a:r>
            </a:p>
            <a:p>
              <a:pPr marL="177800" fontAlgn="t">
                <a:spcBef>
                  <a:spcPts val="600"/>
                </a:spcBef>
                <a:defRPr/>
              </a:pPr>
              <a:r>
                <a:rPr lang="ru-RU" sz="1200" dirty="0" smtClean="0">
                  <a:solidFill>
                    <a:srgbClr val="000000"/>
                  </a:solidFill>
                  <a:latin typeface="Fedra Sans Pro Book LF" panose="020B0403040000020004" pitchFamily="34" charset="0"/>
                  <a:ea typeface="Fedra Sans Pro Book LF" panose="020B0403040000020004" pitchFamily="34" charset="0"/>
                </a:rPr>
                <a:t> </a:t>
              </a:r>
              <a:r>
                <a:rPr lang="ru-RU" sz="1200" dirty="0">
                  <a:solidFill>
                    <a:srgbClr val="000000"/>
                  </a:solidFill>
                  <a:latin typeface="Fedra Sans Pro Book LF" panose="020B0403040000020004" pitchFamily="34" charset="0"/>
                  <a:ea typeface="Fedra Sans Pro Book LF" panose="020B0403040000020004" pitchFamily="34" charset="0"/>
                </a:rPr>
                <a:t>     </a:t>
              </a:r>
              <a:r>
                <a:rPr lang="ru-RU" sz="1200" dirty="0" smtClean="0">
                  <a:solidFill>
                    <a:srgbClr val="000000"/>
                  </a:solidFill>
                  <a:latin typeface="Fedra Sans Pro Book LF" panose="020B0403040000020004" pitchFamily="34" charset="0"/>
                  <a:ea typeface="Fedra Sans Pro Book LF" panose="020B0403040000020004" pitchFamily="34" charset="0"/>
                </a:rPr>
                <a:t>  </a:t>
              </a:r>
              <a:r>
                <a:rPr lang="ru-RU" sz="1200" dirty="0">
                  <a:solidFill>
                    <a:srgbClr val="000000"/>
                  </a:solidFill>
                  <a:latin typeface="Fedra Sans Pro Book LF" panose="020B0403040000020004" pitchFamily="34" charset="0"/>
                  <a:ea typeface="Fedra Sans Pro Book LF" panose="020B0403040000020004" pitchFamily="34" charset="0"/>
                </a:rPr>
                <a:t>-- </a:t>
              </a:r>
              <a:r>
                <a:rPr lang="ru-RU" sz="1100" dirty="0" smtClean="0">
                  <a:solidFill>
                    <a:srgbClr val="000000"/>
                  </a:solidFill>
                  <a:latin typeface="Fedra Sans Pro Book LF" panose="020B0403040000020004" pitchFamily="34" charset="0"/>
                  <a:ea typeface="Fedra Sans Pro Book LF" panose="020B0403040000020004" pitchFamily="34" charset="0"/>
                </a:rPr>
                <a:t>ОЗ, которые не вошли в кластер</a:t>
              </a:r>
              <a:endParaRPr lang="ru-RU" sz="1100" dirty="0">
                <a:solidFill>
                  <a:srgbClr val="000000"/>
                </a:solidFill>
                <a:latin typeface="Fedra Sans Pro Book LF" panose="020B0403040000020004" pitchFamily="34" charset="0"/>
                <a:ea typeface="Fedra Sans Pro Book LF" panose="020B0403040000020004" pitchFamily="34" charset="0"/>
              </a:endParaRPr>
            </a:p>
            <a:p>
              <a:pPr marL="177800" fontAlgn="t">
                <a:spcBef>
                  <a:spcPts val="600"/>
                </a:spcBef>
                <a:defRPr/>
              </a:pPr>
              <a:endParaRPr lang="ru-RU" sz="1400" dirty="0">
                <a:solidFill>
                  <a:srgbClr val="000000"/>
                </a:solidFill>
                <a:latin typeface="Fedra Sans Pro Book LF" panose="020B0403040000020004" pitchFamily="34" charset="0"/>
                <a:ea typeface="Fedra Sans Pro Book LF" panose="020B0403040000020004" pitchFamily="34" charset="0"/>
              </a:endParaRPr>
            </a:p>
          </p:txBody>
        </p:sp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8063" y="3284403"/>
              <a:ext cx="238095" cy="209524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8063" y="3531608"/>
              <a:ext cx="238095" cy="226757"/>
            </a:xfrm>
            <a:prstGeom prst="rect">
              <a:avLst/>
            </a:prstGeom>
          </p:spPr>
        </p:pic>
      </p:grpSp>
      <p:sp>
        <p:nvSpPr>
          <p:cNvPr id="16" name="Прямоугольник 15"/>
          <p:cNvSpPr/>
          <p:nvPr/>
        </p:nvSpPr>
        <p:spPr>
          <a:xfrm>
            <a:off x="6711885" y="1564604"/>
            <a:ext cx="5206738" cy="3498224"/>
          </a:xfrm>
          <a:prstGeom prst="rect">
            <a:avLst/>
          </a:prstGeom>
          <a:solidFill>
            <a:srgbClr val="D4D927"/>
          </a:solidFill>
          <a:ln w="9525" cap="flat" cmpd="sng" algn="ctr">
            <a:noFill/>
            <a:prstDash val="solid"/>
          </a:ln>
          <a:effectLst/>
        </p:spPr>
        <p:txBody>
          <a:bodyPr lIns="25200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  <a:defRPr/>
            </a:pPr>
            <a:endParaRPr kumimoji="0" lang="ru-RU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ru-RU" kern="0" noProof="0" dirty="0" smtClean="0">
                <a:solidFill>
                  <a:srgbClr val="000000"/>
                </a:solidFill>
                <a:latin typeface="Segoe UI" panose="020B0502040204020203" pitchFamily="34" charset="0"/>
                <a:ea typeface="Fedra Sans Pro Demi LF" panose="020B0503040000020004" pitchFamily="34" charset="0"/>
                <a:cs typeface="Segoe UI" panose="020B0502040204020203" pitchFamily="34" charset="0"/>
              </a:rPr>
              <a:t>Для кластеризации была выбрана модель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DBSCAN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GB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ru-RU" sz="14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Это </a:t>
            </a:r>
            <a:r>
              <a:rPr lang="ru-RU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алгоритм кластеризации, основанной на плотности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— если дан набор 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точек</a:t>
            </a:r>
            <a:r>
              <a:rPr lang="en-GB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координат</a:t>
            </a:r>
            <a:r>
              <a:rPr lang="en-GB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в некотором 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пространстве (двумерное пространство, оси широта и долгота),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алгоритм группирует вместе точки, которые 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расположены друг от друга на заданном расстоянии. </a:t>
            </a:r>
          </a:p>
          <a:p>
            <a:pPr lvl="0">
              <a:spcAft>
                <a:spcPts val="600"/>
              </a:spcAft>
              <a:defRPr/>
            </a:pP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Множество признается кластером, если в нем 2 и более объектов.</a:t>
            </a:r>
          </a:p>
          <a:p>
            <a:pPr lvl="0">
              <a:defRPr/>
            </a:pP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 отличи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е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от метода </a:t>
            </a:r>
            <a:r>
              <a:rPr lang="en-GB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k-means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DBSCAN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не задается количество кластеров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defRPr/>
            </a:pPr>
            <a:r>
              <a:rPr lang="ru-RU" kern="0" noProof="0" dirty="0" smtClean="0">
                <a:solidFill>
                  <a:srgbClr val="000000"/>
                </a:solidFill>
                <a:latin typeface="Segoe UI" panose="020B0502040204020203" pitchFamily="34" charset="0"/>
                <a:ea typeface="Fedra Sans Pro Demi LF" panose="020B0503040000020004" pitchFamily="34" charset="0"/>
                <a:cs typeface="Segoe UI" panose="020B0502040204020203" pitchFamily="34" charset="0"/>
              </a:rPr>
              <a:t> </a:t>
            </a:r>
          </a:p>
          <a:p>
            <a:pPr lvl="0">
              <a:defRPr/>
            </a:pPr>
            <a:endParaRPr kumimoji="0" lang="ru-RU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Fedra Sans Pro Demi LF" panose="020B05030400000200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 bwMode="auto">
          <a:xfrm>
            <a:off x="0" y="1564603"/>
            <a:ext cx="4266220" cy="339612"/>
          </a:xfrm>
          <a:prstGeom prst="rect">
            <a:avLst/>
          </a:prstGeom>
          <a:solidFill>
            <a:srgbClr val="0E8E3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indent="93663"/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Fedra Sans Pro Book LF" pitchFamily="34" charset="0"/>
                <a:cs typeface="Segoe UI" panose="020B0502040204020203" pitchFamily="34" charset="0"/>
              </a:rPr>
              <a:t>кластеры выделены </a:t>
            </a:r>
            <a:r>
              <a:rPr lang="ru-RU" sz="2000" dirty="0" smtClean="0">
                <a:solidFill>
                  <a:srgbClr val="FF0000"/>
                </a:solidFill>
                <a:latin typeface="Segoe UI" panose="020B0502040204020203" pitchFamily="34" charset="0"/>
                <a:ea typeface="Fedra Sans Pro Book LF" pitchFamily="34" charset="0"/>
                <a:cs typeface="Segoe UI" panose="020B0502040204020203" pitchFamily="34" charset="0"/>
              </a:rPr>
              <a:t>красным</a:t>
            </a:r>
            <a:endParaRPr lang="ru-RU" sz="2000" dirty="0">
              <a:solidFill>
                <a:srgbClr val="FF0000"/>
              </a:solidFill>
              <a:latin typeface="Segoe UI" panose="020B0502040204020203" pitchFamily="34" charset="0"/>
              <a:ea typeface="Fedra Sans Pro Book LF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>
            <a:noAutofit/>
          </a:bodyPr>
          <a:lstStyle/>
          <a:p>
            <a:r>
              <a:rPr lang="ru-RU" sz="3600" dirty="0"/>
              <a:t>Проверка </a:t>
            </a:r>
            <a:r>
              <a:rPr lang="en-US" sz="3600" dirty="0"/>
              <a:t>API </a:t>
            </a:r>
            <a:r>
              <a:rPr lang="ru-RU" sz="3600" dirty="0" err="1" smtClean="0"/>
              <a:t>Яндекс.Карт</a:t>
            </a:r>
            <a:r>
              <a:rPr lang="ru-RU" sz="3600" dirty="0" smtClean="0"/>
              <a:t> </a:t>
            </a:r>
            <a:endParaRPr lang="ru-RU" sz="3600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838200" y="14768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Идея сравнивать входные данные с результатам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Яндекс.Карт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появилась во время обучения. 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Корректный пример распознавания адреса:</a:t>
            </a:r>
          </a:p>
          <a:p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Ошибочный пример:</a:t>
            </a:r>
            <a:endParaRPr lang="ru-RU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63250"/>
              </p:ext>
            </p:extLst>
          </p:nvPr>
        </p:nvGraphicFramePr>
        <p:xfrm>
          <a:off x="1164733" y="2555222"/>
          <a:ext cx="962895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4479">
                  <a:extLst>
                    <a:ext uri="{9D8B030D-6E8A-4147-A177-3AD203B41FA5}">
                      <a16:colId xmlns:a16="http://schemas.microsoft.com/office/drawing/2014/main" val="3761428474"/>
                    </a:ext>
                  </a:extLst>
                </a:gridCol>
                <a:gridCol w="4814479">
                  <a:extLst>
                    <a:ext uri="{9D8B030D-6E8A-4147-A177-3AD203B41FA5}">
                      <a16:colId xmlns:a16="http://schemas.microsoft.com/office/drawing/2014/main" val="3334713319"/>
                    </a:ext>
                  </a:extLst>
                </a:gridCol>
              </a:tblGrid>
              <a:tr h="224478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Исходный адрес</a:t>
                      </a:r>
                      <a:endParaRPr lang="ru-RU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Адрес объекта Яндекса</a:t>
                      </a:r>
                      <a:endParaRPr lang="ru-RU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44268"/>
                  </a:ext>
                </a:extLst>
              </a:tr>
              <a:tr h="3380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Нерехта, </a:t>
                      </a:r>
                      <a:r>
                        <a:rPr lang="ru-RU" sz="1200" u="none" strike="noStrike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Климушинская</a:t>
                      </a:r>
                      <a:r>
                        <a:rPr lang="ru-RU" sz="12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2а</a:t>
                      </a:r>
                      <a:endParaRPr lang="ru-RU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Россия, Костромская область, Нерехта, </a:t>
                      </a:r>
                      <a:r>
                        <a:rPr lang="ru-RU" sz="1200" u="none" strike="noStrike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Климушинская</a:t>
                      </a:r>
                      <a:r>
                        <a:rPr lang="ru-RU" sz="12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улица, 2А</a:t>
                      </a:r>
                      <a:endParaRPr lang="ru-RU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endParaRPr lang="ru-RU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393075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861417"/>
              </p:ext>
            </p:extLst>
          </p:nvPr>
        </p:nvGraphicFramePr>
        <p:xfrm>
          <a:off x="1164733" y="3803450"/>
          <a:ext cx="9628958" cy="806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4479">
                  <a:extLst>
                    <a:ext uri="{9D8B030D-6E8A-4147-A177-3AD203B41FA5}">
                      <a16:colId xmlns:a16="http://schemas.microsoft.com/office/drawing/2014/main" val="3761428474"/>
                    </a:ext>
                  </a:extLst>
                </a:gridCol>
                <a:gridCol w="4814479">
                  <a:extLst>
                    <a:ext uri="{9D8B030D-6E8A-4147-A177-3AD203B41FA5}">
                      <a16:colId xmlns:a16="http://schemas.microsoft.com/office/drawing/2014/main" val="3334713319"/>
                    </a:ext>
                  </a:extLst>
                </a:gridCol>
              </a:tblGrid>
              <a:tr h="349036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Исходный адрес</a:t>
                      </a:r>
                      <a:endParaRPr lang="ru-RU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Адрес объекта Яндекса</a:t>
                      </a:r>
                      <a:endParaRPr lang="ru-RU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44268"/>
                  </a:ext>
                </a:extLst>
              </a:tr>
              <a:tr h="3380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u="none" strike="noStrike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молочно</a:t>
                      </a:r>
                      <a:r>
                        <a:rPr lang="ru-RU" sz="12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– товарная ферма с. Новые Чебеньки </a:t>
                      </a:r>
                      <a:r>
                        <a:rPr lang="ru-RU" sz="1200" u="none" strike="noStrike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Зианчуринского</a:t>
                      </a:r>
                      <a:r>
                        <a:rPr lang="ru-RU" sz="12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района Республики Башкортостан</a:t>
                      </a:r>
                      <a:endParaRPr lang="ru-RU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Польша, </a:t>
                      </a:r>
                      <a:r>
                        <a:rPr lang="ru-RU" sz="1200" u="none" strike="noStrike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Подляское</a:t>
                      </a:r>
                      <a:r>
                        <a:rPr lang="ru-RU" sz="12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воеводство, </a:t>
                      </a:r>
                      <a:r>
                        <a:rPr lang="ru-RU" sz="1200" u="none" strike="noStrike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повят</a:t>
                      </a:r>
                      <a:r>
                        <a:rPr lang="ru-RU" sz="12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Бельский, сельская гмина </a:t>
                      </a:r>
                      <a:r>
                        <a:rPr lang="ru-RU" sz="1200" u="none" strike="noStrike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Браньск</a:t>
                      </a:r>
                      <a:r>
                        <a:rPr lang="ru-RU" sz="1200" u="none" strike="noStrike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Ферма</a:t>
                      </a:r>
                      <a:endParaRPr lang="ru-RU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393075"/>
                  </a:ext>
                </a:extLst>
              </a:tr>
            </a:tbl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791851" y="4826857"/>
            <a:ext cx="11400149" cy="1828467"/>
          </a:xfrm>
          <a:prstGeom prst="rect">
            <a:avLst/>
          </a:prstGeom>
          <a:solidFill>
            <a:srgbClr val="D4D927"/>
          </a:solidFill>
          <a:ln w="9525" cap="flat" cmpd="sng" algn="ctr">
            <a:noFill/>
            <a:prstDash val="solid"/>
          </a:ln>
          <a:effectLst/>
        </p:spPr>
        <p:txBody>
          <a:bodyPr lIns="25200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  <a:defRPr/>
            </a:pPr>
            <a:endParaRPr kumimoji="0" lang="ru-RU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1500" kern="0" noProof="0" dirty="0" smtClean="0">
                <a:solidFill>
                  <a:srgbClr val="000000"/>
                </a:solidFill>
                <a:latin typeface="Segoe UI" panose="020B0502040204020203" pitchFamily="34" charset="0"/>
                <a:ea typeface="Fedra Sans Pro Demi LF" panose="020B0503040000020004" pitchFamily="34" charset="0"/>
                <a:cs typeface="Segoe UI" panose="020B0502040204020203" pitchFamily="34" charset="0"/>
              </a:rPr>
              <a:t>Видно, что второй пример неверно обработал исходный адрес. </a:t>
            </a:r>
            <a:r>
              <a:rPr lang="ru-RU" sz="1500" kern="0" dirty="0" smtClean="0">
                <a:solidFill>
                  <a:srgbClr val="000000"/>
                </a:solidFill>
                <a:latin typeface="Segoe UI" panose="020B0502040204020203" pitchFamily="34" charset="0"/>
                <a:ea typeface="Fedra Sans Pro Demi LF" panose="020B0503040000020004" pitchFamily="34" charset="0"/>
                <a:cs typeface="Segoe UI" panose="020B0502040204020203" pitchFamily="34" charset="0"/>
              </a:rPr>
              <a:t>Убедиться в этом можно перейдя по </a:t>
            </a:r>
            <a:r>
              <a:rPr lang="ru-RU" sz="1500" kern="0" dirty="0" smtClean="0">
                <a:solidFill>
                  <a:srgbClr val="000000"/>
                </a:solidFill>
                <a:latin typeface="Segoe UI" panose="020B0502040204020203" pitchFamily="34" charset="0"/>
                <a:ea typeface="Fedra Sans Pro Demi LF" panose="020B0503040000020004" pitchFamily="34" charset="0"/>
                <a:cs typeface="Segoe UI" panose="020B0502040204020203" pitchFamily="34" charset="0"/>
                <a:hlinkClick r:id="rId2"/>
              </a:rPr>
              <a:t>ссылке</a:t>
            </a:r>
            <a:r>
              <a:rPr lang="ru-RU" sz="1500" kern="0" noProof="0" dirty="0" smtClean="0">
                <a:solidFill>
                  <a:srgbClr val="000000"/>
                </a:solidFill>
                <a:latin typeface="Segoe UI" panose="020B0502040204020203" pitchFamily="34" charset="0"/>
                <a:ea typeface="Fedra Sans Pro Demi LF" panose="020B0503040000020004" pitchFamily="34" charset="0"/>
                <a:cs typeface="Segoe UI" panose="020B0502040204020203" pitchFamily="34" charset="0"/>
              </a:rPr>
              <a:t>;</a:t>
            </a:r>
            <a:endParaRPr lang="ru-RU" sz="1500" kern="0" dirty="0">
              <a:solidFill>
                <a:srgbClr val="000000"/>
              </a:solidFill>
              <a:latin typeface="Segoe UI" panose="020B0502040204020203" pitchFamily="34" charset="0"/>
              <a:ea typeface="Fedra Sans Pro Demi LF" panose="020B0503040000020004" pitchFamily="34" charset="0"/>
              <a:cs typeface="Segoe UI" panose="020B0502040204020203" pitchFamily="34" charset="0"/>
            </a:endParaRPr>
          </a:p>
          <a:p>
            <a:pPr marL="285750" indent="-285750" font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500" kern="0" noProof="0" dirty="0" smtClean="0">
                <a:solidFill>
                  <a:srgbClr val="000000"/>
                </a:solidFill>
                <a:latin typeface="Segoe UI" panose="020B0502040204020203" pitchFamily="34" charset="0"/>
                <a:ea typeface="Fedra Sans Pro Demi LF" panose="020B0503040000020004" pitchFamily="34" charset="0"/>
                <a:cs typeface="Segoe UI" panose="020B0502040204020203" pitchFamily="34" charset="0"/>
              </a:rPr>
              <a:t>Сравнить исходный адрес и результат работы </a:t>
            </a:r>
            <a:r>
              <a:rPr lang="en-GB" sz="1500" kern="0" noProof="0" dirty="0" smtClean="0">
                <a:solidFill>
                  <a:srgbClr val="000000"/>
                </a:solidFill>
                <a:latin typeface="Segoe UI" panose="020B0502040204020203" pitchFamily="34" charset="0"/>
                <a:ea typeface="Fedra Sans Pro Demi LF" panose="020B0503040000020004" pitchFamily="34" charset="0"/>
                <a:cs typeface="Segoe UI" panose="020B0502040204020203" pitchFamily="34" charset="0"/>
              </a:rPr>
              <a:t>API </a:t>
            </a:r>
            <a:r>
              <a:rPr lang="ru-RU" sz="1500" kern="0" dirty="0" smtClean="0">
                <a:solidFill>
                  <a:srgbClr val="000000"/>
                </a:solidFill>
                <a:latin typeface="Segoe UI" panose="020B0502040204020203" pitchFamily="34" charset="0"/>
                <a:ea typeface="Fedra Sans Pro Demi LF" panose="020B0503040000020004" pitchFamily="34" charset="0"/>
                <a:cs typeface="Segoe UI" panose="020B0502040204020203" pitchFamily="34" charset="0"/>
              </a:rPr>
              <a:t>возможно с помощью классов </a:t>
            </a:r>
            <a:r>
              <a:rPr lang="en-US" sz="15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difflib</a:t>
            </a:r>
            <a:r>
              <a:rPr lang="ru-RU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distance</a:t>
            </a:r>
            <a:r>
              <a:rPr lang="ru-RU" sz="15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5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sorensen</a:t>
            </a:r>
            <a:r>
              <a:rPr lang="ru-RU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en-US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distance</a:t>
            </a:r>
            <a:r>
              <a:rPr lang="ru-RU" sz="15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5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jaccard</a:t>
            </a:r>
            <a:r>
              <a:rPr lang="ru-RU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font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Для ошибочного примера </a:t>
            </a:r>
            <a:r>
              <a:rPr lang="en-US" sz="15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difflib</a:t>
            </a:r>
            <a:r>
              <a:rPr lang="ru-RU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возвращает результат близости </a:t>
            </a:r>
            <a:r>
              <a:rPr lang="ru-RU" sz="1500" dirty="0">
                <a:latin typeface="Segoe UI" panose="020B0502040204020203" pitchFamily="34" charset="0"/>
                <a:cs typeface="Segoe UI" panose="020B0502040204020203" pitchFamily="34" charset="0"/>
              </a:rPr>
              <a:t>текстов всего </a:t>
            </a:r>
            <a:r>
              <a:rPr lang="ru-RU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0,2085, а для корректного примера 0,588</a:t>
            </a:r>
            <a:r>
              <a:rPr lang="ru-RU" sz="1500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500" kern="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font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500" kern="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Принято решение – если </a:t>
            </a:r>
            <a:r>
              <a:rPr lang="en-US" sz="15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difflib</a:t>
            </a:r>
            <a:r>
              <a:rPr lang="ru-RU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возвращает меньше 0,3, то исходный адрес необходимо корректировать.</a:t>
            </a:r>
            <a:endParaRPr lang="ru-RU" sz="1500" kern="0" noProof="0" dirty="0" smtClean="0">
              <a:solidFill>
                <a:srgbClr val="000000"/>
              </a:solidFill>
              <a:latin typeface="Segoe UI" panose="020B0502040204020203" pitchFamily="34" charset="0"/>
              <a:ea typeface="Fedra Sans Pro Demi LF" panose="020B0503040000020004" pitchFamily="34" charset="0"/>
              <a:cs typeface="Segoe UI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kumimoji="0" lang="ru-RU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Fedra Sans Pro Demi LF" panose="020B05030400000200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0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618</Words>
  <Application>Microsoft Office PowerPoint</Application>
  <PresentationFormat>Широкоэкранный</PresentationFormat>
  <Paragraphs>130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Fedra Sans Pro Book LF</vt:lpstr>
      <vt:lpstr>Fedra Sans Pro Demi LF</vt:lpstr>
      <vt:lpstr>Fedra Sans Pro Light LF</vt:lpstr>
      <vt:lpstr>Fedra Sans Pro Medium</vt:lpstr>
      <vt:lpstr>Segoe UI</vt:lpstr>
      <vt:lpstr>Тема Office</vt:lpstr>
      <vt:lpstr>Анализ адресов объектов залога</vt:lpstr>
      <vt:lpstr>О себе</vt:lpstr>
      <vt:lpstr>Описание проекта</vt:lpstr>
      <vt:lpstr>Бизнес-логика</vt:lpstr>
      <vt:lpstr>Модель данных</vt:lpstr>
      <vt:lpstr>API Яндекс.Карт Геокодер и Матрица Расстояний</vt:lpstr>
      <vt:lpstr>Объединение в кластеры </vt:lpstr>
      <vt:lpstr>Проверка API Яндекс.Карт 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Евгений Иванов</cp:lastModifiedBy>
  <cp:revision>51</cp:revision>
  <dcterms:created xsi:type="dcterms:W3CDTF">2021-02-19T10:44:02Z</dcterms:created>
  <dcterms:modified xsi:type="dcterms:W3CDTF">2022-11-13T13:00:02Z</dcterms:modified>
</cp:coreProperties>
</file>