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71" r:id="rId9"/>
    <p:sldId id="272" r:id="rId10"/>
    <p:sldId id="269" r:id="rId11"/>
    <p:sldId id="270" r:id="rId12"/>
    <p:sldId id="273" r:id="rId13"/>
    <p:sldId id="275" r:id="rId14"/>
    <p:sldId id="281" r:id="rId15"/>
    <p:sldId id="282" r:id="rId16"/>
    <p:sldId id="280" r:id="rId17"/>
    <p:sldId id="277" r:id="rId18"/>
    <p:sldId id="279" r:id="rId19"/>
    <p:sldId id="284" r:id="rId20"/>
    <p:sldId id="283" r:id="rId21"/>
    <p:sldId id="288" r:id="rId22"/>
    <p:sldId id="287" r:id="rId23"/>
    <p:sldId id="278" r:id="rId24"/>
    <p:sldId id="289" r:id="rId25"/>
    <p:sldId id="274" r:id="rId26"/>
    <p:sldId id="286" r:id="rId27"/>
    <p:sldId id="285" r:id="rId28"/>
    <p:sldId id="290" r:id="rId29"/>
    <p:sldId id="291" r:id="rId30"/>
    <p:sldId id="292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9DCAE2-CAA4-44A1-A610-CD044DA4D726}">
          <p14:sldIdLst>
            <p14:sldId id="256"/>
            <p14:sldId id="257"/>
            <p14:sldId id="260"/>
            <p14:sldId id="258"/>
          </p14:sldIdLst>
        </p14:section>
        <p14:section name="Introduction" id="{C4D7B2E1-51A5-4BEA-BDFA-7B687A461198}">
          <p14:sldIdLst>
            <p14:sldId id="265"/>
            <p14:sldId id="266"/>
            <p14:sldId id="259"/>
            <p14:sldId id="271"/>
            <p14:sldId id="272"/>
            <p14:sldId id="269"/>
            <p14:sldId id="270"/>
            <p14:sldId id="273"/>
            <p14:sldId id="275"/>
            <p14:sldId id="281"/>
            <p14:sldId id="282"/>
            <p14:sldId id="280"/>
            <p14:sldId id="277"/>
            <p14:sldId id="279"/>
          </p14:sldIdLst>
        </p14:section>
        <p14:section name="Graph" id="{95C04C54-FB22-43DB-B345-96904142806F}">
          <p14:sldIdLst>
            <p14:sldId id="284"/>
            <p14:sldId id="283"/>
          </p14:sldIdLst>
        </p14:section>
        <p14:section name="802.11" id="{9734BDA1-1F8F-4FF2-9E9E-5743E66C36B8}">
          <p14:sldIdLst>
            <p14:sldId id="288"/>
            <p14:sldId id="287"/>
          </p14:sldIdLst>
        </p14:section>
        <p14:section name="Roadmap" id="{892E4002-CEC3-4108-9836-F37F5C3BCB70}">
          <p14:sldIdLst>
            <p14:sldId id="278"/>
            <p14:sldId id="289"/>
            <p14:sldId id="274"/>
          </p14:sldIdLst>
        </p14:section>
        <p14:section name="Backup" id="{7966F60E-26C5-45FB-BE38-0A32202E025B}">
          <p14:sldIdLst>
            <p14:sldId id="286"/>
            <p14:sldId id="285"/>
            <p14:sldId id="290"/>
            <p14:sldId id="291"/>
            <p14:sldId id="292"/>
          </p14:sldIdLst>
        </p14:section>
        <p14:section name="Profiling" id="{0D4A04C9-9E42-4C14-ADD3-3F3AE7079D47}">
          <p14:sldIdLst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Sheet1!$A$2</c:f>
              <c:numCache>
                <c:formatCode>General</c:formatCode>
                <c:ptCount val="1"/>
                <c:pt idx="0">
                  <c:v>33.653970999999999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62.351629000000003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89.538893000000002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100.56740000000001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139.97304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155.87907000000001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170.61391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487488"/>
        <c:axId val="95489024"/>
      </c:barChart>
      <c:catAx>
        <c:axId val="95487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5489024"/>
        <c:crosses val="autoZero"/>
        <c:auto val="1"/>
        <c:lblAlgn val="ctr"/>
        <c:lblOffset val="100"/>
        <c:noMultiLvlLbl val="0"/>
      </c:catAx>
      <c:valAx>
        <c:axId val="954890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Encoding Throughput(Mbps)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5487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Sheet1!$A$2</c:f>
              <c:numCache>
                <c:formatCode>General</c:formatCode>
                <c:ptCount val="1"/>
                <c:pt idx="0">
                  <c:v>44.911475000000003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Sheet1!$B$2</c:f>
              <c:numCache>
                <c:formatCode>General</c:formatCode>
                <c:ptCount val="1"/>
                <c:pt idx="0">
                  <c:v>26.520226000000001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Sheet1!$C$2</c:f>
              <c:numCache>
                <c:formatCode>General</c:formatCode>
                <c:ptCount val="1"/>
                <c:pt idx="0">
                  <c:v>19.195442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Sheet1!$D$2</c:f>
              <c:numCache>
                <c:formatCode>General</c:formatCode>
                <c:ptCount val="1"/>
                <c:pt idx="0">
                  <c:v>12.640718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Sheet1!$E$2</c:f>
              <c:numCache>
                <c:formatCode>General</c:formatCode>
                <c:ptCount val="1"/>
                <c:pt idx="0">
                  <c:v>10.477418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Sheet1!$F$2</c:f>
              <c:numCache>
                <c:formatCode>General</c:formatCode>
                <c:ptCount val="1"/>
                <c:pt idx="0">
                  <c:v>7.2937919999999998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Sheet1!$G$2</c:f>
              <c:numCache>
                <c:formatCode>General</c:formatCode>
                <c:ptCount val="1"/>
                <c:pt idx="0">
                  <c:v>7.1616730000000004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323328"/>
        <c:axId val="100324864"/>
      </c:barChart>
      <c:catAx>
        <c:axId val="100323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0324864"/>
        <c:crosses val="autoZero"/>
        <c:auto val="1"/>
        <c:lblAlgn val="ctr"/>
        <c:lblOffset val="100"/>
        <c:noMultiLvlLbl val="0"/>
      </c:catAx>
      <c:valAx>
        <c:axId val="100324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Decoding Throughput(</a:t>
                </a:r>
                <a:r>
                  <a:rPr lang="en-US" dirty="0" err="1" smtClean="0"/>
                  <a:t>Msps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0323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B62BD-3C2B-4F10-AAC5-A1C7D09ABAAD}" type="doc">
      <dgm:prSet loTypeId="urn:microsoft.com/office/officeart/2005/8/layout/arrow2" loCatId="process" qsTypeId="urn:microsoft.com/office/officeart/2005/8/quickstyle/3d3" qsCatId="3D" csTypeId="urn:microsoft.com/office/officeart/2005/8/colors/accent5_1" csCatId="accent5" phldr="1"/>
      <dgm:spPr/>
    </dgm:pt>
    <dgm:pt modelId="{BA6F7ADC-648C-4CD0-9471-E62D47DBE1A1}">
      <dgm:prSet phldrT="[Text]" custT="1"/>
      <dgm:spPr/>
      <dgm:t>
        <a:bodyPr/>
        <a:lstStyle/>
        <a:p>
          <a:r>
            <a:rPr lang="en-US" altLang="zh-CN" sz="1800" dirty="0" smtClean="0"/>
            <a:t>Design &amp; preliminary imp. 2 w</a:t>
          </a:r>
          <a:endParaRPr lang="zh-CN" altLang="en-US" sz="1800" dirty="0"/>
        </a:p>
      </dgm:t>
    </dgm:pt>
    <dgm:pt modelId="{479B463C-6739-4403-99DF-62A744FC7E9A}" type="par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C240404E-45B8-41D4-A35E-DFBF41C7D47D}" type="sib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8634B689-8033-4419-9194-CD17BFACBFB2}">
      <dgm:prSet phldrT="[Text]" custT="1"/>
      <dgm:spPr/>
      <dgm:t>
        <a:bodyPr/>
        <a:lstStyle/>
        <a:p>
          <a:r>
            <a:rPr lang="en-US" altLang="zh-CN" sz="1400" dirty="0" smtClean="0"/>
            <a:t>Sequential primitives 1w</a:t>
          </a:r>
          <a:endParaRPr lang="zh-CN" altLang="en-US" sz="1400" dirty="0"/>
        </a:p>
      </dgm:t>
    </dgm:pt>
    <dgm:pt modelId="{1E390AC1-3175-4358-89C0-5347B331FAB7}" type="par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36B7CC2D-9074-4057-8F70-A36DAEBC097C}" type="sib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0D9F03F4-B50C-4C74-8CA6-D60ECFB87359}">
      <dgm:prSet phldrT="[Text]" custT="1"/>
      <dgm:spPr/>
      <dgm:t>
        <a:bodyPr/>
        <a:lstStyle/>
        <a:p>
          <a:r>
            <a:rPr lang="en-US" altLang="zh-CN" sz="1800" dirty="0" smtClean="0"/>
            <a:t>802.11n RX 1 w</a:t>
          </a:r>
          <a:endParaRPr lang="zh-CN" altLang="en-US" sz="1800" dirty="0"/>
        </a:p>
      </dgm:t>
    </dgm:pt>
    <dgm:pt modelId="{B24E7301-C8E4-4990-B576-7F50CED8D5F7}" type="par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BE359526-BE3A-4485-981C-562E880E64F1}" type="sib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6EC76F9D-218D-4B7A-985A-1678A526FD5E}">
      <dgm:prSet phldrT="[Text]" custT="1"/>
      <dgm:spPr/>
      <dgm:t>
        <a:bodyPr/>
        <a:lstStyle/>
        <a:p>
          <a:r>
            <a:rPr lang="en-US" altLang="zh-CN" sz="1400" dirty="0" smtClean="0"/>
            <a:t>Parallel &amp; </a:t>
          </a:r>
          <a:r>
            <a:rPr lang="en-US" altLang="zh-CN" sz="1400" dirty="0" err="1" smtClean="0"/>
            <a:t>async</a:t>
          </a:r>
          <a:r>
            <a:rPr lang="en-US" altLang="zh-CN" sz="1400" dirty="0" smtClean="0"/>
            <a:t> primitives</a:t>
          </a:r>
          <a:endParaRPr lang="zh-CN" altLang="en-US" sz="1400" dirty="0"/>
        </a:p>
      </dgm:t>
    </dgm:pt>
    <dgm:pt modelId="{FD442BBC-501E-458B-8188-75424E5AB70A}" type="par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A5D32EF1-3F38-47EB-A5CD-26F9DA4F2390}" type="sib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E444B428-2B92-4B42-88EB-B42138AECBFE}">
      <dgm:prSet phldrT="[Text]" custT="1"/>
      <dgm:spPr/>
      <dgm:t>
        <a:bodyPr/>
        <a:lstStyle/>
        <a:p>
          <a:r>
            <a:rPr lang="en-US" altLang="zh-CN" sz="1800" dirty="0" smtClean="0"/>
            <a:t>802.11n TX 1 w</a:t>
          </a:r>
          <a:endParaRPr lang="zh-CN" altLang="en-US" sz="1800" dirty="0"/>
        </a:p>
      </dgm:t>
    </dgm:pt>
    <dgm:pt modelId="{BB0721FA-3128-4C84-9341-21867F6776C1}" type="par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D6C1BC7F-2EF3-4851-B74C-23779814EA07}" type="sib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C2EFD122-032E-430C-A23F-6B19D4B89DEA}" type="pres">
      <dgm:prSet presAssocID="{BE2B62BD-3C2B-4F10-AAC5-A1C7D09ABAAD}" presName="arrowDiagram" presStyleCnt="0">
        <dgm:presLayoutVars>
          <dgm:chMax val="5"/>
          <dgm:dir/>
          <dgm:resizeHandles val="exact"/>
        </dgm:presLayoutVars>
      </dgm:prSet>
      <dgm:spPr/>
    </dgm:pt>
    <dgm:pt modelId="{12ADE31A-9A12-4A39-8AA5-6F9C1E549F23}" type="pres">
      <dgm:prSet presAssocID="{BE2B62BD-3C2B-4F10-AAC5-A1C7D09ABAAD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7DB5DFE0-F3E5-406A-8354-9EAD22CAA97A}" type="pres">
      <dgm:prSet presAssocID="{BE2B62BD-3C2B-4F10-AAC5-A1C7D09ABAAD}" presName="arrowDiagram3" presStyleCnt="0"/>
      <dgm:spPr/>
    </dgm:pt>
    <dgm:pt modelId="{2863ED8F-5879-426C-A89D-628FD1B9A08D}" type="pres">
      <dgm:prSet presAssocID="{BA6F7ADC-648C-4CD0-9471-E62D47DBE1A1}" presName="bullet3a" presStyleLbl="node1" presStyleIdx="0" presStyleCnt="3"/>
      <dgm:spPr/>
    </dgm:pt>
    <dgm:pt modelId="{01295477-FDCA-4B99-A0A0-3FD87BB1EE94}" type="pres">
      <dgm:prSet presAssocID="{BA6F7ADC-648C-4CD0-9471-E62D47DBE1A1}" presName="textBox3a" presStyleLbl="revTx" presStyleIdx="0" presStyleCnt="3" custScaleX="166701" custLinFactNeighborX="43996" custLinFactNeighborY="-4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8A8E7-F855-42FF-BA05-FB66601BE6C1}" type="pres">
      <dgm:prSet presAssocID="{0D9F03F4-B50C-4C74-8CA6-D60ECFB87359}" presName="bullet3b" presStyleLbl="node1" presStyleIdx="1" presStyleCnt="3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24C7A0C2-1BDF-4723-9C1C-F5F05EE79C33}" type="pres">
      <dgm:prSet presAssocID="{0D9F03F4-B50C-4C74-8CA6-D60ECFB8735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CF052-561D-4D9D-85FC-547F2E4E5A4B}" type="pres">
      <dgm:prSet presAssocID="{E444B428-2B92-4B42-88EB-B42138AECBFE}" presName="bullet3c" presStyleLbl="node1" presStyleIdx="2" presStyleCnt="3"/>
      <dgm:spPr/>
    </dgm:pt>
    <dgm:pt modelId="{6F18569A-7355-4E42-8FAA-BF7FFD579108}" type="pres">
      <dgm:prSet presAssocID="{E444B428-2B92-4B42-88EB-B42138AECBF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70D7EF-BBCD-46EE-870D-F255D29D65A7}" srcId="{BA6F7ADC-648C-4CD0-9471-E62D47DBE1A1}" destId="{8634B689-8033-4419-9194-CD17BFACBFB2}" srcOrd="0" destOrd="0" parTransId="{1E390AC1-3175-4358-89C0-5347B331FAB7}" sibTransId="{36B7CC2D-9074-4057-8F70-A36DAEBC097C}"/>
    <dgm:cxn modelId="{EEC1D02A-1816-49AB-AE76-7646E9C6C139}" type="presOf" srcId="{8634B689-8033-4419-9194-CD17BFACBFB2}" destId="{01295477-FDCA-4B99-A0A0-3FD87BB1EE94}" srcOrd="0" destOrd="1" presId="urn:microsoft.com/office/officeart/2005/8/layout/arrow2"/>
    <dgm:cxn modelId="{6BE384BB-D9BA-4ECD-B52A-2D16E09C663B}" srcId="{BE2B62BD-3C2B-4F10-AAC5-A1C7D09ABAAD}" destId="{E444B428-2B92-4B42-88EB-B42138AECBFE}" srcOrd="2" destOrd="0" parTransId="{BB0721FA-3128-4C84-9341-21867F6776C1}" sibTransId="{D6C1BC7F-2EF3-4851-B74C-23779814EA07}"/>
    <dgm:cxn modelId="{6FB55466-5CAA-4B06-A050-927232D556DB}" srcId="{BE2B62BD-3C2B-4F10-AAC5-A1C7D09ABAAD}" destId="{0D9F03F4-B50C-4C74-8CA6-D60ECFB87359}" srcOrd="1" destOrd="0" parTransId="{B24E7301-C8E4-4990-B576-7F50CED8D5F7}" sibTransId="{BE359526-BE3A-4485-981C-562E880E64F1}"/>
    <dgm:cxn modelId="{692B6F7C-2369-4269-886A-3924CDFE7E54}" type="presOf" srcId="{E444B428-2B92-4B42-88EB-B42138AECBFE}" destId="{6F18569A-7355-4E42-8FAA-BF7FFD579108}" srcOrd="0" destOrd="0" presId="urn:microsoft.com/office/officeart/2005/8/layout/arrow2"/>
    <dgm:cxn modelId="{1A7A4A62-C856-4D36-AE3C-A9DBF1A4972C}" type="presOf" srcId="{BA6F7ADC-648C-4CD0-9471-E62D47DBE1A1}" destId="{01295477-FDCA-4B99-A0A0-3FD87BB1EE94}" srcOrd="0" destOrd="0" presId="urn:microsoft.com/office/officeart/2005/8/layout/arrow2"/>
    <dgm:cxn modelId="{9339F66A-2A0B-48B0-BCA3-61D3C2F6306B}" type="presOf" srcId="{0D9F03F4-B50C-4C74-8CA6-D60ECFB87359}" destId="{24C7A0C2-1BDF-4723-9C1C-F5F05EE79C33}" srcOrd="0" destOrd="0" presId="urn:microsoft.com/office/officeart/2005/8/layout/arrow2"/>
    <dgm:cxn modelId="{0119A558-4E63-4BD3-B14F-092FE950CCDB}" type="presOf" srcId="{BE2B62BD-3C2B-4F10-AAC5-A1C7D09ABAAD}" destId="{C2EFD122-032E-430C-A23F-6B19D4B89DEA}" srcOrd="0" destOrd="0" presId="urn:microsoft.com/office/officeart/2005/8/layout/arrow2"/>
    <dgm:cxn modelId="{EB17D5A4-AF99-4872-A96D-2E765B8C9F29}" type="presOf" srcId="{6EC76F9D-218D-4B7A-985A-1678A526FD5E}" destId="{01295477-FDCA-4B99-A0A0-3FD87BB1EE94}" srcOrd="0" destOrd="2" presId="urn:microsoft.com/office/officeart/2005/8/layout/arrow2"/>
    <dgm:cxn modelId="{0AEA9D0A-EDDA-4F43-B4A7-464CC76E63F5}" srcId="{BE2B62BD-3C2B-4F10-AAC5-A1C7D09ABAAD}" destId="{BA6F7ADC-648C-4CD0-9471-E62D47DBE1A1}" srcOrd="0" destOrd="0" parTransId="{479B463C-6739-4403-99DF-62A744FC7E9A}" sibTransId="{C240404E-45B8-41D4-A35E-DFBF41C7D47D}"/>
    <dgm:cxn modelId="{B2FE7F77-2E74-44F9-A535-91E486DFAF2A}" srcId="{BA6F7ADC-648C-4CD0-9471-E62D47DBE1A1}" destId="{6EC76F9D-218D-4B7A-985A-1678A526FD5E}" srcOrd="1" destOrd="0" parTransId="{FD442BBC-501E-458B-8188-75424E5AB70A}" sibTransId="{A5D32EF1-3F38-47EB-A5CD-26F9DA4F2390}"/>
    <dgm:cxn modelId="{9BF75C04-72B7-4793-915D-7A60BAE4E7F4}" type="presParOf" srcId="{C2EFD122-032E-430C-A23F-6B19D4B89DEA}" destId="{12ADE31A-9A12-4A39-8AA5-6F9C1E549F23}" srcOrd="0" destOrd="0" presId="urn:microsoft.com/office/officeart/2005/8/layout/arrow2"/>
    <dgm:cxn modelId="{68E7B9B9-956C-475A-AC8C-429DC5C9FDBB}" type="presParOf" srcId="{C2EFD122-032E-430C-A23F-6B19D4B89DEA}" destId="{7DB5DFE0-F3E5-406A-8354-9EAD22CAA97A}" srcOrd="1" destOrd="0" presId="urn:microsoft.com/office/officeart/2005/8/layout/arrow2"/>
    <dgm:cxn modelId="{3E2D3253-8C1E-46F7-90FC-C11A9D5C4FC5}" type="presParOf" srcId="{7DB5DFE0-F3E5-406A-8354-9EAD22CAA97A}" destId="{2863ED8F-5879-426C-A89D-628FD1B9A08D}" srcOrd="0" destOrd="0" presId="urn:microsoft.com/office/officeart/2005/8/layout/arrow2"/>
    <dgm:cxn modelId="{C8A07FA2-FF1C-4609-A2AD-369F44A64027}" type="presParOf" srcId="{7DB5DFE0-F3E5-406A-8354-9EAD22CAA97A}" destId="{01295477-FDCA-4B99-A0A0-3FD87BB1EE94}" srcOrd="1" destOrd="0" presId="urn:microsoft.com/office/officeart/2005/8/layout/arrow2"/>
    <dgm:cxn modelId="{ED1FD58A-C312-4082-8C07-11F6850B5979}" type="presParOf" srcId="{7DB5DFE0-F3E5-406A-8354-9EAD22CAA97A}" destId="{5B28A8E7-F855-42FF-BA05-FB66601BE6C1}" srcOrd="2" destOrd="0" presId="urn:microsoft.com/office/officeart/2005/8/layout/arrow2"/>
    <dgm:cxn modelId="{558781D9-EB71-49B2-8C75-D3514C1E4B62}" type="presParOf" srcId="{7DB5DFE0-F3E5-406A-8354-9EAD22CAA97A}" destId="{24C7A0C2-1BDF-4723-9C1C-F5F05EE79C33}" srcOrd="3" destOrd="0" presId="urn:microsoft.com/office/officeart/2005/8/layout/arrow2"/>
    <dgm:cxn modelId="{42146952-EA49-4AEF-A727-870AB37205C2}" type="presParOf" srcId="{7DB5DFE0-F3E5-406A-8354-9EAD22CAA97A}" destId="{564CF052-561D-4D9D-85FC-547F2E4E5A4B}" srcOrd="4" destOrd="0" presId="urn:microsoft.com/office/officeart/2005/8/layout/arrow2"/>
    <dgm:cxn modelId="{8B2F33E6-1872-4A70-AC45-90FE378471F0}" type="presParOf" srcId="{7DB5DFE0-F3E5-406A-8354-9EAD22CAA97A}" destId="{6F18569A-7355-4E42-8FAA-BF7FFD57910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DE31A-9A12-4A39-8AA5-6F9C1E549F23}">
      <dsp:nvSpPr>
        <dsp:cNvPr id="0" name=""/>
        <dsp:cNvSpPr/>
      </dsp:nvSpPr>
      <dsp:spPr>
        <a:xfrm>
          <a:off x="250189" y="0"/>
          <a:ext cx="7729220" cy="4830763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863ED8F-5879-426C-A89D-628FD1B9A08D}">
      <dsp:nvSpPr>
        <dsp:cNvPr id="0" name=""/>
        <dsp:cNvSpPr/>
      </dsp:nvSpPr>
      <dsp:spPr>
        <a:xfrm>
          <a:off x="1231800" y="3334192"/>
          <a:ext cx="200959" cy="200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95477-FDCA-4B99-A0A0-3FD87BB1EE94}">
      <dsp:nvSpPr>
        <dsp:cNvPr id="0" name=""/>
        <dsp:cNvSpPr/>
      </dsp:nvSpPr>
      <dsp:spPr>
        <a:xfrm>
          <a:off x="1523996" y="3429004"/>
          <a:ext cx="3002132" cy="13960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8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Design &amp; preliminary imp. 2 w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Sequential primitives 1w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Parallel &amp; </a:t>
          </a:r>
          <a:r>
            <a:rPr lang="en-US" altLang="zh-CN" sz="1400" kern="1200" dirty="0" err="1" smtClean="0"/>
            <a:t>async</a:t>
          </a:r>
          <a:r>
            <a:rPr lang="en-US" altLang="zh-CN" sz="1400" kern="1200" dirty="0" smtClean="0"/>
            <a:t> primitives</a:t>
          </a:r>
          <a:endParaRPr lang="zh-CN" altLang="en-US" sz="1400" kern="1200" dirty="0"/>
        </a:p>
      </dsp:txBody>
      <dsp:txXfrm>
        <a:off x="1523996" y="3429004"/>
        <a:ext cx="3002132" cy="1396090"/>
      </dsp:txXfrm>
    </dsp:sp>
    <dsp:sp modelId="{5B28A8E7-F855-42FF-BA05-FB66601BE6C1}">
      <dsp:nvSpPr>
        <dsp:cNvPr id="0" name=""/>
        <dsp:cNvSpPr/>
      </dsp:nvSpPr>
      <dsp:spPr>
        <a:xfrm>
          <a:off x="3005656" y="2021191"/>
          <a:ext cx="363273" cy="363273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24C7A0C2-1BDF-4723-9C1C-F5F05EE79C33}">
      <dsp:nvSpPr>
        <dsp:cNvPr id="0" name=""/>
        <dsp:cNvSpPr/>
      </dsp:nvSpPr>
      <dsp:spPr>
        <a:xfrm>
          <a:off x="3187293" y="2202827"/>
          <a:ext cx="1855012" cy="262793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RX 1 w</a:t>
          </a:r>
          <a:endParaRPr lang="zh-CN" altLang="en-US" sz="1800" kern="1200" dirty="0"/>
        </a:p>
      </dsp:txBody>
      <dsp:txXfrm>
        <a:off x="3187293" y="2202827"/>
        <a:ext cx="1855012" cy="2627935"/>
      </dsp:txXfrm>
    </dsp:sp>
    <dsp:sp modelId="{564CF052-561D-4D9D-85FC-547F2E4E5A4B}">
      <dsp:nvSpPr>
        <dsp:cNvPr id="0" name=""/>
        <dsp:cNvSpPr/>
      </dsp:nvSpPr>
      <dsp:spPr>
        <a:xfrm>
          <a:off x="5138921" y="1222183"/>
          <a:ext cx="502399" cy="502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18569A-7355-4E42-8FAA-BF7FFD579108}">
      <dsp:nvSpPr>
        <dsp:cNvPr id="0" name=""/>
        <dsp:cNvSpPr/>
      </dsp:nvSpPr>
      <dsp:spPr>
        <a:xfrm>
          <a:off x="5390121" y="1473382"/>
          <a:ext cx="1855012" cy="33573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1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TX 1 w</a:t>
          </a:r>
          <a:endParaRPr lang="zh-CN" altLang="en-US" sz="1800" kern="1200" dirty="0"/>
        </a:p>
      </dsp:txBody>
      <dsp:txXfrm>
        <a:off x="5390121" y="1473382"/>
        <a:ext cx="1855012" cy="335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E213-0BEA-41FB-800D-FF7841C35566}" type="datetimeFigureOut">
              <a:rPr lang="zh-CN" altLang="en-US" smtClean="0"/>
              <a:t>2012/6/19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6BEA-B78F-458E-8463-2EAFE148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9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Kahn Process Networks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6BEA-B78F-458E-8463-2EAFE14823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4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95D1-4556-43BF-977E-C21DE4DE12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FANG Ji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Branch flow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START(A, B,</a:t>
            </a:r>
            <a:br>
              <a:rPr lang="en-US" altLang="zh-CN" dirty="0" smtClean="0"/>
            </a:br>
            <a:r>
              <a:rPr lang="en-US" altLang="zh-CN" dirty="0" smtClean="0"/>
              <a:t>  IF(C), F, G,</a:t>
            </a:r>
            <a:br>
              <a:rPr lang="en-US" altLang="zh-CN" dirty="0" smtClean="0"/>
            </a:br>
            <a:r>
              <a:rPr lang="en-US" altLang="zh-CN" dirty="0" smtClean="0"/>
              <a:t>  ELSE_IF(D), H, I,</a:t>
            </a:r>
            <a:br>
              <a:rPr lang="en-US" altLang="zh-CN" dirty="0" smtClean="0"/>
            </a:br>
            <a:r>
              <a:rPr lang="en-US" altLang="zh-CN" dirty="0" smtClean="0"/>
              <a:t>  ELSE, J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7625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209800" y="2743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505200" y="274320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7" idx="3"/>
            <a:endCxn id="17" idx="1"/>
          </p:cNvCxnSpPr>
          <p:nvPr/>
        </p:nvCxnSpPr>
        <p:spPr>
          <a:xfrm>
            <a:off x="56769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914400" y="27431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62103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625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03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500" y="3810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58482" y="2286000"/>
            <a:ext cx="6126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IF(C)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7178" y="2980565"/>
            <a:ext cx="117532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ELSE_IF(D)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23" idx="1"/>
          </p:cNvCxnSpPr>
          <p:nvPr/>
        </p:nvCxnSpPr>
        <p:spPr>
          <a:xfrm>
            <a:off x="5676900" y="339383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3979801" y="2743200"/>
            <a:ext cx="782699" cy="650631"/>
          </a:xfrm>
          <a:prstGeom prst="bentConnector3">
            <a:avLst>
              <a:gd name="adj1" fmla="val 573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endCxn id="25" idx="1"/>
          </p:cNvCxnSpPr>
          <p:nvPr/>
        </p:nvCxnSpPr>
        <p:spPr>
          <a:xfrm rot="16200000" flipH="1">
            <a:off x="3723450" y="2999550"/>
            <a:ext cx="1295400" cy="782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3979801" y="3628293"/>
            <a:ext cx="612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2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Multiple output flow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</a:t>
            </a:r>
            <a:br>
              <a:rPr lang="en-US" altLang="zh-CN" dirty="0" smtClean="0"/>
            </a:br>
            <a:r>
              <a:rPr lang="en-US" altLang="zh-CN" dirty="0" smtClean="0"/>
              <a:t>  [&amp;]{ START(C, D); </a:t>
            </a:r>
          </a:p>
          <a:p>
            <a:pPr marL="0" indent="0">
              <a:buNone/>
            </a:pPr>
            <a:r>
              <a:rPr lang="en-US" altLang="zh-CN" dirty="0" smtClean="0"/>
              <a:t>              START(E, F);</a:t>
            </a:r>
            <a:br>
              <a:rPr lang="en-US" altLang="zh-CN" dirty="0" smtClean="0"/>
            </a:b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438400" y="3048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143000" y="30479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4724400" y="2590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30262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30" name="Straight Arrow Connector 29"/>
          <p:cNvCxnSpPr>
            <a:endCxn id="22" idx="1"/>
          </p:cNvCxnSpPr>
          <p:nvPr/>
        </p:nvCxnSpPr>
        <p:spPr>
          <a:xfrm flipV="1">
            <a:off x="3733800" y="28194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3733800" y="3200400"/>
            <a:ext cx="996462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096000" y="2590799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39" idx="1"/>
          </p:cNvCxnSpPr>
          <p:nvPr/>
        </p:nvCxnSpPr>
        <p:spPr>
          <a:xfrm flipV="1">
            <a:off x="5638800" y="28193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27" idx="3"/>
            <a:endCxn id="28" idx="1"/>
          </p:cNvCxnSpPr>
          <p:nvPr/>
        </p:nvCxnSpPr>
        <p:spPr>
          <a:xfrm>
            <a:off x="5644662" y="3505200"/>
            <a:ext cx="451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154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Loop flow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C, D);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 A, [&amp;]{START(B); START(C, D);}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6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1623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7813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4859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44958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54102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5" idx="3"/>
            <a:endCxn id="17" idx="1"/>
          </p:cNvCxnSpPr>
          <p:nvPr/>
        </p:nvCxnSpPr>
        <p:spPr>
          <a:xfrm>
            <a:off x="40767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Elbow Connector 10"/>
          <p:cNvCxnSpPr>
            <a:stCxn id="4" idx="0"/>
            <a:endCxn id="17" idx="0"/>
          </p:cNvCxnSpPr>
          <p:nvPr/>
        </p:nvCxnSpPr>
        <p:spPr>
          <a:xfrm rot="5400000" flipH="1" flipV="1">
            <a:off x="3638550" y="1352550"/>
            <a:ext cx="12700" cy="2628900"/>
          </a:xfrm>
          <a:prstGeom prst="bentConnector3">
            <a:avLst>
              <a:gd name="adj1" fmla="val 336922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23426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380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3257061" y="482404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5" idx="1"/>
          </p:cNvCxnSpPr>
          <p:nvPr/>
        </p:nvCxnSpPr>
        <p:spPr>
          <a:xfrm>
            <a:off x="1961661" y="4824045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49715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36" name="Straight Arrow Connector 35"/>
          <p:cNvCxnSpPr>
            <a:stCxn id="26" idx="3"/>
            <a:endCxn id="33" idx="1"/>
          </p:cNvCxnSpPr>
          <p:nvPr/>
        </p:nvCxnSpPr>
        <p:spPr>
          <a:xfrm>
            <a:off x="4552461" y="4824046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3638061" y="39096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6" name="Elbow Connector 15"/>
          <p:cNvCxnSpPr>
            <a:stCxn id="25" idx="0"/>
            <a:endCxn id="38" idx="1"/>
          </p:cNvCxnSpPr>
          <p:nvPr/>
        </p:nvCxnSpPr>
        <p:spPr>
          <a:xfrm rot="5400000" flipH="1" flipV="1">
            <a:off x="2990361" y="3947746"/>
            <a:ext cx="457200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8" idx="3"/>
            <a:endCxn id="33" idx="0"/>
          </p:cNvCxnSpPr>
          <p:nvPr/>
        </p:nvCxnSpPr>
        <p:spPr>
          <a:xfrm>
            <a:off x="4552461" y="4138246"/>
            <a:ext cx="876300" cy="457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664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time dynamic code generation</a:t>
            </a:r>
          </a:p>
          <a:p>
            <a:r>
              <a:rPr lang="en-US" altLang="zh-CN" dirty="0" smtClean="0"/>
              <a:t>START(A, B,…X) as a template function</a:t>
            </a:r>
          </a:p>
          <a:p>
            <a:pPr lvl="1"/>
            <a:r>
              <a:rPr lang="en-US" altLang="zh-CN" dirty="0" smtClean="0"/>
              <a:t>Each parameter is marked by an OP function</a:t>
            </a:r>
          </a:p>
          <a:p>
            <a:pPr lvl="2"/>
            <a:r>
              <a:rPr lang="en-US" altLang="zh-CN" dirty="0" smtClean="0"/>
              <a:t>while, if, 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, else</a:t>
            </a:r>
          </a:p>
          <a:p>
            <a:pPr lvl="1"/>
            <a:r>
              <a:rPr lang="en-US" altLang="zh-CN" dirty="0" smtClean="0"/>
              <a:t>__</a:t>
            </a:r>
            <a:r>
              <a:rPr lang="en-US" altLang="zh-CN" dirty="0" err="1" smtClean="0"/>
              <a:t>if_exist</a:t>
            </a:r>
            <a:r>
              <a:rPr lang="en-US" altLang="zh-CN" dirty="0" smtClean="0"/>
              <a:t>(A::while){ while(A()) }</a:t>
            </a:r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(A::if){ if(A())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){ else if(A</a:t>
            </a:r>
            <a:r>
              <a:rPr lang="en-US" altLang="zh-CN" dirty="0"/>
              <a:t>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smtClean="0"/>
              <a:t>::else){ else </a:t>
            </a: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 a control flow and execute the finalization code</a:t>
            </a:r>
          </a:p>
          <a:p>
            <a:pPr lvl="1"/>
            <a:r>
              <a:rPr lang="en-US" altLang="zh-CN" dirty="0" smtClean="0"/>
              <a:t>START(A, B, IF(C), STOP(</a:t>
            </a:r>
            <a:br>
              <a:rPr lang="en-US" altLang="zh-CN" dirty="0" smtClean="0"/>
            </a:br>
            <a:r>
              <a:rPr lang="en-US" altLang="zh-CN" dirty="0" smtClean="0"/>
              <a:t>  [&amp;]{</a:t>
            </a:r>
            <a:br>
              <a:rPr lang="en-US" altLang="zh-CN" dirty="0" smtClean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finalization code here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})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START(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en-US" altLang="zh-CN" dirty="0" smtClean="0"/>
              <a:t>IF([&amp;]{return </a:t>
            </a:r>
            <a:r>
              <a:rPr lang="en-US" altLang="zh-CN" dirty="0" smtClean="0">
                <a:solidFill>
                  <a:srgbClr val="0070C0"/>
                </a:solidFill>
              </a:rPr>
              <a:t>status==0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</a:t>
            </a:r>
            <a:r>
              <a:rPr lang="en-US" altLang="zh-CN" dirty="0" err="1" smtClean="0"/>
              <a:t>acorr</a:t>
            </a:r>
            <a:r>
              <a:rPr lang="en-US" altLang="zh-CN" dirty="0" smtClean="0"/>
              <a:t>, IF(</a:t>
            </a:r>
            <a:r>
              <a:rPr lang="en-US" altLang="zh-CN" dirty="0" err="1" smtClean="0"/>
              <a:t>stf</a:t>
            </a:r>
            <a:r>
              <a:rPr lang="en-US" altLang="zh-CN" dirty="0" smtClean="0"/>
              <a:t>), STOP([&amp;]{</a:t>
            </a:r>
            <a:r>
              <a:rPr lang="en-US" altLang="zh-CN" dirty="0" smtClean="0">
                <a:solidFill>
                  <a:srgbClr val="C00000"/>
                </a:solidFill>
              </a:rPr>
              <a:t>status=1;</a:t>
            </a:r>
            <a:r>
              <a:rPr lang="en-US" altLang="zh-CN" dirty="0" smtClean="0"/>
              <a:t>})); },</a:t>
            </a:r>
            <a:br>
              <a:rPr lang="en-US" altLang="zh-CN" dirty="0" smtClean="0"/>
            </a:br>
            <a:r>
              <a:rPr lang="en-US" altLang="zh-CN" dirty="0" smtClean="0"/>
              <a:t>ELSE_IF(</a:t>
            </a:r>
            <a:r>
              <a:rPr lang="en-US" altLang="zh-CN" dirty="0"/>
              <a:t>[&amp;]{return </a:t>
            </a:r>
            <a:r>
              <a:rPr lang="en-US" altLang="zh-CN" dirty="0">
                <a:solidFill>
                  <a:srgbClr val="0070C0"/>
                </a:solidFill>
              </a:rPr>
              <a:t>status</a:t>
            </a:r>
            <a:r>
              <a:rPr lang="en-US" altLang="zh-CN" dirty="0" smtClean="0">
                <a:solidFill>
                  <a:srgbClr val="0070C0"/>
                </a:solidFill>
              </a:rPr>
              <a:t>==1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START(foe);}</a:t>
            </a:r>
            <a:br>
              <a:rPr lang="en-US" altLang="zh-CN" dirty="0" smtClean="0"/>
            </a:br>
            <a:r>
              <a:rPr lang="en-US" altLang="zh-CN" dirty="0" smtClean="0"/>
              <a:t>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acorr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1371600"/>
            <a:ext cx="16997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nt</a:t>
            </a:r>
            <a:r>
              <a:rPr lang="en-US" altLang="zh-CN" dirty="0" smtClean="0"/>
              <a:t> status = 0;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2432483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stf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981200" y="2667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5029200" y="2661083"/>
            <a:ext cx="1600200" cy="5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1679514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0480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0578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foe</a:t>
            </a:r>
            <a:endParaRPr lang="zh-CN" altLang="en-US" dirty="0"/>
          </a:p>
        </p:txBody>
      </p:sp>
      <p:cxnSp>
        <p:nvCxnSpPr>
          <p:cNvPr id="23" name="Elbow Connector 22"/>
          <p:cNvCxnSpPr>
            <a:endCxn id="21" idx="1"/>
          </p:cNvCxnSpPr>
          <p:nvPr/>
        </p:nvCxnSpPr>
        <p:spPr>
          <a:xfrm>
            <a:off x="2631833" y="2667002"/>
            <a:ext cx="1482967" cy="838198"/>
          </a:xfrm>
          <a:prstGeom prst="bentConnector3">
            <a:avLst>
              <a:gd name="adj1" fmla="val 19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2643153" y="2661083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53" y="3549134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41504" y="4114799"/>
            <a:ext cx="526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your scheduling code 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Primitive: ONCE &amp; ONCEIF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ONCE(A, B, C,…,X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Execute each block once one by one no matter the return value.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/>
              <a:t>A();</a:t>
            </a:r>
            <a:br>
              <a:rPr lang="en-US" altLang="zh-CN" dirty="0" smtClean="0"/>
            </a:br>
            <a:r>
              <a:rPr lang="en-US" altLang="zh-CN" dirty="0" smtClean="0"/>
              <a:t>B();</a:t>
            </a:r>
            <a:br>
              <a:rPr lang="en-US" altLang="zh-CN" dirty="0" smtClean="0"/>
            </a:br>
            <a:r>
              <a:rPr lang="en-US" altLang="zh-CN" dirty="0" smtClean="0"/>
              <a:t>C();</a:t>
            </a:r>
            <a:br>
              <a:rPr lang="en-US" altLang="zh-CN" dirty="0" smtClean="0"/>
            </a:br>
            <a:r>
              <a:rPr lang="en-US" altLang="zh-CN" dirty="0" smtClean="0"/>
              <a:t>…</a:t>
            </a:r>
            <a:br>
              <a:rPr lang="en-US" altLang="zh-CN" dirty="0" smtClean="0"/>
            </a:br>
            <a:r>
              <a:rPr lang="en-US" altLang="zh-CN" dirty="0" smtClean="0"/>
              <a:t>X();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ONCEIF(A</a:t>
            </a:r>
            <a:r>
              <a:rPr lang="en-US" altLang="zh-CN" dirty="0"/>
              <a:t>, B, C,…,X);</a:t>
            </a:r>
          </a:p>
          <a:p>
            <a:pPr lvl="1"/>
            <a:r>
              <a:rPr lang="en-US" altLang="zh-CN" dirty="0"/>
              <a:t>Execute each block once </a:t>
            </a:r>
            <a:r>
              <a:rPr lang="en-US" altLang="zh-CN" dirty="0" smtClean="0"/>
              <a:t>if previous block returns </a:t>
            </a:r>
            <a:r>
              <a:rPr lang="en-US" altLang="zh-CN" dirty="0" smtClean="0">
                <a:solidFill>
                  <a:srgbClr val="0000FF"/>
                </a:solidFill>
              </a:rPr>
              <a:t>true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A()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B()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C() )</a:t>
            </a:r>
            <a:br>
              <a:rPr lang="en-US" altLang="zh-CN" dirty="0" smtClean="0"/>
            </a:br>
            <a:r>
              <a:rPr lang="en-US" altLang="zh-CN" dirty="0" smtClean="0"/>
              <a:t>       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X() )</a:t>
            </a:r>
            <a:br>
              <a:rPr lang="en-US" altLang="zh-CN" dirty="0" smtClean="0"/>
            </a:br>
            <a:r>
              <a:rPr lang="en-US" altLang="zh-CN" dirty="0" smtClean="0"/>
              <a:t>          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81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Assembly line</a:t>
            </a:r>
            <a:endParaRPr lang="en-US" altLang="zh-CN" dirty="0"/>
          </a:p>
          <a:p>
            <a:pPr lvl="2"/>
            <a:r>
              <a:rPr lang="en-US" altLang="zh-CN" dirty="0" smtClean="0"/>
              <a:t>ONCE(A, B, [&amp;]{START(C);});</a:t>
            </a:r>
          </a:p>
          <a:p>
            <a:pPr lvl="1"/>
            <a:r>
              <a:rPr lang="en-US" altLang="zh-CN" dirty="0" smtClean="0"/>
              <a:t>802.11g TX flow</a:t>
            </a:r>
          </a:p>
          <a:p>
            <a:pPr lvl="2"/>
            <a:r>
              <a:rPr lang="en-US" altLang="zh-CN" sz="2000" dirty="0" smtClean="0"/>
              <a:t>ONCE(</a:t>
            </a:r>
            <a:r>
              <a:rPr lang="en-US" altLang="zh-CN" sz="2000" dirty="0" err="1" smtClean="0"/>
              <a:t>add_stf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add_ltf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dirty="0"/>
              <a:t>[&amp;]{</a:t>
            </a:r>
            <a:r>
              <a:rPr lang="en-US" altLang="zh-CN" sz="2000" dirty="0" smtClean="0"/>
              <a:t>START(conv_12,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map_bpsk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fft</a:t>
            </a:r>
            <a:r>
              <a:rPr lang="en-US" altLang="zh-CN" sz="2000" dirty="0" smtClean="0"/>
              <a:t>, GI, …);} ,//</a:t>
            </a:r>
            <a:r>
              <a:rPr lang="en-US" altLang="zh-CN" sz="2000" dirty="0" err="1" smtClean="0"/>
              <a:t>add_sig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[&amp;]{START(conv_23,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map_qpsk</a:t>
            </a:r>
            <a:r>
              <a:rPr lang="en-US" altLang="zh-CN" sz="2000" dirty="0" smtClean="0"/>
              <a:t>, </a:t>
            </a:r>
            <a:r>
              <a:rPr lang="en-US" altLang="zh-CN" sz="2000" dirty="0" err="1"/>
              <a:t>fft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GI, …);}//</a:t>
            </a:r>
            <a:r>
              <a:rPr lang="en-US" altLang="zh-CN" sz="2000" dirty="0" err="1" smtClean="0"/>
              <a:t>add_data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55177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7754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98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55176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69577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83978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98379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12780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6427181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7" name="Curved Connector 6"/>
          <p:cNvCxnSpPr>
            <a:stCxn id="18" idx="0"/>
            <a:endCxn id="18" idx="3"/>
          </p:cNvCxnSpPr>
          <p:nvPr/>
        </p:nvCxnSpPr>
        <p:spPr>
          <a:xfrm rot="16200000" flipH="1">
            <a:off x="4261340" y="1409700"/>
            <a:ext cx="228600" cy="457200"/>
          </a:xfrm>
          <a:prstGeom prst="curvedConnector4">
            <a:avLst>
              <a:gd name="adj1" fmla="val -146154"/>
              <a:gd name="adj2" fmla="val 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755497" y="1137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8100"/>
            <a:ext cx="8229600" cy="2278063"/>
          </a:xfrm>
        </p:spPr>
        <p:txBody>
          <a:bodyPr/>
          <a:lstStyle/>
          <a:p>
            <a:r>
              <a:rPr lang="en-US" altLang="zh-CN" dirty="0" smtClean="0"/>
              <a:t>Multiple blocks work on the same data</a:t>
            </a:r>
          </a:p>
          <a:p>
            <a:pPr lvl="1"/>
            <a:r>
              <a:rPr lang="en-US" altLang="zh-CN" dirty="0" smtClean="0"/>
              <a:t>ONCE(</a:t>
            </a:r>
            <a:r>
              <a:rPr lang="en-US" altLang="zh-CN" dirty="0" err="1" smtClean="0"/>
              <a:t>RmGI</a:t>
            </a:r>
            <a:r>
              <a:rPr lang="en-US" altLang="zh-CN" dirty="0" smtClean="0"/>
              <a:t>, FFT, </a:t>
            </a:r>
            <a:r>
              <a:rPr lang="en-US" altLang="zh-CN" dirty="0" err="1" smtClean="0"/>
              <a:t>ChComp</a:t>
            </a:r>
            <a:r>
              <a:rPr lang="en-US" altLang="zh-CN" dirty="0" smtClean="0"/>
              <a:t>, Pilot, </a:t>
            </a:r>
            <a:r>
              <a:rPr lang="en-US" altLang="zh-CN" dirty="0" err="1" smtClean="0"/>
              <a:t>Demap</a:t>
            </a:r>
            <a:r>
              <a:rPr lang="en-US" altLang="zh-CN" dirty="0" smtClean="0"/>
              <a:t>, …);</a:t>
            </a:r>
            <a:endParaRPr lang="zh-CN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00200" y="1828800"/>
            <a:ext cx="5791200" cy="1143000"/>
            <a:chOff x="914400" y="1524000"/>
            <a:chExt cx="5791200" cy="1143000"/>
          </a:xfrm>
        </p:grpSpPr>
        <p:sp>
          <p:nvSpPr>
            <p:cNvPr id="4" name="Rectangle 3"/>
            <p:cNvSpPr/>
            <p:nvPr/>
          </p:nvSpPr>
          <p:spPr>
            <a:xfrm>
              <a:off x="1855176" y="1524000"/>
              <a:ext cx="1269023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RmGI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55177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FFT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51938" y="15240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Pilot</a:t>
              </a:r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04088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ChComp</a:t>
              </a:r>
              <a:endParaRPr lang="zh-CN" altLang="en-US" dirty="0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914400" y="2438400"/>
              <a:ext cx="940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Elbow Connector 8"/>
            <p:cNvCxnSpPr>
              <a:endCxn id="4" idx="1"/>
            </p:cNvCxnSpPr>
            <p:nvPr/>
          </p:nvCxnSpPr>
          <p:spPr>
            <a:xfrm rot="5400000" flipH="1" flipV="1">
              <a:off x="1232388" y="1815612"/>
              <a:ext cx="685800" cy="5597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3124199" y="2438400"/>
              <a:ext cx="2798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251938" y="22098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Demap</a:t>
              </a:r>
              <a:endParaRPr lang="zh-CN" altLang="en-US" dirty="0"/>
            </a:p>
          </p:txBody>
        </p:sp>
        <p:cxnSp>
          <p:nvCxnSpPr>
            <p:cNvPr id="16" name="Straight Arrow Connector 15"/>
            <p:cNvCxnSpPr>
              <a:stCxn id="14" idx="3"/>
              <a:endCxn id="22" idx="1"/>
            </p:cNvCxnSpPr>
            <p:nvPr/>
          </p:nvCxnSpPr>
          <p:spPr>
            <a:xfrm>
              <a:off x="4673110" y="2438400"/>
              <a:ext cx="5788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Elbow Connector 18"/>
            <p:cNvCxnSpPr>
              <a:endCxn id="18" idx="1"/>
            </p:cNvCxnSpPr>
            <p:nvPr/>
          </p:nvCxnSpPr>
          <p:spPr>
            <a:xfrm rot="5400000" flipH="1" flipV="1">
              <a:off x="4764331" y="1950793"/>
              <a:ext cx="685800" cy="28941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22" idx="3"/>
            </p:cNvCxnSpPr>
            <p:nvPr/>
          </p:nvCxnSpPr>
          <p:spPr>
            <a:xfrm>
              <a:off x="6166338" y="2438400"/>
              <a:ext cx="5392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045226" y="3276600"/>
            <a:ext cx="288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 of 802.11g RX baseband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5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153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Blocks communicate via </a:t>
            </a:r>
            <a:r>
              <a:rPr lang="en-US" altLang="zh-CN" sz="2400" dirty="0" smtClean="0"/>
              <a:t>channels.</a:t>
            </a:r>
          </a:p>
          <a:p>
            <a:pPr lvl="1"/>
            <a:r>
              <a:rPr lang="en-US" altLang="zh-CN" sz="2000" dirty="0" smtClean="0"/>
              <a:t>Modeled as Single Writer Multiple Reader buffer</a:t>
            </a:r>
            <a:endParaRPr lang="en-US" altLang="zh-CN" sz="2000" dirty="0"/>
          </a:p>
          <a:p>
            <a:r>
              <a:rPr lang="en-US" altLang="zh-CN" sz="2400" dirty="0" smtClean="0"/>
              <a:t>A channel may have 1+ writers/readers</a:t>
            </a:r>
          </a:p>
          <a:p>
            <a:pPr lvl="1"/>
            <a:r>
              <a:rPr lang="en-US" altLang="zh-CN" sz="2400" dirty="0" smtClean="0"/>
              <a:t>Only 1 writer is permitted to write data at a time</a:t>
            </a:r>
          </a:p>
          <a:p>
            <a:pPr lvl="1"/>
            <a:r>
              <a:rPr lang="en-US" altLang="zh-CN" sz="2400" dirty="0" smtClean="0"/>
              <a:t>Only 1 shared reader is permitted to read data at a time</a:t>
            </a:r>
          </a:p>
          <a:p>
            <a:pPr lvl="1"/>
            <a:r>
              <a:rPr lang="en-US" altLang="zh-CN" sz="2400" dirty="0" smtClean="0"/>
              <a:t>1+ independent readers can read data simultaneously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</p:txBody>
      </p:sp>
      <p:grpSp>
        <p:nvGrpSpPr>
          <p:cNvPr id="109" name="Group 108"/>
          <p:cNvGrpSpPr/>
          <p:nvPr/>
        </p:nvGrpSpPr>
        <p:grpSpPr>
          <a:xfrm>
            <a:off x="190500" y="3722565"/>
            <a:ext cx="4747908" cy="2423745"/>
            <a:chOff x="1295399" y="3918438"/>
            <a:chExt cx="6717324" cy="2708030"/>
          </a:xfrm>
        </p:grpSpPr>
        <p:sp>
          <p:nvSpPr>
            <p:cNvPr id="25" name="Rectangle 24"/>
            <p:cNvSpPr/>
            <p:nvPr/>
          </p:nvSpPr>
          <p:spPr>
            <a:xfrm>
              <a:off x="1740877" y="4806461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47800" y="4495800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94938" y="4056184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58354" y="4202723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04892" y="456613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31" name="Elbow Connector 30"/>
            <p:cNvCxnSpPr>
              <a:endCxn id="24" idx="0"/>
            </p:cNvCxnSpPr>
            <p:nvPr/>
          </p:nvCxnSpPr>
          <p:spPr>
            <a:xfrm rot="10800000" flipV="1">
              <a:off x="4381500" y="4337538"/>
              <a:ext cx="1790700" cy="61546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00649" y="61692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02923" y="57120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36" name="Elbow Connector 35"/>
            <p:cNvCxnSpPr>
              <a:stCxn id="34" idx="1"/>
              <a:endCxn id="24" idx="2"/>
            </p:cNvCxnSpPr>
            <p:nvPr/>
          </p:nvCxnSpPr>
          <p:spPr>
            <a:xfrm rot="10800000">
              <a:off x="4381501" y="5410200"/>
              <a:ext cx="1421423" cy="5304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802923" y="3918438"/>
              <a:ext cx="2209800" cy="126316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295399" y="4202723"/>
              <a:ext cx="1066801" cy="138039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Elbow Connector 48"/>
            <p:cNvCxnSpPr>
              <a:stCxn id="47" idx="7"/>
            </p:cNvCxnSpPr>
            <p:nvPr/>
          </p:nvCxnSpPr>
          <p:spPr>
            <a:xfrm rot="16200000" flipH="1">
              <a:off x="3419723" y="3191124"/>
              <a:ext cx="548123" cy="2975629"/>
            </a:xfrm>
            <a:prstGeom prst="bentConnector4">
              <a:avLst>
                <a:gd name="adj1" fmla="val -41706"/>
                <a:gd name="adj2" fmla="val 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27" idx="1"/>
            </p:cNvCxnSpPr>
            <p:nvPr/>
          </p:nvCxnSpPr>
          <p:spPr>
            <a:xfrm flipV="1">
              <a:off x="6172200" y="4284784"/>
              <a:ext cx="222738" cy="527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8" idx="1"/>
            </p:cNvCxnSpPr>
            <p:nvPr/>
          </p:nvCxnSpPr>
          <p:spPr>
            <a:xfrm>
              <a:off x="6172200" y="4337538"/>
              <a:ext cx="586154" cy="937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29" idx="1"/>
            </p:cNvCxnSpPr>
            <p:nvPr/>
          </p:nvCxnSpPr>
          <p:spPr>
            <a:xfrm>
              <a:off x="6172200" y="4337538"/>
              <a:ext cx="732692" cy="457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7" idx="7"/>
              <a:endCxn id="26" idx="3"/>
            </p:cNvCxnSpPr>
            <p:nvPr/>
          </p:nvCxnSpPr>
          <p:spPr>
            <a:xfrm flipH="1">
              <a:off x="1905000" y="4404877"/>
              <a:ext cx="300971" cy="3195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7"/>
              <a:endCxn id="25" idx="0"/>
            </p:cNvCxnSpPr>
            <p:nvPr/>
          </p:nvCxnSpPr>
          <p:spPr>
            <a:xfrm flipH="1">
              <a:off x="1969477" y="4404877"/>
              <a:ext cx="236494" cy="4015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>
              <a:off x="3187211" y="5401406"/>
              <a:ext cx="2013438" cy="9876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2362200" y="4953000"/>
              <a:ext cx="4038600" cy="457200"/>
              <a:chOff x="2362200" y="4953000"/>
              <a:chExt cx="40386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362200" y="4953000"/>
                <a:ext cx="4038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5908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8194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048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276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05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703309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86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38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19393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3434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4958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48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800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953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092212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257800" y="4957396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4102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5626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7150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8674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172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0394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TextBox 113"/>
          <p:cNvSpPr txBox="1"/>
          <p:nvPr/>
        </p:nvSpPr>
        <p:spPr>
          <a:xfrm>
            <a:off x="5029200" y="3701057"/>
            <a:ext cx="41275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/>
              <a:t>Channel::</a:t>
            </a:r>
            <a:r>
              <a:rPr lang="en-US" altLang="zh-CN" sz="2400" dirty="0" smtClean="0"/>
              <a:t>Create(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v_cs</a:t>
            </a:r>
            <a:r>
              <a:rPr lang="en-US" altLang="zh-CN" sz="2400" dirty="0" smtClean="0"/>
              <a:t>))</a:t>
            </a:r>
            <a:br>
              <a:rPr lang="en-US" altLang="zh-CN" sz="2400" dirty="0" smtClean="0"/>
            </a:br>
            <a:r>
              <a:rPr lang="en-US" altLang="zh-CN" sz="2400" dirty="0" smtClean="0"/>
              <a:t>.from(A, 0).from(B, 0)</a:t>
            </a:r>
            <a:br>
              <a:rPr lang="en-US" altLang="zh-CN" sz="2400" dirty="0" smtClean="0"/>
            </a:br>
            <a:r>
              <a:rPr lang="en-US" altLang="zh-CN" sz="2400" dirty="0" smtClean="0"/>
              <a:t>.to(C, 0).to(D, 0).to(E, 0)</a:t>
            </a:r>
          </a:p>
          <a:p>
            <a:pPr marL="0" lvl="1"/>
            <a:r>
              <a:rPr lang="en-US" altLang="zh-CN" sz="2400" dirty="0" smtClean="0"/>
              <a:t>.to(F,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).to(G,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);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8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DSP programmers take care of everything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Scheduling</a:t>
            </a:r>
          </a:p>
          <a:p>
            <a:r>
              <a:rPr lang="en-US" altLang="zh-CN" dirty="0" smtClean="0"/>
              <a:t>Code cannot be reused due to high coupling</a:t>
            </a:r>
          </a:p>
          <a:p>
            <a:pPr lvl="1"/>
            <a:r>
              <a:rPr lang="en-US" altLang="zh-CN" dirty="0"/>
              <a:t>algorithm code and control code are mixed together.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C:\Users\danial\AppData\Local\Microsoft\Windows\Temporary Internet Files\Content.IE5\A3Z1II30\MC900434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15" y="23446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blocks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autoref</a:t>
            </a:r>
            <a:r>
              <a:rPr lang="en-US" dirty="0" smtClean="0"/>
              <a:t>  </a:t>
            </a:r>
            <a:r>
              <a:rPr lang="en-US" dirty="0" err="1" smtClean="0"/>
              <a:t>src</a:t>
            </a:r>
            <a:r>
              <a:rPr lang="en-US" dirty="0" smtClean="0"/>
              <a:t>      = </a:t>
            </a:r>
            <a:r>
              <a:rPr lang="en-US" dirty="0" err="1" smtClean="0"/>
              <a:t>create_block</a:t>
            </a:r>
            <a:r>
              <a:rPr lang="en-US" dirty="0" smtClean="0"/>
              <a:t>&lt;</a:t>
            </a:r>
            <a:r>
              <a:rPr lang="en-US" dirty="0" err="1" smtClean="0"/>
              <a:t>b_file_source</a:t>
            </a:r>
            <a:r>
              <a:rPr lang="en-US" dirty="0" smtClean="0"/>
              <a:t>&gt;();</a:t>
            </a:r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b_awgn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smtClean="0"/>
              <a:t>sink  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b_file_sink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r>
              <a:rPr lang="en-US" dirty="0" smtClean="0"/>
              <a:t>Create channels &amp; connect to blocks</a:t>
            </a:r>
          </a:p>
          <a:p>
            <a:pPr lvl="1"/>
            <a:r>
              <a:rPr lang="en-US" altLang="zh-CN" dirty="0" smtClean="0"/>
              <a:t>Channel</a:t>
            </a:r>
            <a:r>
              <a:rPr lang="en-US" altLang="zh-CN" dirty="0"/>
              <a:t>::</a:t>
            </a:r>
            <a:r>
              <a:rPr lang="en-US" altLang="zh-CN" dirty="0" smtClean="0"/>
              <a:t>Create(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v_cs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.from(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.to(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/>
              <a:t>Channel::Create(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v_cs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from(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to(sink,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726540" y="3886200"/>
            <a:ext cx="2971800" cy="457200"/>
            <a:chOff x="1750769" y="2209800"/>
            <a:chExt cx="2971800" cy="457200"/>
          </a:xfrm>
        </p:grpSpPr>
        <p:sp>
          <p:nvSpPr>
            <p:cNvPr id="6" name="Rectangle 5"/>
            <p:cNvSpPr/>
            <p:nvPr/>
          </p:nvSpPr>
          <p:spPr>
            <a:xfrm>
              <a:off x="17507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src</a:t>
              </a:r>
              <a:endParaRPr lang="zh-CN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7569" y="2209800"/>
              <a:ext cx="785081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awgn</a:t>
              </a:r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>
              <a:off x="2512769" y="2438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9605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sink</a:t>
              </a:r>
              <a:endParaRPr lang="zh-CN" altLang="en-US" dirty="0"/>
            </a:p>
          </p:txBody>
        </p:sp>
        <p:cxnSp>
          <p:nvCxnSpPr>
            <p:cNvPr id="13" name="Straight Arrow Connector 12"/>
            <p:cNvCxnSpPr>
              <a:stCxn id="8" idx="3"/>
              <a:endCxn id="12" idx="1"/>
            </p:cNvCxnSpPr>
            <p:nvPr/>
          </p:nvCxnSpPr>
          <p:spPr>
            <a:xfrm>
              <a:off x="3602650" y="2438400"/>
              <a:ext cx="357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81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TX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359" y="1905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L_STF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8065759" y="1905000"/>
            <a:ext cx="692914" cy="31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</a:p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359" y="22805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L_LTF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536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L_SIG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1277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conv12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2039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2820937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BPSK_i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3556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4302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656995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65699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73733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>
          <a:xfrm>
            <a:off x="533400" y="3013853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HT_SIG</a:t>
            </a:r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533400" y="337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HT_STF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536359" y="373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HT_LTF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536359" y="410921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HT_DATA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2039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conv</a:t>
            </a:r>
            <a:endParaRPr lang="en-US" sz="900" dirty="0"/>
          </a:p>
        </p:txBody>
      </p:sp>
      <p:sp>
        <p:nvSpPr>
          <p:cNvPr id="49" name="Rectangle 48"/>
          <p:cNvSpPr/>
          <p:nvPr/>
        </p:nvSpPr>
        <p:spPr>
          <a:xfrm>
            <a:off x="3582937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4318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2820937" y="3124200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BPSK_q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2801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3582937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4318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5823459" y="415253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58234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5064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65" name="Rectangle 64"/>
          <p:cNvSpPr/>
          <p:nvPr/>
        </p:nvSpPr>
        <p:spPr>
          <a:xfrm>
            <a:off x="5064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50614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50614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72" name="Rectangle 71"/>
          <p:cNvSpPr/>
          <p:nvPr/>
        </p:nvSpPr>
        <p:spPr>
          <a:xfrm>
            <a:off x="58079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cxnSp>
        <p:nvCxnSpPr>
          <p:cNvPr id="9" name="Elbow Connector 8"/>
          <p:cNvCxnSpPr>
            <a:stCxn id="34" idx="3"/>
            <a:endCxn id="26" idx="1"/>
          </p:cNvCxnSpPr>
          <p:nvPr/>
        </p:nvCxnSpPr>
        <p:spPr>
          <a:xfrm flipV="1">
            <a:off x="1073400" y="2820536"/>
            <a:ext cx="203959" cy="3733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5" idx="3"/>
            <a:endCxn id="26" idx="1"/>
          </p:cNvCxnSpPr>
          <p:nvPr/>
        </p:nvCxnSpPr>
        <p:spPr>
          <a:xfrm>
            <a:off x="1076359" y="2820536"/>
            <a:ext cx="201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0" idx="3"/>
            <a:endCxn id="71" idx="1"/>
          </p:cNvCxnSpPr>
          <p:nvPr/>
        </p:nvCxnSpPr>
        <p:spPr>
          <a:xfrm>
            <a:off x="4842509" y="2820536"/>
            <a:ext cx="218950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54" idx="1"/>
          </p:cNvCxnSpPr>
          <p:nvPr/>
        </p:nvCxnSpPr>
        <p:spPr>
          <a:xfrm>
            <a:off x="2579359" y="2820536"/>
            <a:ext cx="241578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72" idx="1"/>
          </p:cNvCxnSpPr>
          <p:nvPr/>
        </p:nvCxnSpPr>
        <p:spPr>
          <a:xfrm>
            <a:off x="5601459" y="3304200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3"/>
            <a:endCxn id="59" idx="1"/>
          </p:cNvCxnSpPr>
          <p:nvPr/>
        </p:nvCxnSpPr>
        <p:spPr>
          <a:xfrm>
            <a:off x="2579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9" idx="3"/>
            <a:endCxn id="49" idx="1"/>
          </p:cNvCxnSpPr>
          <p:nvPr/>
        </p:nvCxnSpPr>
        <p:spPr>
          <a:xfrm flipV="1">
            <a:off x="3341359" y="4322619"/>
            <a:ext cx="241578" cy="2300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9" idx="3"/>
            <a:endCxn id="60" idx="1"/>
          </p:cNvCxnSpPr>
          <p:nvPr/>
        </p:nvCxnSpPr>
        <p:spPr>
          <a:xfrm>
            <a:off x="3341359" y="4552700"/>
            <a:ext cx="241578" cy="3529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9" idx="3"/>
            <a:endCxn id="53" idx="1"/>
          </p:cNvCxnSpPr>
          <p:nvPr/>
        </p:nvCxnSpPr>
        <p:spPr>
          <a:xfrm>
            <a:off x="4122937" y="4322619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0" idx="3"/>
            <a:endCxn id="61" idx="1"/>
          </p:cNvCxnSpPr>
          <p:nvPr/>
        </p:nvCxnSpPr>
        <p:spPr>
          <a:xfrm>
            <a:off x="4122937" y="49056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3" idx="3"/>
            <a:endCxn id="64" idx="1"/>
          </p:cNvCxnSpPr>
          <p:nvPr/>
        </p:nvCxnSpPr>
        <p:spPr>
          <a:xfrm>
            <a:off x="4858509" y="4322619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1" idx="3"/>
            <a:endCxn id="65" idx="1"/>
          </p:cNvCxnSpPr>
          <p:nvPr/>
        </p:nvCxnSpPr>
        <p:spPr>
          <a:xfrm>
            <a:off x="4858509" y="49056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4" idx="3"/>
            <a:endCxn id="62" idx="1"/>
          </p:cNvCxnSpPr>
          <p:nvPr/>
        </p:nvCxnSpPr>
        <p:spPr>
          <a:xfrm>
            <a:off x="5604509" y="4322619"/>
            <a:ext cx="21895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5" idx="3"/>
            <a:endCxn id="63" idx="1"/>
          </p:cNvCxnSpPr>
          <p:nvPr/>
        </p:nvCxnSpPr>
        <p:spPr>
          <a:xfrm>
            <a:off x="5604509" y="49056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3" idx="3"/>
            <a:endCxn id="32" idx="1"/>
          </p:cNvCxnSpPr>
          <p:nvPr/>
        </p:nvCxnSpPr>
        <p:spPr>
          <a:xfrm>
            <a:off x="6363459" y="4905636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2" idx="3"/>
            <a:endCxn id="31" idx="1"/>
          </p:cNvCxnSpPr>
          <p:nvPr/>
        </p:nvCxnSpPr>
        <p:spPr>
          <a:xfrm flipV="1">
            <a:off x="6363459" y="4322619"/>
            <a:ext cx="20650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2" idx="3"/>
            <a:endCxn id="33" idx="1"/>
          </p:cNvCxnSpPr>
          <p:nvPr/>
        </p:nvCxnSpPr>
        <p:spPr>
          <a:xfrm>
            <a:off x="7109959" y="4905636"/>
            <a:ext cx="26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4" idx="3"/>
            <a:endCxn id="29" idx="1"/>
          </p:cNvCxnSpPr>
          <p:nvPr/>
        </p:nvCxnSpPr>
        <p:spPr>
          <a:xfrm flipV="1">
            <a:off x="3360937" y="2820536"/>
            <a:ext cx="195572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3"/>
            <a:endCxn id="27" idx="1"/>
          </p:cNvCxnSpPr>
          <p:nvPr/>
        </p:nvCxnSpPr>
        <p:spPr>
          <a:xfrm>
            <a:off x="1817359" y="2820536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3"/>
            <a:endCxn id="28" idx="1"/>
          </p:cNvCxnSpPr>
          <p:nvPr/>
        </p:nvCxnSpPr>
        <p:spPr>
          <a:xfrm>
            <a:off x="2579359" y="2820536"/>
            <a:ext cx="24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9" idx="1"/>
          </p:cNvCxnSpPr>
          <p:nvPr/>
        </p:nvCxnSpPr>
        <p:spPr>
          <a:xfrm>
            <a:off x="3360937" y="28205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9" idx="3"/>
            <a:endCxn id="30" idx="1"/>
          </p:cNvCxnSpPr>
          <p:nvPr/>
        </p:nvCxnSpPr>
        <p:spPr>
          <a:xfrm>
            <a:off x="4096509" y="28205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0" idx="3"/>
            <a:endCxn id="70" idx="1"/>
          </p:cNvCxnSpPr>
          <p:nvPr/>
        </p:nvCxnSpPr>
        <p:spPr>
          <a:xfrm>
            <a:off x="4842509" y="28205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277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scramble</a:t>
            </a:r>
            <a:endParaRPr lang="en-US" sz="900" dirty="0"/>
          </a:p>
        </p:txBody>
      </p:sp>
      <p:cxnSp>
        <p:nvCxnSpPr>
          <p:cNvPr id="185" name="Straight Arrow Connector 184"/>
          <p:cNvCxnSpPr>
            <a:stCxn id="183" idx="3"/>
            <a:endCxn id="46" idx="1"/>
          </p:cNvCxnSpPr>
          <p:nvPr/>
        </p:nvCxnSpPr>
        <p:spPr>
          <a:xfrm>
            <a:off x="1817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45" idx="3"/>
            <a:endCxn id="183" idx="1"/>
          </p:cNvCxnSpPr>
          <p:nvPr/>
        </p:nvCxnSpPr>
        <p:spPr>
          <a:xfrm>
            <a:off x="1076359" y="4289217"/>
            <a:ext cx="201000" cy="2634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8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RX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600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src</a:t>
            </a:r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1249376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Auto </a:t>
            </a:r>
            <a:r>
              <a:rPr lang="en-US" sz="900" dirty="0" err="1" smtClean="0"/>
              <a:t>corr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2020937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LSTF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1247896" y="227670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CFE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228600" y="3093952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CFO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2020937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2848096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12478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2018774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28480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3686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48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5210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5972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734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Lsig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493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2020254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28495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687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49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5211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5973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78" name="Rectangle 77"/>
          <p:cNvSpPr/>
          <p:nvPr/>
        </p:nvSpPr>
        <p:spPr>
          <a:xfrm>
            <a:off x="6735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htsig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47896" y="39624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 STF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1248579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2019457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1250059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2020937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2848096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2848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CHO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3610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4372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52102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join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9722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58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Descramble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3438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CRC32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5496" y="2819400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095496" y="3359173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09552" y="4399540"/>
            <a:ext cx="2500544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100674" y="4949897"/>
            <a:ext cx="6852821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43896" y="290462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L_SIG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43896" y="341835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HT_SIG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051141" y="5039784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HT_DATA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680191" y="4480095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HT_LTF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1100674" y="2196113"/>
            <a:ext cx="2436333" cy="540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109552" y="1655087"/>
            <a:ext cx="159946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783064" y="174030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L_STF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37765" y="2272043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L_LTF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6" idx="3"/>
            <a:endCxn id="99" idx="1"/>
          </p:cNvCxnSpPr>
          <p:nvPr/>
        </p:nvCxnSpPr>
        <p:spPr>
          <a:xfrm flipV="1">
            <a:off x="768600" y="1924974"/>
            <a:ext cx="340952" cy="7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2"/>
            <a:endCxn id="40" idx="0"/>
          </p:cNvCxnSpPr>
          <p:nvPr/>
        </p:nvCxnSpPr>
        <p:spPr>
          <a:xfrm>
            <a:off x="498600" y="2112600"/>
            <a:ext cx="0" cy="98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3"/>
            <a:endCxn id="98" idx="1"/>
          </p:cNvCxnSpPr>
          <p:nvPr/>
        </p:nvCxnSpPr>
        <p:spPr>
          <a:xfrm flipV="1">
            <a:off x="768600" y="2466235"/>
            <a:ext cx="332074" cy="80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3"/>
            <a:endCxn id="7" idx="1"/>
          </p:cNvCxnSpPr>
          <p:nvPr/>
        </p:nvCxnSpPr>
        <p:spPr>
          <a:xfrm flipV="1">
            <a:off x="768600" y="3089287"/>
            <a:ext cx="326896" cy="18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0" idx="3"/>
            <a:endCxn id="92" idx="1"/>
          </p:cNvCxnSpPr>
          <p:nvPr/>
        </p:nvCxnSpPr>
        <p:spPr>
          <a:xfrm>
            <a:off x="768600" y="3273952"/>
            <a:ext cx="326896" cy="355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097502" y="3895163"/>
            <a:ext cx="891097" cy="504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40" idx="3"/>
            <a:endCxn id="102" idx="1"/>
          </p:cNvCxnSpPr>
          <p:nvPr/>
        </p:nvCxnSpPr>
        <p:spPr>
          <a:xfrm>
            <a:off x="768600" y="3273952"/>
            <a:ext cx="328902" cy="87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0" idx="3"/>
            <a:endCxn id="93" idx="1"/>
          </p:cNvCxnSpPr>
          <p:nvPr/>
        </p:nvCxnSpPr>
        <p:spPr>
          <a:xfrm>
            <a:off x="768600" y="3273952"/>
            <a:ext cx="340952" cy="139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0" idx="3"/>
            <a:endCxn id="94" idx="1"/>
          </p:cNvCxnSpPr>
          <p:nvPr/>
        </p:nvCxnSpPr>
        <p:spPr>
          <a:xfrm>
            <a:off x="768600" y="3273952"/>
            <a:ext cx="332074" cy="1945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49761" y="39577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0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67180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7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698352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33.653971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62.351629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89.538893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100.5674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139.97304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155.87907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170.61391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190178"/>
              </p:ext>
            </p:extLst>
          </p:nvPr>
        </p:nvGraphicFramePr>
        <p:xfrm>
          <a:off x="464647" y="28194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44.911475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26.520226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19.195442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12.640718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10.477418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7.293792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7.161673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19200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TX: (Mbps)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671" y="2438400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X: (</a:t>
            </a:r>
            <a:r>
              <a:rPr lang="en-US" dirty="0" err="1" smtClean="0"/>
              <a:t>Msps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946092042"/>
              </p:ext>
            </p:extLst>
          </p:nvPr>
        </p:nvGraphicFramePr>
        <p:xfrm>
          <a:off x="0" y="3852909"/>
          <a:ext cx="4604502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93486140"/>
              </p:ext>
            </p:extLst>
          </p:nvPr>
        </p:nvGraphicFramePr>
        <p:xfrm>
          <a:off x="4648200" y="3810000"/>
          <a:ext cx="4495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http://i.ebayimg.com/00/s/NTAwWDUwMA==/$(KGrHqR,!joE9Tpcbt)uBPg(KNZFDw~~60_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57" y="0"/>
            <a:ext cx="1481831" cy="13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34287" y="1277472"/>
            <a:ext cx="406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i7-980X (6 cores, 3.33GHz), 8G 1333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08175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8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Unbounded FIFO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0724" y="2917526"/>
            <a:ext cx="6734316" cy="2165893"/>
            <a:chOff x="1066800" y="2863307"/>
            <a:chExt cx="6734316" cy="2165893"/>
          </a:xfrm>
        </p:grpSpPr>
        <p:sp>
          <p:nvSpPr>
            <p:cNvPr id="5" name="Rectangle 4"/>
            <p:cNvSpPr/>
            <p:nvPr/>
          </p:nvSpPr>
          <p:spPr>
            <a:xfrm>
              <a:off x="3022034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03747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2034" y="4495800"/>
              <a:ext cx="23622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862" y="28633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6503" y="286330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N-1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5054" y="288675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2800" y="2889629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2N-1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6800" y="3352800"/>
              <a:ext cx="1590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Virtual address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4495800"/>
              <a:ext cx="1704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Physical address</a:t>
              </a:r>
              <a:endParaRPr lang="zh-CN" alt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220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842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022034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403747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3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09600" y="1828800"/>
            <a:ext cx="7391400" cy="950081"/>
            <a:chOff x="609600" y="4142619"/>
            <a:chExt cx="7391400" cy="950081"/>
          </a:xfrm>
        </p:grpSpPr>
        <p:sp>
          <p:nvSpPr>
            <p:cNvPr id="4" name="Rectangle 3"/>
            <p:cNvSpPr/>
            <p:nvPr/>
          </p:nvSpPr>
          <p:spPr>
            <a:xfrm>
              <a:off x="6657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576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CSD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610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4419698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HT_DATA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0578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06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70578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06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11100" y="4152537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11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52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52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cxnSp>
          <p:nvCxnSpPr>
            <p:cNvPr id="22" name="Straight Arrow Connector 21"/>
            <p:cNvCxnSpPr>
              <a:stCxn id="10" idx="3"/>
              <a:endCxn id="11" idx="1"/>
            </p:cNvCxnSpPr>
            <p:nvPr/>
          </p:nvCxnSpPr>
          <p:spPr>
            <a:xfrm>
              <a:off x="4210578" y="4322619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210578" y="4905636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1"/>
            </p:cNvCxnSpPr>
            <p:nvPr/>
          </p:nvCxnSpPr>
          <p:spPr>
            <a:xfrm>
              <a:off x="4946150" y="4322619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  <a:endCxn id="18" idx="1"/>
            </p:cNvCxnSpPr>
            <p:nvPr/>
          </p:nvCxnSpPr>
          <p:spPr>
            <a:xfrm>
              <a:off x="4946150" y="4905636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3"/>
              <a:endCxn id="15" idx="1"/>
            </p:cNvCxnSpPr>
            <p:nvPr/>
          </p:nvCxnSpPr>
          <p:spPr>
            <a:xfrm>
              <a:off x="5692150" y="4322619"/>
              <a:ext cx="21895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3"/>
              <a:endCxn id="16" idx="1"/>
            </p:cNvCxnSpPr>
            <p:nvPr/>
          </p:nvCxnSpPr>
          <p:spPr>
            <a:xfrm>
              <a:off x="5692150" y="4905636"/>
              <a:ext cx="21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3"/>
              <a:endCxn id="5" idx="1"/>
            </p:cNvCxnSpPr>
            <p:nvPr/>
          </p:nvCxnSpPr>
          <p:spPr>
            <a:xfrm>
              <a:off x="6451100" y="4905636"/>
              <a:ext cx="206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4" idx="1"/>
            </p:cNvCxnSpPr>
            <p:nvPr/>
          </p:nvCxnSpPr>
          <p:spPr>
            <a:xfrm flipV="1">
              <a:off x="6451100" y="4322619"/>
              <a:ext cx="20650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5" idx="3"/>
              <a:endCxn id="6" idx="1"/>
            </p:cNvCxnSpPr>
            <p:nvPr/>
          </p:nvCxnSpPr>
          <p:spPr>
            <a:xfrm>
              <a:off x="7197600" y="4905636"/>
              <a:ext cx="26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981200" y="4142619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  <p:cxnSp>
          <p:nvCxnSpPr>
            <p:cNvPr id="33" name="Elbow Connector 32"/>
            <p:cNvCxnSpPr>
              <a:stCxn id="8" idx="3"/>
              <a:endCxn id="31" idx="1"/>
            </p:cNvCxnSpPr>
            <p:nvPr/>
          </p:nvCxnSpPr>
          <p:spPr>
            <a:xfrm flipV="1">
              <a:off x="1149600" y="4322619"/>
              <a:ext cx="831600" cy="2770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895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95600" y="4732700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cxnSp>
          <p:nvCxnSpPr>
            <p:cNvPr id="43" name="Straight Arrow Connector 42"/>
            <p:cNvCxnSpPr>
              <a:stCxn id="36" idx="3"/>
              <a:endCxn id="10" idx="1"/>
            </p:cNvCxnSpPr>
            <p:nvPr/>
          </p:nvCxnSpPr>
          <p:spPr>
            <a:xfrm>
              <a:off x="3435600" y="4322619"/>
              <a:ext cx="234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3"/>
              <a:endCxn id="13" idx="1"/>
            </p:cNvCxnSpPr>
            <p:nvPr/>
          </p:nvCxnSpPr>
          <p:spPr>
            <a:xfrm flipV="1">
              <a:off x="3435600" y="4905636"/>
              <a:ext cx="234978" cy="7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981200" y="4725636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62788"/>
              </p:ext>
            </p:extLst>
          </p:nvPr>
        </p:nvGraphicFramePr>
        <p:xfrm>
          <a:off x="561600" y="3048000"/>
          <a:ext cx="6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00"/>
                <a:gridCol w="1123800"/>
                <a:gridCol w="1609800"/>
                <a:gridCol w="16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Match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8(BPSK,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 (Re Imp.)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9(QPSK,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10(QPSK,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11(16QAM,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12(16QAM,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13(64QAM, 2/3)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14(64QAM,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Elbow Connector 53"/>
          <p:cNvCxnSpPr>
            <a:stCxn id="8" idx="3"/>
            <a:endCxn id="50" idx="1"/>
          </p:cNvCxnSpPr>
          <p:nvPr/>
        </p:nvCxnSpPr>
        <p:spPr>
          <a:xfrm>
            <a:off x="1149600" y="2285879"/>
            <a:ext cx="831600" cy="30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3"/>
            <a:endCxn id="36" idx="1"/>
          </p:cNvCxnSpPr>
          <p:nvPr/>
        </p:nvCxnSpPr>
        <p:spPr>
          <a:xfrm>
            <a:off x="2590800" y="200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37" idx="1"/>
          </p:cNvCxnSpPr>
          <p:nvPr/>
        </p:nvCxnSpPr>
        <p:spPr>
          <a:xfrm>
            <a:off x="2590800" y="2591817"/>
            <a:ext cx="304800" cy="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1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9600" y="1828800"/>
            <a:ext cx="7391400" cy="950081"/>
            <a:chOff x="609600" y="4142619"/>
            <a:chExt cx="7391400" cy="950081"/>
          </a:xfrm>
        </p:grpSpPr>
        <p:sp>
          <p:nvSpPr>
            <p:cNvPr id="5" name="Rectangle 4"/>
            <p:cNvSpPr/>
            <p:nvPr/>
          </p:nvSpPr>
          <p:spPr>
            <a:xfrm>
              <a:off x="6657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576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CSD</a:t>
              </a:r>
              <a:endParaRPr lang="en-US" sz="9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10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4419698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HT_DATA</a:t>
              </a:r>
              <a:endParaRPr lang="en-US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70578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6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70578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6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11100" y="4152537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11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52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52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>
            <a:xfrm>
              <a:off x="4210578" y="4322619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12" idx="1"/>
            </p:cNvCxnSpPr>
            <p:nvPr/>
          </p:nvCxnSpPr>
          <p:spPr>
            <a:xfrm>
              <a:off x="4210578" y="4905636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5" idx="1"/>
            </p:cNvCxnSpPr>
            <p:nvPr/>
          </p:nvCxnSpPr>
          <p:spPr>
            <a:xfrm>
              <a:off x="4946150" y="4322619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6" idx="1"/>
            </p:cNvCxnSpPr>
            <p:nvPr/>
          </p:nvCxnSpPr>
          <p:spPr>
            <a:xfrm>
              <a:off x="4946150" y="4905636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3"/>
              <a:endCxn id="13" idx="1"/>
            </p:cNvCxnSpPr>
            <p:nvPr/>
          </p:nvCxnSpPr>
          <p:spPr>
            <a:xfrm>
              <a:off x="5692150" y="4322619"/>
              <a:ext cx="21895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4" idx="1"/>
            </p:cNvCxnSpPr>
            <p:nvPr/>
          </p:nvCxnSpPr>
          <p:spPr>
            <a:xfrm>
              <a:off x="5692150" y="4905636"/>
              <a:ext cx="21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3"/>
              <a:endCxn id="6" idx="1"/>
            </p:cNvCxnSpPr>
            <p:nvPr/>
          </p:nvCxnSpPr>
          <p:spPr>
            <a:xfrm>
              <a:off x="6451100" y="4905636"/>
              <a:ext cx="206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  <a:endCxn id="5" idx="1"/>
            </p:cNvCxnSpPr>
            <p:nvPr/>
          </p:nvCxnSpPr>
          <p:spPr>
            <a:xfrm flipV="1">
              <a:off x="6451100" y="4322619"/>
              <a:ext cx="20650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7" idx="1"/>
            </p:cNvCxnSpPr>
            <p:nvPr/>
          </p:nvCxnSpPr>
          <p:spPr>
            <a:xfrm>
              <a:off x="7197600" y="4905636"/>
              <a:ext cx="26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981200" y="4142619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  <p:cxnSp>
          <p:nvCxnSpPr>
            <p:cNvPr id="27" name="Elbow Connector 26"/>
            <p:cNvCxnSpPr>
              <a:stCxn id="8" idx="3"/>
              <a:endCxn id="26" idx="1"/>
            </p:cNvCxnSpPr>
            <p:nvPr/>
          </p:nvCxnSpPr>
          <p:spPr>
            <a:xfrm flipV="1">
              <a:off x="1149600" y="4322619"/>
              <a:ext cx="831600" cy="2770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895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95600" y="4732700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cxnSp>
          <p:nvCxnSpPr>
            <p:cNvPr id="30" name="Straight Arrow Connector 29"/>
            <p:cNvCxnSpPr>
              <a:stCxn id="28" idx="3"/>
              <a:endCxn id="9" idx="1"/>
            </p:cNvCxnSpPr>
            <p:nvPr/>
          </p:nvCxnSpPr>
          <p:spPr>
            <a:xfrm>
              <a:off x="3435600" y="4322619"/>
              <a:ext cx="234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3"/>
              <a:endCxn id="11" idx="1"/>
            </p:cNvCxnSpPr>
            <p:nvPr/>
          </p:nvCxnSpPr>
          <p:spPr>
            <a:xfrm flipV="1">
              <a:off x="3435600" y="4905636"/>
              <a:ext cx="234978" cy="7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81200" y="4725636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</p:grpSp>
      <p:cxnSp>
        <p:nvCxnSpPr>
          <p:cNvPr id="33" name="Elbow Connector 32"/>
          <p:cNvCxnSpPr>
            <a:stCxn id="8" idx="3"/>
            <a:endCxn id="32" idx="1"/>
          </p:cNvCxnSpPr>
          <p:nvPr/>
        </p:nvCxnSpPr>
        <p:spPr>
          <a:xfrm>
            <a:off x="1149600" y="2285879"/>
            <a:ext cx="831600" cy="30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28" idx="1"/>
          </p:cNvCxnSpPr>
          <p:nvPr/>
        </p:nvCxnSpPr>
        <p:spPr>
          <a:xfrm>
            <a:off x="2590800" y="200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3"/>
            <a:endCxn id="29" idx="1"/>
          </p:cNvCxnSpPr>
          <p:nvPr/>
        </p:nvCxnSpPr>
        <p:spPr>
          <a:xfrm>
            <a:off x="2590800" y="2591817"/>
            <a:ext cx="304800" cy="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70578" y="2882205"/>
            <a:ext cx="779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6.5-&gt;1</a:t>
            </a:r>
          </a:p>
          <a:p>
            <a:r>
              <a:rPr lang="en-US" dirty="0" smtClean="0"/>
              <a:t>13</a:t>
            </a:r>
            <a:r>
              <a:rPr lang="en-US" dirty="0"/>
              <a:t>-</a:t>
            </a:r>
            <a:r>
              <a:rPr lang="en-US" dirty="0" smtClean="0"/>
              <a:t>&gt;2</a:t>
            </a:r>
          </a:p>
          <a:p>
            <a:r>
              <a:rPr lang="en-US" dirty="0" smtClean="0"/>
              <a:t>52</a:t>
            </a:r>
            <a:r>
              <a:rPr lang="en-US" dirty="0"/>
              <a:t>-</a:t>
            </a:r>
            <a:r>
              <a:rPr lang="en-US" dirty="0" smtClean="0"/>
              <a:t>&gt;4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87546" y="2895600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1-&gt;2</a:t>
            </a:r>
          </a:p>
          <a:p>
            <a:r>
              <a:rPr lang="en-US" dirty="0" smtClean="0"/>
              <a:t>2</a:t>
            </a:r>
            <a:r>
              <a:rPr lang="en-US" dirty="0"/>
              <a:t>-&gt;</a:t>
            </a:r>
            <a:r>
              <a:rPr lang="en-US" dirty="0" smtClean="0"/>
              <a:t>4</a:t>
            </a:r>
          </a:p>
          <a:p>
            <a:r>
              <a:rPr lang="en-US" dirty="0" smtClean="0"/>
              <a:t>26</a:t>
            </a:r>
            <a:r>
              <a:rPr lang="en-US" dirty="0"/>
              <a:t>-&gt;</a:t>
            </a:r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76648" y="3427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335726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5558" y="41148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46254" y="4022467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1-&gt;2</a:t>
            </a:r>
          </a:p>
          <a:p>
            <a:r>
              <a:rPr lang="en-US" dirty="0" smtClean="0"/>
              <a:t>13-&gt;26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70578" y="4022467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13-&gt;1</a:t>
            </a:r>
          </a:p>
          <a:p>
            <a:r>
              <a:rPr lang="en-US" dirty="0" smtClean="0"/>
              <a:t>26-&gt;2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48006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81940" y="4292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20361" y="466947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</a:p>
          <a:p>
            <a:r>
              <a:rPr lang="en-US" dirty="0" smtClean="0"/>
              <a:t>39-&gt;52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84478" y="4652393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13-&gt;1</a:t>
            </a:r>
          </a:p>
          <a:p>
            <a:r>
              <a:rPr lang="en-US" dirty="0" smtClean="0"/>
              <a:t>52-&gt;4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81940" y="4964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20361" y="550348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-&gt;2</a:t>
            </a:r>
          </a:p>
          <a:p>
            <a:r>
              <a:rPr lang="en-US" dirty="0" smtClean="0"/>
              <a:t>13-&gt;26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84478" y="5486400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26-&gt;1</a:t>
            </a:r>
          </a:p>
          <a:p>
            <a:r>
              <a:rPr lang="en-US" dirty="0" smtClean="0"/>
              <a:t>26-&gt;1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" y="56248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81940" y="56419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93978" y="3002132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</a:p>
          <a:p>
            <a:r>
              <a:rPr lang="en-US" dirty="0" smtClean="0"/>
              <a:t>39-&gt;52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58095" y="2985052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26-&gt;1</a:t>
            </a:r>
          </a:p>
          <a:p>
            <a:r>
              <a:rPr lang="en-US" dirty="0" smtClean="0"/>
              <a:t>52-&gt;2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30817" y="312355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55557" y="3140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92309" y="3791634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-&gt;3</a:t>
            </a:r>
          </a:p>
          <a:p>
            <a:r>
              <a:rPr lang="en-US" dirty="0" smtClean="0"/>
              <a:t>26-&gt;39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6426" y="3774554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39-&gt;1</a:t>
            </a:r>
          </a:p>
          <a:p>
            <a:r>
              <a:rPr lang="en-US" dirty="0" smtClean="0"/>
              <a:t>39-&gt;1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29148" y="391305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153888" y="3930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92309" y="4783223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</a:p>
          <a:p>
            <a:r>
              <a:rPr lang="en-US" dirty="0" smtClean="0"/>
              <a:t>117-&gt;156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856426" y="476614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39-&gt;1</a:t>
            </a:r>
          </a:p>
          <a:p>
            <a:r>
              <a:rPr lang="en-US" dirty="0" smtClean="0"/>
              <a:t>156-&gt;</a:t>
            </a:r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29148" y="49046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MCS14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53888" y="49217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a high performance DSP programming model</a:t>
            </a:r>
          </a:p>
          <a:p>
            <a:r>
              <a:rPr lang="en-US" altLang="zh-CN" dirty="0" smtClean="0"/>
              <a:t>Modularized design to improve code reuse</a:t>
            </a:r>
          </a:p>
          <a:p>
            <a:pPr lvl="1"/>
            <a:r>
              <a:rPr lang="en-US" altLang="zh-CN" dirty="0"/>
              <a:t>Separate data flow and control 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Simplify developing process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1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1828800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599678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3426837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CHO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41888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950837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7890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join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1037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68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Descramble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26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CRC32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6318" y="1563268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src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990600" y="2676885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CFO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61533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Viterbi34+Descramble+CRC32</a:t>
            </a:r>
          </a:p>
          <a:p>
            <a:pPr lvl="1"/>
            <a:r>
              <a:rPr lang="en-US" dirty="0" smtClean="0"/>
              <a:t>1x: 64Mbps / w 58</a:t>
            </a:r>
          </a:p>
          <a:p>
            <a:pPr lvl="1"/>
            <a:r>
              <a:rPr lang="en-US" dirty="0" smtClean="0"/>
              <a:t>2x </a:t>
            </a:r>
            <a:r>
              <a:rPr lang="en-US" dirty="0" err="1" smtClean="0"/>
              <a:t>seq</a:t>
            </a:r>
            <a:r>
              <a:rPr lang="en-US" dirty="0" smtClean="0"/>
              <a:t>: 31Mbps / w 30</a:t>
            </a:r>
          </a:p>
          <a:p>
            <a:pPr lvl="1"/>
            <a:r>
              <a:rPr lang="en-US" dirty="0" smtClean="0"/>
              <a:t>2x parallel: 58Mbps / w 52</a:t>
            </a:r>
          </a:p>
          <a:p>
            <a:pPr lvl="1"/>
            <a:r>
              <a:rPr lang="en-US" dirty="0" smtClean="0"/>
              <a:t>Pipeline 1x: 59Mbps / 62 / w 58</a:t>
            </a:r>
          </a:p>
          <a:p>
            <a:pPr lvl="1"/>
            <a:r>
              <a:rPr lang="en-US" dirty="0" smtClean="0"/>
              <a:t>Pipeline 2x </a:t>
            </a:r>
            <a:r>
              <a:rPr lang="en-US" dirty="0" err="1" smtClean="0"/>
              <a:t>seq</a:t>
            </a:r>
            <a:r>
              <a:rPr lang="en-US" dirty="0" smtClean="0"/>
              <a:t>: 30Mbps / w 30</a:t>
            </a:r>
          </a:p>
          <a:p>
            <a:pPr lvl="1"/>
            <a:r>
              <a:rPr lang="en-US" dirty="0" smtClean="0"/>
              <a:t>Pipeline 2x parallel</a:t>
            </a:r>
            <a:r>
              <a:rPr lang="en-US" smtClean="0"/>
              <a:t>: 53Mbps/58 / w 32~55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0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should a block look like?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Configuration interface</a:t>
            </a:r>
          </a:p>
          <a:p>
            <a:pPr lvl="1"/>
            <a:r>
              <a:rPr lang="en-US" altLang="zh-CN" dirty="0" smtClean="0"/>
              <a:t>Set parameters of a block</a:t>
            </a:r>
          </a:p>
          <a:p>
            <a:r>
              <a:rPr lang="en-US" altLang="zh-CN" dirty="0" smtClean="0"/>
              <a:t>Algorithm code</a:t>
            </a:r>
          </a:p>
          <a:p>
            <a:pPr lvl="1"/>
            <a:r>
              <a:rPr lang="en-US" altLang="zh-CN" dirty="0" smtClean="0"/>
              <a:t>How to process data</a:t>
            </a:r>
          </a:p>
        </p:txBody>
      </p:sp>
    </p:spTree>
    <p:extLst>
      <p:ext uri="{BB962C8B-B14F-4D97-AF65-F5344CB8AC3E}">
        <p14:creationId xmlns:p14="http://schemas.microsoft.com/office/powerpoint/2010/main" val="7967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ariable </a:t>
            </a:r>
            <a:r>
              <a:rPr lang="en-US" altLang="zh-CN" dirty="0"/>
              <a:t>input channels and variable output </a:t>
            </a:r>
            <a:r>
              <a:rPr lang="en-US" altLang="zh-CN" dirty="0" smtClean="0"/>
              <a:t>channels</a:t>
            </a:r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function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 smtClean="0"/>
              <a:t> a block</a:t>
            </a:r>
          </a:p>
          <a:p>
            <a:r>
              <a:rPr lang="en-US" altLang="zh-CN" dirty="0" smtClean="0"/>
              <a:t>Reset function</a:t>
            </a:r>
          </a:p>
          <a:p>
            <a:pPr lvl="1"/>
            <a:r>
              <a:rPr lang="en-US" altLang="zh-CN" dirty="0" smtClean="0"/>
              <a:t>Reset a block</a:t>
            </a:r>
          </a:p>
          <a:p>
            <a:r>
              <a:rPr lang="en-US" altLang="zh-CN" dirty="0" smtClean="0"/>
              <a:t>Work function</a:t>
            </a:r>
          </a:p>
          <a:p>
            <a:pPr lvl="1"/>
            <a:r>
              <a:rPr lang="en-US" altLang="zh-CN" dirty="0" smtClean="0"/>
              <a:t>Imp. an algorithm</a:t>
            </a:r>
          </a:p>
          <a:p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440981" y="2896784"/>
            <a:ext cx="1371600" cy="1865583"/>
            <a:chOff x="3352800" y="2933422"/>
            <a:chExt cx="2667000" cy="2324378"/>
          </a:xfrm>
        </p:grpSpPr>
        <p:sp>
          <p:nvSpPr>
            <p:cNvPr id="4" name="Rectangle 3"/>
            <p:cNvSpPr/>
            <p:nvPr/>
          </p:nvSpPr>
          <p:spPr>
            <a:xfrm>
              <a:off x="3886200" y="3352800"/>
              <a:ext cx="160020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3528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52800" y="3962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352800" y="4258408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46482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352800" y="5105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864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86400" y="40386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4958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86400" y="49530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51611" y="2933422"/>
              <a:ext cx="3818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8967" y="2933422"/>
              <a:ext cx="3337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62400" y="2125682"/>
            <a:ext cx="31136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DEFINE_BLOCK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sample_block</a:t>
            </a:r>
            <a:r>
              <a:rPr lang="en-US" altLang="zh-CN" sz="1600" dirty="0"/>
              <a:t>, 1, 1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BLOCK_INIT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/>
              <a:t> 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auto </a:t>
            </a:r>
            <a:r>
              <a:rPr lang="en-US" altLang="zh-CN" sz="1600" dirty="0"/>
              <a:t>v = </a:t>
            </a:r>
            <a:r>
              <a:rPr lang="en-US" altLang="zh-CN" sz="1600" dirty="0">
                <a:solidFill>
                  <a:srgbClr val="FF0000"/>
                </a:solidFill>
              </a:rPr>
              <a:t>$</a:t>
            </a:r>
            <a:r>
              <a:rPr lang="en-US" altLang="zh-CN" sz="1600" dirty="0"/>
              <a:t>["</a:t>
            </a:r>
            <a:r>
              <a:rPr lang="en-US" altLang="zh-CN" sz="1600" dirty="0" err="1"/>
              <a:t>nTaps</a:t>
            </a:r>
            <a:r>
              <a:rPr lang="en-US" altLang="zh-CN" sz="1600" dirty="0" smtClean="0"/>
              <a:t>"];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BLOCK_WORK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auto </a:t>
            </a:r>
            <a:r>
              <a:rPr lang="en-US" altLang="zh-CN" sz="1600" dirty="0"/>
              <a:t>in </a:t>
            </a:r>
            <a:r>
              <a:rPr lang="en-US" altLang="zh-CN" sz="1600" dirty="0" smtClean="0"/>
              <a:t>   = </a:t>
            </a:r>
            <a:r>
              <a:rPr lang="en-US" altLang="zh-CN" sz="1600" dirty="0">
                <a:solidFill>
                  <a:srgbClr val="FF0000"/>
                </a:solidFill>
              </a:rPr>
              <a:t>_$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 auto </a:t>
            </a:r>
            <a:r>
              <a:rPr lang="en-US" altLang="zh-CN" sz="1600" dirty="0"/>
              <a:t>out = </a:t>
            </a:r>
            <a:r>
              <a:rPr lang="en-US" altLang="zh-CN" sz="1600" dirty="0">
                <a:solidFill>
                  <a:srgbClr val="FF0000"/>
                </a:solidFill>
              </a:rPr>
              <a:t>$_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……………..// do something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consume(0, n);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produce(0, m);</a:t>
            </a:r>
            <a:endParaRPr lang="en-US" altLang="zh-CN" sz="1600" dirty="0"/>
          </a:p>
          <a:p>
            <a:r>
              <a:rPr lang="en-US" altLang="zh-CN" sz="1600" dirty="0" smtClean="0"/>
              <a:t>     return true;</a:t>
            </a:r>
            <a:endParaRPr lang="en-US" altLang="zh-CN" sz="1600" dirty="0"/>
          </a:p>
          <a:p>
            <a:r>
              <a:rPr lang="en-US" altLang="zh-CN" sz="1600" dirty="0" smtClean="0"/>
              <a:t>  }</a:t>
            </a:r>
            <a:endParaRPr lang="en-US" altLang="zh-CN" sz="1600" dirty="0"/>
          </a:p>
          <a:p>
            <a:r>
              <a:rPr lang="en-US" altLang="zh-CN" sz="1600" dirty="0" smtClean="0"/>
              <a:t>};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67" y="6125527"/>
            <a:ext cx="837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autoref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spblk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>
                <a:solidFill>
                  <a:srgbClr val="0000FF"/>
                </a:solidFill>
              </a:rPr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/>
              <a:t>sample_block</a:t>
            </a:r>
            <a:r>
              <a:rPr lang="en-US" altLang="zh-CN" dirty="0" smtClean="0"/>
              <a:t>&gt;(2, </a:t>
            </a:r>
            <a:r>
              <a:rPr lang="en-US" altLang="zh-CN" dirty="0"/>
              <a:t>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nTap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=10"</a:t>
            </a:r>
            <a:r>
              <a:rPr lang="en-US" altLang="zh-CN" dirty="0"/>
              <a:t>), 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nCount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=20"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(type, name, initial);</a:t>
            </a:r>
          </a:p>
          <a:p>
            <a:r>
              <a:rPr lang="en-US" altLang="zh-CN" dirty="0" smtClean="0"/>
              <a:t>Global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(type, name);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566138"/>
            <a:ext cx="1828800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 smtClean="0"/>
              <a:t>Block A</a:t>
            </a:r>
            <a:endParaRPr lang="zh-CN" alt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257800" y="4566138"/>
            <a:ext cx="1799492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/>
              <a:t>Block 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76600" y="424778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228368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3092" y="510283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 flipV="1">
            <a:off x="2895600" y="4419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 flipV="1">
            <a:off x="5105400" y="4400184"/>
            <a:ext cx="1052146" cy="40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2743200" y="5177203"/>
            <a:ext cx="1189892" cy="9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3"/>
          </p:cNvCxnSpPr>
          <p:nvPr/>
        </p:nvCxnSpPr>
        <p:spPr>
          <a:xfrm flipH="1">
            <a:off x="4466492" y="5274650"/>
            <a:ext cx="867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Blocks communicate </a:t>
            </a:r>
            <a:r>
              <a:rPr lang="en-US" altLang="zh-CN" dirty="0"/>
              <a:t>via </a:t>
            </a:r>
            <a:r>
              <a:rPr lang="en-US" altLang="zh-CN" i="1" dirty="0"/>
              <a:t>unbounded</a:t>
            </a:r>
            <a:r>
              <a:rPr lang="en-US" altLang="zh-CN" dirty="0"/>
              <a:t> FIFO </a:t>
            </a:r>
            <a:r>
              <a:rPr lang="en-US" altLang="zh-CN" dirty="0" smtClean="0"/>
              <a:t>channels.</a:t>
            </a:r>
          </a:p>
          <a:p>
            <a:r>
              <a:rPr lang="en-US" altLang="zh-CN" dirty="0" smtClean="0"/>
              <a:t>Blocks </a:t>
            </a:r>
            <a:r>
              <a:rPr lang="en-US" altLang="zh-CN" dirty="0"/>
              <a:t>read and write </a:t>
            </a:r>
            <a:r>
              <a:rPr lang="en-US" altLang="zh-CN" dirty="0" smtClean="0"/>
              <a:t>data elements from </a:t>
            </a:r>
            <a:r>
              <a:rPr lang="en-US" altLang="zh-CN" dirty="0"/>
              <a:t>and to channels.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Writing </a:t>
            </a:r>
            <a:r>
              <a:rPr lang="en-US" altLang="zh-CN" dirty="0"/>
              <a:t>to a channel is non-blocking, i.e. it always succeeds and does not stall the </a:t>
            </a:r>
            <a:r>
              <a:rPr lang="en-US" altLang="zh-CN" dirty="0" smtClean="0"/>
              <a:t>process</a:t>
            </a:r>
          </a:p>
          <a:p>
            <a:pPr lvl="1"/>
            <a:r>
              <a:rPr lang="en-US" altLang="zh-CN" dirty="0" smtClean="0"/>
              <a:t>Reading </a:t>
            </a:r>
            <a:r>
              <a:rPr lang="en-US" altLang="zh-CN" dirty="0"/>
              <a:t>from a channel is blocking, i.e. a process that reads from an empty channel will stall and can only continue when the channel contains sufficient data </a:t>
            </a:r>
            <a:r>
              <a:rPr lang="en-US" altLang="zh-CN" dirty="0" smtClean="0"/>
              <a:t>items.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Depth first, </a:t>
            </a:r>
            <a:r>
              <a:rPr lang="en-US" altLang="zh-CN" dirty="0" smtClean="0"/>
              <a:t>sink first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Determines the scheduling sequences of connected blocks</a:t>
            </a:r>
          </a:p>
          <a:p>
            <a:r>
              <a:rPr lang="en-US" altLang="zh-CN" dirty="0" smtClean="0"/>
              <a:t>Primitives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START, STOP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ONCE, ONCEIF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IF, IFNOT, ELSE_IF, ELSE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START(</a:t>
            </a:r>
            <a:r>
              <a:rPr lang="en-US" altLang="zh-CN" dirty="0" smtClean="0">
                <a:solidFill>
                  <a:srgbClr val="7030A0"/>
                </a:solidFill>
              </a:rPr>
              <a:t>A,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STOP(</a:t>
            </a:r>
            <a:r>
              <a:rPr lang="en-US" altLang="zh-CN" dirty="0" err="1">
                <a:solidFill>
                  <a:srgbClr val="7030A0"/>
                </a:solidFill>
              </a:rPr>
              <a:t>finalization_code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ONCE(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ONCEIF(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IFNOT(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!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ELSE_IF(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else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 </a:t>
            </a:r>
            <a:r>
              <a:rPr lang="en-US" altLang="zh-CN" dirty="0" smtClean="0">
                <a:sym typeface="Wingdings" pitchFamily="2" charset="2"/>
              </a:rPr>
              <a:t> else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A, B, C… and condition can be any </a:t>
            </a:r>
            <a:r>
              <a:rPr lang="en-US" altLang="zh-CN" dirty="0" err="1" smtClean="0"/>
              <a:t>functor</a:t>
            </a:r>
            <a:r>
              <a:rPr lang="en-US" altLang="zh-CN" dirty="0" smtClean="0"/>
              <a:t> or function or lambda function which take no parameter and return </a:t>
            </a:r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value;</a:t>
            </a:r>
          </a:p>
          <a:p>
            <a:pPr lvl="2"/>
            <a:r>
              <a:rPr lang="en-US" altLang="zh-CN" dirty="0" smtClean="0"/>
              <a:t>i.e.,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X(){ return true;}</a:t>
            </a:r>
          </a:p>
          <a:p>
            <a:pPr lvl="1"/>
            <a:r>
              <a:rPr lang="en-US" altLang="zh-CN" dirty="0" smtClean="0"/>
              <a:t>Implemented as templates to enable compile time code optimization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7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Sequential flow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526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6670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3716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43815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7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stCxn id="6" idx="3"/>
            <a:endCxn id="24" idx="1"/>
          </p:cNvCxnSpPr>
          <p:nvPr/>
        </p:nvCxnSpPr>
        <p:spPr>
          <a:xfrm>
            <a:off x="39624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24" idx="3"/>
            <a:endCxn id="26" idx="1"/>
          </p:cNvCxnSpPr>
          <p:nvPr/>
        </p:nvCxnSpPr>
        <p:spPr>
          <a:xfrm>
            <a:off x="52959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95350" y="4120753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START(A, B, C, D</a:t>
            </a:r>
            <a:r>
              <a:rPr lang="en-US" altLang="zh-CN" sz="3200" dirty="0" smtClean="0"/>
              <a:t>);     </a:t>
            </a:r>
            <a:r>
              <a:rPr lang="en-US" altLang="zh-CN" sz="3200" dirty="0" smtClean="0">
                <a:sym typeface="Wingdings" pitchFamily="2" charset="2"/>
              </a:rPr>
              <a:t>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0150" y="3505200"/>
            <a:ext cx="3162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A() )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B() )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C() )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D() );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8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1297</Words>
  <Application>Microsoft Office PowerPoint</Application>
  <PresentationFormat>On-screen Show (4:3)</PresentationFormat>
  <Paragraphs>479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CORA</vt:lpstr>
      <vt:lpstr>Problem</vt:lpstr>
      <vt:lpstr>Goal</vt:lpstr>
      <vt:lpstr>What should a block look like?</vt:lpstr>
      <vt:lpstr>Definition of Block</vt:lpstr>
      <vt:lpstr>Memory Model</vt:lpstr>
      <vt:lpstr>Execution model</vt:lpstr>
      <vt:lpstr>Control flow</vt:lpstr>
      <vt:lpstr>Control flow (cont.)</vt:lpstr>
      <vt:lpstr>Control flow (cont.)</vt:lpstr>
      <vt:lpstr>Control flow (cont.)</vt:lpstr>
      <vt:lpstr>Control flow (cont.)</vt:lpstr>
      <vt:lpstr>Control flow (cont.)</vt:lpstr>
      <vt:lpstr>Primitive: STOP</vt:lpstr>
      <vt:lpstr>Primitive: STOP</vt:lpstr>
      <vt:lpstr>Primitive: ONCE &amp; ONCEIF</vt:lpstr>
      <vt:lpstr>Primitive: ONCE</vt:lpstr>
      <vt:lpstr>Primitive: ONCE</vt:lpstr>
      <vt:lpstr>Channel</vt:lpstr>
      <vt:lpstr>Creating Data Flow Graph</vt:lpstr>
      <vt:lpstr>802.11n TX</vt:lpstr>
      <vt:lpstr>802.11n RX</vt:lpstr>
      <vt:lpstr>Roadmap</vt:lpstr>
      <vt:lpstr>Perf.</vt:lpstr>
      <vt:lpstr>Thanks! Q&amp;A</vt:lpstr>
      <vt:lpstr>Backup</vt:lpstr>
      <vt:lpstr>Unbounded FIFO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Fang Ji (MSR Student-Person Consulting)</cp:lastModifiedBy>
  <cp:revision>216</cp:revision>
  <dcterms:created xsi:type="dcterms:W3CDTF">2006-08-16T00:00:00Z</dcterms:created>
  <dcterms:modified xsi:type="dcterms:W3CDTF">2012-06-19T10:27:46Z</dcterms:modified>
</cp:coreProperties>
</file>