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71" r:id="rId4"/>
    <p:sldId id="288" r:id="rId5"/>
    <p:sldId id="287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9DCAE2-CAA4-44A1-A610-CD044DA4D726}">
          <p14:sldIdLst>
            <p14:sldId id="256"/>
          </p14:sldIdLst>
        </p14:section>
        <p14:section name="Introduction" id="{C4D7B2E1-51A5-4BEA-BDFA-7B687A461198}">
          <p14:sldIdLst>
            <p14:sldId id="265"/>
            <p14:sldId id="271"/>
          </p14:sldIdLst>
        </p14:section>
        <p14:section name="Graph" id="{95C04C54-FB22-43DB-B345-96904142806F}">
          <p14:sldIdLst/>
        </p14:section>
        <p14:section name="802.11" id="{9734BDA1-1F8F-4FF2-9E9E-5743E66C36B8}">
          <p14:sldIdLst>
            <p14:sldId id="288"/>
            <p14:sldId id="287"/>
          </p14:sldIdLst>
        </p14:section>
        <p14:section name="Roadmap" id="{892E4002-CEC3-4108-9836-F37F5C3BCB70}">
          <p14:sldIdLst>
            <p14:sldId id="274"/>
          </p14:sldIdLst>
        </p14:section>
        <p14:section name="Backup" id="{7966F60E-26C5-45FB-BE38-0A32202E025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5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E213-0BEA-41FB-800D-FF7841C35566}" type="datetimeFigureOut">
              <a:rPr lang="zh-CN" altLang="en-US" smtClean="0"/>
              <a:t>2012/5/17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6BEA-B78F-458E-8463-2EAFE148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9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4/12/2012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95D1-4556-43BF-977E-C21DE4DE12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CORA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FANG Ji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5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Block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ariable </a:t>
            </a:r>
            <a:r>
              <a:rPr lang="en-US" altLang="zh-CN" dirty="0"/>
              <a:t>input channels and variable output </a:t>
            </a:r>
            <a:r>
              <a:rPr lang="en-US" altLang="zh-CN" dirty="0" smtClean="0"/>
              <a:t>channels</a:t>
            </a:r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function</a:t>
            </a:r>
          </a:p>
          <a:p>
            <a:pPr lvl="1"/>
            <a:r>
              <a:rPr lang="en-US" altLang="zh-CN" dirty="0" err="1" smtClean="0"/>
              <a:t>Config</a:t>
            </a:r>
            <a:r>
              <a:rPr lang="en-US" altLang="zh-CN" dirty="0" smtClean="0"/>
              <a:t> a block</a:t>
            </a:r>
          </a:p>
          <a:p>
            <a:r>
              <a:rPr lang="en-US" altLang="zh-CN" dirty="0" smtClean="0"/>
              <a:t>Reset function</a:t>
            </a:r>
          </a:p>
          <a:p>
            <a:pPr lvl="1"/>
            <a:r>
              <a:rPr lang="en-US" altLang="zh-CN" dirty="0" smtClean="0"/>
              <a:t>Reset a block</a:t>
            </a:r>
          </a:p>
          <a:p>
            <a:r>
              <a:rPr lang="en-US" altLang="zh-CN" dirty="0" smtClean="0"/>
              <a:t>Work function</a:t>
            </a:r>
          </a:p>
          <a:p>
            <a:pPr lvl="1"/>
            <a:r>
              <a:rPr lang="en-US" altLang="zh-CN" dirty="0" smtClean="0"/>
              <a:t>Imp. an algorithm</a:t>
            </a:r>
          </a:p>
          <a:p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440981" y="2896784"/>
            <a:ext cx="1371600" cy="1865583"/>
            <a:chOff x="3352800" y="2933422"/>
            <a:chExt cx="2667000" cy="2324378"/>
          </a:xfrm>
        </p:grpSpPr>
        <p:sp>
          <p:nvSpPr>
            <p:cNvPr id="4" name="Rectangle 3"/>
            <p:cNvSpPr/>
            <p:nvPr/>
          </p:nvSpPr>
          <p:spPr>
            <a:xfrm>
              <a:off x="3886200" y="3352800"/>
              <a:ext cx="1600200" cy="190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3528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52800" y="3962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352800" y="4258408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46482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352800" y="5105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864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86400" y="40386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4958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86400" y="49530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51611" y="2933422"/>
              <a:ext cx="38183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8967" y="2933422"/>
              <a:ext cx="3337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62400" y="2125682"/>
            <a:ext cx="31136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DEFINE_BLOCK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sample_block</a:t>
            </a:r>
            <a:r>
              <a:rPr lang="en-US" altLang="zh-CN" sz="1600" dirty="0"/>
              <a:t>, 1, 1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BLOCK_INIT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zh-CN" altLang="en-US" sz="1600" dirty="0"/>
              <a:t>  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auto </a:t>
            </a:r>
            <a:r>
              <a:rPr lang="en-US" altLang="zh-CN" sz="1600" dirty="0"/>
              <a:t>v = </a:t>
            </a:r>
            <a:r>
              <a:rPr lang="en-US" altLang="zh-CN" sz="1600" dirty="0">
                <a:solidFill>
                  <a:srgbClr val="FF0000"/>
                </a:solidFill>
              </a:rPr>
              <a:t>$</a:t>
            </a:r>
            <a:r>
              <a:rPr lang="en-US" altLang="zh-CN" sz="1600" dirty="0"/>
              <a:t>["</a:t>
            </a:r>
            <a:r>
              <a:rPr lang="en-US" altLang="zh-CN" sz="1600" dirty="0" err="1"/>
              <a:t>nTaps</a:t>
            </a:r>
            <a:r>
              <a:rPr lang="en-US" altLang="zh-CN" sz="1600" dirty="0" smtClean="0"/>
              <a:t>"];</a:t>
            </a:r>
          </a:p>
          <a:p>
            <a:r>
              <a:rPr lang="en-US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BLOCK_WORK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{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auto </a:t>
            </a:r>
            <a:r>
              <a:rPr lang="en-US" altLang="zh-CN" sz="1600" dirty="0"/>
              <a:t>in </a:t>
            </a:r>
            <a:r>
              <a:rPr lang="en-US" altLang="zh-CN" sz="1600" dirty="0" smtClean="0"/>
              <a:t>   = </a:t>
            </a:r>
            <a:r>
              <a:rPr lang="en-US" altLang="zh-CN" sz="1600" dirty="0">
                <a:solidFill>
                  <a:srgbClr val="FF0000"/>
                </a:solidFill>
              </a:rPr>
              <a:t>_$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 auto </a:t>
            </a:r>
            <a:r>
              <a:rPr lang="en-US" altLang="zh-CN" sz="1600" dirty="0"/>
              <a:t>out = </a:t>
            </a:r>
            <a:r>
              <a:rPr lang="en-US" altLang="zh-CN" sz="1600" dirty="0">
                <a:solidFill>
                  <a:srgbClr val="FF0000"/>
                </a:solidFill>
              </a:rPr>
              <a:t>$_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 ……………..// do something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consume(0, n);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produce(0, m);</a:t>
            </a:r>
            <a:endParaRPr lang="en-US" altLang="zh-CN" sz="1600" dirty="0"/>
          </a:p>
          <a:p>
            <a:r>
              <a:rPr lang="en-US" altLang="zh-CN" sz="1600" dirty="0" smtClean="0"/>
              <a:t>     return true;</a:t>
            </a:r>
            <a:endParaRPr lang="en-US" altLang="zh-CN" sz="1600" dirty="0"/>
          </a:p>
          <a:p>
            <a:r>
              <a:rPr lang="en-US" altLang="zh-CN" sz="1600" dirty="0" smtClean="0"/>
              <a:t>  }</a:t>
            </a:r>
            <a:endParaRPr lang="en-US" altLang="zh-CN" sz="1600" dirty="0"/>
          </a:p>
          <a:p>
            <a:r>
              <a:rPr lang="en-US" altLang="zh-CN" sz="1600" dirty="0" smtClean="0"/>
              <a:t>};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67" y="6125527"/>
            <a:ext cx="837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autoref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spblk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>
                <a:solidFill>
                  <a:srgbClr val="0000FF"/>
                </a:solidFill>
              </a:rPr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/>
              <a:t>sample_block</a:t>
            </a:r>
            <a:r>
              <a:rPr lang="en-US" altLang="zh-CN" dirty="0" smtClean="0"/>
              <a:t>&gt;(2, </a:t>
            </a:r>
            <a:r>
              <a:rPr lang="en-US" altLang="zh-CN" dirty="0"/>
              <a:t>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nTap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=10"</a:t>
            </a:r>
            <a:r>
              <a:rPr lang="en-US" altLang="zh-CN" dirty="0"/>
              <a:t>), 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nCount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=20"</a:t>
            </a:r>
            <a:r>
              <a:rPr lang="en-US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Primitives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START, STOP, ONCE</a:t>
            </a:r>
            <a:r>
              <a:rPr lang="en-US" altLang="zh-CN" dirty="0" smtClean="0"/>
              <a:t>, </a:t>
            </a:r>
            <a:r>
              <a:rPr lang="en-US" altLang="zh-CN" dirty="0" smtClean="0"/>
              <a:t>IF</a:t>
            </a:r>
            <a:r>
              <a:rPr lang="en-US" altLang="zh-CN" dirty="0" smtClean="0"/>
              <a:t>, </a:t>
            </a:r>
            <a:r>
              <a:rPr lang="en-US" altLang="zh-CN" dirty="0" smtClean="0"/>
              <a:t>ELSE_IF, ELSE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/>
              <a:t>START(</a:t>
            </a:r>
            <a:r>
              <a:rPr lang="en-US" altLang="zh-CN" dirty="0" smtClean="0">
                <a:solidFill>
                  <a:srgbClr val="7030A0"/>
                </a:solidFill>
              </a:rPr>
              <a:t>A, B, C,…,X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STOP(</a:t>
            </a:r>
            <a:r>
              <a:rPr lang="en-US" altLang="zh-CN" dirty="0" err="1">
                <a:solidFill>
                  <a:srgbClr val="7030A0"/>
                </a:solidFill>
              </a:rPr>
              <a:t>finalization_code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ONCE(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ELSE_IF(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</a:t>
            </a:r>
          </a:p>
          <a:p>
            <a:r>
              <a:rPr lang="en-US" altLang="zh-CN" dirty="0" smtClean="0"/>
              <a:t>Parallel</a:t>
            </a:r>
          </a:p>
          <a:p>
            <a:pPr lvl="1"/>
            <a:r>
              <a:rPr lang="en-US" altLang="zh-CN" dirty="0" smtClean="0"/>
              <a:t>PARALLEL(A, B, C, D,…)</a:t>
            </a:r>
          </a:p>
          <a:p>
            <a:r>
              <a:rPr lang="en-US" altLang="zh-CN" dirty="0"/>
              <a:t>Pipeline</a:t>
            </a:r>
            <a:endParaRPr lang="en-US" altLang="zh-CN" dirty="0" smtClean="0"/>
          </a:p>
          <a:p>
            <a:pPr lvl="1"/>
            <a:r>
              <a:rPr lang="en-US" dirty="0" err="1"/>
              <a:t>task_obj</a:t>
            </a:r>
            <a:r>
              <a:rPr lang="en-US" dirty="0"/>
              <a:t> </a:t>
            </a:r>
            <a:r>
              <a:rPr lang="en-US" dirty="0" smtClean="0"/>
              <a:t>t  </a:t>
            </a:r>
            <a:r>
              <a:rPr lang="en-US" dirty="0"/>
              <a:t>= </a:t>
            </a:r>
            <a:r>
              <a:rPr lang="en-US" dirty="0" err="1" smtClean="0"/>
              <a:t>make_task_obj</a:t>
            </a:r>
            <a:r>
              <a:rPr lang="en-US" dirty="0" smtClean="0"/>
              <a:t>([&amp;]{…});</a:t>
            </a:r>
          </a:p>
          <a:p>
            <a:pPr lvl="1"/>
            <a:r>
              <a:rPr lang="en-US" dirty="0" err="1"/>
              <a:t>cpu_manager</a:t>
            </a:r>
            <a:r>
              <a:rPr lang="en-US" dirty="0"/>
              <a:t>::Instance</a:t>
            </a:r>
            <a:r>
              <a:rPr lang="en-US" dirty="0" smtClean="0"/>
              <a:t>()-&gt;</a:t>
            </a:r>
            <a:r>
              <a:rPr lang="en-US" dirty="0" err="1" smtClean="0"/>
              <a:t>run_task</a:t>
            </a:r>
            <a:r>
              <a:rPr lang="en-US" dirty="0" smtClean="0"/>
              <a:t>(t);</a:t>
            </a:r>
          </a:p>
          <a:p>
            <a:pPr lvl="1"/>
            <a:r>
              <a:rPr lang="en-US" altLang="zh-CN" dirty="0" err="1" smtClean="0"/>
              <a:t>t.wait</a:t>
            </a:r>
            <a:r>
              <a:rPr lang="en-US" altLang="zh-CN" dirty="0" smtClean="0"/>
              <a:t>();</a:t>
            </a: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4495800" y="2667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5800" y="3352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3352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3352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24600" y="336278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95800" y="3962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4724400" y="3048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>
            <a:off x="4724400" y="3733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>
            <a:off x="4724400" y="30480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4724400" y="30480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8" idx="0"/>
          </p:cNvCxnSpPr>
          <p:nvPr/>
        </p:nvCxnSpPr>
        <p:spPr>
          <a:xfrm>
            <a:off x="4724400" y="3048000"/>
            <a:ext cx="1828800" cy="314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62200" y="5867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19400" y="5867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1619" y="6248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78819" y="5867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81200" y="6248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38400" y="6248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29000" y="5453955"/>
            <a:ext cx="15032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: {0, 1, 2})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A();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B.wait</a:t>
            </a:r>
            <a:r>
              <a:rPr lang="en-US" sz="1400" dirty="0" smtClean="0"/>
              <a:t>(); </a:t>
            </a:r>
            <a:r>
              <a:rPr lang="en-US" sz="1400" dirty="0" err="1" smtClean="0"/>
              <a:t>B.run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err="1" smtClean="0"/>
              <a:t>B.wait</a:t>
            </a:r>
            <a:r>
              <a:rPr lang="en-US" sz="1400" dirty="0" smtClean="0"/>
              <a:t>();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562600" y="3962400"/>
            <a:ext cx="17036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X();</a:t>
            </a:r>
          </a:p>
          <a:p>
            <a:r>
              <a:rPr lang="en-US" sz="1400" dirty="0" smtClean="0"/>
              <a:t>PARALLEL(A, B, C, D);</a:t>
            </a:r>
          </a:p>
          <a:p>
            <a:r>
              <a:rPr lang="en-US" sz="1400" dirty="0" smtClean="0"/>
              <a:t>Y();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87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TX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359" y="123896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L_STF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8065759" y="1238964"/>
            <a:ext cx="692914" cy="31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</a:p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359" y="16145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L_LTF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536359" y="19745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L_SIG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1277359" y="19745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conv12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2039359" y="19745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2820937" y="19745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BPSK_i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3556509" y="19745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4302509" y="19745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6569959" y="347658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6569959" y="4059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7373359" y="4059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4" name="Rectangle 33"/>
          <p:cNvSpPr/>
          <p:nvPr/>
        </p:nvSpPr>
        <p:spPr>
          <a:xfrm>
            <a:off x="533400" y="2347817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HT_SIG</a:t>
            </a:r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533400" y="270781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HT_STF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536359" y="306781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HT_LTF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536359" y="3443181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HT_DATA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2039359" y="370666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conv</a:t>
            </a:r>
            <a:endParaRPr lang="en-US" sz="900" dirty="0"/>
          </a:p>
        </p:txBody>
      </p:sp>
      <p:sp>
        <p:nvSpPr>
          <p:cNvPr id="49" name="Rectangle 48"/>
          <p:cNvSpPr/>
          <p:nvPr/>
        </p:nvSpPr>
        <p:spPr>
          <a:xfrm>
            <a:off x="3582937" y="347658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4318509" y="347658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2820937" y="2458164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BPSK_q</a:t>
            </a:r>
            <a:endParaRPr lang="en-US" sz="900" dirty="0"/>
          </a:p>
        </p:txBody>
      </p:sp>
      <p:sp>
        <p:nvSpPr>
          <p:cNvPr id="59" name="Rectangle 58"/>
          <p:cNvSpPr/>
          <p:nvPr/>
        </p:nvSpPr>
        <p:spPr>
          <a:xfrm>
            <a:off x="2801359" y="370666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</a:t>
            </a:r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3582937" y="4059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61" name="Rectangle 60"/>
          <p:cNvSpPr/>
          <p:nvPr/>
        </p:nvSpPr>
        <p:spPr>
          <a:xfrm>
            <a:off x="4318509" y="4059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5823459" y="3486501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5823459" y="4059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5064509" y="347658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65" name="Rectangle 64"/>
          <p:cNvSpPr/>
          <p:nvPr/>
        </p:nvSpPr>
        <p:spPr>
          <a:xfrm>
            <a:off x="5064509" y="4059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5061459" y="19745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5061459" y="2458164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72" name="Rectangle 71"/>
          <p:cNvSpPr/>
          <p:nvPr/>
        </p:nvSpPr>
        <p:spPr>
          <a:xfrm>
            <a:off x="5807959" y="2458164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cxnSp>
        <p:nvCxnSpPr>
          <p:cNvPr id="9" name="Elbow Connector 8"/>
          <p:cNvCxnSpPr>
            <a:stCxn id="34" idx="3"/>
            <a:endCxn id="26" idx="1"/>
          </p:cNvCxnSpPr>
          <p:nvPr/>
        </p:nvCxnSpPr>
        <p:spPr>
          <a:xfrm flipV="1">
            <a:off x="1073400" y="2154500"/>
            <a:ext cx="203959" cy="3733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5" idx="3"/>
            <a:endCxn id="26" idx="1"/>
          </p:cNvCxnSpPr>
          <p:nvPr/>
        </p:nvCxnSpPr>
        <p:spPr>
          <a:xfrm>
            <a:off x="1076359" y="2154500"/>
            <a:ext cx="201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0" idx="3"/>
            <a:endCxn id="71" idx="1"/>
          </p:cNvCxnSpPr>
          <p:nvPr/>
        </p:nvCxnSpPr>
        <p:spPr>
          <a:xfrm>
            <a:off x="4842509" y="2154500"/>
            <a:ext cx="218950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54" idx="1"/>
          </p:cNvCxnSpPr>
          <p:nvPr/>
        </p:nvCxnSpPr>
        <p:spPr>
          <a:xfrm>
            <a:off x="2579359" y="2154500"/>
            <a:ext cx="241578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3"/>
            <a:endCxn id="72" idx="1"/>
          </p:cNvCxnSpPr>
          <p:nvPr/>
        </p:nvCxnSpPr>
        <p:spPr>
          <a:xfrm>
            <a:off x="5601459" y="2638164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3"/>
            <a:endCxn id="59" idx="1"/>
          </p:cNvCxnSpPr>
          <p:nvPr/>
        </p:nvCxnSpPr>
        <p:spPr>
          <a:xfrm>
            <a:off x="2579359" y="3886664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9" idx="3"/>
            <a:endCxn id="49" idx="1"/>
          </p:cNvCxnSpPr>
          <p:nvPr/>
        </p:nvCxnSpPr>
        <p:spPr>
          <a:xfrm flipV="1">
            <a:off x="3341359" y="3656583"/>
            <a:ext cx="241578" cy="2300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9" idx="3"/>
            <a:endCxn id="60" idx="1"/>
          </p:cNvCxnSpPr>
          <p:nvPr/>
        </p:nvCxnSpPr>
        <p:spPr>
          <a:xfrm>
            <a:off x="3341359" y="3886664"/>
            <a:ext cx="241578" cy="3529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9" idx="3"/>
            <a:endCxn id="53" idx="1"/>
          </p:cNvCxnSpPr>
          <p:nvPr/>
        </p:nvCxnSpPr>
        <p:spPr>
          <a:xfrm>
            <a:off x="4122937" y="3656583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0" idx="3"/>
            <a:endCxn id="61" idx="1"/>
          </p:cNvCxnSpPr>
          <p:nvPr/>
        </p:nvCxnSpPr>
        <p:spPr>
          <a:xfrm>
            <a:off x="4122937" y="4239600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3" idx="3"/>
            <a:endCxn id="64" idx="1"/>
          </p:cNvCxnSpPr>
          <p:nvPr/>
        </p:nvCxnSpPr>
        <p:spPr>
          <a:xfrm>
            <a:off x="4858509" y="3656583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1" idx="3"/>
            <a:endCxn id="65" idx="1"/>
          </p:cNvCxnSpPr>
          <p:nvPr/>
        </p:nvCxnSpPr>
        <p:spPr>
          <a:xfrm>
            <a:off x="4858509" y="4239600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4" idx="3"/>
            <a:endCxn id="62" idx="1"/>
          </p:cNvCxnSpPr>
          <p:nvPr/>
        </p:nvCxnSpPr>
        <p:spPr>
          <a:xfrm>
            <a:off x="5604509" y="3656583"/>
            <a:ext cx="21895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5" idx="3"/>
            <a:endCxn id="63" idx="1"/>
          </p:cNvCxnSpPr>
          <p:nvPr/>
        </p:nvCxnSpPr>
        <p:spPr>
          <a:xfrm>
            <a:off x="5604509" y="4239600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3" idx="3"/>
            <a:endCxn id="32" idx="1"/>
          </p:cNvCxnSpPr>
          <p:nvPr/>
        </p:nvCxnSpPr>
        <p:spPr>
          <a:xfrm>
            <a:off x="6363459" y="4239600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2" idx="3"/>
            <a:endCxn id="31" idx="1"/>
          </p:cNvCxnSpPr>
          <p:nvPr/>
        </p:nvCxnSpPr>
        <p:spPr>
          <a:xfrm flipV="1">
            <a:off x="6363459" y="3656583"/>
            <a:ext cx="20650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2" idx="3"/>
            <a:endCxn id="33" idx="1"/>
          </p:cNvCxnSpPr>
          <p:nvPr/>
        </p:nvCxnSpPr>
        <p:spPr>
          <a:xfrm>
            <a:off x="7109959" y="4239600"/>
            <a:ext cx="26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54" idx="3"/>
            <a:endCxn id="29" idx="1"/>
          </p:cNvCxnSpPr>
          <p:nvPr/>
        </p:nvCxnSpPr>
        <p:spPr>
          <a:xfrm flipV="1">
            <a:off x="3360937" y="2154500"/>
            <a:ext cx="195572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6" idx="3"/>
            <a:endCxn id="27" idx="1"/>
          </p:cNvCxnSpPr>
          <p:nvPr/>
        </p:nvCxnSpPr>
        <p:spPr>
          <a:xfrm>
            <a:off x="1817359" y="21545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7" idx="3"/>
            <a:endCxn id="28" idx="1"/>
          </p:cNvCxnSpPr>
          <p:nvPr/>
        </p:nvCxnSpPr>
        <p:spPr>
          <a:xfrm>
            <a:off x="2579359" y="2154500"/>
            <a:ext cx="24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3"/>
            <a:endCxn id="29" idx="1"/>
          </p:cNvCxnSpPr>
          <p:nvPr/>
        </p:nvCxnSpPr>
        <p:spPr>
          <a:xfrm>
            <a:off x="3360937" y="2154500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9" idx="3"/>
            <a:endCxn id="30" idx="1"/>
          </p:cNvCxnSpPr>
          <p:nvPr/>
        </p:nvCxnSpPr>
        <p:spPr>
          <a:xfrm>
            <a:off x="4096509" y="2154500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0" idx="3"/>
            <a:endCxn id="70" idx="1"/>
          </p:cNvCxnSpPr>
          <p:nvPr/>
        </p:nvCxnSpPr>
        <p:spPr>
          <a:xfrm>
            <a:off x="4842509" y="2154500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277359" y="370666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scramble</a:t>
            </a:r>
            <a:endParaRPr lang="en-US" sz="900" dirty="0"/>
          </a:p>
        </p:txBody>
      </p:sp>
      <p:cxnSp>
        <p:nvCxnSpPr>
          <p:cNvPr id="185" name="Straight Arrow Connector 184"/>
          <p:cNvCxnSpPr>
            <a:stCxn id="183" idx="3"/>
            <a:endCxn id="46" idx="1"/>
          </p:cNvCxnSpPr>
          <p:nvPr/>
        </p:nvCxnSpPr>
        <p:spPr>
          <a:xfrm>
            <a:off x="1817359" y="3886664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45" idx="3"/>
            <a:endCxn id="183" idx="1"/>
          </p:cNvCxnSpPr>
          <p:nvPr/>
        </p:nvCxnSpPr>
        <p:spPr>
          <a:xfrm>
            <a:off x="1076359" y="3623181"/>
            <a:ext cx="201000" cy="2634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472440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auto </a:t>
            </a:r>
            <a:r>
              <a:rPr lang="en-US" sz="1600" dirty="0" err="1">
                <a:solidFill>
                  <a:srgbClr val="0000FF"/>
                </a:solidFill>
              </a:rPr>
              <a:t>make_htsig</a:t>
            </a:r>
            <a:r>
              <a:rPr lang="en-US" sz="1600" dirty="0"/>
              <a:t> = [&amp;]</a:t>
            </a:r>
          </a:p>
          <a:p>
            <a:r>
              <a:rPr lang="en-US" sz="1600" dirty="0"/>
              <a:t>  {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RESET(</a:t>
            </a:r>
            <a:r>
              <a:rPr lang="en-US" sz="1600" dirty="0" err="1" smtClean="0"/>
              <a:t>sigconv</a:t>
            </a:r>
            <a:r>
              <a:rPr lang="en-US" sz="1600" dirty="0" smtClean="0"/>
              <a:t>, </a:t>
            </a:r>
            <a:r>
              <a:rPr lang="en-US" sz="1600" dirty="0" err="1"/>
              <a:t>add_sigpilot</a:t>
            </a:r>
            <a:r>
              <a:rPr lang="en-US" sz="1600" dirty="0" smtClean="0"/>
              <a:t>);</a:t>
            </a:r>
            <a:endParaRPr lang="en-US" sz="1600" dirty="0"/>
          </a:p>
          <a:p>
            <a:r>
              <a:rPr lang="en-US" sz="1600" dirty="0"/>
              <a:t>    ONCE(</a:t>
            </a:r>
            <a:r>
              <a:rPr lang="en-US" sz="1600" dirty="0" err="1"/>
              <a:t>htsig</a:t>
            </a:r>
            <a:r>
              <a:rPr lang="en-US" sz="1600" dirty="0"/>
              <a:t>, [&amp;]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START(</a:t>
            </a:r>
            <a:r>
              <a:rPr lang="en-US" sz="1600" dirty="0" err="1"/>
              <a:t>sigconv</a:t>
            </a:r>
            <a:r>
              <a:rPr lang="en-US" sz="1600" dirty="0"/>
              <a:t>, </a:t>
            </a:r>
            <a:r>
              <a:rPr lang="en-US" sz="1600" dirty="0" err="1"/>
              <a:t>sigitlv</a:t>
            </a:r>
            <a:r>
              <a:rPr lang="en-US" sz="1600" dirty="0"/>
              <a:t>, </a:t>
            </a:r>
            <a:r>
              <a:rPr lang="en-US" sz="1600" dirty="0" err="1"/>
              <a:t>sigmapq</a:t>
            </a:r>
            <a:r>
              <a:rPr lang="en-US" sz="1600" dirty="0"/>
              <a:t>, </a:t>
            </a:r>
            <a:r>
              <a:rPr lang="en-US" sz="1600" dirty="0" err="1"/>
              <a:t>add_sigpilot</a:t>
            </a:r>
            <a:r>
              <a:rPr lang="en-US" sz="1600" dirty="0"/>
              <a:t>, </a:t>
            </a:r>
            <a:r>
              <a:rPr lang="en-US" sz="1600" dirty="0" err="1"/>
              <a:t>sigifft</a:t>
            </a:r>
            <a:r>
              <a:rPr lang="en-US" sz="1600" dirty="0"/>
              <a:t>, add_sigcp1, </a:t>
            </a:r>
            <a:r>
              <a:rPr lang="en-US" sz="1600" dirty="0" err="1"/>
              <a:t>csd_sig</a:t>
            </a:r>
            <a:r>
              <a:rPr lang="en-US" sz="1600" dirty="0"/>
              <a:t>, add_sigcp2, </a:t>
            </a:r>
            <a:r>
              <a:rPr lang="en-US" sz="1600" dirty="0" err="1"/>
              <a:t>dma_join</a:t>
            </a:r>
            <a:r>
              <a:rPr lang="en-US" sz="1600" dirty="0"/>
              <a:t>);</a:t>
            </a:r>
          </a:p>
          <a:p>
            <a:r>
              <a:rPr lang="en-US" sz="1600" dirty="0"/>
              <a:t>    });</a:t>
            </a:r>
          </a:p>
          <a:p>
            <a:r>
              <a:rPr lang="en-US" sz="1600" dirty="0"/>
              <a:t>  };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6509" y="4572000"/>
            <a:ext cx="45230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auto </a:t>
            </a:r>
            <a:r>
              <a:rPr lang="en-US" sz="1600" dirty="0" err="1">
                <a:solidFill>
                  <a:srgbClr val="0000FF"/>
                </a:solidFill>
              </a:rPr>
              <a:t>make_plcp</a:t>
            </a:r>
            <a:r>
              <a:rPr lang="en-US" sz="1600" dirty="0"/>
              <a:t> = [&amp;]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{</a:t>
            </a:r>
          </a:p>
          <a:p>
            <a:r>
              <a:rPr lang="en-US" sz="1600" dirty="0" smtClean="0"/>
              <a:t>     ONCE(</a:t>
            </a:r>
            <a:r>
              <a:rPr lang="en-US" sz="1600" dirty="0" err="1" smtClean="0"/>
              <a:t>lstf</a:t>
            </a:r>
            <a:r>
              <a:rPr lang="en-US" sz="1600" dirty="0" smtClean="0"/>
              <a:t>, </a:t>
            </a:r>
            <a:r>
              <a:rPr lang="en-US" sz="1600" dirty="0" err="1" smtClean="0"/>
              <a:t>lltf</a:t>
            </a:r>
            <a:r>
              <a:rPr lang="en-US" sz="1600" dirty="0" smtClean="0"/>
              <a:t>, </a:t>
            </a:r>
            <a:r>
              <a:rPr lang="en-US" sz="1600" dirty="0" err="1" smtClean="0"/>
              <a:t>make_lsig</a:t>
            </a:r>
            <a:r>
              <a:rPr lang="en-US" sz="1600" dirty="0" smtClean="0"/>
              <a:t>, </a:t>
            </a:r>
            <a:r>
              <a:rPr lang="en-US" sz="1600" dirty="0" err="1" smtClean="0"/>
              <a:t>make_htsig</a:t>
            </a:r>
            <a:r>
              <a:rPr lang="en-US" sz="1600" dirty="0" smtClean="0"/>
              <a:t>, </a:t>
            </a:r>
            <a:r>
              <a:rPr lang="en-US" sz="1600" dirty="0" err="1" smtClean="0"/>
              <a:t>htstf</a:t>
            </a:r>
            <a:r>
              <a:rPr lang="en-US" sz="1600" dirty="0" smtClean="0"/>
              <a:t>, </a:t>
            </a:r>
            <a:r>
              <a:rPr lang="en-US" sz="1600" dirty="0" err="1" smtClean="0"/>
              <a:t>htltf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</a:t>
            </a:r>
            <a:r>
              <a:rPr lang="en-US" sz="1600" dirty="0"/>
              <a:t>};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6477000"/>
            <a:ext cx="369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ONCE(</a:t>
            </a:r>
            <a:r>
              <a:rPr lang="en-US" dirty="0" err="1"/>
              <a:t>init</a:t>
            </a:r>
            <a:r>
              <a:rPr lang="en-US" dirty="0"/>
              <a:t>, </a:t>
            </a:r>
            <a:r>
              <a:rPr lang="en-US" dirty="0" err="1"/>
              <a:t>make_plcp</a:t>
            </a:r>
            <a:r>
              <a:rPr lang="en-US" dirty="0"/>
              <a:t>, </a:t>
            </a:r>
            <a:r>
              <a:rPr lang="en-US" dirty="0" err="1"/>
              <a:t>make_htdata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8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RX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8600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src</a:t>
            </a:r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1249376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Auto </a:t>
            </a:r>
            <a:r>
              <a:rPr lang="en-US" sz="900" dirty="0" err="1" smtClean="0"/>
              <a:t>corr</a:t>
            </a:r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2020937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LSTF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1247896" y="229575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CFE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228600" y="3093952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CFO</a:t>
            </a:r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1249376" y="289755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2019457" y="2913952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1247896" y="342573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2018774" y="342573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2848096" y="342573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51" name="Rectangle 50"/>
          <p:cNvSpPr/>
          <p:nvPr/>
        </p:nvSpPr>
        <p:spPr>
          <a:xfrm>
            <a:off x="3686296" y="342573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48296" y="342573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Demapi</a:t>
            </a:r>
            <a:endParaRPr lang="en-US" sz="900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5210296" y="342573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5972296" y="342573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Viterbi</a:t>
            </a:r>
            <a:endParaRPr lang="en-US" sz="900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6734296" y="342573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Lsig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49376" y="396550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66" name="Rectangle 65"/>
          <p:cNvSpPr/>
          <p:nvPr/>
        </p:nvSpPr>
        <p:spPr>
          <a:xfrm>
            <a:off x="2020254" y="396550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2849576" y="396550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687776" y="396550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49776" y="396550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Demapq</a:t>
            </a:r>
            <a:endParaRPr lang="en-US" sz="900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5211776" y="396550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5973776" y="396550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Viterbi</a:t>
            </a:r>
            <a:endParaRPr lang="en-US" sz="900" dirty="0" smtClean="0"/>
          </a:p>
        </p:txBody>
      </p:sp>
      <p:sp>
        <p:nvSpPr>
          <p:cNvPr id="78" name="Rectangle 77"/>
          <p:cNvSpPr/>
          <p:nvPr/>
        </p:nvSpPr>
        <p:spPr>
          <a:xfrm>
            <a:off x="6735776" y="396550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htsig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47896" y="449253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Drop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1248579" y="501955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2019457" y="501955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1250059" y="555933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2020937" y="555933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4" name="Rectangle 83"/>
          <p:cNvSpPr/>
          <p:nvPr/>
        </p:nvSpPr>
        <p:spPr>
          <a:xfrm>
            <a:off x="2848096" y="501955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2848096" y="555933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CHO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3687776" y="556991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87" name="Rectangle 86"/>
          <p:cNvSpPr/>
          <p:nvPr/>
        </p:nvSpPr>
        <p:spPr>
          <a:xfrm>
            <a:off x="4448296" y="555933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5210296" y="556991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Join</a:t>
            </a:r>
            <a:endParaRPr lang="en-US" sz="9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5972296" y="555933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Viterbi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658096" y="556991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Descramble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343896" y="556991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CRC32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5496" y="3349530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095496" y="3889303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09552" y="4929670"/>
            <a:ext cx="2500544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1100674" y="5480027"/>
            <a:ext cx="6852821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43896" y="343475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L_SIG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343896" y="394848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HT_SIG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051141" y="5569914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HT_DATA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680191" y="5010225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HT_LTF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1100675" y="2789109"/>
            <a:ext cx="1608338" cy="563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109552" y="1655087"/>
            <a:ext cx="159946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783064" y="174030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L_STF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09411" y="2513590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L_LTF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6" idx="3"/>
            <a:endCxn id="99" idx="1"/>
          </p:cNvCxnSpPr>
          <p:nvPr/>
        </p:nvCxnSpPr>
        <p:spPr>
          <a:xfrm flipV="1">
            <a:off x="768600" y="1924974"/>
            <a:ext cx="340952" cy="7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2"/>
            <a:endCxn id="40" idx="0"/>
          </p:cNvCxnSpPr>
          <p:nvPr/>
        </p:nvCxnSpPr>
        <p:spPr>
          <a:xfrm>
            <a:off x="498600" y="2112600"/>
            <a:ext cx="0" cy="98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3"/>
            <a:endCxn id="98" idx="1"/>
          </p:cNvCxnSpPr>
          <p:nvPr/>
        </p:nvCxnSpPr>
        <p:spPr>
          <a:xfrm flipV="1">
            <a:off x="768600" y="3070955"/>
            <a:ext cx="332075" cy="202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3"/>
            <a:endCxn id="7" idx="1"/>
          </p:cNvCxnSpPr>
          <p:nvPr/>
        </p:nvCxnSpPr>
        <p:spPr>
          <a:xfrm>
            <a:off x="768600" y="3273952"/>
            <a:ext cx="326896" cy="345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0" idx="3"/>
            <a:endCxn id="92" idx="1"/>
          </p:cNvCxnSpPr>
          <p:nvPr/>
        </p:nvCxnSpPr>
        <p:spPr>
          <a:xfrm>
            <a:off x="768600" y="3273952"/>
            <a:ext cx="326896" cy="885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097502" y="4425293"/>
            <a:ext cx="891097" cy="504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40" idx="3"/>
            <a:endCxn id="102" idx="1"/>
          </p:cNvCxnSpPr>
          <p:nvPr/>
        </p:nvCxnSpPr>
        <p:spPr>
          <a:xfrm>
            <a:off x="768600" y="3273952"/>
            <a:ext cx="328902" cy="140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0" idx="3"/>
            <a:endCxn id="93" idx="1"/>
          </p:cNvCxnSpPr>
          <p:nvPr/>
        </p:nvCxnSpPr>
        <p:spPr>
          <a:xfrm>
            <a:off x="768600" y="3273952"/>
            <a:ext cx="340952" cy="1925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0" idx="3"/>
            <a:endCxn id="94" idx="1"/>
          </p:cNvCxnSpPr>
          <p:nvPr/>
        </p:nvCxnSpPr>
        <p:spPr>
          <a:xfrm>
            <a:off x="768600" y="3273952"/>
            <a:ext cx="332074" cy="2475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49761" y="448786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HT_STF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1092267" y="2213910"/>
            <a:ext cx="1616746" cy="563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36" idx="3"/>
            <a:endCxn id="65" idx="1"/>
          </p:cNvCxnSpPr>
          <p:nvPr/>
        </p:nvCxnSpPr>
        <p:spPr>
          <a:xfrm>
            <a:off x="768600" y="1932600"/>
            <a:ext cx="323667" cy="563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08175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378</Words>
  <Application>Microsoft Office PowerPoint</Application>
  <PresentationFormat>On-screen Show (4:3)</PresentationFormat>
  <Paragraphs>164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CORA</vt:lpstr>
      <vt:lpstr>Definition of Block</vt:lpstr>
      <vt:lpstr>Control flow</vt:lpstr>
      <vt:lpstr>802.11n TX</vt:lpstr>
      <vt:lpstr>802.11n RX</vt:lpstr>
      <vt:lpstr>Thanks!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Fang Ji (MSR Student-Person Consulting)</cp:lastModifiedBy>
  <cp:revision>204</cp:revision>
  <dcterms:created xsi:type="dcterms:W3CDTF">2006-08-16T00:00:00Z</dcterms:created>
  <dcterms:modified xsi:type="dcterms:W3CDTF">2012-05-17T08:26:47Z</dcterms:modified>
</cp:coreProperties>
</file>