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1B632-E7FB-3021-A393-B8364A631C2B}" v="2637" dt="2024-03-09T19:38:58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6733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93057"/>
            <a:ext cx="9144000" cy="30647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 are the Leading Causes of Death in the United States</a:t>
            </a:r>
          </a:p>
          <a:p>
            <a:endParaRPr lang="en-US" dirty="0"/>
          </a:p>
          <a:p>
            <a:r>
              <a:rPr lang="en-US" dirty="0"/>
              <a:t>Wiley Winters</a:t>
            </a:r>
          </a:p>
          <a:p>
            <a:r>
              <a:rPr lang="en-US"/>
              <a:t>Regis University Anderson College of Business and Computing</a:t>
            </a:r>
            <a:endParaRPr lang="en-US" dirty="0"/>
          </a:p>
          <a:p>
            <a:r>
              <a:rPr lang="en-US" dirty="0"/>
              <a:t>MSDS 670 Data Visualization</a:t>
            </a:r>
          </a:p>
          <a:p>
            <a:r>
              <a:rPr lang="en-US" dirty="0"/>
              <a:t>Mr. John Koenig</a:t>
            </a:r>
          </a:p>
          <a:p>
            <a:r>
              <a:rPr lang="en-US" dirty="0"/>
              <a:t>March 10, 2024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28518BA9-ABD0-8E47-D454-FE50CBBB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88" y="828586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FFBD-0AFF-F108-5D48-01DC3158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74657" cy="1339940"/>
          </a:xfrm>
        </p:spPr>
        <p:txBody>
          <a:bodyPr/>
          <a:lstStyle/>
          <a:p>
            <a:r>
              <a:rPr lang="en-US" dirty="0"/>
              <a:t>Death Rates of the top 5 States from 2000 to 2017</a:t>
            </a:r>
          </a:p>
        </p:txBody>
      </p:sp>
      <p:pic>
        <p:nvPicPr>
          <p:cNvPr id="6" name="Content Placeholder 5" descr="A graph showing the number of states with the highest death rates&#10;&#10;Description automatically generated">
            <a:extLst>
              <a:ext uri="{FF2B5EF4-FFF2-40B4-BE49-F238E27FC236}">
                <a16:creationId xmlns:a16="http://schemas.microsoft.com/office/drawing/2014/main" id="{190016BA-96DF-08AC-B3BD-C39F481A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711382"/>
            <a:ext cx="7315200" cy="4364162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AF0E8233-0DD9-414C-4F29-4CA694D2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55552-1C6D-A48A-CB0E-AC311E9CB31B}"/>
              </a:ext>
            </a:extLst>
          </p:cNvPr>
          <p:cNvSpPr txBox="1"/>
          <p:nvPr/>
        </p:nvSpPr>
        <p:spPr>
          <a:xfrm>
            <a:off x="8354971" y="1719820"/>
            <a:ext cx="30022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the States show a downward trend of the crude death rate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Death rates are all the average of all causes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4"/>
                </a:solidFill>
              </a:rPr>
              <a:t>Mississippi</a:t>
            </a:r>
            <a:r>
              <a:rPr lang="en-US" dirty="0"/>
              <a:t> has the highest rate of the five states displayed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C000"/>
                </a:solidFill>
              </a:rPr>
              <a:t>West Virginia</a:t>
            </a:r>
            <a:r>
              <a:rPr lang="en-US" dirty="0"/>
              <a:t> started the period lower than </a:t>
            </a:r>
            <a:r>
              <a:rPr lang="en-US" dirty="0">
                <a:solidFill>
                  <a:schemeClr val="accent4"/>
                </a:solidFill>
              </a:rPr>
              <a:t>Mississippi</a:t>
            </a:r>
            <a:r>
              <a:rPr lang="en-US" dirty="0"/>
              <a:t>, but then surpassed it in 2020</a:t>
            </a:r>
          </a:p>
        </p:txBody>
      </p:sp>
    </p:spTree>
    <p:extLst>
      <p:ext uri="{BB962C8B-B14F-4D97-AF65-F5344CB8AC3E}">
        <p14:creationId xmlns:p14="http://schemas.microsoft.com/office/powerpoint/2010/main" val="9735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5C03-9C78-20F7-35D5-64CA9487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46543" cy="1339940"/>
          </a:xfrm>
        </p:spPr>
        <p:txBody>
          <a:bodyPr/>
          <a:lstStyle/>
          <a:p>
            <a:r>
              <a:rPr lang="en-US" dirty="0"/>
              <a:t>Death Rates of the Next 5 States from 2000 to 2017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3AFFC71-199A-E44A-7731-5A1ED3FC5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pic>
        <p:nvPicPr>
          <p:cNvPr id="9" name="Content Placeholder 8" descr="A graph of the highest death rates&#10;&#10;Description automatically generated">
            <a:extLst>
              <a:ext uri="{FF2B5EF4-FFF2-40B4-BE49-F238E27FC236}">
                <a16:creationId xmlns:a16="http://schemas.microsoft.com/office/drawing/2014/main" id="{C201BA38-1631-235E-3E56-8DCFF6C5E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887" y="1711382"/>
            <a:ext cx="7315200" cy="43641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20866-8AB5-AEDA-9977-A095A1683216}"/>
              </a:ext>
            </a:extLst>
          </p:cNvPr>
          <p:cNvSpPr txBox="1"/>
          <p:nvPr/>
        </p:nvSpPr>
        <p:spPr>
          <a:xfrm>
            <a:off x="8488680" y="1752600"/>
            <a:ext cx="3017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03BB4-D9A1-6184-333C-16A2C1CF9EF8}"/>
              </a:ext>
            </a:extLst>
          </p:cNvPr>
          <p:cNvSpPr txBox="1"/>
          <p:nvPr/>
        </p:nvSpPr>
        <p:spPr>
          <a:xfrm>
            <a:off x="8564880" y="1874520"/>
            <a:ext cx="28346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next 5 of the top 10 States also displays a downward trend in crude death rates.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4"/>
                </a:solidFill>
              </a:rPr>
              <a:t>South Carolina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/>
                </a:solidFill>
              </a:rPr>
              <a:t>District of Columbia</a:t>
            </a:r>
            <a:r>
              <a:rPr lang="en-US" dirty="0"/>
              <a:t> are showing the most downward trends</a:t>
            </a:r>
          </a:p>
        </p:txBody>
      </p:sp>
    </p:spTree>
    <p:extLst>
      <p:ext uri="{BB962C8B-B14F-4D97-AF65-F5344CB8AC3E}">
        <p14:creationId xmlns:p14="http://schemas.microsoft.com/office/powerpoint/2010/main" val="383028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8D17-7AA9-6B56-F955-5419C627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32166" cy="1325563"/>
          </a:xfrm>
        </p:spPr>
        <p:txBody>
          <a:bodyPr>
            <a:normAutofit/>
          </a:bodyPr>
          <a:lstStyle/>
          <a:p>
            <a:r>
              <a:rPr lang="en-US" dirty="0"/>
              <a:t>Overview United States Age-Adjusted Death Rates (2000 – 2017)</a:t>
            </a:r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AFC64B90-1649-5A7B-9419-7A29611F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76" y="1713856"/>
            <a:ext cx="6261052" cy="4474233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907795C0-8798-6FBB-698D-A0B8EA09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7F6C7-03B6-C329-FEB6-10DABB23A6B7}"/>
              </a:ext>
            </a:extLst>
          </p:cNvPr>
          <p:cNvSpPr txBox="1"/>
          <p:nvPr/>
        </p:nvSpPr>
        <p:spPr>
          <a:xfrm>
            <a:off x="7515045" y="1708605"/>
            <a:ext cx="394715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plot is based on the average age-adjusted death rate for each state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more yellow a state is colored the higher the age-adjusted death rate is.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As mentioned before, southern states have the highest death rates when compared to their northern and western neighbors</a:t>
            </a:r>
          </a:p>
        </p:txBody>
      </p:sp>
    </p:spTree>
    <p:extLst>
      <p:ext uri="{BB962C8B-B14F-4D97-AF65-F5344CB8AC3E}">
        <p14:creationId xmlns:p14="http://schemas.microsoft.com/office/powerpoint/2010/main" val="4816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6416-A2B8-1FD2-DAB4-1E7D173C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13940" cy="133994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9C04-622F-05AE-C759-4EF25278C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94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Heart disease and cancer are the leading causes of death in the United States</a:t>
            </a:r>
          </a:p>
          <a:p>
            <a:r>
              <a:rPr lang="en-US" dirty="0"/>
              <a:t>The next eight leading causes of death have significantly lower death rates than the top two</a:t>
            </a:r>
          </a:p>
          <a:p>
            <a:r>
              <a:rPr lang="en-US" dirty="0"/>
              <a:t>Death rates have trended down over the period this analysis covered.</a:t>
            </a:r>
          </a:p>
          <a:p>
            <a:r>
              <a:rPr lang="en-US" dirty="0"/>
              <a:t>The ten states with the highest death rates are in the southern United States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65505033-6E93-FC3D-4A9F-ABF5B28E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E540-12CB-6E3A-3D5E-54E30B18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F3265DE-7291-9023-7B9F-B0F6DF2E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9CCE-2020-4F1D-1B96-E0B1B51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9B64-B22B-E66B-7EDE-1D59A19F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purpose of this analysis is to determine what the leading causes of death are in the United States using available data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Research Question:</a:t>
            </a:r>
          </a:p>
          <a:p>
            <a:pPr marL="0" indent="0">
              <a:buNone/>
            </a:pPr>
            <a:r>
              <a:rPr lang="en-US" dirty="0"/>
              <a:t>What are the leading causes of death in the United States from 2000 to 2017?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388B7F2-414E-FA11-29E7-014E9E00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C892-57E1-98C0-AE50-D1C6F94B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65D2-12FA-19E7-E01F-E227382B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Reviewed current literature available on the Internet</a:t>
            </a:r>
          </a:p>
          <a:p>
            <a:r>
              <a:rPr lang="en-US" dirty="0"/>
              <a:t>Found and downloaded relevant datasets for the analysis being conducted</a:t>
            </a:r>
          </a:p>
          <a:p>
            <a:r>
              <a:rPr lang="en-US" dirty="0"/>
              <a:t>Dataset were sourced from U.S. Government web sites</a:t>
            </a:r>
          </a:p>
          <a:p>
            <a:r>
              <a:rPr lang="en-US" dirty="0"/>
              <a:t>Cleaned data as required</a:t>
            </a:r>
          </a:p>
          <a:p>
            <a:r>
              <a:rPr lang="en-US" dirty="0"/>
              <a:t>Conducted analysis using </a:t>
            </a:r>
            <a:r>
              <a:rPr lang="en-US" dirty="0" err="1"/>
              <a:t>Jupyter</a:t>
            </a:r>
            <a:r>
              <a:rPr lang="en-US" dirty="0"/>
              <a:t>-lab and industry acceptable practices</a:t>
            </a:r>
          </a:p>
          <a:p>
            <a:r>
              <a:rPr lang="en-US" dirty="0"/>
              <a:t>Plotted findings and created report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6D0F10F3-5552-EAA8-9136-608AD2C9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53D8-9112-5B63-C6EF-BAE27A9F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470E-C96B-FEBB-2EFE-F4670B82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All major datasets were obtained from the U.S. National Center for Health Statistics (NCHS) and the U.S. Census Bureau.</a:t>
            </a:r>
          </a:p>
          <a:p>
            <a:r>
              <a:rPr lang="en-US" dirty="0"/>
              <a:t>A state spelling to abbreviation dataset was created using resources from the internet.</a:t>
            </a:r>
          </a:p>
          <a:p>
            <a:r>
              <a:rPr lang="en-US" dirty="0"/>
              <a:t>It was difficult to find a continuous dataset containing state populations from 2000 to 2017; therefore, two different sets were download and concatenated</a:t>
            </a:r>
          </a:p>
          <a:p>
            <a:r>
              <a:rPr lang="en-US" dirty="0"/>
              <a:t>The NCHS dataset consisted of seven columns and 137,700 rows</a:t>
            </a:r>
          </a:p>
          <a:p>
            <a:r>
              <a:rPr lang="en-US" dirty="0"/>
              <a:t>NCHS dataset contained numerous blank values, but it was determined these did not require imputing or removal from the set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468FD2F-309A-6407-88B8-94427F9B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FE36-B823-B81D-5971-177356A5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Death Rates are Measured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6694-0258-F1AA-8AEC-C12B45D6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three methods that the CDC and NCHS uses for measuring death rates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Raw Rate – This is just the number of deaths and their causes as reported to the CDC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Age-Adjusted – Add weights to each age group in each population so that the distribution is standardized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Crude – A ratio of the population and its deaths</a:t>
            </a:r>
          </a:p>
          <a:p>
            <a:r>
              <a:rPr lang="en-US" dirty="0"/>
              <a:t>The Age-Adjusted and Crude Death Rates are usually calculated per 100,000 people.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3FEDD67-0894-A897-1D3F-AA84591F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4FE1-C9A5-C458-04C0-060DBAA0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0846" cy="1325563"/>
          </a:xfrm>
        </p:spPr>
        <p:txBody>
          <a:bodyPr/>
          <a:lstStyle/>
          <a:p>
            <a:r>
              <a:rPr lang="en-US" dirty="0"/>
              <a:t>U.S. Leading Causes of Death (2000-2017)</a:t>
            </a:r>
          </a:p>
        </p:txBody>
      </p:sp>
      <p:pic>
        <p:nvPicPr>
          <p:cNvPr id="4" name="Content Placeholder 3" descr="A graph of death in united states&#10;&#10;Description automatically generated">
            <a:extLst>
              <a:ext uri="{FF2B5EF4-FFF2-40B4-BE49-F238E27FC236}">
                <a16:creationId xmlns:a16="http://schemas.microsoft.com/office/drawing/2014/main" id="{317E2AD3-9A7D-72F2-BF15-0DE90363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697005"/>
            <a:ext cx="7313245" cy="436416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970914-78A8-8475-3875-40C496934936}"/>
              </a:ext>
            </a:extLst>
          </p:cNvPr>
          <p:cNvSpPr txBox="1"/>
          <p:nvPr/>
        </p:nvSpPr>
        <p:spPr>
          <a:xfrm>
            <a:off x="8222987" y="1695091"/>
            <a:ext cx="31339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2"/>
                </a:solidFill>
              </a:rPr>
              <a:t>Heart disease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cancer</a:t>
            </a:r>
            <a:r>
              <a:rPr lang="en-US" dirty="0"/>
              <a:t> are the top two leading causes of death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other causes have </a:t>
            </a:r>
            <a:r>
              <a:rPr lang="en-US" dirty="0">
                <a:solidFill>
                  <a:schemeClr val="accent4"/>
                </a:solidFill>
              </a:rPr>
              <a:t>significantly smaller</a:t>
            </a:r>
            <a:r>
              <a:rPr lang="en-US" dirty="0"/>
              <a:t> death rates than the top two.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This is plot uses average death rate between 2000 and 2017</a:t>
            </a:r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F29AB68F-4EAB-47F6-377D-7867CFEE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D3D3-098B-3011-8266-D76012DD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38846" cy="1339940"/>
          </a:xfrm>
        </p:spPr>
        <p:txBody>
          <a:bodyPr/>
          <a:lstStyle/>
          <a:p>
            <a:r>
              <a:rPr lang="en-US" dirty="0"/>
              <a:t>Two Leading Causes of Death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F6EA3B9-7789-E175-6569-8343747B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E2C4A-19BA-8C44-0921-E5F6130901B4}"/>
              </a:ext>
            </a:extLst>
          </p:cNvPr>
          <p:cNvSpPr txBox="1"/>
          <p:nvPr/>
        </p:nvSpPr>
        <p:spPr>
          <a:xfrm>
            <a:off x="8286534" y="1710331"/>
            <a:ext cx="34088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Heart Disease and Cancer have been the leading causes of death from 2000 to 2017.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 death rates for them have been trending down as time progresses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4"/>
                </a:solidFill>
              </a:rPr>
              <a:t>Notice the crude death rates are high for these causes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Content Placeholder 7" descr="A graph showing the cause of death&#10;&#10;Description automatically generated">
            <a:extLst>
              <a:ext uri="{FF2B5EF4-FFF2-40B4-BE49-F238E27FC236}">
                <a16:creationId xmlns:a16="http://schemas.microsoft.com/office/drawing/2014/main" id="{7FE6F52B-B0DC-C087-0D95-B26856636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887" y="1711382"/>
            <a:ext cx="7315200" cy="4364162"/>
          </a:xfrm>
        </p:spPr>
      </p:pic>
    </p:spTree>
    <p:extLst>
      <p:ext uri="{BB962C8B-B14F-4D97-AF65-F5344CB8AC3E}">
        <p14:creationId xmlns:p14="http://schemas.microsoft.com/office/powerpoint/2010/main" val="37864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1996-A220-C3C0-57EA-64EFED1D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1487" cy="1339940"/>
          </a:xfrm>
        </p:spPr>
        <p:txBody>
          <a:bodyPr/>
          <a:lstStyle/>
          <a:p>
            <a:r>
              <a:rPr lang="en-US" dirty="0"/>
              <a:t>Next Eight Leading Causes of Death</a:t>
            </a:r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D67F9BA7-3641-65D6-350F-DA3FBF12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C22C47-F993-58E9-40AB-4EE940DAD337}"/>
              </a:ext>
            </a:extLst>
          </p:cNvPr>
          <p:cNvSpPr txBox="1"/>
          <p:nvPr/>
        </p:nvSpPr>
        <p:spPr>
          <a:xfrm>
            <a:off x="8232763" y="1718957"/>
            <a:ext cx="32208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next eight leading causes of death have </a:t>
            </a:r>
            <a:r>
              <a:rPr lang="en-US" dirty="0">
                <a:solidFill>
                  <a:schemeClr val="accent2"/>
                </a:solidFill>
              </a:rPr>
              <a:t>significantly lower rates</a:t>
            </a:r>
            <a:r>
              <a:rPr lang="en-US" dirty="0"/>
              <a:t> than the top two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Heart and cancer were in the 100s per 100,000 people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next eight are in the 10s per 100,000.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D99BE0-F338-BBB2-E02B-C5356D73F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3887" y="1711382"/>
            <a:ext cx="7315200" cy="4364162"/>
          </a:xfrm>
        </p:spPr>
      </p:pic>
    </p:spTree>
    <p:extLst>
      <p:ext uri="{BB962C8B-B14F-4D97-AF65-F5344CB8AC3E}">
        <p14:creationId xmlns:p14="http://schemas.microsoft.com/office/powerpoint/2010/main" val="600385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916E-FE89-0467-FFA5-C2557E9A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525" cy="1339940"/>
          </a:xfrm>
        </p:spPr>
        <p:txBody>
          <a:bodyPr/>
          <a:lstStyle/>
          <a:p>
            <a:r>
              <a:rPr lang="en-US" dirty="0"/>
              <a:t>U.S. States with Highest Death Rates</a:t>
            </a:r>
          </a:p>
        </p:txBody>
      </p:sp>
      <p:pic>
        <p:nvPicPr>
          <p:cNvPr id="6" name="Content Placeholder 5" descr="A graph of death rates&#10;&#10;Description automatically generated">
            <a:extLst>
              <a:ext uri="{FF2B5EF4-FFF2-40B4-BE49-F238E27FC236}">
                <a16:creationId xmlns:a16="http://schemas.microsoft.com/office/drawing/2014/main" id="{55350D11-BE0E-C200-D062-652E653B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711382"/>
            <a:ext cx="7315200" cy="4364162"/>
          </a:xfr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4727F055-58AA-B2E9-704E-CD568080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492" y="742322"/>
            <a:ext cx="1800225" cy="60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587B54-9083-EA36-34A6-9FE3A2779D62}"/>
              </a:ext>
            </a:extLst>
          </p:cNvPr>
          <p:cNvSpPr txBox="1"/>
          <p:nvPr/>
        </p:nvSpPr>
        <p:spPr>
          <a:xfrm>
            <a:off x="8151388" y="1718957"/>
            <a:ext cx="32084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states with high death rates are in the </a:t>
            </a:r>
            <a:r>
              <a:rPr lang="en-US" dirty="0">
                <a:solidFill>
                  <a:schemeClr val="accent4"/>
                </a:solidFill>
              </a:rPr>
              <a:t>southern U.S.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District of Columbia is counted as a state by the NCHS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death rate on this chart is the sum of all causes.</a:t>
            </a:r>
          </a:p>
        </p:txBody>
      </p:sp>
    </p:spTree>
    <p:extLst>
      <p:ext uri="{BB962C8B-B14F-4D97-AF65-F5344CB8AC3E}">
        <p14:creationId xmlns:p14="http://schemas.microsoft.com/office/powerpoint/2010/main" val="157456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Final Project</vt:lpstr>
      <vt:lpstr>Purpose and Research Question</vt:lpstr>
      <vt:lpstr>Methodology</vt:lpstr>
      <vt:lpstr>Data</vt:lpstr>
      <vt:lpstr>How Death Rates are Measured</vt:lpstr>
      <vt:lpstr>U.S. Leading Causes of Death (2000-2017)</vt:lpstr>
      <vt:lpstr>Two Leading Causes of Death</vt:lpstr>
      <vt:lpstr>Next Eight Leading Causes of Death</vt:lpstr>
      <vt:lpstr>U.S. States with Highest Death Rates</vt:lpstr>
      <vt:lpstr>Death Rates of the top 5 States from 2000 to 2017</vt:lpstr>
      <vt:lpstr>Death Rates of the Next 5 States from 2000 to 2017</vt:lpstr>
      <vt:lpstr>Overview United States Age-Adjusted Death Rates (2000 – 2017)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2024-03-08T16:35:04Z</dcterms:created>
  <dcterms:modified xsi:type="dcterms:W3CDTF">2024-03-09T19:40:34Z</dcterms:modified>
</cp:coreProperties>
</file>