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A750F1-F34D-47F1-ADCB-2D639E03CDE0}" v="2283" dt="2024-02-10T21:15:46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98F9-8745-EBD8-4833-0B98FE6B5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36770"/>
          </a:xfrm>
        </p:spPr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53F03-0DA9-B22C-B512-560A373A0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9963"/>
            <a:ext cx="9144000" cy="33522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 Birth Rates Affect Total Population in the Top Ten Economies?</a:t>
            </a:r>
          </a:p>
          <a:p>
            <a:endParaRPr lang="en-US" dirty="0"/>
          </a:p>
          <a:p>
            <a:r>
              <a:rPr lang="en-US" dirty="0"/>
              <a:t>Wiley Winters</a:t>
            </a:r>
          </a:p>
          <a:p>
            <a:r>
              <a:rPr lang="en-US" dirty="0"/>
              <a:t>Regis University Anderson College of Business and Computing</a:t>
            </a:r>
          </a:p>
          <a:p>
            <a:r>
              <a:rPr lang="en-US" dirty="0"/>
              <a:t>MSDS 670 Data Visualization</a:t>
            </a:r>
          </a:p>
          <a:p>
            <a:r>
              <a:rPr lang="en-US" dirty="0"/>
              <a:t>Mr. John Koenig</a:t>
            </a:r>
          </a:p>
          <a:p>
            <a:r>
              <a:rPr lang="en-US" dirty="0"/>
              <a:t>February 11, 2024</a:t>
            </a: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1DFC3BAC-523E-B4B3-1CCC-AF3FA39FE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473" y="828586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07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1BC1-63B8-07AB-0813-0A1104C4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823" y="2751766"/>
            <a:ext cx="2909978" cy="133994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EF70A434-626B-2A4F-B4DE-8C778DE8B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28" y="584170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8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3A3B-07B2-FE98-2BAE-09389B66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739F6-5603-1AD0-517A-452F74004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Recently, media and other sources have reported that many developed and economically stable countries have experienced reduced birth rates with slight increases in death rates due to the COVID-19 pandemic.  Much attention has been given to these countries' birth rates and how they affect overall population growth.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Research Question:</a:t>
            </a:r>
          </a:p>
          <a:p>
            <a:pPr marL="0" indent="0">
              <a:buNone/>
            </a:pPr>
            <a:r>
              <a:rPr lang="en-US" dirty="0"/>
              <a:t>Do birth and death rates affect total population growth in the top ten economies?</a:t>
            </a:r>
          </a:p>
        </p:txBody>
      </p:sp>
    </p:spTree>
    <p:extLst>
      <p:ext uri="{BB962C8B-B14F-4D97-AF65-F5344CB8AC3E}">
        <p14:creationId xmlns:p14="http://schemas.microsoft.com/office/powerpoint/2010/main" val="80711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1A0-9CB5-157A-57CA-1E58C99E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6253-4C14-0EAC-E496-C7841AD4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Conducted research to determine the top ten economies in the world</a:t>
            </a:r>
          </a:p>
          <a:p>
            <a:r>
              <a:rPr lang="en-US" dirty="0"/>
              <a:t>Queried the World Bank's Population Estimates and Projections database and saved data into CSV files</a:t>
            </a:r>
          </a:p>
          <a:p>
            <a:r>
              <a:rPr lang="en-US" dirty="0"/>
              <a:t>Used </a:t>
            </a:r>
            <a:r>
              <a:rPr lang="en-US" dirty="0" err="1"/>
              <a:t>Jupyter</a:t>
            </a:r>
            <a:r>
              <a:rPr lang="en-US" dirty="0"/>
              <a:t> Lab and Pandas to analyze data and produce visualizations which were saved as </a:t>
            </a:r>
            <a:r>
              <a:rPr lang="en-US" dirty="0" err="1"/>
              <a:t>png</a:t>
            </a:r>
            <a:r>
              <a:rPr lang="en-US" dirty="0"/>
              <a:t> files.</a:t>
            </a:r>
          </a:p>
          <a:p>
            <a:r>
              <a:rPr lang="en-US" dirty="0"/>
              <a:t>Created sparklines using LibreOffice Calc</a:t>
            </a:r>
          </a:p>
          <a:p>
            <a:r>
              <a:rPr lang="en-US" dirty="0"/>
              <a:t>Compiled report</a:t>
            </a:r>
          </a:p>
        </p:txBody>
      </p:sp>
    </p:spTree>
    <p:extLst>
      <p:ext uri="{BB962C8B-B14F-4D97-AF65-F5344CB8AC3E}">
        <p14:creationId xmlns:p14="http://schemas.microsoft.com/office/powerpoint/2010/main" val="396455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D59D-1325-8CC7-D281-994805CF7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71"/>
          </a:xfrm>
        </p:spPr>
        <p:txBody>
          <a:bodyPr/>
          <a:lstStyle/>
          <a:p>
            <a:r>
              <a:rPr lang="en-US" dirty="0"/>
              <a:t>Birth Rates for Top Economies</a:t>
            </a:r>
          </a:p>
        </p:txBody>
      </p:sp>
      <p:pic>
        <p:nvPicPr>
          <p:cNvPr id="4" name="Content Placeholder 3" descr="A graph of birth rate&#10;&#10;Description automatically generated">
            <a:extLst>
              <a:ext uri="{FF2B5EF4-FFF2-40B4-BE49-F238E27FC236}">
                <a16:creationId xmlns:a16="http://schemas.microsoft.com/office/drawing/2014/main" id="{08EAE3BB-0C23-E3F3-88AA-0CA12E276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283" y="1309853"/>
            <a:ext cx="7993812" cy="480778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C682DF-26B5-E464-B441-8F5885F6C71A}"/>
              </a:ext>
            </a:extLst>
          </p:cNvPr>
          <p:cNvSpPr txBox="1"/>
          <p:nvPr/>
        </p:nvSpPr>
        <p:spPr>
          <a:xfrm>
            <a:off x="8198412" y="1713117"/>
            <a:ext cx="294293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Between </a:t>
            </a:r>
            <a:r>
              <a:rPr lang="en-US" dirty="0">
                <a:solidFill>
                  <a:schemeClr val="accent1"/>
                </a:solidFill>
              </a:rPr>
              <a:t>1960 and 2020 all countries being studied experience declining birth rates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China displays an interesting spike in </a:t>
            </a:r>
            <a:r>
              <a:rPr lang="en-US" dirty="0">
                <a:solidFill>
                  <a:srgbClr val="7030A0"/>
                </a:solidFill>
              </a:rPr>
              <a:t>1965, but has trended down since then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Brazil and India still have the highest birth rates in the top economies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2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A746-4D18-DDEF-704C-ACDD7403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356"/>
          </a:xfrm>
        </p:spPr>
        <p:txBody>
          <a:bodyPr/>
          <a:lstStyle/>
          <a:p>
            <a:r>
              <a:rPr lang="en-US" dirty="0"/>
              <a:t>Death Rates Top Economies</a:t>
            </a:r>
          </a:p>
        </p:txBody>
      </p:sp>
      <p:pic>
        <p:nvPicPr>
          <p:cNvPr id="4" name="Content Placeholder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0642535-4AC6-23A2-AF5F-E9F6D68B9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70" y="1194833"/>
            <a:ext cx="8020609" cy="481026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E0A219-8323-E080-67F7-21ABDEE393F2}"/>
              </a:ext>
            </a:extLst>
          </p:cNvPr>
          <p:cNvSpPr txBox="1"/>
          <p:nvPr/>
        </p:nvSpPr>
        <p:spPr>
          <a:xfrm>
            <a:off x="8295459" y="2173469"/>
            <a:ext cx="293076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1960 China had </a:t>
            </a:r>
            <a:r>
              <a:rPr lang="en-US" dirty="0">
                <a:solidFill>
                  <a:srgbClr val="FF0000"/>
                </a:solidFill>
              </a:rPr>
              <a:t>25 deaths per 1000 people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India in 1960-1965 had around </a:t>
            </a:r>
            <a:r>
              <a:rPr lang="en-US" dirty="0">
                <a:solidFill>
                  <a:srgbClr val="FF0000"/>
                </a:solidFill>
              </a:rPr>
              <a:t>19 deaths/1000 people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Death rates remained stable or trended down for all nations until approximately </a:t>
            </a:r>
            <a:r>
              <a:rPr lang="en-US" dirty="0">
                <a:solidFill>
                  <a:srgbClr val="FFC000"/>
                </a:solidFill>
              </a:rPr>
              <a:t>2020 where they started to trend up</a:t>
            </a:r>
          </a:p>
        </p:txBody>
      </p:sp>
    </p:spTree>
    <p:extLst>
      <p:ext uri="{BB962C8B-B14F-4D97-AF65-F5344CB8AC3E}">
        <p14:creationId xmlns:p14="http://schemas.microsoft.com/office/powerpoint/2010/main" val="250379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BBBA-C73C-7877-EA3C-77A7762D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507"/>
          </a:xfrm>
        </p:spPr>
        <p:txBody>
          <a:bodyPr/>
          <a:lstStyle/>
          <a:p>
            <a:r>
              <a:rPr lang="en-US" dirty="0"/>
              <a:t>Total Populations </a:t>
            </a:r>
            <a:endParaRPr lang="en-US"/>
          </a:p>
        </p:txBody>
      </p:sp>
      <p:pic>
        <p:nvPicPr>
          <p:cNvPr id="4" name="Content Placeholder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0B4F9A8-11DB-9E02-2240-4406A8D03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51" y="1352985"/>
            <a:ext cx="8020609" cy="481026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A7D475-56D6-DB65-DEAA-5373C95C22C3}"/>
              </a:ext>
            </a:extLst>
          </p:cNvPr>
          <p:cNvSpPr txBox="1"/>
          <p:nvPr/>
        </p:nvSpPr>
        <p:spPr>
          <a:xfrm>
            <a:off x="8176569" y="2550598"/>
            <a:ext cx="344365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China and India are the most populated countries, but appears </a:t>
            </a:r>
            <a:r>
              <a:rPr lang="en-US" dirty="0">
                <a:solidFill>
                  <a:srgbClr val="0070C0"/>
                </a:solidFill>
              </a:rPr>
              <a:t>to be leveling off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Other countries have seen their populations grow more slowly when compared to China and India</a:t>
            </a:r>
          </a:p>
        </p:txBody>
      </p:sp>
    </p:spTree>
    <p:extLst>
      <p:ext uri="{BB962C8B-B14F-4D97-AF65-F5344CB8AC3E}">
        <p14:creationId xmlns:p14="http://schemas.microsoft.com/office/powerpoint/2010/main" val="205592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7F41-CE36-BF8D-C504-FEDE6406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488"/>
          </a:xfrm>
        </p:spPr>
        <p:txBody>
          <a:bodyPr/>
          <a:lstStyle/>
          <a:p>
            <a:r>
              <a:rPr lang="en-US" dirty="0"/>
              <a:t>Percent of Population Change</a:t>
            </a:r>
          </a:p>
        </p:txBody>
      </p:sp>
      <p:pic>
        <p:nvPicPr>
          <p:cNvPr id="4" name="Content Placeholder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46D4076-9048-80D5-70C8-FC66B07FF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74" y="1237966"/>
            <a:ext cx="8020609" cy="481026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6DD596-47FF-D532-EE62-B234FB5889EA}"/>
              </a:ext>
            </a:extLst>
          </p:cNvPr>
          <p:cNvSpPr txBox="1"/>
          <p:nvPr/>
        </p:nvSpPr>
        <p:spPr>
          <a:xfrm>
            <a:off x="8164403" y="2130614"/>
            <a:ext cx="332642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Graph shows the percent of population change from year to year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All countries are trending down with </a:t>
            </a:r>
            <a:r>
              <a:rPr lang="en-US" dirty="0">
                <a:solidFill>
                  <a:srgbClr val="FF0000"/>
                </a:solidFill>
              </a:rPr>
              <a:t>Italy and Japan having negative growth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70C0"/>
                </a:solidFill>
              </a:rPr>
              <a:t>France trended up in 2022</a:t>
            </a:r>
            <a:r>
              <a:rPr lang="en-US" dirty="0"/>
              <a:t>, but generally has been trending down.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E90A-E000-6D9A-D5EB-E1BAFADB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Trends for Each Country</a:t>
            </a:r>
          </a:p>
        </p:txBody>
      </p:sp>
      <p:pic>
        <p:nvPicPr>
          <p:cNvPr id="4" name="Content Placeholder 3" descr="A graph of death rate and total population&#10;&#10;Description automatically generated">
            <a:extLst>
              <a:ext uri="{FF2B5EF4-FFF2-40B4-BE49-F238E27FC236}">
                <a16:creationId xmlns:a16="http://schemas.microsoft.com/office/drawing/2014/main" id="{7B9CC3A1-2EAC-B3AD-2E95-3718363E2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245" y="1698380"/>
            <a:ext cx="8928339" cy="354190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C49961-06C7-0FC4-00C3-877BAC150224}"/>
              </a:ext>
            </a:extLst>
          </p:cNvPr>
          <p:cNvSpPr txBox="1"/>
          <p:nvPr/>
        </p:nvSpPr>
        <p:spPr>
          <a:xfrm>
            <a:off x="1623812" y="5583115"/>
            <a:ext cx="89388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Except for Canada all the countries in this study displayed declining populations </a:t>
            </a:r>
          </a:p>
        </p:txBody>
      </p:sp>
    </p:spTree>
    <p:extLst>
      <p:ext uri="{BB962C8B-B14F-4D97-AF65-F5344CB8AC3E}">
        <p14:creationId xmlns:p14="http://schemas.microsoft.com/office/powerpoint/2010/main" val="304581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03F9-270C-CEAA-C0E9-1C9D34A7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997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DFB2-F8C0-364D-F4BB-399E377D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607"/>
            <a:ext cx="10515600" cy="32299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Birth and death rates are making an impact on the top ten economies' populations</a:t>
            </a:r>
          </a:p>
          <a:p>
            <a:r>
              <a:rPr lang="en-US" dirty="0"/>
              <a:t>Countries with lower birth rates are experiencing populations that are stabling and will eventually start to decline if the birth rates do not increase</a:t>
            </a:r>
          </a:p>
          <a:p>
            <a:r>
              <a:rPr lang="en-US" dirty="0"/>
              <a:t>Japan and Italy have already started this trend with negative growth rates and declining populations</a:t>
            </a:r>
          </a:p>
        </p:txBody>
      </p:sp>
    </p:spTree>
    <p:extLst>
      <p:ext uri="{BB962C8B-B14F-4D97-AF65-F5344CB8AC3E}">
        <p14:creationId xmlns:p14="http://schemas.microsoft.com/office/powerpoint/2010/main" val="188299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Mid-Term Project</vt:lpstr>
      <vt:lpstr>Purpose and Research Question</vt:lpstr>
      <vt:lpstr>Methodology</vt:lpstr>
      <vt:lpstr>Birth Rates for Top Economies</vt:lpstr>
      <vt:lpstr>Death Rates Top Economies</vt:lpstr>
      <vt:lpstr>Total Populations </vt:lpstr>
      <vt:lpstr>Percent of Population Change</vt:lpstr>
      <vt:lpstr>Population Trends for Each Country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375</cp:revision>
  <dcterms:created xsi:type="dcterms:W3CDTF">2024-02-10T19:58:19Z</dcterms:created>
  <dcterms:modified xsi:type="dcterms:W3CDTF">2024-02-11T12:03:04Z</dcterms:modified>
</cp:coreProperties>
</file>