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706DA-3234-67FD-5957-179FAA90497C}" v="1949" dt="2024-02-23T17:37:25.835"/>
    <p1510:client id="{7E3D2D17-5F41-E9C5-AAE1-87383A0DEF2C}" v="5" dt="2024-02-24T19:42:29.848"/>
    <p1510:client id="{87B5131C-8F8B-A34F-A83C-DCD861F894A8}" v="26" dt="2024-02-24T19:24:56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78A2-3982-D825-B5FE-E003FCDEE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CADFA-2766-28B0-D788-ED4DC39CE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5C98-1255-BA0C-F7F5-110C9DAB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0ED78-0C57-8979-6C0F-D928920E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457B-16BE-979B-DA19-EB385499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5AF8-D477-66C3-C020-5E90ED2E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35095-2B4A-792F-09A6-0C364796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B173-78C1-A101-50DA-F0E6B8F4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C1909-F173-C39E-19AD-C7FADFC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4DC7-9FE8-5A43-D6A9-6F9E9FEE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0C3A9-8CCE-BBF1-301B-533C87032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A261A-4B00-8A8F-0ED1-99C26200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8EBB-9B64-4FA0-C07D-6CF722EA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D162-4016-A921-D798-E4BD43C5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B00BD-C6BC-AF19-C0BA-AC4D063E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8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0E1-FB4E-679D-EE5F-98357410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7ADA-A772-334B-6088-5512CB09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DBC8-D9B7-CCF6-A73F-3FEA0D7A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86BC5-9D93-C465-FC39-0B58DB42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416E-0F6D-97EA-3989-3930923A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9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82CB-B013-9824-77A0-2A010365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606-B490-6ED1-FFA7-3A923E39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9D1B3-CE79-A7AA-4BCF-7C8628F0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CEF0-9E31-05CB-3420-A3B41075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E24C-4325-A15D-900E-685A4A4B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15E2-6EBB-7132-E0AA-0CD6899A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95A5-9F53-963E-AD52-4BF069AA3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92E76-DA01-ACAE-6FDE-DA6B81808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7FDA-058F-14A6-583C-3BFCC39B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75F01-2557-B371-3A8B-6893C17C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DA4D6-EE96-2CB7-BE31-F14FFD01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348F-C662-68EC-7773-81831838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8B416-07D0-D4BF-E76E-EBE8F99D5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D9956-65B4-9E38-2144-7E89A27A7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82C90-7C9E-91EB-8D30-7B3599B61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67844-ED56-6364-2B7C-548D79EC0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8A749-A054-3FC8-D58C-E7B0243F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DD2E6-4435-B557-F7BE-011C01AE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D6D-14BC-CBCA-187C-21E573CA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832F-2BAF-B541-3348-C5C2ABE7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FD50B-3D28-D7D8-CF96-FE3317AA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1034-6BC9-727B-1A4F-692AB11D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743A9-05C9-6AEF-1FDC-FA58104D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986FE-8590-2137-BC95-7F10FAA2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883FA-FE83-4ED2-E4E3-8C9944F1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942E-41D0-1291-3872-649C6EB5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B213-F897-48E7-CD6D-A93F8A35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E2E3-6198-59D4-F2BE-F0AB331A8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90BA2-4183-A302-ED63-6F6D46B4F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DD442-3A9D-B1CC-FD72-B814ADA7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DD6C4-FA79-13FC-8EF5-D0AA97C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CB809-E172-6A38-E444-0E2FB602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4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BD92-EE42-B100-8307-27DA72CE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D9D33-551F-812D-5E23-AFEF3436E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C6E97-9827-8803-ABF1-0E0F03E5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CB201-0417-1C12-E24C-16A5CE79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088DF-677B-67EC-EE15-839AABA6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16D85-577B-8AF0-D4A9-E32730AC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DD224-6F60-108F-09E8-02FC2773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B09C1-CB52-52D4-E563-C0AD7745F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2DC1C-1FE7-FA80-2568-AC6665005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46479-1B79-0A70-2A5D-29E4C7195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A9F6-A259-08C4-2AAF-6F20D7DE7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-jobs.net/salaries/2023/" TargetMode="External"/><Relationship Id="rId2" Type="http://schemas.openxmlformats.org/officeDocument/2006/relationships/hyperlink" Target="https://www.kaggle.com/datasets/hummaamqaasim/jobs-in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6B55-107E-3F1E-5F81-160049E63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6</a:t>
            </a:r>
            <a:br>
              <a:rPr lang="en-US" dirty="0"/>
            </a:br>
            <a:r>
              <a:rPr lang="en-US" dirty="0">
                <a:ea typeface="Calibri Light"/>
                <a:cs typeface="Calibri Light"/>
              </a:rPr>
              <a:t>Create Visualizations with 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86E6C-678A-77A0-0D00-B0AD5874F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Wiley Winters</a:t>
            </a:r>
          </a:p>
          <a:p>
            <a:r>
              <a:rPr lang="en-US" dirty="0"/>
              <a:t>MSDS 670 Data Visualization</a:t>
            </a:r>
          </a:p>
          <a:p>
            <a:r>
              <a:rPr lang="en-US" dirty="0"/>
              <a:t>2024-FEB-25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5FBC6C0F-C176-B9FE-DE6E-32DEEF38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888" y="828586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6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D49D-7CBA-7010-A042-A5EDF95A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E331-156E-5293-32F1-5FF29F6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Does the country a person works in determine his/her annual salary and do factors such as company size and work setting also contribute to a person’s annual pay.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0CCBEBA-DF21-FC85-7584-04F34255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7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D3D8-C6FA-2FFA-17AA-93A469D7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Source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557E-3CDD-BE02-20EB-A8E4B5AB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4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dataset used in this study was obtained from </a:t>
            </a:r>
            <a:r>
              <a:rPr lang="en-US" dirty="0">
                <a:hlinkClick r:id="rId2"/>
              </a:rPr>
              <a:t>Jobs and Salaries in Data Science</a:t>
            </a:r>
            <a:endParaRPr lang="en-US" dirty="0"/>
          </a:p>
          <a:p>
            <a:r>
              <a:rPr lang="en-US" dirty="0"/>
              <a:t>Research indicated the dataset was obtained from </a:t>
            </a:r>
            <a:r>
              <a:rPr lang="en-US" dirty="0">
                <a:hlinkClick r:id="rId3"/>
              </a:rPr>
              <a:t>ai-jobs.net</a:t>
            </a:r>
            <a:r>
              <a:rPr lang="en-US" dirty="0"/>
              <a:t> and modified to include a </a:t>
            </a:r>
            <a:r>
              <a:rPr lang="en-US" err="1"/>
              <a:t>job_category</a:t>
            </a:r>
            <a:r>
              <a:rPr lang="en-US" dirty="0"/>
              <a:t> column</a:t>
            </a:r>
          </a:p>
          <a:p>
            <a:r>
              <a:rPr lang="en-US" dirty="0"/>
              <a:t>Dataset contained 12 columns and 9,355 rows</a:t>
            </a:r>
          </a:p>
          <a:p>
            <a:r>
              <a:rPr lang="en-US" dirty="0"/>
              <a:t>4014 duplicates were found and removed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Analysis was conducted on the remaining data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There are some unbalanced classes that were not handled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0CF8369F-8482-E25C-5BB8-A7AE4C57E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602F-AD9A-BCEC-FEFD-2EFEDF65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Average Salary by Country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6A21FC8-7990-15F1-89B7-5E8DC73C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C4AD89-F766-6838-1616-F4865A242CBB}"/>
              </a:ext>
            </a:extLst>
          </p:cNvPr>
          <p:cNvSpPr txBox="1"/>
          <p:nvPr/>
        </p:nvSpPr>
        <p:spPr>
          <a:xfrm>
            <a:off x="433046" y="1836564"/>
            <a:ext cx="4690183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The dataset contained many different countries, but since it was an informal survey, some countries did not have enough records to properly analyze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Duplicates were identified and removed from the dataset before analysis was conducted.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This visualization was conducted on the 15 countries that had the most records in the dataset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Although it is a simple addition and the bars are arranged from largest to smallest, The text annotation really adds to the chart</a:t>
            </a:r>
          </a:p>
        </p:txBody>
      </p:sp>
      <p:pic>
        <p:nvPicPr>
          <p:cNvPr id="8" name="Content Placeholder 7" descr="A graph of the united states&#10;&#10;Description automatically generated">
            <a:extLst>
              <a:ext uri="{FF2B5EF4-FFF2-40B4-BE49-F238E27FC236}">
                <a16:creationId xmlns:a16="http://schemas.microsoft.com/office/drawing/2014/main" id="{BDDD8AB5-AECF-C942-AE96-A1D4C263C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8340" y="1839752"/>
            <a:ext cx="6642339" cy="3963649"/>
          </a:xfrm>
        </p:spPr>
      </p:pic>
    </p:spTree>
    <p:extLst>
      <p:ext uri="{BB962C8B-B14F-4D97-AF65-F5344CB8AC3E}">
        <p14:creationId xmlns:p14="http://schemas.microsoft.com/office/powerpoint/2010/main" val="44836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8C58-DA8A-37A3-1070-724CBF4F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Average Salary by Company Size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EF39D61-9B41-A1A4-395F-67296B9D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23191-E500-7404-78B3-16D76C178928}"/>
              </a:ext>
            </a:extLst>
          </p:cNvPr>
          <p:cNvSpPr txBox="1"/>
          <p:nvPr/>
        </p:nvSpPr>
        <p:spPr>
          <a:xfrm>
            <a:off x="827849" y="1706017"/>
            <a:ext cx="435777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Sorted the columns by company size instead of average income.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Medium sized companies have a larger annual salary in the data science and related fields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Since this data was taken from an informal survey, I am not sure of the criteria used to classified organizations by size.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I wanted to add an annotation but couldn't decide if I should include an arrow pointer or not</a:t>
            </a:r>
          </a:p>
        </p:txBody>
      </p:sp>
      <p:pic>
        <p:nvPicPr>
          <p:cNvPr id="8" name="Content Placeholder 7" descr="A graph of a company size&#10;&#10;Description automatically generated">
            <a:extLst>
              <a:ext uri="{FF2B5EF4-FFF2-40B4-BE49-F238E27FC236}">
                <a16:creationId xmlns:a16="http://schemas.microsoft.com/office/drawing/2014/main" id="{DD3AB24C-1027-0ADC-EBB6-C96FF8D9A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0227" y="1709547"/>
            <a:ext cx="6441056" cy="3850248"/>
          </a:xfrm>
        </p:spPr>
      </p:pic>
    </p:spTree>
    <p:extLst>
      <p:ext uri="{BB962C8B-B14F-4D97-AF65-F5344CB8AC3E}">
        <p14:creationId xmlns:p14="http://schemas.microsoft.com/office/powerpoint/2010/main" val="196194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E4D3-F8B9-71E3-BB0E-432A7454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Average Salary by Job Category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and Company Size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CCAACEE-7A86-8389-974F-E3C570599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85454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3250CA-DA11-0937-2765-0ACE1387C911}"/>
              </a:ext>
            </a:extLst>
          </p:cNvPr>
          <p:cNvSpPr txBox="1"/>
          <p:nvPr/>
        </p:nvSpPr>
        <p:spPr>
          <a:xfrm>
            <a:off x="840212" y="1828800"/>
            <a:ext cx="3740989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The grouped bar chart allows the audience to compare different job categories, salary, and company size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Pointed out some items on the chart that are interesting, like medium sized companies paying more for ML/AI engineers than management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Small firms often do not have the resources to hire specialized employees, and this is reflected in the chart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540079-C174-4E4E-6D04-20D2292D9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0793" y="1532988"/>
            <a:ext cx="6886754" cy="4548424"/>
          </a:xfrm>
        </p:spPr>
      </p:pic>
    </p:spTree>
    <p:extLst>
      <p:ext uri="{BB962C8B-B14F-4D97-AF65-F5344CB8AC3E}">
        <p14:creationId xmlns:p14="http://schemas.microsoft.com/office/powerpoint/2010/main" val="354400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259E-5B93-EFAA-4156-BCD9C05F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Average Salary by Job Category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and Work Setting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4ED12C72-E313-9C7C-D204-9F0319F5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AA863-2C2B-86D7-AB8E-54A26B11A0B0}"/>
              </a:ext>
            </a:extLst>
          </p:cNvPr>
          <p:cNvSpPr txBox="1"/>
          <p:nvPr/>
        </p:nvSpPr>
        <p:spPr>
          <a:xfrm>
            <a:off x="828710" y="2087879"/>
            <a:ext cx="3773770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This chart illustrates that going into the office everyday does not always pay the most.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Leadership and management having the highest average salary for hybrid work indicates that people can work effectively in a hybrid setting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Cloud and database having a high salary for remote work indicates this category of work can be done anyplace</a:t>
            </a:r>
          </a:p>
        </p:txBody>
      </p:sp>
      <p:pic>
        <p:nvPicPr>
          <p:cNvPr id="8" name="Content Placeholder 7" descr="A graph of a bar chart&#10;&#10;Description automatically generated">
            <a:extLst>
              <a:ext uri="{FF2B5EF4-FFF2-40B4-BE49-F238E27FC236}">
                <a16:creationId xmlns:a16="http://schemas.microsoft.com/office/drawing/2014/main" id="{85347B8D-97C7-C007-477A-70A36BC7C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0755" y="1705516"/>
            <a:ext cx="6757358" cy="4490915"/>
          </a:xfrm>
        </p:spPr>
      </p:pic>
    </p:spTree>
    <p:extLst>
      <p:ext uri="{BB962C8B-B14F-4D97-AF65-F5344CB8AC3E}">
        <p14:creationId xmlns:p14="http://schemas.microsoft.com/office/powerpoint/2010/main" val="2687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5C16-899A-0DC0-EF49-27EC78AF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Conclusions and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4C38-F6B9-133E-7F20-B84CFF471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In this dataset the United States has the highest average annual salary of the countries being compared</a:t>
            </a:r>
          </a:p>
          <a:p>
            <a:r>
              <a:rPr lang="en-US" dirty="0">
                <a:ea typeface="Calibri"/>
                <a:cs typeface="Calibri"/>
              </a:rPr>
              <a:t>Company size does make a difference in annual salary with small and large companies lagging medium sized ones</a:t>
            </a:r>
          </a:p>
          <a:p>
            <a:r>
              <a:rPr lang="en-US" dirty="0">
                <a:ea typeface="Calibri"/>
                <a:cs typeface="Calibri"/>
              </a:rPr>
              <a:t>Small companies do not hire as many specialized employees as medium and larger ones</a:t>
            </a:r>
          </a:p>
          <a:p>
            <a:r>
              <a:rPr lang="en-US" dirty="0">
                <a:ea typeface="Calibri"/>
                <a:cs typeface="Calibri"/>
              </a:rPr>
              <a:t>People working in remote and hybrid settings can achieve salaries that rival people who go into the office everyday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76BB73FC-43EF-A0E9-7AFA-C2AD8B4F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5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DBEA-0637-080A-23DC-474E1851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Questions?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2A18142E-885A-7E8B-4DAA-3C51787D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0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Assignment 6 Create Visualizations with Matplotlib</vt:lpstr>
      <vt:lpstr>Research Question</vt:lpstr>
      <vt:lpstr>Dataset Source and Cleaning</vt:lpstr>
      <vt:lpstr>Average Salary by Country</vt:lpstr>
      <vt:lpstr>Average Salary by Company Size</vt:lpstr>
      <vt:lpstr>Average Salary by Job Category and Company Size</vt:lpstr>
      <vt:lpstr>Average Salary by Job Category and Work Setting</vt:lpstr>
      <vt:lpstr>Conclusions and Findings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6 Average Salary Survey Data Science and Related Fields</dc:title>
  <dc:creator>Winters, William W (US)</dc:creator>
  <cp:lastModifiedBy>Winters, William W (US)</cp:lastModifiedBy>
  <cp:revision>305</cp:revision>
  <dcterms:created xsi:type="dcterms:W3CDTF">2024-02-23T15:39:50Z</dcterms:created>
  <dcterms:modified xsi:type="dcterms:W3CDTF">2024-02-24T19:43:02Z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2bc7c3-f152-4da1-98bd-f7a1bebdf752_Enabled">
    <vt:lpwstr>true</vt:lpwstr>
  </property>
  <property fmtid="{D5CDD505-2E9C-101B-9397-08002B2CF9AE}" pid="3" name="MSIP_Label_502bc7c3-f152-4da1-98bd-f7a1bebdf752_SetDate">
    <vt:lpwstr>2024-02-23T15:44:32Z</vt:lpwstr>
  </property>
  <property fmtid="{D5CDD505-2E9C-101B-9397-08002B2CF9AE}" pid="4" name="MSIP_Label_502bc7c3-f152-4da1-98bd-f7a1bebdf752_Method">
    <vt:lpwstr>Privileged</vt:lpwstr>
  </property>
  <property fmtid="{D5CDD505-2E9C-101B-9397-08002B2CF9AE}" pid="5" name="MSIP_Label_502bc7c3-f152-4da1-98bd-f7a1bebdf752_Name">
    <vt:lpwstr>Unrestricted</vt:lpwstr>
  </property>
  <property fmtid="{D5CDD505-2E9C-101B-9397-08002B2CF9AE}" pid="6" name="MSIP_Label_502bc7c3-f152-4da1-98bd-f7a1bebdf752_SiteId">
    <vt:lpwstr>b18f006c-b0fc-467d-b23a-a35b5695b5dc</vt:lpwstr>
  </property>
  <property fmtid="{D5CDD505-2E9C-101B-9397-08002B2CF9AE}" pid="7" name="MSIP_Label_502bc7c3-f152-4da1-98bd-f7a1bebdf752_ActionId">
    <vt:lpwstr>345f397e-9443-49d5-a07e-2895e4d7c821</vt:lpwstr>
  </property>
  <property fmtid="{D5CDD505-2E9C-101B-9397-08002B2CF9AE}" pid="8" name="MSIP_Label_502bc7c3-f152-4da1-98bd-f7a1bebdf752_ContentBits">
    <vt:lpwstr>0</vt:lpwstr>
  </property>
</Properties>
</file>