
<file path=[Content_Types].xml><?xml version="1.0" encoding="utf-8"?>
<Types xmlns="http://schemas.openxmlformats.org/package/2006/content-types">
  <Default Extension="png" ContentType="image/png"/>
  <Default Extension="tiff" ContentType="image/tiff"/>
  <Default Extension="rels" ContentType="application/vnd.openxmlformats-package.relationships+xml"/>
  <Default Extension="xml" ContentType="application/xml"/>
  <Override PartName="/ppt/theme/theme2.xml" ContentType="application/vnd.openxmlformats-officedocument.theme+xml"/>
  <Override PartName="/ppt/theme/theme1.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Types>
</file>

<file path=_rels/.rels><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p="http://schemas.openxmlformats.org/presentationml/2006/main" xmlns:a="http://schemas.openxmlformats.org/drawingml/2006/main" xmlns:r="http://schemas.openxmlformats.org/officeDocument/2006/relationships" strictFirstAndLastChars="0" saveSubsetFonts="1">
  <p:sldMasterIdLst>
    <p:sldMasterId id="2147483648" r:id="rId1"/>
  </p:sldMasterIdLst>
  <p:notesMasterIdLst>
    <p:notesMasterId r:id="rId13"/>
  </p:notesMasterIdLst>
  <p:sldIdLst>
    <p:sldId id="265" r:id="rId2"/>
    <p:sldId id="266" r:id="rId3"/>
    <p:sldId id="267" r:id="rId4"/>
    <p:sldId id="268" r:id="rId5"/>
    <p:sldId id="269" r:id="rId6"/>
    <p:sldId id="270" r:id="rId7"/>
    <p:sldId id="271" r:id="rId8"/>
    <p:sldId id="272" r:id="rId9"/>
    <p:sldId id="273" r:id="rId10"/>
    <p:sldId id="274" r:id="rId11"/>
    <p:sldId id="263" r:id="rId12"/>
  </p:sldIdLst>
  <p:sldSz cx="10080625" cy="7559675"/>
  <p:notesSz cx="7772400" cy="10058400"/>
  <p:defaultTextStyle>
    <a:defPPr>
      <a:defRPr lang="en-GB"/>
    </a:defPPr>
    <a:lvl1pPr algn="l" rtl="0" eaLnBrk="0" fontAlgn="base" hangingPunct="0">
      <a:spcBef>
        <a:spcPct val="0"/>
      </a:spcBef>
      <a:spcAft>
        <a:spcPct val="0"/>
      </a:spcAft>
      <a:defRPr sz="2400" kern="1200">
        <a:solidFill>
          <a:schemeClr val="tx1"/>
        </a:solidFill>
        <a:latin typeface="Times New Roman" pitchFamily="16"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6"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6"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6"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6" charset="0"/>
        <a:ea typeface="+mn-ea"/>
        <a:cs typeface="+mn-cs"/>
      </a:defRPr>
    </a:lvl5pPr>
    <a:lvl6pPr marL="2286000" algn="l" defTabSz="914400" rtl="0" eaLnBrk="1" latinLnBrk="0" hangingPunct="1">
      <a:defRPr sz="2400" kern="1200">
        <a:solidFill>
          <a:schemeClr val="tx1"/>
        </a:solidFill>
        <a:latin typeface="Times New Roman" pitchFamily="16" charset="0"/>
        <a:ea typeface="+mn-ea"/>
        <a:cs typeface="+mn-cs"/>
      </a:defRPr>
    </a:lvl6pPr>
    <a:lvl7pPr marL="2743200" algn="l" defTabSz="914400" rtl="0" eaLnBrk="1" latinLnBrk="0" hangingPunct="1">
      <a:defRPr sz="2400" kern="1200">
        <a:solidFill>
          <a:schemeClr val="tx1"/>
        </a:solidFill>
        <a:latin typeface="Times New Roman" pitchFamily="16" charset="0"/>
        <a:ea typeface="+mn-ea"/>
        <a:cs typeface="+mn-cs"/>
      </a:defRPr>
    </a:lvl7pPr>
    <a:lvl8pPr marL="3200400" algn="l" defTabSz="914400" rtl="0" eaLnBrk="1" latinLnBrk="0" hangingPunct="1">
      <a:defRPr sz="2400" kern="1200">
        <a:solidFill>
          <a:schemeClr val="tx1"/>
        </a:solidFill>
        <a:latin typeface="Times New Roman" pitchFamily="16" charset="0"/>
        <a:ea typeface="+mn-ea"/>
        <a:cs typeface="+mn-cs"/>
      </a:defRPr>
    </a:lvl8pPr>
    <a:lvl9pPr marL="3657600" algn="l" defTabSz="914400" rtl="0" eaLnBrk="1" latinLnBrk="0" hangingPunct="1">
      <a:defRPr sz="2400" kern="1200">
        <a:solidFill>
          <a:schemeClr val="tx1"/>
        </a:solidFill>
        <a:latin typeface="Times New Roman" pitchFamily="16"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32" autoAdjust="0"/>
  </p:normalViewPr>
  <p:slideViewPr>
    <p:cSldViewPr>
      <p:cViewPr varScale="1">
        <p:scale>
          <a:sx n="55" d="100"/>
          <a:sy n="55" d="100"/>
        </p:scale>
        <p:origin x="-1044" y="-78"/>
      </p:cViewPr>
      <p:guideLst>
        <p:guide orient="horz" pos="2160"/>
        <p:guide pos="2880"/>
      </p:guideLst>
    </p:cSldViewPr>
  </p:slideViewPr>
  <p:outlineViewPr>
    <p:cViewPr varScale="1">
      <p:scale>
        <a:sx n="170" d="200"/>
        <a:sy n="170" d="200"/>
      </p:scale>
      <p:origin x="-780" y="-84"/>
    </p:cViewPr>
  </p:outlineViewPr>
  <p:notesTextViewPr>
    <p:cViewPr>
      <p:scale>
        <a:sx n="100" d="100"/>
        <a:sy n="100" d="100"/>
      </p:scale>
      <p:origin x="0" y="0"/>
    </p:cViewPr>
  </p:notesTextViewPr>
  <p:notesViewPr>
    <p:cSldViewPr>
      <p:cViewPr varScale="1">
        <p:scale>
          <a:sx n="59" d="100"/>
          <a:sy n="59" d="100"/>
        </p:scale>
        <p:origin x="-1752" y="-72"/>
      </p:cViewPr>
      <p:guideLst>
        <p:guide orient="horz" pos="2880"/>
        <p:guide pos="2160"/>
      </p:guideLst>
    </p:cSldViewPr>
  </p:notesViewPr>
  <p:gridSpacing cx="78028800" cy="78028800"/>
</p:viewPr>
</file>

<file path=ppt/_rels/presentation.xml.rels><Relationships xmlns="http://schemas.openxmlformats.org/package/2006/relationships"><Relationship Id="rId13" Type="http://schemas.openxmlformats.org/officeDocument/2006/relationships/notesMaster" Target="notesMasters/notesMaster1.xml"/><Relationship Id="rId17" Type="http://schemas.openxmlformats.org/officeDocument/2006/relationships/tableStyles" Target="tableStyles.xml"/><Relationship Id="rId1" Type="http://schemas.openxmlformats.org/officeDocument/2006/relationships/slideMaster" Target="slideMasters/slideMaster1.xml"/><Relationship Id="rId16" Type="http://schemas.openxmlformats.org/officeDocument/2006/relationships/theme" Target="theme/theme1.xml"/><Relationship Id="rId15" Type="http://schemas.openxmlformats.org/officeDocument/2006/relationships/viewProps" Target="viewProps.xml"/><Relationship Id="rId14" Type="http://schemas.openxmlformats.org/officeDocument/2006/relationships/presProps" Target="presProps.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s>

</file>

<file path=ppt/notesMasters/_rels/notesMaster1.xml.rel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9"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w="9525">
            <a:solidFill>
              <a:srgbClr val="000000"/>
            </a:solidFill>
            <a:miter lim="800000"/>
            <a:headEnd/>
            <a:tailEnd/>
          </a:ln>
          <a:effectLst/>
        </p:spPr>
      </p:sp>
      <p:sp>
        <p:nvSpPr>
          <p:cNvPr id="2050" name="Rectangle 2"/>
          <p:cNvSpPr txBox="1">
            <a:spLocks noGrp="1" noChangeArrowheads="1"/>
          </p:cNvSpPr>
          <p:nvPr>
            <p:ph type="body" idx="1"/>
          </p:nvPr>
        </p:nvSpPr>
        <p:spPr bwMode="auto">
          <a:xfrm>
            <a:off x="1185863" y="4787900"/>
            <a:ext cx="5407025" cy="382587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endParaRPr lang="en-US" smtClean="0"/>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1pPr>
    <a:lvl2pPr marL="742950" indent="-28575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2pPr>
    <a:lvl3pPr marL="11430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3pPr>
    <a:lvl4pPr marL="16002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4pPr>
    <a:lvl5pPr marL="2057400" indent="-228600" algn="l" defTabSz="457200" rtl="0" eaLnBrk="0" fontAlgn="base" hangingPunct="0">
      <a:spcBef>
        <a:spcPct val="30000"/>
      </a:spcBef>
      <a:spcAft>
        <a:spcPct val="0"/>
      </a:spcAft>
      <a:buClr>
        <a:srgbClr val="000000"/>
      </a:buClr>
      <a:buSzPct val="100000"/>
      <a:buFont typeface="Times New Roman" pitchFamily="16" charset="0"/>
      <a:defRPr sz="1200" kern="1200">
        <a:solidFill>
          <a:srgbClr val="000000"/>
        </a:solidFill>
        <a:latin typeface="Times New Roman" pitchFamily="16"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Relationships xmlns="http://schemas.openxmlformats.org/package/2006/relationships"><Relationship Id="rId1" Type="http://schemas.openxmlformats.org/officeDocument/2006/relationships/notesMaster" Target="../notesMasters/notesMaster1.xml"/><Relationship Id="rId11" Type="http://schemas.openxmlformats.org/officeDocument/2006/relationships/slide" Target="../slides/slide10.xml"/></Relationships>

</file>

<file path=ppt/notesSlides/_rels/notesSlide11.xml.rels><Relationships xmlns="http://schemas.openxmlformats.org/package/2006/relationships"><Relationship Id="rId1" Type="http://schemas.openxmlformats.org/officeDocument/2006/relationships/notesMaster" Target="../notesMasters/notesMaster1.xml"/><Relationship Id="rId12" Type="http://schemas.openxmlformats.org/officeDocument/2006/relationships/slide" Target="../slides/slide11.xml"/></Relationships>

</file>

<file path=ppt/notesSlides/_rels/notesSlide2.xml.rels><Relationships xmlns="http://schemas.openxmlformats.org/package/2006/relationships"><Relationship Id="rId1" Type="http://schemas.openxmlformats.org/officeDocument/2006/relationships/notesMaster" Target="../notesMasters/notesMaster1.xml"/><Relationship Id="rId3" Type="http://schemas.openxmlformats.org/officeDocument/2006/relationships/slide" Target="../slides/slide2.xml"/></Relationships>

</file>

<file path=ppt/notesSlides/_rels/notesSlide3.xml.rels><Relationships xmlns="http://schemas.openxmlformats.org/package/2006/relationships"><Relationship Id="rId1" Type="http://schemas.openxmlformats.org/officeDocument/2006/relationships/notesMaster" Target="../notesMasters/notesMaster1.xml"/><Relationship Id="rId4" Type="http://schemas.openxmlformats.org/officeDocument/2006/relationships/slide" Target="../slides/slide3.xml"/></Relationships>

</file>

<file path=ppt/notesSlides/_rels/notesSlide4.xml.rels><Relationships xmlns="http://schemas.openxmlformats.org/package/2006/relationships"><Relationship Id="rId1" Type="http://schemas.openxmlformats.org/officeDocument/2006/relationships/notesMaster" Target="../notesMasters/notesMaster1.xml"/><Relationship Id="rId5" Type="http://schemas.openxmlformats.org/officeDocument/2006/relationships/slide" Target="../slides/slide4.xml"/></Relationships>

</file>

<file path=ppt/notesSlides/_rels/notesSlide5.xml.rels><Relationships xmlns="http://schemas.openxmlformats.org/package/2006/relationships"><Relationship Id="rId1" Type="http://schemas.openxmlformats.org/officeDocument/2006/relationships/notesMaster" Target="../notesMasters/notesMaster1.xml"/><Relationship Id="rId6" Type="http://schemas.openxmlformats.org/officeDocument/2006/relationships/slide" Target="../slides/slide5.xml"/></Relationships>

</file>

<file path=ppt/notesSlides/_rels/notesSlide6.xml.rels><Relationships xmlns="http://schemas.openxmlformats.org/package/2006/relationships"><Relationship Id="rId1" Type="http://schemas.openxmlformats.org/officeDocument/2006/relationships/notesMaster" Target="../notesMasters/notesMaster1.xml"/><Relationship Id="rId7" Type="http://schemas.openxmlformats.org/officeDocument/2006/relationships/slide" Target="../slides/slide6.xml"/></Relationships>

</file>

<file path=ppt/notesSlides/_rels/notesSlide7.xml.rels><Relationships xmlns="http://schemas.openxmlformats.org/package/2006/relationships"><Relationship Id="rId1" Type="http://schemas.openxmlformats.org/officeDocument/2006/relationships/notesMaster" Target="../notesMasters/notesMaster1.xml"/><Relationship Id="rId8" Type="http://schemas.openxmlformats.org/officeDocument/2006/relationships/slide" Target="../slides/slide7.xml"/></Relationships>

</file>

<file path=ppt/notesSlides/_rels/notesSlide8.xml.rels><Relationships xmlns="http://schemas.openxmlformats.org/package/2006/relationships"><Relationship Id="rId1" Type="http://schemas.openxmlformats.org/officeDocument/2006/relationships/notesMaster" Target="../notesMasters/notesMaster1.xml"/><Relationship Id="rId9" Type="http://schemas.openxmlformats.org/officeDocument/2006/relationships/slide" Target="../slides/slide8.xml"/></Relationships>

</file>

<file path=ppt/notesSlides/_rels/notesSlide9.xml.rels><Relationships xmlns="http://schemas.openxmlformats.org/package/2006/relationships"><Relationship Id="rId1" Type="http://schemas.openxmlformats.org/officeDocument/2006/relationships/notesMaster" Target="../notesMasters/notesMaster1.xml"/><Relationship Id="rId10"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5"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1266"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notesSlides/notesSlide10.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Table 1 Clinical Characteristics of the Sample Set According to </a:t>
            </a:r>
            <a:r>
              <a:rPr lang="en-GB" smtClean="0" i="1">
                <a:latin typeface="Arial" charset="0"/>
                <a:ea typeface="Gothic" charset="0"/>
                <a:cs typeface="Gothic" charset="0"/>
              </a:rPr>
              <a:t>IDH</a:t>
            </a:r>
            <a:r>
              <a:rPr lang="en-GB" smtClean="0">
                <a:latin typeface="Arial" charset="0"/>
                <a:ea typeface="Gothic" charset="0"/>
                <a:cs typeface="Gothic" charset="0"/>
              </a:rPr>
              <a:t> Mutation and 1p/19q Codeletion Status.</a:t>
            </a:r>
            <a:endParaRPr lang="en-GB" dirty="0">
              <a:latin typeface="Arial" charset="0"/>
              <a:ea typeface="Gothic" charset="0"/>
              <a:cs typeface="Gothic"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8434"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9"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2290" name="Rectangle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wrap="none" anchor="ctr"/>
          <a:lstStyle/>
          <a:p>
            <a:endParaRPr lang="en-US" dirty="0"/>
          </a:p>
        </p:txBody>
      </p:sp>
    </p:spTree>
  </p:cSld>
  <p:clrMapOvr>
    <a:masterClrMapping/>
  </p:clrMapOvr>
</p:notes>
</file>

<file path=ppt/notesSlides/notesSlide3.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1 Cluster of Clusters (CoC) Analysis. The results of multiplatform analyses point to biologic subtypes defined by </a:t>
            </a:r>
            <a:r>
              <a:rPr lang="en-GB" smtClean="0" i="1">
                <a:latin typeface="Arial" charset="0"/>
                <a:ea typeface="Gothic" charset="0"/>
                <a:cs typeface="Gothic" charset="0"/>
              </a:rPr>
              <a:t>IDH</a:t>
            </a:r>
            <a:r>
              <a:rPr lang="en-GB" smtClean="0">
                <a:latin typeface="Arial" charset="0"/>
                <a:ea typeface="Gothic" charset="0"/>
                <a:cs typeface="Gothic" charset="0"/>
              </a:rPr>
              <a:t> mutation and 1p/19q codeletion status. CoC analysis uses the cluster assignments derived from individual molecular platforms to stratify tumors, thereby integrating data from analysis of messenger RNA (mRNA) (designated by R on the y axis), microRNA (mi), DNA methylation (M), and copy number (C). For each sample, membership in a particular cluster is indicated by a yellow tick, and nonmembership is indicated by a blue tick. CoC analysis resulted in a strong three-class solution, and a comparison of tracks for CoC consensus cluster with tracks for histologic and molecular class shows a stronger correlation with molecular class.</a:t>
            </a:r>
            <a:endParaRPr lang="en-GB" dirty="0">
              <a:latin typeface="Arial" charset="0"/>
              <a:ea typeface="Gothic" charset="0"/>
              <a:cs typeface="Gothic" charset="0"/>
            </a:endParaRPr>
          </a:p>
        </p:txBody>
      </p:sp>
    </p:spTree>
  </p:cSld>
  <p:clrMapOvr>
    <a:masterClrMapping/>
  </p:clrMapOvr>
</p:notes>
</file>

<file path=ppt/notesSlides/notesSlide4.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2 Mutational Landscape of Somatic Alterations in Lower-Grade Glioma. At the top of the figure, somatic mutation rates for each patient are stratified according to nonsynonymous (blue) and synonymous (green) mutations. In the middle portion of the figure, the clinical features associated with the patients are shown. At the bottom of the figure, genes that are significantly mutated (q value &lt;0.1, determined with the use of the MutSig2CV algorithm) in lower-grade glioma are listed on the right. Samples from patients have been separated according to </a:t>
            </a:r>
            <a:r>
              <a:rPr lang="en-GB" smtClean="0" i="1">
                <a:latin typeface="Arial" charset="0"/>
                <a:ea typeface="Gothic" charset="0"/>
                <a:cs typeface="Gothic" charset="0"/>
              </a:rPr>
              <a:t>IDH</a:t>
            </a:r>
            <a:r>
              <a:rPr lang="en-GB" smtClean="0">
                <a:latin typeface="Arial" charset="0"/>
                <a:ea typeface="Gothic" charset="0"/>
                <a:cs typeface="Gothic" charset="0"/>
              </a:rPr>
              <a:t> mutation and 1p/19q codeletion status, with mutation types indicated in specific colors. NA denotes not applicable.</a:t>
            </a:r>
            <a:endParaRPr lang="en-GB" dirty="0">
              <a:latin typeface="Arial" charset="0"/>
              <a:ea typeface="Gothic" charset="0"/>
              <a:cs typeface="Gothic" charset="0"/>
            </a:endParaRPr>
          </a:p>
        </p:txBody>
      </p:sp>
    </p:spTree>
  </p:cSld>
  <p:clrMapOvr>
    <a:masterClrMapping/>
  </p:clrMapOvr>
</p:notes>
</file>

<file path=ppt/notesSlides/notesSlide5.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3 OncoSign Analysis. Four main classes (OncoSign classes [OSCs]) can be identified by means of unbiased clustering of tumors on the basis of recurrent copy-number alterations, mutations, and gene fusions. White indicates that no information was available. OSCs are largely consistent with the molecular subtypes identified on the basis of </a:t>
            </a:r>
            <a:r>
              <a:rPr lang="en-GB" smtClean="0" i="1">
                <a:latin typeface="Arial" charset="0"/>
                <a:ea typeface="Gothic" charset="0"/>
                <a:cs typeface="Gothic" charset="0"/>
              </a:rPr>
              <a:t>IDH</a:t>
            </a:r>
            <a:r>
              <a:rPr lang="en-GB" smtClean="0">
                <a:latin typeface="Arial" charset="0"/>
                <a:ea typeface="Gothic" charset="0"/>
                <a:cs typeface="Gothic" charset="0"/>
              </a:rPr>
              <a:t> mutation and 1p/19q codeletion status, and they also correlate with the results of single-platform analysis. Combinations of selected genomic events, termed oncogenic signatures, characterize each OSC. A small group of samples showed none of the recurrent events used in this analysis and were therefore categorized as unclassified. </a:t>
            </a:r>
            <a:r>
              <a:rPr lang="en-GB" smtClean="0" i="1">
                <a:latin typeface="Arial" charset="0"/>
                <a:ea typeface="Gothic" charset="0"/>
                <a:cs typeface="Gothic" charset="0"/>
              </a:rPr>
              <a:t>TERT</a:t>
            </a:r>
            <a:r>
              <a:rPr lang="en-GB" smtClean="0">
                <a:latin typeface="Arial" charset="0"/>
                <a:ea typeface="Gothic" charset="0"/>
                <a:cs typeface="Gothic" charset="0"/>
              </a:rPr>
              <a:t> promoter mutation and gene overexpression were found to be mutually exclusive with loss of </a:t>
            </a:r>
            <a:r>
              <a:rPr lang="en-GB" smtClean="0" i="1">
                <a:latin typeface="Arial" charset="0"/>
                <a:ea typeface="Gothic" charset="0"/>
                <a:cs typeface="Gothic" charset="0"/>
              </a:rPr>
              <a:t>ATRX</a:t>
            </a:r>
            <a:r>
              <a:rPr lang="en-GB" smtClean="0">
                <a:latin typeface="Arial" charset="0"/>
                <a:ea typeface="Gothic" charset="0"/>
                <a:cs typeface="Gothic" charset="0"/>
              </a:rPr>
              <a:t> and reduced gene expression, a finding consistent with the hypothesis that both alterations have a similar effect on telomere maintenance. The abbreviation miRNA denotes microRNA, and RPPA reverse-phase protein lysate array.</a:t>
            </a:r>
            <a:endParaRPr lang="en-GB" dirty="0">
              <a:latin typeface="Arial" charset="0"/>
              <a:ea typeface="Gothic" charset="0"/>
              <a:cs typeface="Gothic" charset="0"/>
            </a:endParaRPr>
          </a:p>
        </p:txBody>
      </p:sp>
    </p:spTree>
  </p:cSld>
  <p:clrMapOvr>
    <a:masterClrMapping/>
  </p:clrMapOvr>
</p:notes>
</file>

<file path=ppt/notesSlides/notesSlide6.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4 Summary of Major Findings. Shown is a schematic representation that summarizes the major molecular findings and conclusions of our study: consensus clustering yielded three robust groups that were strongly correlated with </a:t>
            </a:r>
            <a:r>
              <a:rPr lang="en-GB" smtClean="0" i="1">
                <a:latin typeface="Arial" charset="0"/>
                <a:ea typeface="Gothic" charset="0"/>
                <a:cs typeface="Gothic" charset="0"/>
              </a:rPr>
              <a:t>IDH</a:t>
            </a:r>
            <a:r>
              <a:rPr lang="en-GB" smtClean="0">
                <a:latin typeface="Arial" charset="0"/>
                <a:ea typeface="Gothic" charset="0"/>
                <a:cs typeface="Gothic" charset="0"/>
              </a:rPr>
              <a:t> mutation and 1p/19q codeletion status and had stereotypical and subtype-specific molecular alterations and distinct clinical presentations. GBM denotes glioblastoma, and LGG lower-grade glioma.</a:t>
            </a:r>
            <a:endParaRPr lang="en-GB" dirty="0">
              <a:latin typeface="Arial" charset="0"/>
              <a:ea typeface="Gothic" charset="0"/>
              <a:cs typeface="Gothic" charset="0"/>
            </a:endParaRPr>
          </a:p>
        </p:txBody>
      </p:sp>
    </p:spTree>
  </p:cSld>
  <p:clrMapOvr>
    <a:masterClrMapping/>
  </p:clrMapOvr>
</p:notes>
</file>

<file path=ppt/notesSlides/notesSlide7.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5 LGGs and GBMs with Wild-Type </a:t>
            </a:r>
            <a:r>
              <a:rPr lang="en-GB" smtClean="0" i="1">
                <a:latin typeface="Arial" charset="0"/>
                <a:ea typeface="Gothic" charset="0"/>
                <a:cs typeface="Gothic" charset="0"/>
              </a:rPr>
              <a:t>IDH</a:t>
            </a:r>
            <a:r>
              <a:rPr lang="en-GB" smtClean="0">
                <a:latin typeface="Arial" charset="0"/>
                <a:ea typeface="Gothic" charset="0"/>
                <a:cs typeface="Gothic" charset="0"/>
              </a:rPr>
              <a:t>. Panel A shows the frequency of large-scale copy-number alterations in specific molecular subtypes of LGG, which have been divided according to histologic grade. The University of California, Santa Cruz (UCSC), Cancer Genomics Browser33 (</a:t>
            </a:r>
            <a:r>
              <a:rPr lang="en-GB" smtClean="0">
                <a:latin typeface="Arial" charset="0"/>
                <a:ea typeface="Gothic" charset="0"/>
                <a:cs typeface="Gothic" charset="0"/>
              </a:rPr>
              <a:t>) was used to visualize GISTIC thresholded copy-number calls across the indicated chromosomes. Each vertical line indicates the copy number for an individual sample, colored red (amplification), blue (deletion), or white (normal), at each genomic position. Percentages for the indicated copy-number alteration are shown in the bar graphs on the right. LGGs with wild-type </a:t>
            </a:r>
            <a:r>
              <a:rPr lang="en-GB" smtClean="0" i="1">
                <a:latin typeface="Arial" charset="0"/>
                <a:ea typeface="Gothic" charset="0"/>
                <a:cs typeface="Gothic" charset="0"/>
              </a:rPr>
              <a:t>IDH</a:t>
            </a:r>
            <a:r>
              <a:rPr lang="en-GB" smtClean="0">
                <a:latin typeface="Arial" charset="0"/>
                <a:ea typeface="Gothic" charset="0"/>
                <a:cs typeface="Gothic" charset="0"/>
              </a:rPr>
              <a:t> had frequencies of gains and losses similar to those of GBMs with wild-type </a:t>
            </a:r>
            <a:r>
              <a:rPr lang="en-GB" smtClean="0" i="1">
                <a:latin typeface="Arial" charset="0"/>
                <a:ea typeface="Gothic" charset="0"/>
                <a:cs typeface="Gothic" charset="0"/>
              </a:rPr>
              <a:t>IDH</a:t>
            </a:r>
            <a:r>
              <a:rPr lang="en-GB" smtClean="0">
                <a:latin typeface="Arial" charset="0"/>
                <a:ea typeface="Gothic" charset="0"/>
                <a:cs typeface="Gothic" charset="0"/>
              </a:rPr>
              <a:t> (from previously published Cancer Genome Atlas data22) and were distinct from LGGs with mutated </a:t>
            </a:r>
            <a:r>
              <a:rPr lang="en-GB" smtClean="0" i="1">
                <a:latin typeface="Arial" charset="0"/>
                <a:ea typeface="Gothic" charset="0"/>
                <a:cs typeface="Gothic" charset="0"/>
              </a:rPr>
              <a:t>IDH</a:t>
            </a:r>
            <a:r>
              <a:rPr lang="en-GB" smtClean="0">
                <a:latin typeface="Arial" charset="0"/>
                <a:ea typeface="Gothic" charset="0"/>
                <a:cs typeface="Gothic" charset="0"/>
              </a:rPr>
              <a:t>. DM/HSR denotes double-minute chromosomes or homogeneously staining regions. Panel B shows the frequencies in the indicated LGG molecular subtypes of mutational events that are commonly found in GBM with wild-type </a:t>
            </a:r>
            <a:r>
              <a:rPr lang="en-GB" smtClean="0" i="1">
                <a:latin typeface="Arial" charset="0"/>
                <a:ea typeface="Gothic" charset="0"/>
                <a:cs typeface="Gothic" charset="0"/>
              </a:rPr>
              <a:t>IDH</a:t>
            </a:r>
            <a:r>
              <a:rPr lang="en-GB" smtClean="0">
                <a:latin typeface="Arial" charset="0"/>
                <a:ea typeface="Gothic" charset="0"/>
                <a:cs typeface="Gothic" charset="0"/>
              </a:rPr>
              <a:t>, including LGGs with </a:t>
            </a:r>
            <a:r>
              <a:rPr lang="en-GB" smtClean="0" i="1">
                <a:latin typeface="Arial" charset="0"/>
                <a:ea typeface="Gothic" charset="0"/>
                <a:cs typeface="Gothic" charset="0"/>
              </a:rPr>
              <a:t>IDH</a:t>
            </a:r>
            <a:r>
              <a:rPr lang="en-GB" smtClean="0">
                <a:latin typeface="Arial" charset="0"/>
                <a:ea typeface="Gothic" charset="0"/>
                <a:cs typeface="Gothic" charset="0"/>
              </a:rPr>
              <a:t> mutation and 1p/19q codeletion (85 samples), </a:t>
            </a:r>
            <a:r>
              <a:rPr lang="en-GB" smtClean="0" i="1">
                <a:latin typeface="Arial" charset="0"/>
                <a:ea typeface="Gothic" charset="0"/>
                <a:cs typeface="Gothic" charset="0"/>
              </a:rPr>
              <a:t>IDH</a:t>
            </a:r>
            <a:r>
              <a:rPr lang="en-GB" smtClean="0">
                <a:latin typeface="Arial" charset="0"/>
                <a:ea typeface="Gothic" charset="0"/>
                <a:cs typeface="Gothic" charset="0"/>
              </a:rPr>
              <a:t> mutation and no codeletion (141), and wild-type </a:t>
            </a:r>
            <a:r>
              <a:rPr lang="en-GB" smtClean="0" i="1">
                <a:latin typeface="Arial" charset="0"/>
                <a:ea typeface="Gothic" charset="0"/>
                <a:cs typeface="Gothic" charset="0"/>
              </a:rPr>
              <a:t>IDH</a:t>
            </a:r>
            <a:r>
              <a:rPr lang="en-GB" smtClean="0">
                <a:latin typeface="Arial" charset="0"/>
                <a:ea typeface="Gothic" charset="0"/>
                <a:cs typeface="Gothic" charset="0"/>
              </a:rPr>
              <a:t> (56). SNV denotes single-nucleotide variant, and SV structural variant. Differences in mutational frequency according to tumor grade are shown in Fig. S21 in Supplementary Appendix 1.</a:t>
            </a:r>
            <a:endParaRPr lang="en-GB" dirty="0">
              <a:latin typeface="Arial" charset="0"/>
              <a:ea typeface="Gothic" charset="0"/>
              <a:cs typeface="Gothic" charset="0"/>
            </a:endParaRPr>
          </a:p>
        </p:txBody>
      </p:sp>
    </p:spTree>
  </p:cSld>
  <p:clrMapOvr>
    <a:masterClrMapping/>
  </p:clrMapOvr>
</p:notes>
</file>

<file path=ppt/notesSlides/notesSlide8.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Figure 6 Clinical Outcomes. Panel A shows Kaplan–Meier estimates of overall survival among patients with LGGs that are classified according to traditional histologic type and grade. GBM samples (from previously published Cancer Genome Atlas data22) are also included for comparison. Panel B shows overall survival among patients with LGGs that are classified according to </a:t>
            </a:r>
            <a:r>
              <a:rPr lang="en-GB" smtClean="0" i="1">
                <a:latin typeface="Arial" charset="0"/>
                <a:ea typeface="Gothic" charset="0"/>
                <a:cs typeface="Gothic" charset="0"/>
              </a:rPr>
              <a:t>IDH</a:t>
            </a:r>
            <a:r>
              <a:rPr lang="en-GB" smtClean="0">
                <a:latin typeface="Arial" charset="0"/>
                <a:ea typeface="Gothic" charset="0"/>
                <a:cs typeface="Gothic" charset="0"/>
              </a:rPr>
              <a:t> mutation and 1p/19q codeletion status. GBM samples classified according to </a:t>
            </a:r>
            <a:r>
              <a:rPr lang="en-GB" smtClean="0" i="1">
                <a:latin typeface="Arial" charset="0"/>
                <a:ea typeface="Gothic" charset="0"/>
                <a:cs typeface="Gothic" charset="0"/>
              </a:rPr>
              <a:t>IDH</a:t>
            </a:r>
            <a:r>
              <a:rPr lang="en-GB" smtClean="0">
                <a:latin typeface="Arial" charset="0"/>
                <a:ea typeface="Gothic" charset="0"/>
                <a:cs typeface="Gothic" charset="0"/>
              </a:rPr>
              <a:t> mutation status are also included. The results of an age-adjusted analysis are provided in Table S2 in Supplementary Appendix 1, and further division according to histologic type, grade, and molecular subtype is shown in Fig. S22 in Supplementary Appendix 1.</a:t>
            </a:r>
            <a:endParaRPr lang="en-GB" dirty="0">
              <a:latin typeface="Arial" charset="0"/>
              <a:ea typeface="Gothic" charset="0"/>
              <a:cs typeface="Gothic" charset="0"/>
            </a:endParaRPr>
          </a:p>
        </p:txBody>
      </p:sp>
    </p:spTree>
  </p:cSld>
  <p:clrMapOvr>
    <a:masterClrMapping/>
  </p:clrMapOvr>
</p:notes>
</file>

<file path=ppt/notesSlides/notesSlide9.xml><?xml version="1.0" encoding="utf-8"?>
<p:notes xmlns:p="http://schemas.openxmlformats.org/presentationml/2006/main" xmlns:a="http://schemas.openxmlformats.org/drawingml/2006/main" xmlns:r="http://schemas.openxmlformats.org/officeDocument/2006/relationships">
  <p:cSld>
    <p:bg>
      <p:bgPr>
        <a:solidFill>
          <a:srgbClr val="FFFFFF"/>
        </a:solidFill>
        <a:effectLst/>
      </p:bgPr>
    </p:bg>
    <p:spTree>
      <p:nvGrpSpPr>
        <p:cNvPr id="1" name=""/>
        <p:cNvGrpSpPr/>
        <p:nvPr/>
      </p:nvGrpSpPr>
      <p:grpSpPr>
        <a:xfrm>
          <a:off x="0" y="0"/>
          <a:ext cx="0" cy="0"/>
          <a:chOff x="0" y="0"/>
          <a:chExt cx="0" cy="0"/>
        </a:xfrm>
      </p:grpSpPr>
      <p:sp>
        <p:nvSpPr>
          <p:cNvPr id="13313" name="Rectangle 1"/>
          <p:cNvSpPr>
            <a:spLocks noGrp="1" noRot="1" noChangeAspect="1" noChangeArrowheads="1" noTextEdit="1"/>
          </p:cNvSpPr>
          <p:nvPr>
            <p:ph type="sldImg"/>
          </p:nvPr>
        </p:nvSpPr>
        <p:spPr bwMode="auto">
          <a:xfrm>
            <a:off x="1587500" y="1006475"/>
            <a:ext cx="4595813" cy="3448050"/>
          </a:xfrm>
          <a:prstGeom prst="rect">
            <a:avLst/>
          </a:prstGeom>
          <a:solidFill>
            <a:srgbClr val="FFFFFF"/>
          </a:solidFill>
          <a:ln>
            <a:solidFill>
              <a:srgbClr val="000000"/>
            </a:solidFill>
            <a:miter lim="800000"/>
            <a:headEnd/>
            <a:tailEnd/>
          </a:ln>
        </p:spPr>
      </p:sp>
      <p:sp>
        <p:nvSpPr>
          <p:cNvPr id="13314" name="Text Box 2"/>
          <p:cNvSpPr txBox="1">
            <a:spLocks noGrp="1" noChangeArrowheads="1"/>
          </p:cNvSpPr>
          <p:nvPr>
            <p:ph type="body" idx="1"/>
          </p:nvPr>
        </p:nvSpPr>
        <p:spPr bwMode="auto">
          <a:xfrm>
            <a:off x="1185863" y="4787900"/>
            <a:ext cx="5407025" cy="3827463"/>
          </a:xfrm>
          <a:prstGeom prst="rect">
            <a:avLst/>
          </a:prstGeom>
          <a:noFill/>
          <a:ln>
            <a:miter lim="800000"/>
            <a:headEnd/>
            <a:tailEnd/>
          </a:ln>
        </p:spPr>
        <p:txBody>
          <a:bodyPr lIns="0" tIns="0" rIns="0" bIns="0">
            <a:spAutoFit/>
          </a:bodyPr>
          <a:lstStyle/>
          <a:p>
            <a:pPr marL="215900" indent="-215900" eaLnBrk="1">
              <a:lnSpc>
                <a:spcPct val="97000"/>
              </a:lnSpc>
              <a:spcBef>
                <a:spcPct val="0"/>
              </a:spcBef>
              <a:buSzPct val="45000"/>
              <a:buFont typeface="StarSymbol" charset="0"/>
              <a:buNone/>
              <a:tabLst>
                <a:tab pos="723900" algn="l"/>
                <a:tab pos="1447800" algn="l"/>
                <a:tab pos="2171700" algn="l"/>
                <a:tab pos="2895600" algn="l"/>
                <a:tab pos="3619500" algn="l"/>
                <a:tab pos="4343400" algn="l"/>
                <a:tab pos="5067300" algn="l"/>
              </a:tabLst>
            </a:pPr>
            <a:r>
              <a:rPr lang="en-GB" smtClean="0">
                <a:latin typeface="Arial" charset="0"/>
                <a:ea typeface="Gothic" charset="0"/>
                <a:cs typeface="Gothic" charset="0"/>
              </a:rPr>
              <a:t> </a:t>
            </a:r>
            <a:endParaRPr lang="en-GB" dirty="0">
              <a:latin typeface="Arial" charset="0"/>
              <a:ea typeface="Gothic" charset="0"/>
              <a:cs typeface="Gothic" charset="0"/>
            </a:endParaRPr>
          </a:p>
        </p:txBody>
      </p:sp>
    </p:spTree>
  </p:cSld>
  <p:clrMapOvr>
    <a:masterClrMapping/>
  </p:clrMapOvr>
</p:notes>
</file>

<file path=ppt/slideLayouts/_rels/slideLayout1.xml.rels><Relationships xmlns="http://schemas.openxmlformats.org/package/2006/relationships"><Relationship Id="rId1" Type="http://schemas.openxmlformats.org/officeDocument/2006/relationships/slideMaster" Target="../slideMasters/slideMaster1.xml"/></Relationships>
</file>

<file path=ppt/slideLayouts/_rels/slideLayout10.xml.rels><Relationships xmlns="http://schemas.openxmlformats.org/package/2006/relationships"><Relationship Id="rId1" Type="http://schemas.openxmlformats.org/officeDocument/2006/relationships/slideMaster" Target="../slideMasters/slideMaster1.xml"/></Relationships>
</file>

<file path=ppt/slideLayouts/_rels/slideLayout11.xml.rels><Relationships xmlns="http://schemas.openxmlformats.org/package/2006/relationships"><Relationship Id="rId1" Type="http://schemas.openxmlformats.org/officeDocument/2006/relationships/slideMaster" Target="../slideMasters/slideMaster1.xml"/></Relationships>
</file>

<file path=ppt/slideLayouts/_rels/slideLayout2.xml.rels><Relationships xmlns="http://schemas.openxmlformats.org/package/2006/relationships"><Relationship Id="rId1" Type="http://schemas.openxmlformats.org/officeDocument/2006/relationships/slideMaster" Target="../slideMasters/slideMaster1.xml"/></Relationships>
</file>

<file path=ppt/slideLayouts/_rels/slideLayout3.xml.rels><Relationships xmlns="http://schemas.openxmlformats.org/package/2006/relationships"><Relationship Id="rId1" Type="http://schemas.openxmlformats.org/officeDocument/2006/relationships/slideMaster" Target="../slideMasters/slideMaster1.xml"/></Relationships>
</file>

<file path=ppt/slideLayouts/_rels/slideLayout4.xml.rels><Relationships xmlns="http://schemas.openxmlformats.org/package/2006/relationships"><Relationship Id="rId1" Type="http://schemas.openxmlformats.org/officeDocument/2006/relationships/slideMaster" Target="../slideMasters/slideMaster1.xml"/></Relationships>
</file>

<file path=ppt/slideLayouts/_rels/slideLayout5.xml.rels><Relationships xmlns="http://schemas.openxmlformats.org/package/2006/relationships"><Relationship Id="rId1" Type="http://schemas.openxmlformats.org/officeDocument/2006/relationships/slideMaster" Target="../slideMasters/slideMaster1.xml"/></Relationships>
</file>

<file path=ppt/slideLayouts/_rels/slideLayout6.xml.rels><Relationships xmlns="http://schemas.openxmlformats.org/package/2006/relationships"><Relationship Id="rId1" Type="http://schemas.openxmlformats.org/officeDocument/2006/relationships/slideMaster" Target="../slideMasters/slideMaster1.xml"/></Relationships>
</file>

<file path=ppt/slideLayouts/_rels/slideLayout7.xml.rels><Relationships xmlns="http://schemas.openxmlformats.org/package/2006/relationships"><Relationship Id="rId1" Type="http://schemas.openxmlformats.org/officeDocument/2006/relationships/slideMaster" Target="../slideMasters/slideMaster1.xml"/></Relationships>
</file>

<file path=ppt/slideLayouts/_rels/slideLayout8.xml.rels><Relationships xmlns="http://schemas.openxmlformats.org/package/2006/relationships"><Relationship Id="rId1" Type="http://schemas.openxmlformats.org/officeDocument/2006/relationships/slideMaster" Target="../slideMasters/slideMaster1.xml"/></Relationships>
</file>

<file path=ppt/slideLayouts/_rels/slideLayout9.xml.rel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5650" y="2347913"/>
            <a:ext cx="8569325" cy="1620837"/>
          </a:xfrm>
        </p:spPr>
        <p:txBody>
          <a:bodyPr/>
          <a:lstStyle/>
          <a:p>
            <a:r>
              <a:rPr lang="en-US" smtClean="0"/>
              <a:t>Click to edit Master title style</a:t>
            </a:r>
            <a:endParaRPr lang="en-US"/>
          </a:p>
        </p:txBody>
      </p:sp>
      <p:sp>
        <p:nvSpPr>
          <p:cNvPr id="3" name="Subtitle 2"/>
          <p:cNvSpPr>
            <a:spLocks noGrp="1"/>
          </p:cNvSpPr>
          <p:nvPr>
            <p:ph type="subTitle" idx="1"/>
          </p:nvPr>
        </p:nvSpPr>
        <p:spPr>
          <a:xfrm>
            <a:off x="1512888" y="4283075"/>
            <a:ext cx="7056437" cy="1931988"/>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194550" y="627063"/>
            <a:ext cx="2151063" cy="62357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739775" y="627063"/>
            <a:ext cx="6302375" cy="62357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6925" y="4857750"/>
            <a:ext cx="8567738" cy="15017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96925" y="3203575"/>
            <a:ext cx="8567738" cy="1654175"/>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739775" y="2101850"/>
            <a:ext cx="4225925"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118100" y="2101850"/>
            <a:ext cx="4227513" cy="47609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3213"/>
            <a:ext cx="9072563" cy="1258887"/>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504825" y="1692275"/>
            <a:ext cx="4452938"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504825" y="2397125"/>
            <a:ext cx="4452938"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121275" y="1692275"/>
            <a:ext cx="4456113" cy="704850"/>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121275" y="2397125"/>
            <a:ext cx="4456113" cy="4356100"/>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4825" y="301625"/>
            <a:ext cx="3316288" cy="1279525"/>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941763" y="301625"/>
            <a:ext cx="5635625" cy="64516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504825" y="1581150"/>
            <a:ext cx="3316288" cy="517207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6438" y="5291138"/>
            <a:ext cx="6048375" cy="625475"/>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76438" y="674688"/>
            <a:ext cx="6048375" cy="453707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976438" y="5916613"/>
            <a:ext cx="6048375" cy="88741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Masters/_rels/slideMaster1.xml.rels><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025" name="Rectangle 1"/>
          <p:cNvSpPr>
            <a:spLocks noGrp="1" noChangeArrowheads="1"/>
          </p:cNvSpPr>
          <p:nvPr>
            <p:ph type="title"/>
          </p:nvPr>
        </p:nvSpPr>
        <p:spPr bwMode="auto">
          <a:xfrm>
            <a:off x="739775" y="627063"/>
            <a:ext cx="8605838" cy="1260475"/>
          </a:xfrm>
          <a:prstGeom prst="rect">
            <a:avLst/>
          </a:prstGeom>
          <a:noFill/>
          <a:ln w="9525">
            <a:noFill/>
            <a:miter lim="800000"/>
            <a:headEnd/>
            <a:tailEnd/>
          </a:ln>
          <a:effectLst/>
        </p:spPr>
        <p:txBody>
          <a:bodyPr vert="horz" wrap="square" lIns="0" tIns="0" rIns="0" bIns="0" numCol="1" anchor="ctr" anchorCtr="0" compatLnSpc="1">
            <a:prstTxWarp prst="textNoShape">
              <a:avLst/>
            </a:prstTxWarp>
          </a:bodyPr>
          <a:lstStyle/>
          <a:p>
            <a:pPr lvl="0"/>
            <a:r>
              <a:rPr lang="en-GB" smtClean="0"/>
              <a:t>Click to edit the title text format</a:t>
            </a:r>
          </a:p>
        </p:txBody>
      </p:sp>
      <p:sp>
        <p:nvSpPr>
          <p:cNvPr id="1026" name="Rectangle 2"/>
          <p:cNvSpPr>
            <a:spLocks noGrp="1" noChangeArrowheads="1"/>
          </p:cNvSpPr>
          <p:nvPr>
            <p:ph type="body" idx="1"/>
          </p:nvPr>
        </p:nvSpPr>
        <p:spPr bwMode="auto">
          <a:xfrm>
            <a:off x="739775" y="2101850"/>
            <a:ext cx="8605838" cy="4760913"/>
          </a:xfrm>
          <a:prstGeom prst="rect">
            <a:avLst/>
          </a:prstGeom>
          <a:noFill/>
          <a:ln w="9525">
            <a:noFill/>
            <a:miter lim="800000"/>
            <a:headEnd/>
            <a:tailEnd/>
          </a:ln>
          <a:effectLst/>
        </p:spPr>
        <p:txBody>
          <a:bodyPr vert="horz" wrap="square" lIns="0" tIns="0" rIns="0" bIns="0" numCol="1" anchor="t" anchorCtr="0" compatLnSpc="1">
            <a:prstTxWarp prst="textNoShape">
              <a:avLst/>
            </a:prstTxWarp>
          </a:bodyPr>
          <a:lstStyle/>
          <a:p>
            <a:pPr lvl="0"/>
            <a:r>
              <a:rPr lang="en-GB" smtClean="0"/>
              <a:t>Click to edit the outline text format</a:t>
            </a:r>
          </a:p>
          <a:p>
            <a:pPr lvl="1"/>
            <a:r>
              <a:rPr lang="en-GB" smtClean="0"/>
              <a:t>Second Outline Level</a:t>
            </a:r>
          </a:p>
          <a:p>
            <a:pPr lvl="2"/>
            <a:r>
              <a:rPr lang="en-GB" smtClean="0"/>
              <a:t>Third Outline Level</a:t>
            </a:r>
          </a:p>
          <a:p>
            <a:pPr lvl="3"/>
            <a:r>
              <a:rPr lang="en-GB" smtClean="0"/>
              <a:t>Fourth Outline Level</a:t>
            </a:r>
          </a:p>
          <a:p>
            <a:pPr lvl="4"/>
            <a:r>
              <a:rPr lang="en-GB" smtClean="0"/>
              <a:t>Fifth Outline Level</a:t>
            </a:r>
          </a:p>
          <a:p>
            <a:pPr lvl="4"/>
            <a:r>
              <a:rPr lang="en-GB" smtClean="0"/>
              <a:t>Sixth Outline Level</a:t>
            </a:r>
          </a:p>
          <a:p>
            <a:pPr lvl="4"/>
            <a:r>
              <a:rPr lang="en-GB" smtClean="0"/>
              <a:t>Seventh Outline Level</a:t>
            </a:r>
          </a:p>
          <a:p>
            <a:pPr lvl="4"/>
            <a:r>
              <a:rPr lang="en-GB" smtClean="0"/>
              <a:t>Eighth Outline Level</a:t>
            </a:r>
          </a:p>
          <a:p>
            <a:pPr lvl="4"/>
            <a:r>
              <a:rPr lang="en-GB" smtClean="0"/>
              <a:t>Ninth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fontAlgn="base" hangingPunct="0">
        <a:lnSpc>
          <a:spcPct val="97000"/>
        </a:lnSpc>
        <a:spcBef>
          <a:spcPct val="0"/>
        </a:spcBef>
        <a:spcAft>
          <a:spcPct val="0"/>
        </a:spcAft>
        <a:buClr>
          <a:srgbClr val="FFFFFF"/>
        </a:buClr>
        <a:buSzPct val="45000"/>
        <a:buFont typeface="StarSymbol" charset="0"/>
        <a:defRPr sz="2800" b="1">
          <a:solidFill>
            <a:srgbClr val="FFFFFF"/>
          </a:solidFill>
          <a:latin typeface="+mj-lt"/>
          <a:ea typeface="+mj-ea"/>
          <a:cs typeface="+mj-cs"/>
        </a:defRPr>
      </a:lvl1pPr>
      <a:lvl2pPr marL="4318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2pPr>
      <a:lvl3pPr marL="6477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3pPr>
      <a:lvl4pPr marL="8636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4pPr>
      <a:lvl5pPr marL="10795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5pPr>
      <a:lvl6pPr marL="15367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6pPr>
      <a:lvl7pPr marL="19939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7pPr>
      <a:lvl8pPr marL="24511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8pPr>
      <a:lvl9pPr marL="2908300" indent="-215900" algn="l" defTabSz="457200" rtl="0" fontAlgn="base" hangingPunct="0">
        <a:spcBef>
          <a:spcPct val="0"/>
        </a:spcBef>
        <a:spcAft>
          <a:spcPct val="0"/>
        </a:spcAft>
        <a:buClr>
          <a:srgbClr val="FFFFFF"/>
        </a:buClr>
        <a:buSzPct val="45000"/>
        <a:buFont typeface="StarSymbol" charset="0"/>
        <a:defRPr sz="4400">
          <a:solidFill>
            <a:srgbClr val="000000"/>
          </a:solidFill>
          <a:latin typeface="Times New Roman" pitchFamily="16" charset="0"/>
          <a:ea typeface="Gothic" charset="0"/>
          <a:cs typeface="Gothic" charset="0"/>
        </a:defRPr>
      </a:lvl9pPr>
    </p:titleStyle>
    <p:bodyStyle>
      <a:lvl1pPr marL="431800" indent="-323850" algn="l" defTabSz="457200" rtl="0" fontAlgn="base" hangingPunct="0">
        <a:lnSpc>
          <a:spcPct val="97000"/>
        </a:lnSpc>
        <a:spcBef>
          <a:spcPct val="0"/>
        </a:spcBef>
        <a:spcAft>
          <a:spcPts val="888"/>
        </a:spcAft>
        <a:buClr>
          <a:srgbClr val="FFFFFF"/>
        </a:buClr>
        <a:buSzPct val="100000"/>
        <a:buFont typeface="Arial" charset="0"/>
        <a:buChar char="•"/>
        <a:defRPr sz="2000">
          <a:solidFill>
            <a:srgbClr val="FFFFFF"/>
          </a:solidFill>
          <a:latin typeface="+mn-lt"/>
          <a:ea typeface="+mn-ea"/>
          <a:cs typeface="+mn-cs"/>
        </a:defRPr>
      </a:lvl1pPr>
      <a:lvl2pPr marL="863600" indent="-287338" algn="l" defTabSz="457200" rtl="0" fontAlgn="base" hangingPunct="0">
        <a:lnSpc>
          <a:spcPct val="97000"/>
        </a:lnSpc>
        <a:spcBef>
          <a:spcPct val="0"/>
        </a:spcBef>
        <a:spcAft>
          <a:spcPts val="1138"/>
        </a:spcAft>
        <a:buClr>
          <a:srgbClr val="FFFFFF"/>
        </a:buClr>
        <a:buSzPct val="75000"/>
        <a:buFont typeface="StarSymbol" charset="0"/>
        <a:buChar char="–"/>
        <a:defRPr sz="2600">
          <a:solidFill>
            <a:srgbClr val="FFFFFF"/>
          </a:solidFill>
          <a:latin typeface="+mn-lt"/>
          <a:ea typeface="+mn-ea"/>
          <a:cs typeface="+mn-cs"/>
        </a:defRPr>
      </a:lvl2pPr>
      <a:lvl3pPr marL="1295400" indent="-215900" algn="l" defTabSz="457200" rtl="0" fontAlgn="base" hangingPunct="0">
        <a:lnSpc>
          <a:spcPct val="97000"/>
        </a:lnSpc>
        <a:spcBef>
          <a:spcPct val="0"/>
        </a:spcBef>
        <a:spcAft>
          <a:spcPts val="850"/>
        </a:spcAft>
        <a:buClr>
          <a:srgbClr val="FFFFFF"/>
        </a:buClr>
        <a:buSzPct val="45000"/>
        <a:buFont typeface="StarSymbol" charset="0"/>
        <a:buChar char="●"/>
        <a:defRPr sz="2400">
          <a:solidFill>
            <a:srgbClr val="FFFFFF"/>
          </a:solidFill>
          <a:latin typeface="+mn-lt"/>
          <a:ea typeface="+mn-ea"/>
          <a:cs typeface="+mn-cs"/>
        </a:defRPr>
      </a:lvl3pPr>
      <a:lvl4pPr marL="1727200" indent="-215900" algn="l" defTabSz="457200" rtl="0" fontAlgn="base" hangingPunct="0">
        <a:lnSpc>
          <a:spcPct val="97000"/>
        </a:lnSpc>
        <a:spcBef>
          <a:spcPct val="0"/>
        </a:spcBef>
        <a:spcAft>
          <a:spcPts val="575"/>
        </a:spcAft>
        <a:buClr>
          <a:srgbClr val="FFFFFF"/>
        </a:buClr>
        <a:buSzPct val="75000"/>
        <a:buFont typeface="StarSymbol" charset="0"/>
        <a:buChar char="–"/>
        <a:defRPr sz="2000">
          <a:solidFill>
            <a:srgbClr val="FFFFFF"/>
          </a:solidFill>
          <a:latin typeface="+mn-lt"/>
          <a:ea typeface="+mn-ea"/>
          <a:cs typeface="+mn-cs"/>
        </a:defRPr>
      </a:lvl4pPr>
      <a:lvl5pPr marL="21590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5pPr>
      <a:lvl6pPr marL="26162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6pPr>
      <a:lvl7pPr marL="30734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7pPr>
      <a:lvl8pPr marL="35306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8pPr>
      <a:lvl9pPr marL="3987800" indent="-215900" algn="l" defTabSz="457200" rtl="0" fontAlgn="base" hangingPunct="0">
        <a:lnSpc>
          <a:spcPct val="97000"/>
        </a:lnSpc>
        <a:spcBef>
          <a:spcPct val="0"/>
        </a:spcBef>
        <a:spcAft>
          <a:spcPts val="288"/>
        </a:spcAft>
        <a:buClr>
          <a:srgbClr val="FFFFFF"/>
        </a:buClr>
        <a:buSzPct val="45000"/>
        <a:buFont typeface="StarSymbol" charset="0"/>
        <a:buChar char="●"/>
        <a:defRPr sz="2000">
          <a:solidFill>
            <a:srgbClr val="FFFFFF"/>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Relationships xmlns="http://schemas.openxmlformats.org/package/2006/relationships"><Relationship Id="rId3"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8.tiff"/><Relationship Id="rId14" Type="http://schemas.openxmlformats.org/officeDocument/2006/relationships/notesSlide" Target="../notesSlides/notesSlide10.xml"/></Relationships>

</file>

<file path=ppt/slides/_rels/slide11.xml.rels><Relationships xmlns="http://schemas.openxmlformats.org/package/2006/relationships"><Relationship Id="rId3" Type="http://schemas.openxmlformats.org/officeDocument/2006/relationships/image" Target="../media/image19.png"/><Relationship Id="rId1" Type="http://schemas.openxmlformats.org/officeDocument/2006/relationships/slideLayout" Target="../slideLayouts/slideLayout2.xml"/><Relationship Id="rId15" Type="http://schemas.openxmlformats.org/officeDocument/2006/relationships/notesSlide" Target="../notesSlides/notesSlide11.xml"/></Relationships>

</file>

<file path=ppt/slides/_rels/slide2.xml.rels><Relationships xmlns="http://schemas.openxmlformats.org/package/2006/relationships"><Relationship Id="rId3"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notesSlide" Target="../notesSlides/notesSlide2.xml"/></Relationships>

</file>

<file path=ppt/slides/_rels/slide3.xml.rels><Relationships xmlns="http://schemas.openxmlformats.org/package/2006/relationships"><Relationship Id="rId3"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4.tiff"/><Relationship Id="rId7" Type="http://schemas.openxmlformats.org/officeDocument/2006/relationships/notesSlide" Target="../notesSlides/notesSlide3.xml"/></Relationships>

</file>

<file path=ppt/slides/_rels/slide4.xml.rels><Relationships xmlns="http://schemas.openxmlformats.org/package/2006/relationships"><Relationship Id="rId3"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tiff"/><Relationship Id="rId8" Type="http://schemas.openxmlformats.org/officeDocument/2006/relationships/notesSlide" Target="../notesSlides/notesSlide4.xml"/></Relationships>

</file>

<file path=ppt/slides/_rels/slide5.xml.rels><Relationships xmlns="http://schemas.openxmlformats.org/package/2006/relationships"><Relationship Id="rId3"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8.tiff"/><Relationship Id="rId9" Type="http://schemas.openxmlformats.org/officeDocument/2006/relationships/notesSlide" Target="../notesSlides/notesSlide5.xml"/></Relationships>

</file>

<file path=ppt/slides/_rels/slide6.xml.rels><Relationships xmlns="http://schemas.openxmlformats.org/package/2006/relationships"><Relationship Id="rId3"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0.tiff"/><Relationship Id="rId10" Type="http://schemas.openxmlformats.org/officeDocument/2006/relationships/notesSlide" Target="../notesSlides/notesSlide6.xml"/></Relationships>

</file>

<file path=ppt/slides/_rels/slide7.xml.rels><Relationships xmlns="http://schemas.openxmlformats.org/package/2006/relationships"><Relationship Id="rId3"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tiff"/><Relationship Id="rId11" Type="http://schemas.openxmlformats.org/officeDocument/2006/relationships/notesSlide" Target="../notesSlides/notesSlide7.xml"/></Relationships>

</file>

<file path=ppt/slides/_rels/slide8.xml.rels><Relationships xmlns="http://schemas.openxmlformats.org/package/2006/relationships"><Relationship Id="rId3"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4.tiff"/><Relationship Id="rId12" Type="http://schemas.openxmlformats.org/officeDocument/2006/relationships/notesSlide" Target="../notesSlides/notesSlide8.xml"/></Relationships>

</file>

<file path=ppt/slides/_rels/slide9.xml.rels><Relationships xmlns="http://schemas.openxmlformats.org/package/2006/relationships"><Relationship Id="rId3"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6.tiff"/><Relationship Id="rId13" Type="http://schemas.openxmlformats.org/officeDocument/2006/relationships/notesSlide" Target="../notesSlides/notesSlide9.xml"/></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3073" name="Text Box 1"/>
          <p:cNvSpPr txBox="1">
            <a:spLocks noChangeArrowheads="1"/>
          </p:cNvSpPr>
          <p:nvPr/>
        </p:nvSpPr>
        <p:spPr bwMode="auto">
          <a:xfrm>
            <a:off x="739775" y="631825"/>
            <a:ext cx="8604250" cy="1262063"/>
          </a:xfrm>
          <a:prstGeom prst="rect">
            <a:avLst/>
          </a:prstGeom>
          <a:noFill/>
          <a:ln w="9525">
            <a:noFill/>
            <a:miter lim="800000"/>
            <a:headEnd/>
            <a:tailEnd/>
          </a:ln>
        </p:spPr>
        <p:txBody>
          <a:bodyPr lIns="0" tIns="0" rIns="0" bIns="0"/>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b="1" dirty="0" smtClean="0">
                <a:solidFill>
                  <a:srgbClr val="FF0000"/>
                </a:solidFill>
                <a:latin typeface="Arial" charset="0"/>
              </a:rPr>
              <a:t>Original Article</a:t>
            </a:r>
            <a:r>
              <a:rPr lang="en-GB" sz="2800" b="1" dirty="0" smtClean="0">
                <a:solidFill>
                  <a:srgbClr val="FFFFFF"/>
                </a:solidFill>
                <a:latin typeface="Arial" charset="0"/>
              </a:rPr>
              <a:t> </a:t>
            </a:r>
            <a:br>
              <a:rPr lang="en-GB" sz="2800" b="1" dirty="0">
                <a:solidFill>
                  <a:srgbClr val="FFFFFF"/>
                </a:solidFill>
                <a:latin typeface="Arial" charset="0"/>
              </a:rPr>
            </a:br>
            <a:r>
              <a:rPr lang="en-GB" sz="2800" b="1" dirty="0" smtClean="0">
                <a:solidFill>
                  <a:srgbClr val="FFFFFF"/>
                </a:solidFill>
                <a:latin typeface="Arial" charset="0"/>
              </a:rPr>
              <a:t>Comprehensive, Integrative Genomic Analysis of Diffuse Lower-Grade Gliomas</a:t>
            </a:r>
            <a:endParaRPr lang="en-GB" sz="2800" b="1" dirty="0">
              <a:solidFill>
                <a:srgbClr val="FFFFFF"/>
              </a:solidFill>
              <a:latin typeface="Arial" charset="0"/>
            </a:endParaRPr>
          </a:p>
        </p:txBody>
      </p:sp>
      <p:sp>
        <p:nvSpPr>
          <p:cNvPr id="3074" name="Text Box 2"/>
          <p:cNvSpPr txBox="1">
            <a:spLocks noChangeArrowheads="1"/>
          </p:cNvSpPr>
          <p:nvPr/>
        </p:nvSpPr>
        <p:spPr bwMode="auto">
          <a:xfrm>
            <a:off x="739775" y="2259013"/>
            <a:ext cx="8604250" cy="3021012"/>
          </a:xfrm>
          <a:prstGeom prst="rect">
            <a:avLst/>
          </a:prstGeom>
          <a:noFill/>
          <a:ln w="9525">
            <a:noFill/>
            <a:miter lim="800000"/>
            <a:headEnd/>
            <a:tailEnd/>
          </a:ln>
        </p:spPr>
        <p:txBody>
          <a:bodyPr lIns="0" tIns="0" rIns="0" bIns="0"/>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err="1" smtClean="0">
                <a:solidFill>
                  <a:srgbClr val="FFFFFF"/>
                </a:solidFill>
                <a:latin typeface="Arial" charset="0"/>
              </a:rPr>
              <a:t>The Cancer Genome Atlas Research Network</a:t>
            </a:r>
            <a:endParaRPr lang="en-GB" sz="1800" dirty="0">
              <a:solidFill>
                <a:srgbClr val="FFFFFF"/>
              </a:solidFill>
              <a:latin typeface="Arial" charset="0"/>
            </a:endParaRPr>
          </a:p>
        </p:txBody>
      </p:sp>
      <p:sp>
        <p:nvSpPr>
          <p:cNvPr id="3075" name="Text Box 3"/>
          <p:cNvSpPr txBox="1">
            <a:spLocks noChangeArrowheads="1"/>
          </p:cNvSpPr>
          <p:nvPr/>
        </p:nvSpPr>
        <p:spPr bwMode="auto">
          <a:xfrm>
            <a:off x="738188" y="5641975"/>
            <a:ext cx="8604250" cy="268663"/>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N Engl J Med</a:t>
            </a:r>
            <a:endParaRPr lang="en-GB" sz="1800" dirty="0">
              <a:solidFill>
                <a:srgbClr val="FFFFFF"/>
              </a:solidFill>
              <a:latin typeface="Arial" charset="0"/>
            </a:endParaRPr>
          </a:p>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Volume 372(26):2481-2498</a:t>
            </a:r>
            <a:endParaRPr lang="en-GB" sz="1800" dirty="0">
              <a:solidFill>
                <a:srgbClr val="FFFFFF"/>
              </a:solidFill>
              <a:latin typeface="Arial" charset="0"/>
            </a:endParaRPr>
          </a:p>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1800" dirty="0" smtClean="0">
                <a:solidFill>
                  <a:srgbClr val="FFFFFF"/>
                </a:solidFill>
                <a:latin typeface="Arial" charset="0"/>
              </a:rPr>
              <a:t>June 25, 2015</a:t>
            </a:r>
            <a:endParaRPr lang="en-GB" sz="1800" dirty="0">
              <a:solidFill>
                <a:srgbClr val="FFFFFF"/>
              </a:solidFill>
              <a:latin typeface="Arial" charset="0"/>
            </a:endParaRPr>
          </a:p>
        </p:txBody>
      </p:sp>
      <p:pic>
        <p:nvPicPr>
          <p:cNvPr id="3076" name="Picture 4"/>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Clinical Characteristics of the Sample Set According to </a:t>
            </a:r>
            <a:r>
              <a:rPr lang="en-GB" sz="1600" b="1" dirty="0" err="1" smtClean="0" i="1">
                <a:solidFill>
                  <a:srgbClr val="FFFFFF"/>
                </a:solidFill>
                <a:latin typeface="Arial" charset="0"/>
              </a:rPr>
              <a:t>IDH</a:t>
            </a:r>
            <a:r>
              <a:rPr lang="en-GB" sz="1600" b="1" dirty="0" err="1" smtClean="0">
                <a:solidFill>
                  <a:srgbClr val="FFFFFF"/>
                </a:solidFill>
                <a:latin typeface="Arial" charset="0"/>
              </a:rPr>
              <a:t> Mutation and 1p/19q Codeletion Status.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3293930" y="6583363"/>
            <a:ext cx="3470540"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The Cancer Genome Atlas Research Network. N Engl J Med 2015;372:2481-2498</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3293930" y="1028700"/>
            <a:ext cx="3470540" cy="5486400"/>
          </a:xfrm>
          <a:prstGeom prst="rect">
            <a:avLst/>
          </a:prstGeom>
        </p:spPr>
      </p:pic>
    </p:spTree>
  </p:cSld>
  <p:clrMapOvr>
    <a:masterClrMapping/>
  </p:clrMapOvr>
  <p:transition spd="med"/>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10241" name="Text Box 1"/>
          <p:cNvSpPr txBox="1">
            <a:spLocks noChangeArrowheads="1"/>
          </p:cNvSpPr>
          <p:nvPr/>
        </p:nvSpPr>
        <p:spPr bwMode="auto">
          <a:xfrm>
            <a:off x="739775" y="787983"/>
            <a:ext cx="8604250" cy="417935"/>
          </a:xfrm>
          <a:prstGeom prst="rect">
            <a:avLst/>
          </a:prstGeom>
          <a:noFill/>
          <a:ln w="9525">
            <a:noFill/>
            <a:miter lim="800000"/>
            <a:headEnd/>
            <a:tailEnd/>
          </a:ln>
        </p:spPr>
        <p:txBody>
          <a:bodyPr lIns="0" tIns="0" rIns="0" bIns="0" anchor="ctr">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b="1" smtClean="0">
                <a:solidFill>
                  <a:srgbClr val="FFFFFF"/>
                </a:solidFill>
                <a:latin typeface="Arial" charset="0"/>
              </a:rPr>
              <a:t>Conclusions</a:t>
            </a:r>
            <a:endParaRPr lang="en-GB" sz="2800" b="1" dirty="0">
              <a:solidFill>
                <a:srgbClr val="FFFFFF"/>
              </a:solidFill>
              <a:latin typeface="Arial" charset="0"/>
            </a:endParaRPr>
          </a:p>
        </p:txBody>
      </p:sp>
      <p:sp>
        <p:nvSpPr>
          <p:cNvPr id="10242" name="Rectangle 2"/>
          <p:cNvSpPr>
            <a:spLocks noGrp="1" noChangeArrowheads="1"/>
          </p:cNvSpPr>
          <p:nvPr>
            <p:ph type="body"/>
          </p:nvPr>
        </p:nvSpPr>
        <p:spPr>
          <a:xfrm>
            <a:off x="739775" y="1549400"/>
            <a:ext cx="8607425" cy="5241925"/>
          </a:xfrm>
          <a:ln/>
        </p:spPr>
        <p:txBody>
          <a:bodyPr anchor="t"/>
          <a:lstStyle/>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The integration of genomewide data from multiple platforms delineated three molecular classes of lower-grade gliomas that were more concordant with </a:t>
            </a:r>
            <a:r>
              <a:rPr lang="en-GB" sz="2000" b="0" dirty="0" smtClean="0" i="1">
                <a:latin typeface="Arial" charset="0"/>
              </a:rPr>
              <a:t>IDH</a:t>
            </a:r>
            <a:r>
              <a:rPr lang="en-GB" sz="2000" b="0" dirty="0" smtClean="0">
                <a:latin typeface="Arial" charset="0"/>
              </a:rPr>
              <a:t>, 1p/19q, and </a:t>
            </a:r>
            <a:r>
              <a:rPr lang="en-GB" sz="2000" b="0" dirty="0" smtClean="0" i="1">
                <a:latin typeface="Arial" charset="0"/>
              </a:rPr>
              <a:t>TP53</a:t>
            </a:r>
            <a:r>
              <a:rPr lang="en-GB" sz="2000" b="0" dirty="0" smtClean="0">
                <a:latin typeface="Arial" charset="0"/>
              </a:rPr>
              <a:t> status than with histologic class.</a:t>
            </a:r>
            <a:endParaRPr lang="en-GB" sz="2000" b="0" dirty="0">
              <a:latin typeface="Arial" charset="0"/>
            </a:endParaRPr>
          </a:p>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Lower-grade gliomas with an </a:t>
            </a:r>
            <a:r>
              <a:rPr lang="en-GB" sz="2000" b="0" dirty="0" smtClean="0" i="1">
                <a:latin typeface="Arial" charset="0"/>
              </a:rPr>
              <a:t>IDH</a:t>
            </a:r>
            <a:r>
              <a:rPr lang="en-GB" sz="2000" b="0" dirty="0" smtClean="0">
                <a:latin typeface="Arial" charset="0"/>
              </a:rPr>
              <a:t> mutation either had 1p/19q codeletion or carried a </a:t>
            </a:r>
            <a:r>
              <a:rPr lang="en-GB" sz="2000" b="0" dirty="0" smtClean="0" i="1">
                <a:latin typeface="Arial" charset="0"/>
              </a:rPr>
              <a:t>TP53</a:t>
            </a:r>
            <a:r>
              <a:rPr lang="en-GB" sz="2000" b="0" dirty="0" smtClean="0">
                <a:latin typeface="Arial" charset="0"/>
              </a:rPr>
              <a:t> mutation.</a:t>
            </a:r>
            <a:endParaRPr lang="en-GB" sz="2000" b="0" dirty="0">
              <a:latin typeface="Arial" charset="0"/>
            </a:endParaRPr>
          </a:p>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Most lower-grade gliomas without an </a:t>
            </a:r>
            <a:r>
              <a:rPr lang="en-GB" sz="2000" b="0" dirty="0" smtClean="0" i="1">
                <a:latin typeface="Arial" charset="0"/>
              </a:rPr>
              <a:t>IDH</a:t>
            </a:r>
            <a:r>
              <a:rPr lang="en-GB" sz="2000" b="0" dirty="0" smtClean="0">
                <a:latin typeface="Arial" charset="0"/>
              </a:rPr>
              <a:t> mutation were molecularly and clinically similar to glioblastoma.</a:t>
            </a:r>
            <a:endParaRPr lang="en-GB" sz="2000" b="0" dirty="0">
              <a:latin typeface="Arial" charset="0"/>
            </a:endParaRPr>
          </a:p>
        </p:txBody>
      </p:sp>
      <p:pic>
        <p:nvPicPr>
          <p:cNvPr id="10243" name="Picture 3"/>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4097" name="Text Box 1"/>
          <p:cNvSpPr txBox="1">
            <a:spLocks noChangeArrowheads="1"/>
          </p:cNvSpPr>
          <p:nvPr/>
        </p:nvSpPr>
        <p:spPr bwMode="auto">
          <a:xfrm>
            <a:off x="739775" y="787983"/>
            <a:ext cx="8604250" cy="417935"/>
          </a:xfrm>
          <a:prstGeom prst="rect">
            <a:avLst/>
          </a:prstGeom>
          <a:noFill/>
          <a:ln w="9525">
            <a:noFill/>
            <a:miter lim="800000"/>
            <a:headEnd/>
            <a:tailEnd/>
          </a:ln>
        </p:spPr>
        <p:txBody>
          <a:bodyPr lIns="0" tIns="0" rIns="0" bIns="0" anchor="ctr">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800" b="1" smtClean="0">
                <a:solidFill>
                  <a:srgbClr val="FFFFFF"/>
                </a:solidFill>
                <a:latin typeface="Arial" charset="0"/>
              </a:rPr>
              <a:t>Study Overview</a:t>
            </a:r>
            <a:endParaRPr lang="en-GB" sz="2800" b="1" dirty="0">
              <a:solidFill>
                <a:srgbClr val="FFFFFF"/>
              </a:solidFill>
              <a:latin typeface="Arial" charset="0"/>
            </a:endParaRPr>
          </a:p>
        </p:txBody>
      </p:sp>
      <p:sp>
        <p:nvSpPr>
          <p:cNvPr id="4098" name="Rectangle 2"/>
          <p:cNvSpPr>
            <a:spLocks noGrp="1" noChangeArrowheads="1"/>
          </p:cNvSpPr>
          <p:nvPr>
            <p:ph type="body"/>
          </p:nvPr>
        </p:nvSpPr>
        <p:spPr>
          <a:xfrm>
            <a:off x="739775" y="1549400"/>
            <a:ext cx="8607425" cy="5241925"/>
          </a:xfrm>
          <a:ln/>
        </p:spPr>
        <p:txBody>
          <a:bodyPr anchor="t"/>
          <a:lstStyle/>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The Cancer Genome Atlas consortium analyzed 293 lower-grade gliomas obtained from adult patients.</a:t>
            </a:r>
            <a:endParaRPr lang="en-GB" sz="2000" b="0" dirty="0">
              <a:latin typeface="Arial" charset="0"/>
            </a:endParaRPr>
          </a:p>
          <a:p>
            <a:pPr marL="431800" indent="-323850" algn="l">
              <a:lnSpc>
                <a:spcPct val="92000"/>
              </a:lnSpc>
              <a:spcAft>
                <a:spcPts val="888"/>
              </a:spcAft>
              <a:buSzPct val="100000"/>
              <a:buFont typeface="Arial" charset="0"/>
              <a:buChar char="•"/>
              <a:tabLst>
                <a:tab pos="723900" algn="l"/>
                <a:tab pos="1447800" algn="l"/>
                <a:tab pos="2171700" algn="l"/>
                <a:tab pos="2895600" algn="l"/>
                <a:tab pos="3619500" algn="l"/>
                <a:tab pos="4343400" algn="l"/>
                <a:tab pos="5067300" algn="l"/>
                <a:tab pos="5791200" algn="l"/>
                <a:tab pos="6515100" algn="l"/>
                <a:tab pos="7239000" algn="l"/>
                <a:tab pos="7962900" algn="l"/>
              </a:tabLst>
            </a:pPr>
            <a:r>
              <a:rPr lang="en-GB" sz="2000" b="0" dirty="0" smtClean="0">
                <a:latin typeface="Arial" charset="0"/>
              </a:rPr>
              <a:t>The integration of genomic and clinical data shows that genetic status correlates better with biology and survival than does histologic status.</a:t>
            </a:r>
            <a:endParaRPr lang="en-GB" sz="2000" b="0" dirty="0">
              <a:latin typeface="Arial" charset="0"/>
            </a:endParaRPr>
          </a:p>
        </p:txBody>
      </p:sp>
      <p:pic>
        <p:nvPicPr>
          <p:cNvPr id="4099" name="Picture 3"/>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Tree>
  </p:cSld>
  <p:clrMapOvr>
    <a:masterClrMapping/>
  </p:clrMapOvr>
  <p:transition spd="med"/>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Cluster of Clusters (CoC) Analysis.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2124543" y="6583363"/>
            <a:ext cx="5809314"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The Cancer Genome Atlas Research Network. N Engl J Med 2015;372:2481-2498</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2124543" y="1028700"/>
            <a:ext cx="5809314" cy="5486400"/>
          </a:xfrm>
          <a:prstGeom prst="rect">
            <a:avLst/>
          </a:prstGeom>
        </p:spPr>
      </p:pic>
    </p:spTree>
  </p:cSld>
  <p:clrMapOvr>
    <a:masterClrMapping/>
  </p:clrMapOvr>
  <p:transition spd="med"/>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Mutational Landscape of Somatic Alterations in Lower-Grade Glioma.</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1139336" y="6583363"/>
            <a:ext cx="7779729"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The Cancer Genome Atlas Research Network. N Engl J Med 2015;372:2481-2498</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1139336" y="1028700"/>
            <a:ext cx="7779729" cy="5486400"/>
          </a:xfrm>
          <a:prstGeom prst="rect">
            <a:avLst/>
          </a:prstGeom>
        </p:spPr>
      </p:pic>
    </p:spTree>
  </p:cSld>
  <p:clrMapOvr>
    <a:masterClrMapping/>
  </p:clrMapOvr>
  <p:transition spd="med"/>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OncoSign Analysis.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2618319" y="6583363"/>
            <a:ext cx="4821762"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The Cancer Genome Atlas Research Network. N Engl J Med 2015;372:2481-2498</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2618319" y="1028700"/>
            <a:ext cx="4821762" cy="5486400"/>
          </a:xfrm>
          <a:prstGeom prst="rect">
            <a:avLst/>
          </a:prstGeom>
        </p:spPr>
      </p:pic>
    </p:spTree>
  </p:cSld>
  <p:clrMapOvr>
    <a:masterClrMapping/>
  </p:clrMapOvr>
  <p:transition spd="med"/>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Summary of Major Findings.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571500" y="6583363"/>
            <a:ext cx="8915400"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The Cancer Genome Atlas Research Network. N Engl J Med 2015;372:2481-2498</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571500" y="1368619"/>
            <a:ext cx="8915400" cy="4806563"/>
          </a:xfrm>
          <a:prstGeom prst="rect">
            <a:avLst/>
          </a:prstGeom>
        </p:spPr>
      </p:pic>
    </p:spTree>
  </p:cSld>
  <p:clrMapOvr>
    <a:masterClrMapping/>
  </p:clrMapOvr>
  <p:transition spd="med"/>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LGGs and GBMs with Wild-Type </a:t>
            </a:r>
            <a:r>
              <a:rPr lang="en-GB" sz="1600" b="1" dirty="0" err="1" smtClean="0" i="1">
                <a:solidFill>
                  <a:srgbClr val="FFFFFF"/>
                </a:solidFill>
                <a:latin typeface="Arial" charset="0"/>
              </a:rPr>
              <a:t>IDH</a:t>
            </a:r>
            <a:r>
              <a:rPr lang="en-GB" sz="1600" b="1" dirty="0" err="1" smtClean="0">
                <a:solidFill>
                  <a:srgbClr val="FFFFFF"/>
                </a:solidFill>
                <a:latin typeface="Arial" charset="0"/>
              </a:rPr>
              <a:t>.</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3035286" y="6583363"/>
            <a:ext cx="3987829"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The Cancer Genome Atlas Research Network. N Engl J Med 2015;372:2481-2498</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3035286" y="1028700"/>
            <a:ext cx="3987829" cy="5486400"/>
          </a:xfrm>
          <a:prstGeom prst="rect">
            <a:avLst/>
          </a:prstGeom>
        </p:spPr>
      </p:pic>
    </p:spTree>
  </p:cSld>
  <p:clrMapOvr>
    <a:masterClrMapping/>
  </p:clrMapOvr>
  <p:transition spd="med"/>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r>
              <a:rPr lang="en-GB" sz="1600" b="1" dirty="0" err="1" smtClean="0">
                <a:solidFill>
                  <a:srgbClr val="FFFFFF"/>
                </a:solidFill>
                <a:latin typeface="Arial" charset="0"/>
              </a:rPr>
              <a:t>Clinical Outcomes.</a:t>
            </a: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3456955" y="6583363"/>
            <a:ext cx="3144491"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The Cancer Genome Atlas Research Network. N Engl J Med 2015;372:2481-2498</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3456955" y="1028700"/>
            <a:ext cx="3144491" cy="5486400"/>
          </a:xfrm>
          <a:prstGeom prst="rect">
            <a:avLst/>
          </a:prstGeom>
        </p:spPr>
      </p:pic>
    </p:spTree>
  </p:cSld>
  <p:clrMapOvr>
    <a:masterClrMapping/>
  </p:clrMapOvr>
  <p:transition spd="med"/>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5121" name="Text Box 1"/>
          <p:cNvSpPr txBox="1">
            <a:spLocks noChangeArrowheads="1"/>
          </p:cNvSpPr>
          <p:nvPr/>
        </p:nvSpPr>
        <p:spPr bwMode="auto">
          <a:xfrm>
            <a:off x="358775" y="420688"/>
            <a:ext cx="9364663" cy="238848"/>
          </a:xfrm>
          <a:prstGeom prst="rect">
            <a:avLst/>
          </a:prstGeom>
          <a:noFill/>
          <a:ln w="9525">
            <a:noFill/>
            <a:miter lim="800000"/>
            <a:headEnd/>
            <a:tailEnd/>
          </a:ln>
        </p:spPr>
        <p:txBody>
          <a:bodyPr lIns="0" tIns="0" rIns="0" bIns="0">
            <a:spAutoFit/>
          </a:bodyPr>
          <a:lstStyle/>
          <a:p>
            <a:pPr algn="ctr" eaLnBrk="1">
              <a:lnSpc>
                <a:spcPct val="97000"/>
              </a:lnSpc>
              <a:buClr>
                <a:srgbClr val="FFFFFF"/>
              </a:buClr>
              <a:buSzPct val="45000"/>
              <a:buFont typeface="StarSymbol" charset="0"/>
              <a:buNone/>
              <a:tabLst>
                <a:tab pos="723900" algn="l"/>
                <a:tab pos="1447800" algn="l"/>
                <a:tab pos="2171700" algn="l"/>
                <a:tab pos="2895600" algn="l"/>
                <a:tab pos="3619500" algn="l"/>
                <a:tab pos="4343400" algn="l"/>
                <a:tab pos="5067300" algn="l"/>
                <a:tab pos="5791200" algn="l"/>
                <a:tab pos="6515100" algn="l"/>
                <a:tab pos="7239000" algn="l"/>
                <a:tab pos="7962900" algn="l"/>
                <a:tab pos="8686800" algn="l"/>
              </a:tabLst>
            </a:pPr>
            <a:endParaRPr lang="en-GB" sz="1600" b="1" dirty="0">
              <a:solidFill>
                <a:srgbClr val="FFFFFF"/>
              </a:solidFill>
              <a:latin typeface="Arial" charset="0"/>
            </a:endParaRPr>
          </a:p>
        </p:txBody>
      </p:sp>
      <p:pic>
        <p:nvPicPr>
          <p:cNvPr id="5122" name="Picture 2"/>
          <p:cNvPicPr>
            <a:picLocks noChangeAspect="1" noChangeArrowheads="1"/>
          </p:cNvPicPr>
          <p:nvPr/>
        </p:nvPicPr>
        <p:blipFill>
          <a:blip r:embed="rId3" cstate="print"/>
          <a:srcRect/>
          <a:stretch>
            <a:fillRect/>
          </a:stretch>
        </p:blipFill>
        <p:spPr bwMode="auto">
          <a:xfrm>
            <a:off x="6958013" y="6911975"/>
            <a:ext cx="2828925" cy="476250"/>
          </a:xfrm>
          <a:prstGeom prst="rect">
            <a:avLst/>
          </a:prstGeom>
          <a:noFill/>
        </p:spPr>
      </p:pic>
      <p:sp>
        <p:nvSpPr>
          <p:cNvPr id="5124" name="Text Box 4"/>
          <p:cNvSpPr txBox="1">
            <a:spLocks noChangeArrowheads="1"/>
          </p:cNvSpPr>
          <p:nvPr/>
        </p:nvSpPr>
        <p:spPr bwMode="auto">
          <a:xfrm>
            <a:off x="1423852" y="6583363"/>
            <a:ext cx="7210697" cy="179152"/>
          </a:xfrm>
          <a:prstGeom prst="rect">
            <a:avLst/>
          </a:prstGeom>
          <a:noFill/>
          <a:ln w="9525">
            <a:noFill/>
            <a:miter lim="800000"/>
            <a:headEnd/>
            <a:tailEnd/>
          </a:ln>
        </p:spPr>
        <p:txBody>
          <a:bodyPr lIns="0" tIns="0" rIns="0" bIns="0">
            <a:spAutoFit/>
          </a:bodyPr>
          <a:lstStyle/>
          <a:p>
            <a:pPr eaLnBrk="1">
              <a:lnSpc>
                <a:spcPct val="97000"/>
              </a:lnSpc>
              <a:buClr>
                <a:srgbClr val="FFFFFF"/>
              </a:buClr>
              <a:buSzPct val="45000"/>
              <a:buFont typeface="StarSymbol" charset="0"/>
              <a:buNone/>
              <a:tabLst>
                <a:tab pos="723900" algn="l"/>
                <a:tab pos="1447800" algn="l"/>
                <a:tab pos="2171700" algn="l"/>
                <a:tab pos="2895600" algn="l"/>
                <a:tab pos="3619500" algn="l"/>
              </a:tabLst>
            </a:pPr>
            <a:r>
              <a:rPr lang="en-GB" sz="1200" b="1" smtClean="0">
                <a:solidFill>
                  <a:srgbClr val="FFFFFF"/>
                </a:solidFill>
                <a:latin typeface="Arial" charset="0"/>
              </a:rPr>
              <a:t>The Cancer Genome Atlas Research Network. N Engl J Med 2015;372:2481-2498</a:t>
            </a:r>
            <a:endParaRPr lang="en-GB" sz="1200" b="1" dirty="0">
              <a:solidFill>
                <a:srgbClr val="FFFFFF"/>
              </a:solidFill>
              <a:latin typeface="Arial" charset="0"/>
            </a:endParaRPr>
          </a:p>
        </p:txBody>
      </p:sp>
      <p:pic>
        <p:nvPicPr>
          <p:cNvPr id="6" name="Picture 5" descr="Image"/>
          <p:cNvPicPr>
            <a:picLocks noChangeAspect="1"/>
          </p:cNvPicPr>
          <p:nvPr/>
        </p:nvPicPr>
        <p:blipFill>
          <a:blip r:embed="rId4" cstate="print"/>
          <a:stretch>
            <a:fillRect/>
          </a:stretch>
        </p:blipFill>
        <p:spPr>
          <a:xfrm>
            <a:off x="1423852" y="1028700"/>
            <a:ext cx="7210697" cy="5486400"/>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Theme">
      <a:majorFont>
        <a:latin typeface="Times New Roman"/>
        <a:ea typeface="Gothic"/>
        <a:cs typeface="Gothic"/>
      </a:majorFont>
      <a:minorFont>
        <a:latin typeface="Times New Roman"/>
        <a:ea typeface="Gothic"/>
        <a:cs typeface="Gothic"/>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pitchFamily="16"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effectLst/>
            <a:latin typeface="Times New Roman" pitchFamily="16" charset="0"/>
          </a:defRPr>
        </a:defPPr>
      </a:lstStyle>
    </a:lnDef>
  </a:objectDefaults>
  <a:extraClrSchemeLst>
    <a:extraClrScheme>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Them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Them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Them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2820</TotalTime>
  <Words>7</Words>
  <Application>Microsoft Office PowerPoint</Application>
  <PresentationFormat>Custom</PresentationFormat>
  <Paragraphs>3</Paragraphs>
  <Slides>1</Slides>
  <Notes>1</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Bob Starbird</dc:creator>
  <cp:lastModifiedBy>bstarbird</cp:lastModifiedBy>
  <cp:revision>15</cp:revision>
  <dcterms:modified xsi:type="dcterms:W3CDTF">2010-05-03T14:18:33Z</dcterms:modified>
</cp:coreProperties>
</file>