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4" r:id="rId10"/>
    <p:sldId id="265" r:id="rId11"/>
    <p:sldId id="274" r:id="rId12"/>
    <p:sldId id="272" r:id="rId13"/>
    <p:sldId id="273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1D8B-B95F-5046-91CB-FA02F3B086AB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663A0-F9DD-A040-B3EC-3B902F17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6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cannot respond</a:t>
            </a:r>
            <a:r>
              <a:rPr lang="en-US" baseline="0" dirty="0" smtClean="0"/>
              <a:t> to so many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663A0-F9DD-A040-B3EC-3B902F1735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8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663A0-F9DD-A040-B3EC-3B902F1735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2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2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1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5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5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3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2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A222-61D2-794B-9743-CB16A01AD6AA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8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68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Advertise Resource</a:t>
            </a:r>
            <a:endParaRPr lang="en-US" b="1" dirty="0"/>
          </a:p>
        </p:txBody>
      </p:sp>
      <p:pic>
        <p:nvPicPr>
          <p:cNvPr id="4" name="Picture 3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4" y="2840162"/>
            <a:ext cx="1909044" cy="1661643"/>
          </a:xfrm>
          <a:prstGeom prst="rect">
            <a:avLst/>
          </a:prstGeom>
        </p:spPr>
      </p:pic>
      <p:pic>
        <p:nvPicPr>
          <p:cNvPr id="15" name="Picture 14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095" y="2588252"/>
            <a:ext cx="1613367" cy="2088369"/>
          </a:xfrm>
          <a:prstGeom prst="rect">
            <a:avLst/>
          </a:prstGeom>
        </p:spPr>
      </p:pic>
      <p:sp>
        <p:nvSpPr>
          <p:cNvPr id="16" name="Left Arrow 15"/>
          <p:cNvSpPr/>
          <p:nvPr/>
        </p:nvSpPr>
        <p:spPr>
          <a:xfrm rot="10800000">
            <a:off x="3445567" y="3298322"/>
            <a:ext cx="2519527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3045" y="2391248"/>
            <a:ext cx="279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Advertise</a:t>
            </a:r>
          </a:p>
          <a:p>
            <a:pPr algn="ctr"/>
            <a:r>
              <a:rPr lang="en-US" sz="3000" b="1" dirty="0" smtClean="0"/>
              <a:t>{hash}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48408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6936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671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Page load times over</a:t>
            </a:r>
            <a:r>
              <a:rPr lang="en-US" b="1" dirty="0"/>
              <a:t> </a:t>
            </a:r>
            <a:r>
              <a:rPr lang="en-US" b="1" dirty="0" smtClean="0"/>
              <a:t>P2P</a:t>
            </a:r>
            <a:endParaRPr lang="en-US" b="1" dirty="0"/>
          </a:p>
        </p:txBody>
      </p:sp>
      <p:pic>
        <p:nvPicPr>
          <p:cNvPr id="8" name="Picture 7" descr="Screen Shot 2015-05-11 at 11.49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20892"/>
            <a:ext cx="8239475" cy="54267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73100" y="2015884"/>
            <a:ext cx="8259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20000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673100" y="2967533"/>
            <a:ext cx="8259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15000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73100" y="3908871"/>
            <a:ext cx="8259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10000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73100" y="4841328"/>
            <a:ext cx="8259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202977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9144000" cy="60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Per-chunk hash validation</a:t>
            </a:r>
          </a:p>
          <a:p>
            <a:r>
              <a:rPr lang="en-US" dirty="0" smtClean="0"/>
              <a:t>Hybrid downloads over HTTP &amp; P2P</a:t>
            </a:r>
          </a:p>
          <a:p>
            <a:r>
              <a:rPr lang="en-US" dirty="0" smtClean="0"/>
              <a:t>Bandwidth </a:t>
            </a:r>
            <a:r>
              <a:rPr lang="en-US" dirty="0" smtClean="0"/>
              <a:t>detection &amp; prioritization</a:t>
            </a:r>
          </a:p>
          <a:p>
            <a:r>
              <a:rPr lang="en-US" dirty="0" smtClean="0"/>
              <a:t>Support </a:t>
            </a:r>
            <a:r>
              <a:rPr lang="en-US" dirty="0" smtClean="0"/>
              <a:t>streaming HTML5 </a:t>
            </a:r>
            <a:r>
              <a:rPr lang="en-US" dirty="0" smtClean="0"/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143123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ctoriasblo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31" y="1155635"/>
            <a:ext cx="5566772" cy="3707182"/>
          </a:xfrm>
          <a:prstGeom prst="rect">
            <a:avLst/>
          </a:prstGeom>
        </p:spPr>
      </p:pic>
      <p:pic>
        <p:nvPicPr>
          <p:cNvPr id="5" name="Picture 4" descr="pagenotfound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r="235"/>
          <a:stretch/>
        </p:blipFill>
        <p:spPr>
          <a:xfrm>
            <a:off x="1737360" y="1155635"/>
            <a:ext cx="5586823" cy="3707182"/>
          </a:xfrm>
          <a:prstGeom prst="rect">
            <a:avLst/>
          </a:prstGeom>
        </p:spPr>
      </p:pic>
      <p:pic>
        <p:nvPicPr>
          <p:cNvPr id="6" name="Picture 5" descr="reddit_alie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56" y="949679"/>
            <a:ext cx="50800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6784" y="5023002"/>
            <a:ext cx="7058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Millions</a:t>
            </a:r>
            <a:r>
              <a:rPr lang="en-US" sz="4400" b="1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of hits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540373" y="477671"/>
            <a:ext cx="7916982" cy="586970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59184" y="2280596"/>
            <a:ext cx="70589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r</a:t>
            </a:r>
            <a:r>
              <a:rPr lang="en-US" sz="4400" b="1" dirty="0" err="1" smtClean="0"/>
              <a:t>eddit</a:t>
            </a:r>
            <a:r>
              <a:rPr lang="en-US" sz="4400" b="1" dirty="0" smtClean="0"/>
              <a:t> hug of</a:t>
            </a: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</a:rPr>
              <a:t>death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7935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mmunity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442"/>
            <a:ext cx="11297513" cy="38976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81098" y="-83703"/>
            <a:ext cx="9313763" cy="702894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Zauberflöte</a:t>
            </a:r>
            <a:r>
              <a:rPr lang="en-US" b="1" dirty="0" smtClean="0"/>
              <a:t>: A Peer-to-Peer CDN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Anish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Athalye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Ankush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Gupta, Katie Siegel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6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Integration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 smtClean="0"/>
              <a:t>HTTP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1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1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1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1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&lt;</a:t>
            </a:r>
            <a:r>
              <a:rPr lang="en-US" sz="2100" dirty="0" err="1" smtClean="0">
                <a:latin typeface="Courier"/>
                <a:cs typeface="Courier"/>
              </a:rPr>
              <a:t>img</a:t>
            </a:r>
            <a:r>
              <a:rPr lang="en-US" sz="2100" dirty="0" smtClean="0">
                <a:latin typeface="Courier"/>
                <a:cs typeface="Courier"/>
              </a:rPr>
              <a:t> </a:t>
            </a:r>
            <a:r>
              <a:rPr lang="en-US" sz="2100" dirty="0" err="1" smtClean="0">
                <a:latin typeface="Courier"/>
                <a:cs typeface="Courier"/>
              </a:rPr>
              <a:t>src</a:t>
            </a:r>
            <a:r>
              <a:rPr lang="en-US" sz="2100" dirty="0" smtClean="0">
                <a:latin typeface="Courier"/>
                <a:cs typeface="Courier"/>
              </a:rPr>
              <a:t>=</a:t>
            </a:r>
            <a:r>
              <a:rPr lang="en-US" sz="2100" dirty="0">
                <a:latin typeface="Courier"/>
                <a:cs typeface="Courier"/>
              </a:rPr>
              <a:t>"</a:t>
            </a:r>
            <a:r>
              <a:rPr lang="en-US" sz="2100" dirty="0" err="1" smtClean="0">
                <a:latin typeface="Courier"/>
                <a:cs typeface="Courier"/>
              </a:rPr>
              <a:t>trees.jpg</a:t>
            </a:r>
            <a:r>
              <a:rPr lang="en-US" sz="2100" dirty="0">
                <a:latin typeface="Courier"/>
                <a:cs typeface="Courier"/>
              </a:rPr>
              <a:t>"</a:t>
            </a:r>
            <a:r>
              <a:rPr lang="en-US" sz="2100" dirty="0" smtClean="0">
                <a:latin typeface="Courier"/>
                <a:cs typeface="Courier"/>
              </a:rPr>
              <a:t>/&gt;</a:t>
            </a:r>
            <a:endParaRPr lang="en-US" sz="2100" dirty="0">
              <a:latin typeface="Courier"/>
              <a:cs typeface="Courier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700" dirty="0" err="1" smtClean="0"/>
              <a:t>Zauberflöte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497388" y="2241826"/>
            <a:ext cx="4189412" cy="38732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latin typeface="Courier"/>
                <a:cs typeface="Courier"/>
              </a:rPr>
              <a:t>&lt;script </a:t>
            </a:r>
            <a:r>
              <a:rPr lang="en-US" sz="2100" dirty="0" smtClean="0">
                <a:latin typeface="Courier"/>
                <a:cs typeface="Courier"/>
              </a:rPr>
              <a:t>	</a:t>
            </a:r>
            <a:r>
              <a:rPr lang="en-US" sz="2100" dirty="0" err="1" smtClean="0">
                <a:latin typeface="Courier"/>
                <a:cs typeface="Courier"/>
              </a:rPr>
              <a:t>src</a:t>
            </a:r>
            <a:r>
              <a:rPr lang="en-US" sz="2100" dirty="0" smtClean="0">
                <a:latin typeface="Courier"/>
                <a:cs typeface="Courier"/>
              </a:rPr>
              <a:t>="</a:t>
            </a:r>
            <a:r>
              <a:rPr lang="en-US" sz="2100" dirty="0" err="1" smtClean="0">
                <a:latin typeface="Courier"/>
                <a:cs typeface="Courier"/>
              </a:rPr>
              <a:t>zauberflote.js</a:t>
            </a:r>
            <a:r>
              <a:rPr lang="en-US" sz="2100" dirty="0">
                <a:latin typeface="Courier"/>
                <a:cs typeface="Courier"/>
              </a:rPr>
              <a:t>"</a:t>
            </a:r>
            <a:endParaRPr lang="en-US" sz="21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/</a:t>
            </a:r>
            <a:r>
              <a:rPr lang="en-US" sz="21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endParaRPr lang="en-US" sz="21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&lt;</a:t>
            </a:r>
            <a:r>
              <a:rPr lang="en-US" sz="2100" dirty="0" err="1">
                <a:latin typeface="Courier"/>
                <a:cs typeface="Courier"/>
              </a:rPr>
              <a:t>img</a:t>
            </a:r>
            <a:r>
              <a:rPr lang="en-US" sz="2100" dirty="0">
                <a:latin typeface="Courier"/>
                <a:cs typeface="Courier"/>
              </a:rPr>
              <a:t> </a:t>
            </a:r>
            <a:endParaRPr lang="en-US" sz="21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data</a:t>
            </a:r>
            <a:r>
              <a:rPr lang="en-US" sz="2100" dirty="0">
                <a:latin typeface="Courier"/>
                <a:cs typeface="Courier"/>
              </a:rPr>
              <a:t>-</a:t>
            </a:r>
            <a:r>
              <a:rPr lang="en-US" sz="2100" dirty="0" err="1">
                <a:latin typeface="Courier"/>
                <a:cs typeface="Courier"/>
              </a:rPr>
              <a:t>zf</a:t>
            </a:r>
            <a:r>
              <a:rPr lang="en-US" sz="2100" dirty="0" smtClean="0">
                <a:latin typeface="Courier"/>
                <a:cs typeface="Courier"/>
              </a:rPr>
              <a:t>-	fallback=</a:t>
            </a:r>
            <a:r>
              <a:rPr lang="en-US" sz="2100" dirty="0">
                <a:latin typeface="Courier"/>
                <a:cs typeface="Courier"/>
              </a:rPr>
              <a:t>"</a:t>
            </a:r>
            <a:r>
              <a:rPr lang="en-US" sz="2100" dirty="0" err="1" smtClean="0">
                <a:latin typeface="Courier"/>
                <a:cs typeface="Courier"/>
              </a:rPr>
              <a:t>tree.jpg</a:t>
            </a:r>
            <a:r>
              <a:rPr lang="en-US" sz="2100" dirty="0">
                <a:latin typeface="Courier"/>
                <a:cs typeface="Courier"/>
              </a:rPr>
              <a:t>"</a:t>
            </a:r>
            <a:r>
              <a:rPr lang="en-US" sz="21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data</a:t>
            </a:r>
            <a:r>
              <a:rPr lang="en-US" sz="2100" dirty="0">
                <a:latin typeface="Courier"/>
                <a:cs typeface="Courier"/>
              </a:rPr>
              <a:t>-</a:t>
            </a:r>
            <a:r>
              <a:rPr lang="en-US" sz="2100" dirty="0" err="1">
                <a:latin typeface="Courier"/>
                <a:cs typeface="Courier"/>
              </a:rPr>
              <a:t>zf</a:t>
            </a:r>
            <a:r>
              <a:rPr lang="en-US" sz="2100" dirty="0">
                <a:latin typeface="Courier"/>
                <a:cs typeface="Courier"/>
              </a:rPr>
              <a:t>-hash</a:t>
            </a:r>
            <a:r>
              <a:rPr lang="en-US" sz="2100" dirty="0" smtClean="0">
                <a:latin typeface="Courier"/>
                <a:cs typeface="Courier"/>
              </a:rPr>
              <a:t>=</a:t>
            </a:r>
            <a:r>
              <a:rPr lang="en-US" sz="2100" dirty="0">
                <a:latin typeface="Courier"/>
                <a:cs typeface="Courier"/>
              </a:rPr>
              <a:t>"</a:t>
            </a:r>
            <a:r>
              <a:rPr lang="hu-HU" sz="2100" dirty="0" smtClean="0">
                <a:latin typeface="Courier"/>
                <a:cs typeface="Courier"/>
              </a:rPr>
              <a:t>70d...79a</a:t>
            </a:r>
            <a:r>
              <a:rPr lang="en-US" sz="2100" dirty="0">
                <a:latin typeface="Courier"/>
                <a:cs typeface="Courier"/>
              </a:rPr>
              <a:t>"</a:t>
            </a:r>
            <a:endParaRPr lang="en-US" sz="21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/&gt;</a:t>
            </a:r>
            <a:endParaRPr lang="en-US" sz="2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0795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8697" y="2173781"/>
            <a:ext cx="6679478" cy="318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Determine who has the resource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Open connection with peers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Request resource from peers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Advertise resource</a:t>
            </a:r>
            <a:endParaRPr lang="en-US" sz="3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299414"/>
            <a:ext cx="7772400" cy="89548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02084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8" y="274638"/>
            <a:ext cx="8978348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1. Determine who has the resource</a:t>
            </a:r>
            <a:endParaRPr lang="en-US" b="1" dirty="0"/>
          </a:p>
        </p:txBody>
      </p:sp>
      <p:pic>
        <p:nvPicPr>
          <p:cNvPr id="15" name="Picture 14" descr="pic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13" y="2528957"/>
            <a:ext cx="3277542" cy="2186609"/>
          </a:xfrm>
          <a:prstGeom prst="rect">
            <a:avLst/>
          </a:prstGeom>
        </p:spPr>
      </p:pic>
      <p:sp>
        <p:nvSpPr>
          <p:cNvPr id="16" name="Left Arrow 15"/>
          <p:cNvSpPr/>
          <p:nvPr/>
        </p:nvSpPr>
        <p:spPr>
          <a:xfrm rot="10800000">
            <a:off x="4861613" y="3466193"/>
            <a:ext cx="1538813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01664" y="3142650"/>
            <a:ext cx="1311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SHA1 hash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13609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8" y="274638"/>
            <a:ext cx="8978348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1. Determine who has the resource</a:t>
            </a:r>
            <a:endParaRPr lang="en-US" b="1" dirty="0"/>
          </a:p>
        </p:txBody>
      </p:sp>
      <p:pic>
        <p:nvPicPr>
          <p:cNvPr id="4" name="Picture 3" descr="ur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41" y="1417638"/>
            <a:ext cx="1613367" cy="2088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2026" y="3229008"/>
            <a:ext cx="1468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Tracker</a:t>
            </a:r>
            <a:endParaRPr lang="en-US" sz="3000" b="1" dirty="0"/>
          </a:p>
        </p:txBody>
      </p:sp>
      <p:pic>
        <p:nvPicPr>
          <p:cNvPr id="6" name="Picture 5" descr="20090606sa-apple-imac-desktop-compu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9" y="2671429"/>
            <a:ext cx="2339739" cy="2036523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10800000">
            <a:off x="3437155" y="2828542"/>
            <a:ext cx="239643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3437155" y="3687725"/>
            <a:ext cx="239643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12026" y="2394430"/>
            <a:ext cx="1468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{Hash}</a:t>
            </a:r>
            <a:endParaRPr lang="en-US" sz="3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28138" y="3927268"/>
            <a:ext cx="2305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{</a:t>
            </a:r>
            <a:r>
              <a:rPr lang="en-US" sz="3000" b="1" dirty="0" smtClean="0"/>
              <a:t>Hash, Peers}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65905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219 0.14328 " pathEditMode="relative" ptsTypes="AA">
                                      <p:cBhvr>
                                        <p:cTn id="6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219 0.14328 " pathEditMode="relative" ptsTypes="AA">
                                      <p:cBhvr>
                                        <p:cTn id="8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Open connection with peers</a:t>
            </a:r>
            <a:endParaRPr lang="en-US" b="1" dirty="0"/>
          </a:p>
        </p:txBody>
      </p:sp>
      <p:pic>
        <p:nvPicPr>
          <p:cNvPr id="4" name="Picture 3" descr="webrt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26" y="1539111"/>
            <a:ext cx="4762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24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Arrow 6"/>
          <p:cNvSpPr/>
          <p:nvPr/>
        </p:nvSpPr>
        <p:spPr>
          <a:xfrm rot="20815117">
            <a:off x="3093747" y="2804383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779647">
            <a:off x="3013254" y="4489305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80100" y="4695216"/>
            <a:ext cx="3263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Data </a:t>
            </a:r>
          </a:p>
          <a:p>
            <a:pPr algn="ctr"/>
            <a:r>
              <a:rPr lang="en-US" sz="3000" b="1" dirty="0" smtClean="0"/>
              <a:t>{hash, </a:t>
            </a:r>
            <a:r>
              <a:rPr lang="en-US" sz="3000" b="1" dirty="0" err="1" smtClean="0"/>
              <a:t>chunk_num</a:t>
            </a:r>
            <a:r>
              <a:rPr lang="en-US" sz="3000" b="1" dirty="0" smtClean="0"/>
              <a:t>, payload}</a:t>
            </a:r>
            <a:endParaRPr lang="en-US" sz="3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780100" y="1339954"/>
            <a:ext cx="3263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Data </a:t>
            </a:r>
          </a:p>
          <a:p>
            <a:pPr algn="ctr"/>
            <a:r>
              <a:rPr lang="en-US" sz="3000" b="1" dirty="0" smtClean="0"/>
              <a:t>{hash, </a:t>
            </a:r>
            <a:r>
              <a:rPr lang="en-US" sz="3000" b="1" dirty="0" err="1" smtClean="0"/>
              <a:t>chunk_num</a:t>
            </a:r>
            <a:r>
              <a:rPr lang="en-US" sz="3000" b="1" dirty="0" smtClean="0"/>
              <a:t>, payload}</a:t>
            </a:r>
            <a:endParaRPr lang="en-US" sz="3000" b="1" dirty="0"/>
          </a:p>
        </p:txBody>
      </p:sp>
      <p:sp>
        <p:nvSpPr>
          <p:cNvPr id="9" name="Left Arrow 8"/>
          <p:cNvSpPr/>
          <p:nvPr/>
        </p:nvSpPr>
        <p:spPr>
          <a:xfrm rot="10014638">
            <a:off x="3147471" y="2804566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Request resource from peers</a:t>
            </a:r>
            <a:endParaRPr lang="en-US" b="1" dirty="0"/>
          </a:p>
        </p:txBody>
      </p:sp>
      <p:pic>
        <p:nvPicPr>
          <p:cNvPr id="4" name="Picture 3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40" y="3049983"/>
            <a:ext cx="1909044" cy="1661643"/>
          </a:xfrm>
          <a:prstGeom prst="rect">
            <a:avLst/>
          </a:prstGeom>
        </p:spPr>
      </p:pic>
      <p:pic>
        <p:nvPicPr>
          <p:cNvPr id="5" name="Picture 4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92" y="1894464"/>
            <a:ext cx="1909044" cy="1661643"/>
          </a:xfrm>
          <a:prstGeom prst="rect">
            <a:avLst/>
          </a:prstGeom>
        </p:spPr>
      </p:pic>
      <p:pic>
        <p:nvPicPr>
          <p:cNvPr id="6" name="Picture 5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92" y="4386577"/>
            <a:ext cx="1909044" cy="1661643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11574687">
            <a:off x="3094096" y="4511391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19926" y="1591910"/>
            <a:ext cx="3316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Request</a:t>
            </a:r>
          </a:p>
          <a:p>
            <a:pPr algn="ctr"/>
            <a:r>
              <a:rPr lang="en-US" sz="3000" b="1" dirty="0" smtClean="0"/>
              <a:t>{hash, </a:t>
            </a:r>
            <a:r>
              <a:rPr lang="en-US" sz="3000" b="1" dirty="0" err="1" smtClean="0"/>
              <a:t>chunk_num</a:t>
            </a:r>
            <a:r>
              <a:rPr lang="en-US" sz="3000" b="1" dirty="0" smtClean="0"/>
              <a:t>}</a:t>
            </a:r>
            <a:endParaRPr lang="en-US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03827" y="4864452"/>
            <a:ext cx="262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Request {hash, </a:t>
            </a:r>
            <a:r>
              <a:rPr lang="en-US" sz="3000" b="1" dirty="0" err="1" smtClean="0"/>
              <a:t>chunk_num</a:t>
            </a:r>
            <a:r>
              <a:rPr lang="en-US" sz="3000" b="1" dirty="0" smtClean="0"/>
              <a:t>}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80974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/>
      <p:bldP spid="14" grpId="0"/>
      <p:bldP spid="9" grpId="0" animBg="1"/>
      <p:bldP spid="9" grpId="1" animBg="1"/>
      <p:bldP spid="8" grpId="0" animBg="1"/>
      <p:bldP spid="8" grpId="1" animBg="1"/>
      <p:bldP spid="11" grpId="0"/>
      <p:bldP spid="11" grpId="1"/>
      <p:bldP spid="12" grpId="0"/>
      <p:bldP spid="1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168</Words>
  <Application>Microsoft Macintosh PowerPoint</Application>
  <PresentationFormat>On-screen Show (4:3)</PresentationFormat>
  <Paragraphs>56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Zauberflöte: A Peer-to-Peer CDN</vt:lpstr>
      <vt:lpstr>Integration</vt:lpstr>
      <vt:lpstr>PowerPoint Presentation</vt:lpstr>
      <vt:lpstr>1. Determine who has the resource</vt:lpstr>
      <vt:lpstr>1. Determine who has the resource</vt:lpstr>
      <vt:lpstr>2. Open connection with peers</vt:lpstr>
      <vt:lpstr>3. Request resource from peers</vt:lpstr>
      <vt:lpstr>4. Advertise Resource</vt:lpstr>
      <vt:lpstr>PowerPoint Presentation</vt:lpstr>
      <vt:lpstr> Page load times over P2P</vt:lpstr>
      <vt:lpstr>PowerPoint Presentation</vt:lpstr>
      <vt:lpstr>Future Work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Siegel</dc:creator>
  <cp:lastModifiedBy>Anish</cp:lastModifiedBy>
  <cp:revision>48</cp:revision>
  <dcterms:created xsi:type="dcterms:W3CDTF">2015-05-04T00:16:24Z</dcterms:created>
  <dcterms:modified xsi:type="dcterms:W3CDTF">2015-05-14T14:12:44Z</dcterms:modified>
</cp:coreProperties>
</file>