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71" r:id="rId12"/>
    <p:sldId id="267" r:id="rId13"/>
    <p:sldId id="272" r:id="rId14"/>
    <p:sldId id="273" r:id="rId15"/>
    <p:sldId id="274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52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61D8B-B95F-5046-91CB-FA02F3B086AB}" type="datetimeFigureOut">
              <a:rPr lang="en-US" smtClean="0"/>
              <a:t>5/11/15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663A0-F9DD-A040-B3EC-3B902F173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6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Server cannot respond</a:t>
            </a:r>
            <a:r>
              <a:rPr lang="en-US" baseline="0" dirty="0" smtClean="0"/>
              <a:t> to so many requests.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663A0-F9DD-A040-B3EC-3B902F1735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8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Interactive connectivity</a:t>
            </a:r>
            <a:r>
              <a:rPr lang="en-US" baseline="0" dirty="0" smtClean="0"/>
              <a:t> establishment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663A0-F9DD-A040-B3EC-3B902F1735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73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open source, paid, not transparent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663A0-F9DD-A040-B3EC-3B902F17351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86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2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2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1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2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5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5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3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7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7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222-61D2-794B-9743-CB16A01AD6AA}" type="datetimeFigureOut">
              <a:rPr lang="en-US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2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4A222-61D2-794B-9743-CB16A01AD6AA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8B7CA-DC2A-5B47-AD32-A11048C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8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5.jp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684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5-11 at 11.32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835" y="1132163"/>
            <a:ext cx="5954870" cy="57258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96374" y="2831580"/>
            <a:ext cx="1776243" cy="78082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457200" y="506551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Client-side Implementation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896374" y="1312823"/>
            <a:ext cx="2471294" cy="1656045"/>
          </a:xfrm>
          <a:prstGeom prst="rect">
            <a:avLst/>
          </a:prstGeom>
          <a:solidFill>
            <a:srgbClr val="FFFFFF">
              <a:alpha val="88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67669" y="1244180"/>
            <a:ext cx="875250" cy="632910"/>
          </a:xfrm>
          <a:prstGeom prst="rect">
            <a:avLst/>
          </a:prstGeom>
          <a:solidFill>
            <a:srgbClr val="FFFFFF">
              <a:alpha val="88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67669" y="1877091"/>
            <a:ext cx="2471294" cy="1563708"/>
          </a:xfrm>
          <a:prstGeom prst="rect">
            <a:avLst/>
          </a:prstGeom>
          <a:solidFill>
            <a:srgbClr val="FFFFFF">
              <a:alpha val="88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3741" y="3440799"/>
            <a:ext cx="2007926" cy="1561658"/>
          </a:xfrm>
          <a:prstGeom prst="rect">
            <a:avLst/>
          </a:prstGeom>
          <a:solidFill>
            <a:srgbClr val="FFFFFF">
              <a:alpha val="89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86260" y="5002457"/>
            <a:ext cx="2007926" cy="1673206"/>
          </a:xfrm>
          <a:prstGeom prst="rect">
            <a:avLst/>
          </a:prstGeom>
          <a:solidFill>
            <a:srgbClr val="FFFFFF">
              <a:alpha val="89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44997" y="3440799"/>
            <a:ext cx="2948744" cy="3234864"/>
          </a:xfrm>
          <a:prstGeom prst="rect">
            <a:avLst/>
          </a:prstGeom>
          <a:solidFill>
            <a:srgbClr val="FFFFFF">
              <a:alpha val="89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93741" y="5011038"/>
            <a:ext cx="730397" cy="1673206"/>
          </a:xfrm>
          <a:prstGeom prst="rect">
            <a:avLst/>
          </a:prstGeom>
          <a:solidFill>
            <a:srgbClr val="FFFFFF">
              <a:alpha val="89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0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Server-side Implementation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748257"/>
            <a:ext cx="4040188" cy="639762"/>
          </a:xfrm>
        </p:spPr>
        <p:txBody>
          <a:bodyPr>
            <a:normAutofit/>
          </a:bodyPr>
          <a:lstStyle/>
          <a:p>
            <a:r>
              <a:rPr lang="en-US" sz="2700" dirty="0" smtClean="0"/>
              <a:t>Tracker</a:t>
            </a:r>
            <a:endParaRPr lang="en-US" sz="27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2388019"/>
            <a:ext cx="4040188" cy="1705923"/>
          </a:xfrm>
        </p:spPr>
        <p:txBody>
          <a:bodyPr/>
          <a:lstStyle/>
          <a:p>
            <a:r>
              <a:rPr lang="en-US" dirty="0" smtClean="0"/>
              <a:t>{“add”: {hash}}</a:t>
            </a:r>
          </a:p>
          <a:p>
            <a:r>
              <a:rPr lang="en-US" dirty="0" smtClean="0"/>
              <a:t>{“peer-request”: {hash}}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5025" y="1748257"/>
            <a:ext cx="4041775" cy="639762"/>
          </a:xfrm>
        </p:spPr>
        <p:txBody>
          <a:bodyPr>
            <a:noAutofit/>
          </a:bodyPr>
          <a:lstStyle/>
          <a:p>
            <a:r>
              <a:rPr lang="en-US" sz="2700" dirty="0" err="1" smtClean="0"/>
              <a:t>WebRTC</a:t>
            </a:r>
            <a:r>
              <a:rPr lang="en-US" sz="2700" dirty="0" smtClean="0"/>
              <a:t> Signaling Channel</a:t>
            </a:r>
            <a:endParaRPr lang="en-US" sz="27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388019"/>
            <a:ext cx="4041775" cy="187465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{“</a:t>
            </a:r>
            <a:r>
              <a:rPr lang="en-US" dirty="0" err="1" smtClean="0"/>
              <a:t>webrtc</a:t>
            </a:r>
            <a:r>
              <a:rPr lang="en-US" dirty="0" smtClean="0"/>
              <a:t>-data”: {</a:t>
            </a:r>
            <a:br>
              <a:rPr lang="en-US" dirty="0" smtClean="0"/>
            </a:br>
            <a:r>
              <a:rPr lang="en-US" dirty="0" smtClean="0"/>
              <a:t>	data: {data}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peer: {id}</a:t>
            </a:r>
          </a:p>
          <a:p>
            <a:pPr marL="0" indent="0">
              <a:buNone/>
            </a:pPr>
            <a:r>
              <a:rPr lang="en-US" dirty="0" smtClean="0"/>
              <a:t>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40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69364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Results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8232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</a:t>
            </a:r>
            <a:r>
              <a:rPr lang="en-US" b="1" dirty="0" smtClean="0"/>
              <a:t>Page load times over</a:t>
            </a:r>
            <a:r>
              <a:rPr lang="en-US" b="1" dirty="0"/>
              <a:t> </a:t>
            </a:r>
            <a:r>
              <a:rPr lang="en-US" b="1" dirty="0" smtClean="0"/>
              <a:t>P2P</a:t>
            </a:r>
            <a:endParaRPr lang="en-US" b="1" dirty="0"/>
          </a:p>
        </p:txBody>
      </p:sp>
      <p:pic>
        <p:nvPicPr>
          <p:cNvPr id="8" name="Picture 7" descr="Screen Shot 2015-05-11 at 11.49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420892"/>
            <a:ext cx="8239475" cy="54267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73100" y="2015884"/>
            <a:ext cx="82592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20000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673100" y="2967533"/>
            <a:ext cx="82592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15000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73100" y="3908871"/>
            <a:ext cx="82592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10000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73100" y="4841328"/>
            <a:ext cx="82592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5000</a:t>
            </a:r>
          </a:p>
        </p:txBody>
      </p:sp>
    </p:spTree>
    <p:extLst>
      <p:ext uri="{BB962C8B-B14F-4D97-AF65-F5344CB8AC3E}">
        <p14:creationId xmlns:p14="http://schemas.microsoft.com/office/powerpoint/2010/main" val="2029770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 Shot 2015-05-11 at 11.50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865"/>
            <a:ext cx="9144000" cy="66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37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69364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6717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Alternatives</a:t>
            </a:r>
            <a:endParaRPr lang="en-US" b="1" dirty="0"/>
          </a:p>
        </p:txBody>
      </p:sp>
      <p:pic>
        <p:nvPicPr>
          <p:cNvPr id="4" name="Picture 3" descr="PeerJS-1db1213db856613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434" y="2025971"/>
            <a:ext cx="2827131" cy="664497"/>
          </a:xfrm>
          <a:prstGeom prst="rect">
            <a:avLst/>
          </a:prstGeom>
        </p:spPr>
      </p:pic>
      <p:pic>
        <p:nvPicPr>
          <p:cNvPr id="6" name="Picture 5" descr="peer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434" y="3891170"/>
            <a:ext cx="2857500" cy="2222500"/>
          </a:xfrm>
          <a:prstGeom prst="rect">
            <a:avLst/>
          </a:prstGeom>
        </p:spPr>
      </p:pic>
      <p:pic>
        <p:nvPicPr>
          <p:cNvPr id="5" name="Picture 4" descr="Screen Shot 2015-05-04 at 4.20.1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991" y="3250597"/>
            <a:ext cx="3379305" cy="86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41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8349" y="1807556"/>
            <a:ext cx="5829129" cy="3972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400" dirty="0" smtClean="0"/>
              <a:t>Lighten server load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400" dirty="0" smtClean="0"/>
              <a:t>Increase bandwidth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400" dirty="0" smtClean="0"/>
              <a:t>Free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400" dirty="0" smtClean="0"/>
              <a:t>Lightweight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400" dirty="0" smtClean="0"/>
              <a:t>Transparent &amp; Open Source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973143"/>
            <a:ext cx="7772400" cy="89548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Benefits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28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69364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1233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5-05-03 at 9.10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59" y="1069212"/>
            <a:ext cx="5583954" cy="3718624"/>
          </a:xfrm>
          <a:prstGeom prst="rect">
            <a:avLst/>
          </a:prstGeom>
        </p:spPr>
      </p:pic>
      <p:pic>
        <p:nvPicPr>
          <p:cNvPr id="11" name="Picture 10" descr="Reddit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49" y="1121308"/>
            <a:ext cx="2514543" cy="34897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6784" y="5023002"/>
            <a:ext cx="7058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Millions</a:t>
            </a:r>
            <a:r>
              <a:rPr lang="en-US" sz="4400" b="1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/>
              <a:t>of hits</a:t>
            </a:r>
            <a:endParaRPr lang="en-US" sz="4400" dirty="0"/>
          </a:p>
        </p:txBody>
      </p:sp>
      <p:pic>
        <p:nvPicPr>
          <p:cNvPr id="4" name="Picture 3" descr="Screen Shot 2015-05-03 at 9.14.0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59" y="1069212"/>
            <a:ext cx="5579941" cy="37186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2465" y="465509"/>
            <a:ext cx="7916982" cy="5869705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59184" y="2280596"/>
            <a:ext cx="70589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/>
              <a:t>r</a:t>
            </a:r>
            <a:r>
              <a:rPr lang="en-US" sz="4400" b="1" dirty="0" err="1" smtClean="0"/>
              <a:t>eddit</a:t>
            </a:r>
            <a:r>
              <a:rPr lang="en-US" sz="4400" b="1" dirty="0" smtClean="0"/>
              <a:t> hug of</a:t>
            </a:r>
            <a:r>
              <a:rPr lang="en-US" sz="4400" b="1" dirty="0">
                <a:solidFill>
                  <a:srgbClr val="FF0000"/>
                </a:solidFill>
              </a:rPr>
              <a:t/>
            </a:r>
            <a:br>
              <a:rPr lang="en-US" sz="4400" b="1" dirty="0">
                <a:solidFill>
                  <a:srgbClr val="FF0000"/>
                </a:solidFill>
              </a:rPr>
            </a:br>
            <a:r>
              <a:rPr lang="en-US" sz="5400" b="1" dirty="0" smtClean="0">
                <a:solidFill>
                  <a:srgbClr val="FF0000"/>
                </a:solidFill>
              </a:rPr>
              <a:t>death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779358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mmunity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1442"/>
            <a:ext cx="11297513" cy="38976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81098" y="-83703"/>
            <a:ext cx="9313763" cy="7028948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Zauberflöte</a:t>
            </a:r>
            <a:r>
              <a:rPr lang="en-US" b="1" dirty="0" smtClean="0"/>
              <a:t>: A Peer-to-Peer CDN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Katie Siegel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Teammates: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Anish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Athalye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&amp;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Ankush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Gupta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68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38697" y="2173781"/>
            <a:ext cx="6679478" cy="3188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400" dirty="0" smtClean="0"/>
              <a:t>Determine who has the resource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400" dirty="0" smtClean="0"/>
              <a:t>Open connection with peers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400" dirty="0" smtClean="0"/>
              <a:t>Request resource from peers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400" dirty="0" smtClean="0"/>
              <a:t>Advertise resource</a:t>
            </a:r>
            <a:endParaRPr lang="en-US" sz="3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299414"/>
            <a:ext cx="7772400" cy="89548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Methods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084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8" y="274638"/>
            <a:ext cx="8978348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1. Determine who has the resource</a:t>
            </a:r>
            <a:endParaRPr lang="en-US" b="1" dirty="0"/>
          </a:p>
        </p:txBody>
      </p:sp>
      <p:pic>
        <p:nvPicPr>
          <p:cNvPr id="4" name="Picture 3" descr="ur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441" y="1417638"/>
            <a:ext cx="1613367" cy="20883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12026" y="3229008"/>
            <a:ext cx="14687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Tracker</a:t>
            </a:r>
            <a:endParaRPr lang="en-US" sz="3000" b="1" dirty="0"/>
          </a:p>
        </p:txBody>
      </p:sp>
      <p:pic>
        <p:nvPicPr>
          <p:cNvPr id="6" name="Picture 5" descr="20090606sa-apple-imac-desktop-comput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39" y="2671429"/>
            <a:ext cx="2339739" cy="2036523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 rot="10800000">
            <a:off x="3437155" y="2828542"/>
            <a:ext cx="2396436" cy="400468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3437155" y="3687725"/>
            <a:ext cx="2396436" cy="400468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12026" y="2394430"/>
            <a:ext cx="14687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{Hash}</a:t>
            </a:r>
            <a:endParaRPr lang="en-US" sz="3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28138" y="3927268"/>
            <a:ext cx="2305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{</a:t>
            </a:r>
            <a:r>
              <a:rPr lang="en-US" sz="3000" b="1" dirty="0" smtClean="0"/>
              <a:t>Hash, Peers}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65905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9219 0.14328 " pathEditMode="relative" ptsTypes="AA">
                                      <p:cBhvr>
                                        <p:cTn id="6" dur="1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9219 0.14328 " pathEditMode="relative" ptsTypes="AA">
                                      <p:cBhvr>
                                        <p:cTn id="8" dur="1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Open connection with peers</a:t>
            </a:r>
            <a:endParaRPr lang="en-US" b="1" dirty="0"/>
          </a:p>
        </p:txBody>
      </p:sp>
      <p:pic>
        <p:nvPicPr>
          <p:cNvPr id="4" name="Picture 3" descr="webrt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26" y="1539111"/>
            <a:ext cx="47625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24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Open connection with peers</a:t>
            </a:r>
            <a:endParaRPr lang="en-US" b="1" dirty="0"/>
          </a:p>
        </p:txBody>
      </p:sp>
      <p:pic>
        <p:nvPicPr>
          <p:cNvPr id="5" name="Picture 4" descr="20090606sa-apple-imac-desktop-comput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40" y="2857456"/>
            <a:ext cx="1909044" cy="1661643"/>
          </a:xfrm>
          <a:prstGeom prst="rect">
            <a:avLst/>
          </a:prstGeom>
        </p:spPr>
      </p:pic>
      <p:pic>
        <p:nvPicPr>
          <p:cNvPr id="7" name="Picture 6" descr="url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441" y="1417638"/>
            <a:ext cx="1613367" cy="2088369"/>
          </a:xfrm>
          <a:prstGeom prst="rect">
            <a:avLst/>
          </a:prstGeom>
        </p:spPr>
      </p:pic>
      <p:pic>
        <p:nvPicPr>
          <p:cNvPr id="8" name="Picture 7" descr="20090606sa-apple-imac-desktop-comput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77" y="4518972"/>
            <a:ext cx="1909044" cy="1661643"/>
          </a:xfrm>
          <a:prstGeom prst="rect">
            <a:avLst/>
          </a:prstGeom>
        </p:spPr>
      </p:pic>
      <p:sp>
        <p:nvSpPr>
          <p:cNvPr id="9" name="Left Arrow 8"/>
          <p:cNvSpPr/>
          <p:nvPr/>
        </p:nvSpPr>
        <p:spPr>
          <a:xfrm rot="8254328">
            <a:off x="2614449" y="3607688"/>
            <a:ext cx="1463114" cy="400468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 rot="13505132">
            <a:off x="5052848" y="3655475"/>
            <a:ext cx="1463114" cy="400468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19023248">
            <a:off x="2611296" y="3618019"/>
            <a:ext cx="1463114" cy="400468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 rot="2648887">
            <a:off x="5046774" y="3649255"/>
            <a:ext cx="1463114" cy="400468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292" y="2755225"/>
            <a:ext cx="1694647" cy="169464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665694" y="2813284"/>
            <a:ext cx="1271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STUN</a:t>
            </a:r>
          </a:p>
          <a:p>
            <a:r>
              <a:rPr lang="en-US" sz="3000" b="1" dirty="0" smtClean="0">
                <a:solidFill>
                  <a:schemeClr val="bg1"/>
                </a:solidFill>
              </a:rPr>
              <a:t>server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 rot="10800000">
            <a:off x="3326371" y="3087809"/>
            <a:ext cx="2780096" cy="400468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3326371" y="3662659"/>
            <a:ext cx="2780096" cy="400468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802748" y="2668801"/>
            <a:ext cx="18273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get</a:t>
            </a:r>
            <a:endParaRPr lang="en-US" sz="3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553465" y="3832585"/>
            <a:ext cx="24917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ice candidate</a:t>
            </a:r>
            <a:endParaRPr lang="en-US" sz="3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52021" y="3013575"/>
            <a:ext cx="3035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ice candidate,</a:t>
            </a:r>
          </a:p>
          <a:p>
            <a:pPr algn="ctr"/>
            <a:r>
              <a:rPr lang="en-US" sz="3000" b="1" dirty="0" smtClean="0"/>
              <a:t>offer</a:t>
            </a:r>
            <a:endParaRPr lang="en-US" sz="3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106542" y="2980446"/>
            <a:ext cx="3035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ice candidate,</a:t>
            </a:r>
          </a:p>
          <a:p>
            <a:pPr algn="ctr"/>
            <a:r>
              <a:rPr lang="en-US" sz="3000" b="1" dirty="0" smtClean="0"/>
              <a:t>offer</a:t>
            </a:r>
            <a:endParaRPr lang="en-US" sz="3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795294" y="3374835"/>
            <a:ext cx="13501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answer</a:t>
            </a:r>
            <a:endParaRPr lang="en-US" sz="3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976225" y="3278587"/>
            <a:ext cx="13501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answer</a:t>
            </a:r>
            <a:endParaRPr lang="en-US" sz="3000" b="1" dirty="0"/>
          </a:p>
        </p:txBody>
      </p:sp>
      <p:sp>
        <p:nvSpPr>
          <p:cNvPr id="26" name="Left-Right Arrow 25"/>
          <p:cNvSpPr/>
          <p:nvPr/>
        </p:nvSpPr>
        <p:spPr>
          <a:xfrm>
            <a:off x="3211963" y="5080212"/>
            <a:ext cx="2718825" cy="446235"/>
          </a:xfrm>
          <a:prstGeom prst="leftRightArrow">
            <a:avLst/>
          </a:prstGeom>
          <a:solidFill>
            <a:srgbClr val="000000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05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59259E-6 L 0.00243 0.2287 " pathEditMode="relative" ptsTypes="AA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5" grpId="0"/>
      <p:bldP spid="16" grpId="0" animBg="1"/>
      <p:bldP spid="16" grpId="1" animBg="1"/>
      <p:bldP spid="17" grpId="0" animBg="1"/>
      <p:bldP spid="17" grpId="1" animBg="1"/>
      <p:bldP spid="18" grpId="0"/>
      <p:bldP spid="18" grpId="1"/>
      <p:bldP spid="19" grpId="0"/>
      <p:bldP spid="19" grpId="1"/>
      <p:bldP spid="20" grpId="0"/>
      <p:bldP spid="20" grpId="1"/>
      <p:bldP spid="22" grpId="0"/>
      <p:bldP spid="22" grpId="1"/>
      <p:bldP spid="23" grpId="0"/>
      <p:bldP spid="23" grpId="1"/>
      <p:bldP spid="24" grpId="0"/>
      <p:bldP spid="24" grpId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ft Arrow 6"/>
          <p:cNvSpPr/>
          <p:nvPr/>
        </p:nvSpPr>
        <p:spPr>
          <a:xfrm rot="20815117">
            <a:off x="3093747" y="2804383"/>
            <a:ext cx="2780096" cy="400468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 rot="779647">
            <a:off x="3013254" y="4489305"/>
            <a:ext cx="2780096" cy="400468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780100" y="4695216"/>
            <a:ext cx="32631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Data </a:t>
            </a:r>
          </a:p>
          <a:p>
            <a:pPr algn="ctr"/>
            <a:r>
              <a:rPr lang="en-US" sz="3000" b="1" dirty="0" smtClean="0"/>
              <a:t>{hash, </a:t>
            </a:r>
            <a:r>
              <a:rPr lang="en-US" sz="3000" b="1" dirty="0" err="1" smtClean="0"/>
              <a:t>chunk_num</a:t>
            </a:r>
            <a:r>
              <a:rPr lang="en-US" sz="3000" b="1" dirty="0" smtClean="0"/>
              <a:t>, payload}</a:t>
            </a:r>
            <a:endParaRPr lang="en-US" sz="3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780100" y="1339954"/>
            <a:ext cx="32631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Data </a:t>
            </a:r>
          </a:p>
          <a:p>
            <a:pPr algn="ctr"/>
            <a:r>
              <a:rPr lang="en-US" sz="3000" b="1" dirty="0" smtClean="0"/>
              <a:t>{hash, </a:t>
            </a:r>
            <a:r>
              <a:rPr lang="en-US" sz="3000" b="1" dirty="0" err="1" smtClean="0"/>
              <a:t>chunk_num</a:t>
            </a:r>
            <a:r>
              <a:rPr lang="en-US" sz="3000" b="1" dirty="0" smtClean="0"/>
              <a:t>, payload}</a:t>
            </a:r>
            <a:endParaRPr lang="en-US" sz="3000" b="1" dirty="0"/>
          </a:p>
        </p:txBody>
      </p:sp>
      <p:sp>
        <p:nvSpPr>
          <p:cNvPr id="9" name="Left Arrow 8"/>
          <p:cNvSpPr/>
          <p:nvPr/>
        </p:nvSpPr>
        <p:spPr>
          <a:xfrm rot="10014638">
            <a:off x="3147471" y="2804566"/>
            <a:ext cx="2780096" cy="400468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Request resource from peers</a:t>
            </a:r>
            <a:endParaRPr lang="en-US" b="1" dirty="0"/>
          </a:p>
        </p:txBody>
      </p:sp>
      <p:pic>
        <p:nvPicPr>
          <p:cNvPr id="4" name="Picture 3" descr="20090606sa-apple-imac-desktop-compu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40" y="3049983"/>
            <a:ext cx="1909044" cy="1661643"/>
          </a:xfrm>
          <a:prstGeom prst="rect">
            <a:avLst/>
          </a:prstGeom>
        </p:spPr>
      </p:pic>
      <p:pic>
        <p:nvPicPr>
          <p:cNvPr id="5" name="Picture 4" descr="20090606sa-apple-imac-desktop-compu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092" y="1894464"/>
            <a:ext cx="1909044" cy="1661643"/>
          </a:xfrm>
          <a:prstGeom prst="rect">
            <a:avLst/>
          </a:prstGeom>
        </p:spPr>
      </p:pic>
      <p:pic>
        <p:nvPicPr>
          <p:cNvPr id="6" name="Picture 5" descr="20090606sa-apple-imac-desktop-compu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092" y="4386577"/>
            <a:ext cx="1909044" cy="1661643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 rot="11574687">
            <a:off x="3094096" y="4511391"/>
            <a:ext cx="2780096" cy="400468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19926" y="1591910"/>
            <a:ext cx="3316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Request</a:t>
            </a:r>
          </a:p>
          <a:p>
            <a:pPr algn="ctr"/>
            <a:r>
              <a:rPr lang="en-US" sz="3000" b="1" dirty="0" smtClean="0"/>
              <a:t>{hash, </a:t>
            </a:r>
            <a:r>
              <a:rPr lang="en-US" sz="3000" b="1" dirty="0" err="1" smtClean="0"/>
              <a:t>chunk_num</a:t>
            </a:r>
            <a:r>
              <a:rPr lang="en-US" sz="3000" b="1" dirty="0" smtClean="0"/>
              <a:t>}</a:t>
            </a:r>
            <a:endParaRPr lang="en-US" sz="3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003827" y="4864452"/>
            <a:ext cx="2626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Request {hash, </a:t>
            </a:r>
            <a:r>
              <a:rPr lang="en-US" sz="3000" b="1" dirty="0" err="1" smtClean="0"/>
              <a:t>chunk_num</a:t>
            </a:r>
            <a:r>
              <a:rPr lang="en-US" sz="3000" b="1" dirty="0" smtClean="0"/>
              <a:t>}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80974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/>
      <p:bldP spid="14" grpId="0"/>
      <p:bldP spid="9" grpId="0" animBg="1"/>
      <p:bldP spid="9" grpId="1" animBg="1"/>
      <p:bldP spid="8" grpId="0" animBg="1"/>
      <p:bldP spid="8" grpId="1" animBg="1"/>
      <p:bldP spid="11" grpId="0"/>
      <p:bldP spid="11" grpId="1"/>
      <p:bldP spid="12" grpId="0"/>
      <p:bldP spid="1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</a:t>
            </a:r>
            <a:r>
              <a:rPr lang="en-US" b="1" dirty="0" smtClean="0"/>
              <a:t>. Advertise Resource</a:t>
            </a:r>
            <a:endParaRPr lang="en-US" b="1" dirty="0"/>
          </a:p>
        </p:txBody>
      </p:sp>
      <p:pic>
        <p:nvPicPr>
          <p:cNvPr id="4" name="Picture 3" descr="20090606sa-apple-imac-desktop-compu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24" y="2840162"/>
            <a:ext cx="1909044" cy="1661643"/>
          </a:xfrm>
          <a:prstGeom prst="rect">
            <a:avLst/>
          </a:prstGeom>
        </p:spPr>
      </p:pic>
      <p:pic>
        <p:nvPicPr>
          <p:cNvPr id="15" name="Picture 14" descr="ur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095" y="2588252"/>
            <a:ext cx="1613367" cy="2088369"/>
          </a:xfrm>
          <a:prstGeom prst="rect">
            <a:avLst/>
          </a:prstGeom>
        </p:spPr>
      </p:pic>
      <p:sp>
        <p:nvSpPr>
          <p:cNvPr id="16" name="Left Arrow 15"/>
          <p:cNvSpPr/>
          <p:nvPr/>
        </p:nvSpPr>
        <p:spPr>
          <a:xfrm rot="10800000">
            <a:off x="3445567" y="3298322"/>
            <a:ext cx="2519527" cy="400468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13045" y="2391248"/>
            <a:ext cx="2798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Advertise</a:t>
            </a:r>
          </a:p>
          <a:p>
            <a:pPr algn="ctr"/>
            <a:r>
              <a:rPr lang="en-US" sz="3000" b="1" dirty="0" smtClean="0"/>
              <a:t>{hash}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484089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3158</TotalTime>
  <Words>214</Words>
  <Application>Microsoft Macintosh PowerPoint</Application>
  <PresentationFormat>On-screen Show (4:3)</PresentationFormat>
  <Paragraphs>67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Zauberflöte: A Peer-to-Peer CDN</vt:lpstr>
      <vt:lpstr>PowerPoint Presentation</vt:lpstr>
      <vt:lpstr>1. Determine who has the resource</vt:lpstr>
      <vt:lpstr>2. Open connection with peers</vt:lpstr>
      <vt:lpstr>2. Open connection with peers</vt:lpstr>
      <vt:lpstr>3. Request resource from peers</vt:lpstr>
      <vt:lpstr>4. Advertise Resource</vt:lpstr>
      <vt:lpstr>PowerPoint Presentation</vt:lpstr>
      <vt:lpstr>Server-side Implementation</vt:lpstr>
      <vt:lpstr>PowerPoint Presentation</vt:lpstr>
      <vt:lpstr> Page load times over P2P</vt:lpstr>
      <vt:lpstr>PowerPoint Presentation</vt:lpstr>
      <vt:lpstr>PowerPoint Presentation</vt:lpstr>
      <vt:lpstr>Alternatives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Kathryn Siegel</dc:creator>
  <cp:lastModifiedBy>Kathryn Siegel</cp:lastModifiedBy>
  <cp:revision>39</cp:revision>
  <dcterms:created xsi:type="dcterms:W3CDTF">2015-05-04T00:16:24Z</dcterms:created>
  <dcterms:modified xsi:type="dcterms:W3CDTF">2015-05-11T16:05:51Z</dcterms:modified>
</cp:coreProperties>
</file>