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1" r:id="rId2"/>
    <p:sldId id="257" r:id="rId3"/>
    <p:sldId id="259" r:id="rId4"/>
    <p:sldId id="260" r:id="rId5"/>
    <p:sldId id="256" r:id="rId6"/>
    <p:sldId id="262" r:id="rId7"/>
    <p:sldId id="263" r:id="rId8"/>
    <p:sldId id="264" r:id="rId9"/>
    <p:sldId id="265" r:id="rId10"/>
    <p:sldId id="269" r:id="rId11"/>
    <p:sldId id="266" r:id="rId12"/>
    <p:sldId id="270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10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61D8B-B95F-5046-91CB-FA02F3B086AB}" type="datetimeFigureOut">
              <a:rPr lang="en-US" smtClean="0"/>
              <a:t>5/3/15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663A0-F9DD-A040-B3EC-3B902F173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66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Server cannot respond</a:t>
            </a:r>
            <a:r>
              <a:rPr lang="en-US" baseline="0" dirty="0" smtClean="0"/>
              <a:t> to so many requests.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663A0-F9DD-A040-B3EC-3B902F1735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80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open source, paid, not transparent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663A0-F9DD-A040-B3EC-3B902F1735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86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222-61D2-794B-9743-CB16A01AD6AA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7CA-DC2A-5B47-AD32-A11048C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2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222-61D2-794B-9743-CB16A01AD6AA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7CA-DC2A-5B47-AD32-A11048C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222-61D2-794B-9743-CB16A01AD6AA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7CA-DC2A-5B47-AD32-A11048C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29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222-61D2-794B-9743-CB16A01AD6AA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7CA-DC2A-5B47-AD32-A11048C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1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222-61D2-794B-9743-CB16A01AD6AA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7CA-DC2A-5B47-AD32-A11048C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27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222-61D2-794B-9743-CB16A01AD6AA}" type="datetimeFigureOut">
              <a:rPr lang="en-US" smtClean="0"/>
              <a:t>5/3/15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7CA-DC2A-5B47-AD32-A11048C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5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222-61D2-794B-9743-CB16A01AD6AA}" type="datetimeFigureOut">
              <a:rPr lang="en-US" smtClean="0"/>
              <a:t>5/3/15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7CA-DC2A-5B47-AD32-A11048C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52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222-61D2-794B-9743-CB16A01AD6AA}" type="datetimeFigureOut">
              <a:rPr lang="en-US" smtClean="0"/>
              <a:t>5/3/15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7CA-DC2A-5B47-AD32-A11048C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3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222-61D2-794B-9743-CB16A01AD6AA}" type="datetimeFigureOut">
              <a:rPr lang="en-US" smtClean="0"/>
              <a:t>5/3/15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7CA-DC2A-5B47-AD32-A11048C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7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222-61D2-794B-9743-CB16A01AD6AA}" type="datetimeFigureOut">
              <a:rPr lang="en-US" smtClean="0"/>
              <a:t>5/3/15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7CA-DC2A-5B47-AD32-A11048C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7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222-61D2-794B-9743-CB16A01AD6AA}" type="datetimeFigureOut">
              <a:rPr lang="en-US" smtClean="0"/>
              <a:t>5/3/15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7CA-DC2A-5B47-AD32-A11048C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2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4A222-61D2-794B-9743-CB16A01AD6AA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8B7CA-DC2A-5B47-AD32-A11048C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8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5642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Open connection with peers</a:t>
            </a:r>
            <a:endParaRPr lang="en-US" b="1" dirty="0"/>
          </a:p>
        </p:txBody>
      </p:sp>
      <p:pic>
        <p:nvPicPr>
          <p:cNvPr id="5" name="Picture 4" descr="20090606sa-apple-imac-desktop-compu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40" y="2857456"/>
            <a:ext cx="1909044" cy="1661643"/>
          </a:xfrm>
          <a:prstGeom prst="rect">
            <a:avLst/>
          </a:prstGeom>
        </p:spPr>
      </p:pic>
      <p:pic>
        <p:nvPicPr>
          <p:cNvPr id="7" name="Picture 6" descr="ur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441" y="1417638"/>
            <a:ext cx="1613367" cy="2088369"/>
          </a:xfrm>
          <a:prstGeom prst="rect">
            <a:avLst/>
          </a:prstGeom>
        </p:spPr>
      </p:pic>
      <p:pic>
        <p:nvPicPr>
          <p:cNvPr id="8" name="Picture 7" descr="20090606sa-apple-imac-desktop-compu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177" y="4518972"/>
            <a:ext cx="1909044" cy="1661643"/>
          </a:xfrm>
          <a:prstGeom prst="rect">
            <a:avLst/>
          </a:prstGeom>
        </p:spPr>
      </p:pic>
      <p:sp>
        <p:nvSpPr>
          <p:cNvPr id="9" name="Left Arrow 8"/>
          <p:cNvSpPr/>
          <p:nvPr/>
        </p:nvSpPr>
        <p:spPr>
          <a:xfrm rot="8254328">
            <a:off x="2614449" y="3607688"/>
            <a:ext cx="1463114" cy="400468"/>
          </a:xfrm>
          <a:prstGeom prst="leftArrow">
            <a:avLst/>
          </a:prstGeom>
          <a:solidFill>
            <a:schemeClr val="tx1">
              <a:alpha val="7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 rot="13505132">
            <a:off x="5052848" y="3655475"/>
            <a:ext cx="1463114" cy="400468"/>
          </a:xfrm>
          <a:prstGeom prst="leftArrow">
            <a:avLst/>
          </a:prstGeom>
          <a:solidFill>
            <a:schemeClr val="tx1">
              <a:alpha val="7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19023248">
            <a:off x="2611296" y="3618019"/>
            <a:ext cx="1463114" cy="400468"/>
          </a:xfrm>
          <a:prstGeom prst="leftArrow">
            <a:avLst/>
          </a:prstGeom>
          <a:solidFill>
            <a:schemeClr val="tx1">
              <a:alpha val="7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 rot="2648887">
            <a:off x="5046774" y="3649255"/>
            <a:ext cx="1463114" cy="400468"/>
          </a:xfrm>
          <a:prstGeom prst="leftArrow">
            <a:avLst/>
          </a:prstGeom>
          <a:solidFill>
            <a:schemeClr val="tx1">
              <a:alpha val="7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292" y="2755225"/>
            <a:ext cx="1694647" cy="169464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665694" y="2813284"/>
            <a:ext cx="1271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</a:rPr>
              <a:t>STUN</a:t>
            </a:r>
          </a:p>
          <a:p>
            <a:r>
              <a:rPr lang="en-US" sz="3000" b="1" dirty="0" smtClean="0">
                <a:solidFill>
                  <a:schemeClr val="bg1"/>
                </a:solidFill>
              </a:rPr>
              <a:t>server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16" name="Left Arrow 15"/>
          <p:cNvSpPr/>
          <p:nvPr/>
        </p:nvSpPr>
        <p:spPr>
          <a:xfrm rot="10800000">
            <a:off x="3326371" y="3087809"/>
            <a:ext cx="2780096" cy="400468"/>
          </a:xfrm>
          <a:prstGeom prst="leftArrow">
            <a:avLst/>
          </a:prstGeom>
          <a:solidFill>
            <a:schemeClr val="tx1">
              <a:alpha val="7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3326371" y="3662659"/>
            <a:ext cx="2780096" cy="400468"/>
          </a:xfrm>
          <a:prstGeom prst="leftArrow">
            <a:avLst/>
          </a:prstGeom>
          <a:solidFill>
            <a:schemeClr val="tx1">
              <a:alpha val="7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802748" y="2668801"/>
            <a:ext cx="18273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get</a:t>
            </a:r>
            <a:endParaRPr lang="en-US" sz="3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553465" y="3832585"/>
            <a:ext cx="24917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ice candidate</a:t>
            </a:r>
            <a:endParaRPr lang="en-US" sz="3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952021" y="3013575"/>
            <a:ext cx="30355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ice candidate,</a:t>
            </a:r>
          </a:p>
          <a:p>
            <a:pPr algn="ctr"/>
            <a:r>
              <a:rPr lang="en-US" sz="3000" b="1" dirty="0" smtClean="0"/>
              <a:t>offer</a:t>
            </a:r>
            <a:endParaRPr lang="en-US" sz="3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106542" y="2980446"/>
            <a:ext cx="30355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ice candidate,</a:t>
            </a:r>
          </a:p>
          <a:p>
            <a:pPr algn="ctr"/>
            <a:r>
              <a:rPr lang="en-US" sz="3000" b="1" dirty="0" smtClean="0"/>
              <a:t>offer</a:t>
            </a:r>
            <a:endParaRPr lang="en-US" sz="3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795294" y="3374835"/>
            <a:ext cx="13501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answer</a:t>
            </a:r>
            <a:endParaRPr lang="en-US" sz="3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976225" y="3278587"/>
            <a:ext cx="13501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answer</a:t>
            </a:r>
            <a:endParaRPr lang="en-US" sz="3000" b="1" dirty="0"/>
          </a:p>
        </p:txBody>
      </p:sp>
      <p:sp>
        <p:nvSpPr>
          <p:cNvPr id="25" name="Left-Right Arrow 24"/>
          <p:cNvSpPr/>
          <p:nvPr/>
        </p:nvSpPr>
        <p:spPr>
          <a:xfrm>
            <a:off x="6107720" y="-287130"/>
            <a:ext cx="2780096" cy="408608"/>
          </a:xfrm>
          <a:prstGeom prst="leftRightArrow">
            <a:avLst/>
          </a:prstGeom>
          <a:solidFill>
            <a:schemeClr val="tx1">
              <a:alpha val="7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7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59259E-6 L 0.00243 0.2287 " pathEditMode="relative" ptsTypes="AA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5" grpId="0"/>
      <p:bldP spid="16" grpId="0" animBg="1"/>
      <p:bldP spid="16" grpId="1" animBg="1"/>
      <p:bldP spid="17" grpId="0" animBg="1"/>
      <p:bldP spid="17" grpId="1" animBg="1"/>
      <p:bldP spid="18" grpId="0"/>
      <p:bldP spid="18" grpId="1"/>
      <p:bldP spid="19" grpId="0"/>
      <p:bldP spid="19" grpId="1"/>
      <p:bldP spid="20" grpId="0"/>
      <p:bldP spid="20" grpId="1"/>
      <p:bldP spid="22" grpId="0"/>
      <p:bldP spid="22" grpId="1"/>
      <p:bldP spid="23" grpId="0"/>
      <p:bldP spid="24" grpId="0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eft Arrow 6"/>
          <p:cNvSpPr/>
          <p:nvPr/>
        </p:nvSpPr>
        <p:spPr>
          <a:xfrm rot="20815117">
            <a:off x="3093747" y="2804383"/>
            <a:ext cx="2780096" cy="400468"/>
          </a:xfrm>
          <a:prstGeom prst="leftArrow">
            <a:avLst/>
          </a:prstGeom>
          <a:solidFill>
            <a:schemeClr val="tx1">
              <a:alpha val="7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 rot="779647">
            <a:off x="3013254" y="4489305"/>
            <a:ext cx="2780096" cy="400468"/>
          </a:xfrm>
          <a:prstGeom prst="leftArrow">
            <a:avLst/>
          </a:prstGeom>
          <a:solidFill>
            <a:schemeClr val="tx1">
              <a:alpha val="7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80518" y="4672332"/>
            <a:ext cx="24917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Data </a:t>
            </a:r>
          </a:p>
          <a:p>
            <a:pPr algn="ctr"/>
            <a:r>
              <a:rPr lang="en-US" sz="3000" b="1" dirty="0" smtClean="0"/>
              <a:t>{hash, chunk, payload}</a:t>
            </a:r>
            <a:endParaRPr lang="en-US" sz="3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138240" y="1362838"/>
            <a:ext cx="24917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Data </a:t>
            </a:r>
          </a:p>
          <a:p>
            <a:pPr algn="ctr"/>
            <a:r>
              <a:rPr lang="en-US" sz="3000" b="1" dirty="0" smtClean="0"/>
              <a:t>{hash, chunk, payload}</a:t>
            </a:r>
            <a:endParaRPr lang="en-US" sz="3000" b="1" dirty="0"/>
          </a:p>
        </p:txBody>
      </p:sp>
      <p:sp>
        <p:nvSpPr>
          <p:cNvPr id="9" name="Left Arrow 8"/>
          <p:cNvSpPr/>
          <p:nvPr/>
        </p:nvSpPr>
        <p:spPr>
          <a:xfrm rot="10014638">
            <a:off x="3147471" y="2804566"/>
            <a:ext cx="2780096" cy="400468"/>
          </a:xfrm>
          <a:prstGeom prst="leftArrow">
            <a:avLst/>
          </a:prstGeom>
          <a:solidFill>
            <a:schemeClr val="tx1">
              <a:alpha val="7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Request resource from peers</a:t>
            </a:r>
            <a:endParaRPr lang="en-US" b="1" dirty="0"/>
          </a:p>
        </p:txBody>
      </p:sp>
      <p:pic>
        <p:nvPicPr>
          <p:cNvPr id="4" name="Picture 3" descr="20090606sa-apple-imac-desktop-compu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40" y="3049983"/>
            <a:ext cx="1909044" cy="1661643"/>
          </a:xfrm>
          <a:prstGeom prst="rect">
            <a:avLst/>
          </a:prstGeom>
        </p:spPr>
      </p:pic>
      <p:pic>
        <p:nvPicPr>
          <p:cNvPr id="5" name="Picture 4" descr="20090606sa-apple-imac-desktop-compu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092" y="1894464"/>
            <a:ext cx="1909044" cy="1661643"/>
          </a:xfrm>
          <a:prstGeom prst="rect">
            <a:avLst/>
          </a:prstGeom>
        </p:spPr>
      </p:pic>
      <p:pic>
        <p:nvPicPr>
          <p:cNvPr id="6" name="Picture 5" descr="20090606sa-apple-imac-desktop-compu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092" y="4386577"/>
            <a:ext cx="1909044" cy="1661643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>
          <a:xfrm rot="11574687">
            <a:off x="3094096" y="4511391"/>
            <a:ext cx="2780096" cy="400468"/>
          </a:xfrm>
          <a:prstGeom prst="leftArrow">
            <a:avLst/>
          </a:prstGeom>
          <a:solidFill>
            <a:schemeClr val="tx1">
              <a:alpha val="7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03827" y="1717772"/>
            <a:ext cx="27989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Request</a:t>
            </a:r>
          </a:p>
          <a:p>
            <a:pPr algn="ctr"/>
            <a:r>
              <a:rPr lang="en-US" sz="3000" b="1" dirty="0" smtClean="0"/>
              <a:t>{hash, chunk}</a:t>
            </a:r>
            <a:endParaRPr lang="en-US" sz="3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003827" y="4738590"/>
            <a:ext cx="2491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Request {hash, chunk}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241600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3" grpId="0"/>
      <p:bldP spid="14" grpId="0"/>
      <p:bldP spid="9" grpId="2" animBg="1"/>
      <p:bldP spid="9" grpId="3" animBg="1"/>
      <p:bldP spid="8" grpId="2" animBg="1"/>
      <p:bldP spid="8" grpId="3" animBg="1"/>
      <p:bldP spid="11" grpId="0"/>
      <p:bldP spid="11" grpId="1"/>
      <p:bldP spid="12" grpId="0"/>
      <p:bldP spid="1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eft Arrow 6"/>
          <p:cNvSpPr/>
          <p:nvPr/>
        </p:nvSpPr>
        <p:spPr>
          <a:xfrm rot="20815117">
            <a:off x="3093747" y="2804383"/>
            <a:ext cx="2780096" cy="400468"/>
          </a:xfrm>
          <a:prstGeom prst="leftArrow">
            <a:avLst/>
          </a:prstGeom>
          <a:solidFill>
            <a:schemeClr val="tx1">
              <a:alpha val="7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 rot="779647">
            <a:off x="3013254" y="4489305"/>
            <a:ext cx="2780096" cy="400468"/>
          </a:xfrm>
          <a:prstGeom prst="leftArrow">
            <a:avLst/>
          </a:prstGeom>
          <a:solidFill>
            <a:schemeClr val="tx1">
              <a:alpha val="7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80518" y="4672332"/>
            <a:ext cx="24917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Data </a:t>
            </a:r>
          </a:p>
          <a:p>
            <a:pPr algn="ctr"/>
            <a:r>
              <a:rPr lang="en-US" sz="3000" b="1" dirty="0" smtClean="0"/>
              <a:t>{hash, chunk, payload}</a:t>
            </a:r>
            <a:endParaRPr lang="en-US" sz="3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138240" y="1362838"/>
            <a:ext cx="24917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Data </a:t>
            </a:r>
          </a:p>
          <a:p>
            <a:pPr algn="ctr"/>
            <a:r>
              <a:rPr lang="en-US" sz="3000" b="1" dirty="0" smtClean="0"/>
              <a:t>{hash, chunk, payload}</a:t>
            </a:r>
            <a:endParaRPr lang="en-US" sz="3000" b="1" dirty="0"/>
          </a:p>
        </p:txBody>
      </p:sp>
      <p:sp>
        <p:nvSpPr>
          <p:cNvPr id="9" name="Left Arrow 8"/>
          <p:cNvSpPr/>
          <p:nvPr/>
        </p:nvSpPr>
        <p:spPr>
          <a:xfrm rot="10014638">
            <a:off x="3147471" y="2804566"/>
            <a:ext cx="2780096" cy="400468"/>
          </a:xfrm>
          <a:prstGeom prst="leftArrow">
            <a:avLst/>
          </a:prstGeom>
          <a:solidFill>
            <a:schemeClr val="tx1">
              <a:alpha val="7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</a:t>
            </a:r>
            <a:r>
              <a:rPr lang="en-US" b="1" dirty="0" smtClean="0"/>
              <a:t>. Advertise Resource</a:t>
            </a:r>
            <a:endParaRPr lang="en-US" b="1" dirty="0"/>
          </a:p>
        </p:txBody>
      </p:sp>
      <p:pic>
        <p:nvPicPr>
          <p:cNvPr id="4" name="Picture 3" descr="20090606sa-apple-imac-desktop-compu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40" y="3049983"/>
            <a:ext cx="1909044" cy="1661643"/>
          </a:xfrm>
          <a:prstGeom prst="rect">
            <a:avLst/>
          </a:prstGeom>
        </p:spPr>
      </p:pic>
      <p:pic>
        <p:nvPicPr>
          <p:cNvPr id="5" name="Picture 4" descr="20090606sa-apple-imac-desktop-compu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092" y="1894464"/>
            <a:ext cx="1909044" cy="1661643"/>
          </a:xfrm>
          <a:prstGeom prst="rect">
            <a:avLst/>
          </a:prstGeom>
        </p:spPr>
      </p:pic>
      <p:pic>
        <p:nvPicPr>
          <p:cNvPr id="6" name="Picture 5" descr="20090606sa-apple-imac-desktop-compu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092" y="4386577"/>
            <a:ext cx="1909044" cy="1661643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>
          <a:xfrm rot="11574687">
            <a:off x="3094096" y="4511391"/>
            <a:ext cx="2780096" cy="400468"/>
          </a:xfrm>
          <a:prstGeom prst="leftArrow">
            <a:avLst/>
          </a:prstGeom>
          <a:solidFill>
            <a:schemeClr val="tx1">
              <a:alpha val="7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03827" y="1717772"/>
            <a:ext cx="27989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Request</a:t>
            </a:r>
          </a:p>
          <a:p>
            <a:pPr algn="ctr"/>
            <a:r>
              <a:rPr lang="en-US" sz="3000" b="1" dirty="0" smtClean="0"/>
              <a:t>{hash, chunk}</a:t>
            </a:r>
            <a:endParaRPr lang="en-US" sz="3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003827" y="4738590"/>
            <a:ext cx="2491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Request {hash, chunk}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605262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3" grpId="0"/>
      <p:bldP spid="14" grpId="0"/>
      <p:bldP spid="9" grpId="0" animBg="1"/>
      <p:bldP spid="9" grpId="1" animBg="1"/>
      <p:bldP spid="8" grpId="0" animBg="1"/>
      <p:bldP spid="8" grpId="1" animBg="1"/>
      <p:bldP spid="11" grpId="0"/>
      <p:bldP spid="11" grpId="1"/>
      <p:bldP spid="12" grpId="0"/>
      <p:bldP spid="1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Alternatives</a:t>
            </a:r>
            <a:endParaRPr lang="en-US" b="1" dirty="0"/>
          </a:p>
        </p:txBody>
      </p:sp>
      <p:pic>
        <p:nvPicPr>
          <p:cNvPr id="4" name="Picture 3" descr="PeerJS-1db1213db856613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434" y="2025971"/>
            <a:ext cx="2827131" cy="664497"/>
          </a:xfrm>
          <a:prstGeom prst="rect">
            <a:avLst/>
          </a:prstGeom>
        </p:spPr>
      </p:pic>
      <p:pic>
        <p:nvPicPr>
          <p:cNvPr id="6" name="Picture 5" descr="peer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434" y="3891170"/>
            <a:ext cx="2857500" cy="2222500"/>
          </a:xfrm>
          <a:prstGeom prst="rect">
            <a:avLst/>
          </a:prstGeom>
        </p:spPr>
      </p:pic>
      <p:pic>
        <p:nvPicPr>
          <p:cNvPr id="5" name="Picture 4" descr="Screen Shot 2015-05-04 at 4.20.1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991" y="3250597"/>
            <a:ext cx="3379305" cy="86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212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69364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Demo Time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03364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06784" y="5023002"/>
            <a:ext cx="70589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8000"/>
                </a:solidFill>
              </a:rPr>
              <a:t>&lt; 1000 </a:t>
            </a:r>
            <a:r>
              <a:rPr lang="en-US" sz="4400" dirty="0" smtClean="0"/>
              <a:t>visitors per month</a:t>
            </a:r>
            <a:endParaRPr lang="en-US" sz="4400" dirty="0"/>
          </a:p>
        </p:txBody>
      </p:sp>
      <p:pic>
        <p:nvPicPr>
          <p:cNvPr id="10" name="Picture 9" descr="Screen Shot 2015-05-03 at 9.10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991" y="1041215"/>
            <a:ext cx="5583954" cy="371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180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eddit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49" y="1121308"/>
            <a:ext cx="2514543" cy="34897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6784" y="5023002"/>
            <a:ext cx="70589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170 million</a:t>
            </a:r>
            <a:r>
              <a:rPr lang="en-US" sz="4400" b="1" dirty="0" smtClean="0">
                <a:solidFill>
                  <a:srgbClr val="800000"/>
                </a:solidFill>
              </a:rPr>
              <a:t> </a:t>
            </a:r>
            <a:r>
              <a:rPr lang="en-US" sz="4400" dirty="0" smtClean="0"/>
              <a:t>visitors</a:t>
            </a:r>
            <a:r>
              <a:rPr lang="en-US" sz="4400" dirty="0"/>
              <a:t> </a:t>
            </a:r>
            <a:r>
              <a:rPr lang="en-US" sz="4400" dirty="0" smtClean="0"/>
              <a:t>per month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06563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Shot 2015-05-03 at 9.10.5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59" y="1069212"/>
            <a:ext cx="5583954" cy="3718624"/>
          </a:xfrm>
          <a:prstGeom prst="rect">
            <a:avLst/>
          </a:prstGeom>
        </p:spPr>
      </p:pic>
      <p:pic>
        <p:nvPicPr>
          <p:cNvPr id="11" name="Picture 10" descr="Reddit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49" y="1121308"/>
            <a:ext cx="2514543" cy="34897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6784" y="5023002"/>
            <a:ext cx="70589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Millions</a:t>
            </a:r>
            <a:r>
              <a:rPr lang="en-US" sz="4400" b="1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/>
              <a:t>of hits</a:t>
            </a:r>
            <a:endParaRPr lang="en-US" sz="4400" dirty="0"/>
          </a:p>
        </p:txBody>
      </p:sp>
      <p:pic>
        <p:nvPicPr>
          <p:cNvPr id="4" name="Picture 3" descr="Screen Shot 2015-05-03 at 9.14.0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59" y="1069212"/>
            <a:ext cx="5579941" cy="37186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82465" y="465509"/>
            <a:ext cx="7916982" cy="5869705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59184" y="2280596"/>
            <a:ext cx="70589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/>
              <a:t>r</a:t>
            </a:r>
            <a:r>
              <a:rPr lang="en-US" sz="4400" b="1" dirty="0" err="1" smtClean="0"/>
              <a:t>eddit</a:t>
            </a:r>
            <a:r>
              <a:rPr lang="en-US" sz="4400" b="1" dirty="0" smtClean="0"/>
              <a:t> hug of</a:t>
            </a:r>
            <a:r>
              <a:rPr lang="en-US" sz="4400" b="1" dirty="0">
                <a:solidFill>
                  <a:srgbClr val="FF0000"/>
                </a:solidFill>
              </a:rPr>
              <a:t/>
            </a:r>
            <a:br>
              <a:rPr lang="en-US" sz="4400" b="1" dirty="0">
                <a:solidFill>
                  <a:srgbClr val="FF0000"/>
                </a:solidFill>
              </a:rPr>
            </a:br>
            <a:r>
              <a:rPr lang="en-US" sz="5400" b="1" dirty="0" smtClean="0">
                <a:solidFill>
                  <a:srgbClr val="FF0000"/>
                </a:solidFill>
              </a:rPr>
              <a:t>death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487780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mmunity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1442"/>
            <a:ext cx="11297513" cy="38976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81098" y="-83703"/>
            <a:ext cx="9313763" cy="7028948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Zauberflöte</a:t>
            </a:r>
            <a:r>
              <a:rPr lang="en-US" b="1" dirty="0" smtClean="0"/>
              <a:t>: A Peer-to-Peer CDN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Katie Siegel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Teammates: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Anish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Athalye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&amp;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Ankush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Gupta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629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CDN: Content Distribution Network</a:t>
            </a:r>
            <a:endParaRPr lang="en-US" dirty="0"/>
          </a:p>
        </p:txBody>
      </p:sp>
      <p:pic>
        <p:nvPicPr>
          <p:cNvPr id="5" name="Picture 4" descr="20090606sa-apple-imac-desktop-compu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404" y="3329599"/>
            <a:ext cx="1643187" cy="1430240"/>
          </a:xfrm>
          <a:prstGeom prst="rect">
            <a:avLst/>
          </a:prstGeom>
        </p:spPr>
      </p:pic>
      <p:pic>
        <p:nvPicPr>
          <p:cNvPr id="6" name="Picture 5" descr="ur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441" y="1417638"/>
            <a:ext cx="1613367" cy="2088369"/>
          </a:xfrm>
          <a:prstGeom prst="rect">
            <a:avLst/>
          </a:prstGeom>
        </p:spPr>
      </p:pic>
      <p:pic>
        <p:nvPicPr>
          <p:cNvPr id="7" name="Picture 6" descr="20090606sa-apple-imac-desktop-compu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695" y="3329599"/>
            <a:ext cx="1643187" cy="1430240"/>
          </a:xfrm>
          <a:prstGeom prst="rect">
            <a:avLst/>
          </a:prstGeom>
        </p:spPr>
      </p:pic>
      <p:pic>
        <p:nvPicPr>
          <p:cNvPr id="8" name="Picture 7" descr="20090606sa-apple-imac-desktop-compu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255" y="5026658"/>
            <a:ext cx="1643187" cy="1430240"/>
          </a:xfrm>
          <a:prstGeom prst="rect">
            <a:avLst/>
          </a:prstGeom>
        </p:spPr>
      </p:pic>
      <p:sp>
        <p:nvSpPr>
          <p:cNvPr id="11" name="Left Arrow 10"/>
          <p:cNvSpPr/>
          <p:nvPr/>
        </p:nvSpPr>
        <p:spPr>
          <a:xfrm rot="20328545">
            <a:off x="2970231" y="3129365"/>
            <a:ext cx="797559" cy="400468"/>
          </a:xfrm>
          <a:prstGeom prst="leftArrow">
            <a:avLst/>
          </a:prstGeom>
          <a:solidFill>
            <a:schemeClr val="tx1">
              <a:alpha val="7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 rot="12201891">
            <a:off x="5427517" y="3140484"/>
            <a:ext cx="797559" cy="400468"/>
          </a:xfrm>
          <a:prstGeom prst="leftArrow">
            <a:avLst/>
          </a:prstGeom>
          <a:solidFill>
            <a:schemeClr val="tx1">
              <a:alpha val="7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 rot="10800000">
            <a:off x="3214842" y="3972863"/>
            <a:ext cx="2780096" cy="400468"/>
          </a:xfrm>
          <a:prstGeom prst="leftArrow">
            <a:avLst/>
          </a:prstGeom>
          <a:solidFill>
            <a:schemeClr val="tx1">
              <a:alpha val="7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 rot="12201891">
            <a:off x="2918981" y="4720513"/>
            <a:ext cx="899792" cy="400468"/>
          </a:xfrm>
          <a:prstGeom prst="leftArrow">
            <a:avLst/>
          </a:prstGeom>
          <a:solidFill>
            <a:schemeClr val="tx1">
              <a:alpha val="7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Arrow 15"/>
          <p:cNvSpPr/>
          <p:nvPr/>
        </p:nvSpPr>
        <p:spPr>
          <a:xfrm rot="19834478">
            <a:off x="5522161" y="4687317"/>
            <a:ext cx="899792" cy="400468"/>
          </a:xfrm>
          <a:prstGeom prst="leftArrow">
            <a:avLst/>
          </a:prstGeom>
          <a:solidFill>
            <a:schemeClr val="tx1">
              <a:alpha val="7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 rot="16200000">
            <a:off x="3958754" y="4001340"/>
            <a:ext cx="1391134" cy="400468"/>
          </a:xfrm>
          <a:prstGeom prst="leftArrow">
            <a:avLst/>
          </a:prstGeom>
          <a:solidFill>
            <a:schemeClr val="tx1">
              <a:alpha val="7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1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2" grpId="2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38697" y="2173781"/>
            <a:ext cx="6679478" cy="3188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400" dirty="0" smtClean="0"/>
              <a:t>Determine who has the resource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400" dirty="0" smtClean="0"/>
              <a:t>Open connection with peers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400" dirty="0" smtClean="0"/>
              <a:t>Request resource from peers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400" dirty="0" smtClean="0"/>
              <a:t>Advertise resource</a:t>
            </a:r>
            <a:endParaRPr lang="en-US" sz="3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1299414"/>
            <a:ext cx="7772400" cy="89548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Four Steps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7878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8" y="274638"/>
            <a:ext cx="8978348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1. Determine who has the resource</a:t>
            </a:r>
            <a:endParaRPr lang="en-US" b="1" dirty="0"/>
          </a:p>
        </p:txBody>
      </p:sp>
      <p:pic>
        <p:nvPicPr>
          <p:cNvPr id="4" name="Picture 3" descr="ur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441" y="1417638"/>
            <a:ext cx="1613367" cy="20883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12026" y="3229008"/>
            <a:ext cx="14687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Tracker</a:t>
            </a:r>
            <a:endParaRPr lang="en-US" sz="3000" b="1" dirty="0"/>
          </a:p>
        </p:txBody>
      </p:sp>
      <p:pic>
        <p:nvPicPr>
          <p:cNvPr id="6" name="Picture 5" descr="20090606sa-apple-imac-desktop-comput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39" y="2671429"/>
            <a:ext cx="2339739" cy="2036523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 rot="10800000">
            <a:off x="3437155" y="2828542"/>
            <a:ext cx="2396436" cy="400468"/>
          </a:xfrm>
          <a:prstGeom prst="leftArrow">
            <a:avLst/>
          </a:prstGeom>
          <a:solidFill>
            <a:schemeClr val="tx1">
              <a:alpha val="7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3437155" y="3687725"/>
            <a:ext cx="2396436" cy="400468"/>
          </a:xfrm>
          <a:prstGeom prst="leftArrow">
            <a:avLst/>
          </a:prstGeom>
          <a:solidFill>
            <a:schemeClr val="tx1">
              <a:alpha val="7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12026" y="2394430"/>
            <a:ext cx="14687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{Hash}</a:t>
            </a:r>
            <a:endParaRPr lang="en-US" sz="3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528138" y="3927268"/>
            <a:ext cx="23054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{</a:t>
            </a:r>
            <a:r>
              <a:rPr lang="en-US" sz="3000" b="1" dirty="0" smtClean="0"/>
              <a:t>Hash, Peers}</a:t>
            </a:r>
            <a:endParaRPr lang="en-US" sz="3000" b="1" dirty="0"/>
          </a:p>
        </p:txBody>
      </p:sp>
      <p:sp>
        <p:nvSpPr>
          <p:cNvPr id="13" name="Rectangle 12"/>
          <p:cNvSpPr/>
          <p:nvPr/>
        </p:nvSpPr>
        <p:spPr>
          <a:xfrm>
            <a:off x="3216286" y="2279681"/>
            <a:ext cx="2738784" cy="2816087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528138" y="3152064"/>
            <a:ext cx="2225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/>
              <a:t>Socket.IO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73483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9219 0.14328 " pathEditMode="relative" ptsTypes="AA">
                                      <p:cBhvr>
                                        <p:cTn id="6" dur="1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9219 0.14328 " pathEditMode="relative" ptsTypes="AA">
                                      <p:cBhvr>
                                        <p:cTn id="8" dur="1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1" animBg="1"/>
      <p:bldP spid="8" grpId="0" animBg="1"/>
      <p:bldP spid="9" grpId="0"/>
      <p:bldP spid="11" grpId="0"/>
      <p:bldP spid="13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Open connection with peers</a:t>
            </a:r>
            <a:endParaRPr lang="en-US" b="1" dirty="0"/>
          </a:p>
        </p:txBody>
      </p:sp>
      <p:pic>
        <p:nvPicPr>
          <p:cNvPr id="4" name="Picture 3" descr="webrt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026" y="1539111"/>
            <a:ext cx="47625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313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187</Words>
  <Application>Microsoft Macintosh PowerPoint</Application>
  <PresentationFormat>On-screen Show (4:3)</PresentationFormat>
  <Paragraphs>52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Zauberflöte: A Peer-to-Peer CDN</vt:lpstr>
      <vt:lpstr>CDN: Content Distribution Network</vt:lpstr>
      <vt:lpstr>PowerPoint Presentation</vt:lpstr>
      <vt:lpstr>1. Determine who has the resource</vt:lpstr>
      <vt:lpstr>2. Open connection with peers</vt:lpstr>
      <vt:lpstr>2. Open connection with peers</vt:lpstr>
      <vt:lpstr>3. Request resource from peers</vt:lpstr>
      <vt:lpstr>4. Advertise Resource</vt:lpstr>
      <vt:lpstr>Alternatives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Kathryn Siegel</dc:creator>
  <cp:lastModifiedBy>Kathryn Siegel</cp:lastModifiedBy>
  <cp:revision>21</cp:revision>
  <dcterms:created xsi:type="dcterms:W3CDTF">2015-05-04T00:16:24Z</dcterms:created>
  <dcterms:modified xsi:type="dcterms:W3CDTF">2015-05-04T20:40:16Z</dcterms:modified>
</cp:coreProperties>
</file>