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 cstate="print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14141"/>
                </a:solidFill>
                <a:latin typeface="Raleway-v4020 Black" pitchFamily="50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7"/>
          <p:cNvSpPr txBox="1"/>
          <p:nvPr userDrawn="1"/>
        </p:nvSpPr>
        <p:spPr>
          <a:xfrm>
            <a:off x="479376" y="332656"/>
            <a:ext cx="2733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err="1" smtClean="0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48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79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aleway-v4020 Thin" pitchFamily="50" charset="-18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>
                <a:solidFill>
                  <a:srgbClr val="414141"/>
                </a:solidFill>
                <a:latin typeface="Raleway-v4020" pitchFamily="50" charset="-1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4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Raleway-v4020 Thin" pitchFamily="50" charset="-18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Raleway-v4020" pitchFamily="50" charset="-18"/>
              </a:defRPr>
            </a:lvl1pPr>
            <a:lvl2pPr>
              <a:defRPr>
                <a:latin typeface="Raleway-v4020" pitchFamily="50" charset="-18"/>
              </a:defRPr>
            </a:lvl2pPr>
            <a:lvl3pPr>
              <a:defRPr>
                <a:latin typeface="Raleway-v4020" pitchFamily="50" charset="-18"/>
              </a:defRPr>
            </a:lvl3pPr>
            <a:lvl4pPr>
              <a:defRPr>
                <a:latin typeface="Raleway-v4020" pitchFamily="50" charset="-18"/>
              </a:defRPr>
            </a:lvl4pPr>
            <a:lvl5pPr>
              <a:defRPr>
                <a:latin typeface="Raleway-v4020" pitchFamily="50" charset="-1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47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>
                <a:solidFill>
                  <a:srgbClr val="414141"/>
                </a:solidFill>
                <a:latin typeface="Raleway-v4020" pitchFamily="50" charset="-1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582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14141"/>
                </a:solidFill>
                <a:latin typeface="Raleway-v4020 Black" pitchFamily="50" charset="-18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562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4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20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18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18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4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20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18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18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24/03/2018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7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>
            <a:lvl1pPr>
              <a:defRPr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14141"/>
                </a:solidFill>
                <a:latin typeface="Raleway-v4020 Black" pitchFamily="50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0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18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16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16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14141"/>
                </a:solidFill>
                <a:latin typeface="Raleway-v4020 Black" pitchFamily="50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0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18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16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16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24/03/2018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3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24/03/2018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9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24/03/2018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663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8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24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20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20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>
                <a:solidFill>
                  <a:srgbClr val="414141"/>
                </a:solidFill>
                <a:latin typeface="Raleway-v4020" pitchFamily="50" charset="-1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24/03/2018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333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Raleway-v4020" pitchFamily="50" charset="-1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>
                <a:solidFill>
                  <a:srgbClr val="41414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24/03/2018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7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424" y="6356350"/>
            <a:ext cx="922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414141"/>
                </a:solidFill>
                <a:latin typeface="Raleway-v4020" pitchFamily="50" charset="-18"/>
              </a:defRPr>
            </a:lvl1pPr>
          </a:lstStyle>
          <a:p>
            <a:fld id="{BF669CD5-EC14-4DE5-86A6-D9133CD12038}" type="datetimeFigureOut">
              <a:rPr lang="en-GB" smtClean="0"/>
              <a:pPr/>
              <a:t>24/03/2018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414141"/>
                </a:solidFill>
                <a:latin typeface="Raleway-v4020" pitchFamily="50" charset="-18"/>
              </a:defRPr>
            </a:lvl1pPr>
          </a:lstStyle>
          <a:p>
            <a:r>
              <a:rPr lang="en-US" dirty="0" smtClean="0"/>
              <a:t>Footer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1431" y="6356350"/>
            <a:ext cx="5779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6EBE"/>
                </a:solidFill>
                <a:latin typeface="Raleway-v4020" pitchFamily="50" charset="-18"/>
                <a:ea typeface="Adobe Fan Heiti Std B" panose="020B0700000000000000" pitchFamily="34" charset="-128"/>
              </a:defRPr>
            </a:lvl1pPr>
          </a:lstStyle>
          <a:p>
            <a:fld id="{6DD7D84E-0E76-444F-8C2F-83F1D9BD0C6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383410" y="6356350"/>
            <a:ext cx="1774012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err="1" smtClean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NobleProg</a:t>
            </a:r>
            <a:r>
              <a:rPr lang="en-GB" sz="1000" b="1" dirty="0" smtClean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®</a:t>
            </a:r>
            <a:r>
              <a:rPr lang="en-GB" sz="1000" dirty="0" smtClean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 Limited 201</a:t>
            </a:r>
            <a:r>
              <a:rPr lang="pl-PL" sz="1000" dirty="0" smtClean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7</a:t>
            </a:r>
            <a:r>
              <a:rPr lang="en-GB" sz="1000" dirty="0" smtClean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 </a:t>
            </a:r>
          </a:p>
          <a:p>
            <a:pPr algn="ctr"/>
            <a:r>
              <a:rPr lang="en-GB" sz="1000" dirty="0" smtClean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All Rights Reserved</a:t>
            </a:r>
          </a:p>
          <a:p>
            <a:endParaRPr lang="en-GB" sz="1100" dirty="0">
              <a:solidFill>
                <a:srgbClr val="414141"/>
              </a:solidFill>
              <a:latin typeface="Raleway-v4020" pitchFamily="50" charset="-1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493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6EBE"/>
          </a:solidFill>
          <a:latin typeface="Raleway-v4020 Thin" pitchFamily="50" charset="-18"/>
          <a:ea typeface="Adobe Fan Heiti Std B" panose="020B07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With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658"/>
            <a:ext cx="10515600" cy="1325563"/>
          </a:xfrm>
        </p:spPr>
        <p:txBody>
          <a:bodyPr>
            <a:normAutofit/>
          </a:bodyPr>
          <a:lstStyle/>
          <a:p>
            <a:r>
              <a:rPr lang="en-CA" sz="3200" dirty="0"/>
              <a:t>Adding NVRAM to New HPC Systems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334294"/>
            <a:ext cx="96107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3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 is slow. </a:t>
            </a:r>
            <a:endParaRPr lang="en-CA" dirty="0" smtClean="0"/>
          </a:p>
          <a:p>
            <a:r>
              <a:rPr lang="en-CA" dirty="0" smtClean="0"/>
              <a:t>Bad </a:t>
            </a:r>
            <a:r>
              <a:rPr lang="en-CA" dirty="0"/>
              <a:t>programs are slower. </a:t>
            </a:r>
            <a:endParaRPr lang="en-CA" dirty="0" smtClean="0"/>
          </a:p>
          <a:p>
            <a:r>
              <a:rPr lang="en-CA" dirty="0" smtClean="0"/>
              <a:t>High-level </a:t>
            </a:r>
            <a:r>
              <a:rPr lang="en-CA" dirty="0"/>
              <a:t>language: one line can touch a lot of data </a:t>
            </a:r>
            <a:endParaRPr lang="en-CA" dirty="0" smtClean="0"/>
          </a:p>
          <a:p>
            <a:r>
              <a:rPr lang="en-CA" dirty="0" smtClean="0"/>
              <a:t>R </a:t>
            </a:r>
            <a:r>
              <a:rPr lang="en-CA" dirty="0"/>
              <a:t>will not fix bad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CA" sz="3200" dirty="0"/>
              <a:t>Introduction to Parallel Programming Concepts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Implicit parallelism: Parallel details hidden from user </a:t>
            </a:r>
            <a:endParaRPr lang="en-CA" dirty="0" smtClean="0"/>
          </a:p>
          <a:p>
            <a:r>
              <a:rPr lang="en-CA" dirty="0" smtClean="0"/>
              <a:t>Explicit </a:t>
            </a:r>
            <a:r>
              <a:rPr lang="en-CA" dirty="0"/>
              <a:t>parallelism: Some assembly required. . . </a:t>
            </a:r>
            <a:endParaRPr lang="en-CA" dirty="0" smtClean="0"/>
          </a:p>
          <a:p>
            <a:r>
              <a:rPr lang="en-CA" dirty="0" smtClean="0"/>
              <a:t>Embarrassingly </a:t>
            </a:r>
            <a:r>
              <a:rPr lang="en-CA" dirty="0"/>
              <a:t>Parallel: Also called loosely coupled</a:t>
            </a:r>
            <a:r>
              <a:rPr lang="en-CA" dirty="0" smtClean="0"/>
              <a:t>. </a:t>
            </a:r>
            <a:r>
              <a:rPr lang="en-CA" dirty="0"/>
              <a:t>Obvious how to make parallel; lots of independence in computations. </a:t>
            </a:r>
            <a:endParaRPr lang="en-CA" dirty="0" smtClean="0"/>
          </a:p>
          <a:p>
            <a:r>
              <a:rPr lang="en-CA" dirty="0" smtClean="0"/>
              <a:t>Tightly </a:t>
            </a:r>
            <a:r>
              <a:rPr lang="en-CA" dirty="0"/>
              <a:t>Coupled: Opposite of embarrassingly parallel; lots of dependence in computations. </a:t>
            </a:r>
            <a:endParaRPr lang="en-CA" dirty="0" smtClean="0"/>
          </a:p>
          <a:p>
            <a:r>
              <a:rPr lang="en-CA" dirty="0" err="1" smtClean="0"/>
              <a:t>Wallclock</a:t>
            </a:r>
            <a:r>
              <a:rPr lang="en-CA" dirty="0" smtClean="0"/>
              <a:t> </a:t>
            </a:r>
            <a:r>
              <a:rPr lang="en-CA" dirty="0"/>
              <a:t>Time: Time of the clock on the wall from start to finish </a:t>
            </a:r>
            <a:endParaRPr lang="en-CA" dirty="0" smtClean="0"/>
          </a:p>
          <a:p>
            <a:r>
              <a:rPr lang="en-CA" dirty="0" smtClean="0"/>
              <a:t>Speedup</a:t>
            </a:r>
            <a:r>
              <a:rPr lang="en-CA" dirty="0"/>
              <a:t>: </a:t>
            </a:r>
            <a:r>
              <a:rPr lang="en-CA" dirty="0" err="1"/>
              <a:t>unitless</a:t>
            </a:r>
            <a:r>
              <a:rPr lang="en-CA" dirty="0"/>
              <a:t> measure of improvement; more is better.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9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Programming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Mostly Shared Memory (view from serial)</a:t>
            </a:r>
            <a:endParaRPr lang="en-CA" dirty="0" smtClean="0"/>
          </a:p>
          <a:p>
            <a:r>
              <a:rPr lang="en-CA" dirty="0" smtClean="0"/>
              <a:t>Manager-Workers </a:t>
            </a:r>
            <a:r>
              <a:rPr lang="en-CA" dirty="0"/>
              <a:t>(Master-Slaves) </a:t>
            </a:r>
            <a:endParaRPr lang="en-CA" dirty="0" smtClean="0"/>
          </a:p>
          <a:p>
            <a:pPr lvl="1"/>
            <a:r>
              <a:rPr lang="en-CA" dirty="0" smtClean="0"/>
              <a:t>One </a:t>
            </a:r>
            <a:r>
              <a:rPr lang="en-CA" dirty="0"/>
              <a:t>process hands out work and merges results </a:t>
            </a:r>
            <a:endParaRPr lang="en-CA" dirty="0" smtClean="0"/>
          </a:p>
          <a:p>
            <a:r>
              <a:rPr lang="en-CA" dirty="0" smtClean="0"/>
              <a:t>Fork-Join </a:t>
            </a:r>
          </a:p>
          <a:p>
            <a:pPr lvl="1"/>
            <a:r>
              <a:rPr lang="en-CA" dirty="0" smtClean="0"/>
              <a:t>One </a:t>
            </a:r>
            <a:r>
              <a:rPr lang="en-CA" dirty="0"/>
              <a:t>process splits into many then results are joined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Mostly Distributed Memory (view from parallel</a:t>
            </a:r>
            <a:r>
              <a:rPr lang="en-CA" dirty="0" smtClean="0"/>
              <a:t>)</a:t>
            </a:r>
          </a:p>
          <a:p>
            <a:r>
              <a:rPr lang="en-CA" dirty="0"/>
              <a:t>Map-Reduce (on a virtual matrix) </a:t>
            </a:r>
            <a:endParaRPr lang="en-CA" dirty="0" smtClean="0"/>
          </a:p>
          <a:p>
            <a:pPr lvl="1"/>
            <a:r>
              <a:rPr lang="en-CA" dirty="0" smtClean="0"/>
              <a:t>Map </a:t>
            </a:r>
            <a:r>
              <a:rPr lang="en-CA" dirty="0"/>
              <a:t>= Row operations </a:t>
            </a:r>
            <a:endParaRPr lang="en-CA" dirty="0" smtClean="0"/>
          </a:p>
          <a:p>
            <a:pPr lvl="1"/>
            <a:r>
              <a:rPr lang="en-CA" dirty="0" smtClean="0"/>
              <a:t>Reduce </a:t>
            </a:r>
            <a:r>
              <a:rPr lang="en-CA" dirty="0"/>
              <a:t>= Column operations </a:t>
            </a:r>
            <a:endParaRPr lang="en-CA" dirty="0" smtClean="0"/>
          </a:p>
          <a:p>
            <a:pPr lvl="1"/>
            <a:r>
              <a:rPr lang="en-CA" dirty="0" smtClean="0"/>
              <a:t>Shuffle </a:t>
            </a:r>
            <a:r>
              <a:rPr lang="en-CA" dirty="0"/>
              <a:t>= Transpose (Hidden from user) </a:t>
            </a:r>
            <a:endParaRPr lang="en-CA" dirty="0" smtClean="0"/>
          </a:p>
          <a:p>
            <a:r>
              <a:rPr lang="en-CA" dirty="0" smtClean="0"/>
              <a:t>Single </a:t>
            </a:r>
            <a:r>
              <a:rPr lang="en-CA" dirty="0"/>
              <a:t>Program Multiple Data (SPMD) </a:t>
            </a:r>
            <a:endParaRPr lang="en-CA" dirty="0" smtClean="0"/>
          </a:p>
          <a:p>
            <a:pPr lvl="1"/>
            <a:r>
              <a:rPr lang="en-CA" dirty="0" smtClean="0"/>
              <a:t>Many </a:t>
            </a:r>
            <a:r>
              <a:rPr lang="en-CA" dirty="0"/>
              <a:t>copies of one program run in parallel </a:t>
            </a:r>
            <a:endParaRPr lang="en-CA" dirty="0" smtClean="0"/>
          </a:p>
          <a:p>
            <a:pPr lvl="1"/>
            <a:r>
              <a:rPr lang="en-CA" dirty="0" smtClean="0"/>
              <a:t>A </a:t>
            </a:r>
            <a:r>
              <a:rPr lang="en-CA" dirty="0"/>
              <a:t>30+ year tradition in HPC </a:t>
            </a:r>
            <a:endParaRPr lang="en-CA" dirty="0" smtClean="0"/>
          </a:p>
          <a:p>
            <a:pPr lvl="1"/>
            <a:r>
              <a:rPr lang="en-CA" dirty="0" smtClean="0"/>
              <a:t>Appears </a:t>
            </a:r>
            <a:r>
              <a:rPr lang="en-CA" dirty="0"/>
              <a:t>harder than it 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Programming: Theory vs Practice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57" y="1746635"/>
            <a:ext cx="4228546" cy="3995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028" y="1690688"/>
            <a:ext cx="4130147" cy="40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Programming Packages for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Memory </a:t>
            </a:r>
            <a:endParaRPr lang="en-US" dirty="0" smtClean="0"/>
          </a:p>
          <a:p>
            <a:pPr lvl="1"/>
            <a:r>
              <a:rPr lang="en-US" dirty="0" smtClean="0"/>
              <a:t>parallel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	</a:t>
            </a:r>
            <a:endParaRPr lang="en-CA" dirty="0" smtClean="0"/>
          </a:p>
          <a:p>
            <a:r>
              <a:rPr lang="en-CA" dirty="0"/>
              <a:t>Distributed works in Shared </a:t>
            </a:r>
            <a:r>
              <a:rPr lang="en-CA" dirty="0" smtClean="0"/>
              <a:t>Memory</a:t>
            </a:r>
          </a:p>
          <a:p>
            <a:pPr lvl="1"/>
            <a:r>
              <a:rPr lang="en-US" dirty="0" err="1" smtClean="0"/>
              <a:t>pbdMPI</a:t>
            </a:r>
            <a:r>
              <a:rPr lang="en-US" dirty="0"/>
              <a:t>, </a:t>
            </a:r>
            <a:r>
              <a:rPr lang="en-US" dirty="0" err="1"/>
              <a:t>pbdDMAT</a:t>
            </a:r>
            <a:r>
              <a:rPr lang="en-US" dirty="0"/>
              <a:t> (</a:t>
            </a:r>
            <a:r>
              <a:rPr lang="en-US" dirty="0" err="1"/>
              <a:t>pbdSLAP</a:t>
            </a:r>
            <a:r>
              <a:rPr lang="en-US" dirty="0"/>
              <a:t> and </a:t>
            </a:r>
            <a:r>
              <a:rPr lang="en-US" dirty="0" err="1"/>
              <a:t>pbdBASE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59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33" y="0"/>
            <a:ext cx="10515600" cy="1325563"/>
          </a:xfrm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3" y="1385358"/>
            <a:ext cx="5842000" cy="4351338"/>
          </a:xfrm>
        </p:spPr>
        <p:txBody>
          <a:bodyPr/>
          <a:lstStyle/>
          <a:p>
            <a:r>
              <a:rPr lang="en-CA" dirty="0"/>
              <a:t>A simple Fork-Join parallel programming paradigm </a:t>
            </a:r>
            <a:endParaRPr lang="en-CA" dirty="0" smtClean="0"/>
          </a:p>
          <a:p>
            <a:r>
              <a:rPr lang="en-CA" dirty="0" smtClean="0"/>
              <a:t>Data </a:t>
            </a:r>
            <a:r>
              <a:rPr lang="en-CA" dirty="0"/>
              <a:t>copied to child on write (handled by OS) </a:t>
            </a:r>
            <a:endParaRPr lang="en-CA" dirty="0" smtClean="0"/>
          </a:p>
          <a:p>
            <a:r>
              <a:rPr lang="en-CA" dirty="0" smtClean="0"/>
              <a:t>Very </a:t>
            </a:r>
            <a:r>
              <a:rPr lang="en-CA" dirty="0"/>
              <a:t>efficient. </a:t>
            </a:r>
            <a:endParaRPr lang="en-CA" dirty="0" smtClean="0"/>
          </a:p>
          <a:p>
            <a:r>
              <a:rPr lang="en-CA" dirty="0" smtClean="0"/>
              <a:t>No </a:t>
            </a:r>
            <a:r>
              <a:rPr lang="en-CA" dirty="0"/>
              <a:t>Windows support. </a:t>
            </a:r>
            <a:endParaRPr lang="en-CA" dirty="0" smtClean="0"/>
          </a:p>
          <a:p>
            <a:r>
              <a:rPr lang="en-CA" dirty="0" smtClean="0"/>
              <a:t>Not </a:t>
            </a:r>
            <a:r>
              <a:rPr lang="en-CA" dirty="0"/>
              <a:t>as efficient as threads (C, C++, FORTRAN).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533" y="1325563"/>
            <a:ext cx="4664075" cy="363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8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Uses </a:t>
            </a:r>
            <a:r>
              <a:rPr lang="en-CA" dirty="0"/>
              <a:t>sockets. </a:t>
            </a:r>
            <a:endParaRPr lang="en-CA" dirty="0" smtClean="0"/>
          </a:p>
          <a:p>
            <a:r>
              <a:rPr lang="en-CA" dirty="0" smtClean="0"/>
              <a:t>Works </a:t>
            </a:r>
            <a:r>
              <a:rPr lang="en-CA" dirty="0"/>
              <a:t>on all platforms. </a:t>
            </a:r>
            <a:endParaRPr lang="en-CA" dirty="0" smtClean="0"/>
          </a:p>
          <a:p>
            <a:r>
              <a:rPr lang="en-CA" dirty="0" smtClean="0"/>
              <a:t>More </a:t>
            </a:r>
            <a:r>
              <a:rPr lang="en-CA" dirty="0"/>
              <a:t>fiddly than </a:t>
            </a:r>
            <a:r>
              <a:rPr lang="en-CA" dirty="0" err="1"/>
              <a:t>mclapply</a:t>
            </a:r>
            <a:r>
              <a:rPr lang="en-CA" dirty="0"/>
              <a:t>(). </a:t>
            </a:r>
            <a:endParaRPr lang="en-CA" dirty="0" smtClean="0"/>
          </a:p>
          <a:p>
            <a:r>
              <a:rPr lang="en-CA" dirty="0" smtClean="0"/>
              <a:t>Not </a:t>
            </a:r>
            <a:r>
              <a:rPr lang="en-CA" dirty="0"/>
              <a:t>as efficient as forks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On </a:t>
            </a:r>
            <a:r>
              <a:rPr lang="en-CA" dirty="0" err="1"/>
              <a:t>Cran</a:t>
            </a:r>
            <a:r>
              <a:rPr lang="en-CA" dirty="0"/>
              <a:t> (Revolution </a:t>
            </a:r>
            <a:r>
              <a:rPr lang="en-CA" dirty="0" smtClean="0"/>
              <a:t>Analytics, now MRO). </a:t>
            </a:r>
          </a:p>
          <a:p>
            <a:r>
              <a:rPr lang="en-CA" dirty="0" err="1" smtClean="0"/>
              <a:t>foreach</a:t>
            </a:r>
            <a:r>
              <a:rPr lang="en-CA" dirty="0" smtClean="0"/>
              <a:t> </a:t>
            </a:r>
            <a:r>
              <a:rPr lang="en-CA" dirty="0"/>
              <a:t>is a single interface for a number of “backend” packages. </a:t>
            </a:r>
            <a:endParaRPr lang="en-CA" dirty="0" smtClean="0"/>
          </a:p>
          <a:p>
            <a:r>
              <a:rPr lang="en-CA" dirty="0" err="1" smtClean="0"/>
              <a:t>Backends</a:t>
            </a:r>
            <a:r>
              <a:rPr lang="en-CA" dirty="0"/>
              <a:t>: </a:t>
            </a:r>
            <a:r>
              <a:rPr lang="en-CA" dirty="0" err="1"/>
              <a:t>doMC</a:t>
            </a:r>
            <a:r>
              <a:rPr lang="en-CA" dirty="0"/>
              <a:t>, </a:t>
            </a:r>
            <a:r>
              <a:rPr lang="en-CA" dirty="0" err="1"/>
              <a:t>doMPI</a:t>
            </a:r>
            <a:r>
              <a:rPr lang="en-CA" dirty="0"/>
              <a:t>, </a:t>
            </a:r>
            <a:r>
              <a:rPr lang="en-CA" dirty="0" err="1"/>
              <a:t>doParallel</a:t>
            </a:r>
            <a:r>
              <a:rPr lang="en-CA" dirty="0"/>
              <a:t>, </a:t>
            </a:r>
            <a:r>
              <a:rPr lang="en-CA" dirty="0" err="1"/>
              <a:t>doRedis</a:t>
            </a:r>
            <a:r>
              <a:rPr lang="en-CA" dirty="0"/>
              <a:t>, </a:t>
            </a:r>
            <a:r>
              <a:rPr lang="en-CA" dirty="0" err="1"/>
              <a:t>doRNG</a:t>
            </a:r>
            <a:r>
              <a:rPr lang="en-CA" dirty="0"/>
              <a:t>, </a:t>
            </a:r>
            <a:r>
              <a:rPr lang="en-CA" dirty="0" err="1"/>
              <a:t>doSNOW</a:t>
            </a:r>
            <a:r>
              <a:rPr lang="en-CA" dirty="0"/>
              <a:t>. </a:t>
            </a:r>
            <a:endParaRPr lang="en-CA" dirty="0" smtClean="0"/>
          </a:p>
          <a:p>
            <a:r>
              <a:rPr lang="en-CA" dirty="0" smtClean="0"/>
              <a:t>A </a:t>
            </a:r>
            <a:r>
              <a:rPr lang="en-CA" dirty="0"/>
              <a:t>Manager-Workers </a:t>
            </a:r>
            <a:r>
              <a:rPr lang="en-CA" dirty="0" smtClean="0"/>
              <a:t>approach</a:t>
            </a:r>
          </a:p>
          <a:p>
            <a:r>
              <a:rPr lang="en-CA" dirty="0"/>
              <a:t>The Idea: Unify the disparate interfaces. </a:t>
            </a:r>
            <a:endParaRPr lang="en-CA" dirty="0" smtClean="0"/>
          </a:p>
          <a:p>
            <a:pPr lvl="1"/>
            <a:r>
              <a:rPr lang="en-CA" dirty="0" smtClean="0"/>
              <a:t>Works </a:t>
            </a:r>
            <a:r>
              <a:rPr lang="en-CA" dirty="0"/>
              <a:t>on all platforms (if backend does). </a:t>
            </a:r>
            <a:endParaRPr lang="en-CA" dirty="0" smtClean="0"/>
          </a:p>
          <a:p>
            <a:pPr lvl="1"/>
            <a:r>
              <a:rPr lang="en-CA" dirty="0" smtClean="0"/>
              <a:t>Can </a:t>
            </a:r>
            <a:r>
              <a:rPr lang="en-CA" dirty="0"/>
              <a:t>even work serial with minor notational change. </a:t>
            </a:r>
            <a:endParaRPr lang="en-CA" dirty="0" smtClean="0"/>
          </a:p>
          <a:p>
            <a:pPr lvl="1"/>
            <a:r>
              <a:rPr lang="en-CA" dirty="0" smtClean="0"/>
              <a:t>Write </a:t>
            </a:r>
            <a:r>
              <a:rPr lang="en-CA" dirty="0"/>
              <a:t>the code once, use whichever backend you prefer. </a:t>
            </a:r>
            <a:endParaRPr lang="en-CA" dirty="0" smtClean="0"/>
          </a:p>
          <a:p>
            <a:pPr lvl="1"/>
            <a:r>
              <a:rPr lang="en-CA" dirty="0" smtClean="0"/>
              <a:t>Binary </a:t>
            </a:r>
            <a:r>
              <a:rPr lang="en-CA" dirty="0"/>
              <a:t>operator, non-R-</a:t>
            </a:r>
            <a:r>
              <a:rPr lang="en-CA" dirty="0" err="1"/>
              <a:t>ish</a:t>
            </a:r>
            <a:r>
              <a:rPr lang="en-CA" dirty="0"/>
              <a:t> </a:t>
            </a:r>
            <a:r>
              <a:rPr lang="en-CA" dirty="0" err="1"/>
              <a:t>synatx</a:t>
            </a:r>
            <a:r>
              <a:rPr lang="en-CA" dirty="0"/>
              <a:t>. </a:t>
            </a:r>
            <a:endParaRPr lang="en-CA" dirty="0" smtClean="0"/>
          </a:p>
          <a:p>
            <a:pPr lvl="1"/>
            <a:r>
              <a:rPr lang="en-CA" dirty="0" smtClean="0"/>
              <a:t>Overhead </a:t>
            </a:r>
            <a:r>
              <a:rPr lang="en-CA" dirty="0"/>
              <a:t>issues if you aren’t careful!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smtClean="0"/>
              <a:t>name is Michael </a:t>
            </a:r>
            <a:r>
              <a:rPr lang="en-US" dirty="0" smtClean="0"/>
              <a:t>Yan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"/>
          <p:cNvGraphicFramePr/>
          <p:nvPr>
            <p:extLst>
              <p:ext uri="{D42A27DB-BD31-4B8C-83A1-F6EECF244321}">
                <p14:modId xmlns:p14="http://schemas.microsoft.com/office/powerpoint/2010/main" val="762850807"/>
              </p:ext>
            </p:extLst>
          </p:nvPr>
        </p:nvGraphicFramePr>
        <p:xfrm>
          <a:off x="1574800" y="2497284"/>
          <a:ext cx="2311400" cy="2464184"/>
        </p:xfrm>
        <a:graphic>
          <a:graphicData uri="http://schemas.openxmlformats.org/drawingml/2006/table">
            <a:tbl>
              <a:tblPr/>
              <a:tblGrid>
                <a:gridCol w="1363448"/>
                <a:gridCol w="947952"/>
              </a:tblGrid>
              <a:tr h="4572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Introduction</a:t>
                      </a:r>
                      <a:endParaRPr sz="12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09:30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–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10:30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117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Break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10:30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sz="1000" dirty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-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: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45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4572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200" dirty="0" err="1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pbdR</a:t>
                      </a: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MPI</a:t>
                      </a:r>
                      <a:endParaRPr lang="en-US" sz="12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10:45</a:t>
                      </a:r>
                      <a:r>
                        <a:rPr lang="en-US" sz="1000" baseline="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–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117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Lunch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12:00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–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13:00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4572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200" dirty="0" err="1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pbdR</a:t>
                      </a: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MPI</a:t>
                      </a:r>
                      <a:endParaRPr lang="en-US" sz="12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13:00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–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117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Break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14:30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–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14:45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4572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200" dirty="0" err="1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pbdR</a:t>
                      </a: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MPI</a:t>
                      </a:r>
                      <a:endParaRPr lang="en-US" sz="12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14:45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sz="1000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: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"/>
          <p:cNvGraphicFramePr/>
          <p:nvPr>
            <p:extLst>
              <p:ext uri="{D42A27DB-BD31-4B8C-83A1-F6EECF244321}">
                <p14:modId xmlns:p14="http://schemas.microsoft.com/office/powerpoint/2010/main" val="15420028"/>
              </p:ext>
            </p:extLst>
          </p:nvPr>
        </p:nvGraphicFramePr>
        <p:xfrm>
          <a:off x="4622800" y="2497284"/>
          <a:ext cx="2311400" cy="2464184"/>
        </p:xfrm>
        <a:graphic>
          <a:graphicData uri="http://schemas.openxmlformats.org/drawingml/2006/table">
            <a:tbl>
              <a:tblPr/>
              <a:tblGrid>
                <a:gridCol w="1363448"/>
                <a:gridCol w="947952"/>
              </a:tblGrid>
              <a:tr h="457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Distributed Data</a:t>
                      </a: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09:30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–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10:30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117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Break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10:30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sz="1000" dirty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-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: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45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457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Distributed Data</a:t>
                      </a:r>
                      <a:endParaRPr lang="en-US" sz="1200" dirty="0" smtClean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10:45</a:t>
                      </a:r>
                      <a:r>
                        <a:rPr lang="en-US" sz="1000" baseline="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–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117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Lunch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12:00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–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13:00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457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Distributed Data</a:t>
                      </a:r>
                      <a:endParaRPr lang="en-US" sz="1200" dirty="0" smtClean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13:00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–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117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Break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14:30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–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14:45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457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Data</a:t>
                      </a:r>
                      <a:r>
                        <a:rPr lang="en-US" sz="1200" baseline="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I/O</a:t>
                      </a:r>
                      <a:endParaRPr lang="en-US" sz="1200" dirty="0" smtClean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14:45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sz="1000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: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"/>
          <p:cNvGraphicFramePr/>
          <p:nvPr>
            <p:extLst>
              <p:ext uri="{D42A27DB-BD31-4B8C-83A1-F6EECF244321}">
                <p14:modId xmlns:p14="http://schemas.microsoft.com/office/powerpoint/2010/main" val="1657504566"/>
              </p:ext>
            </p:extLst>
          </p:nvPr>
        </p:nvGraphicFramePr>
        <p:xfrm>
          <a:off x="7865533" y="2497284"/>
          <a:ext cx="2311400" cy="2464184"/>
        </p:xfrm>
        <a:graphic>
          <a:graphicData uri="http://schemas.openxmlformats.org/drawingml/2006/table">
            <a:tbl>
              <a:tblPr/>
              <a:tblGrid>
                <a:gridCol w="1363448"/>
                <a:gridCol w="947952"/>
              </a:tblGrid>
              <a:tr h="4572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Intro to Hadoop</a:t>
                      </a:r>
                      <a:r>
                        <a:rPr lang="en-US" sz="1200" baseline="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and Spark</a:t>
                      </a:r>
                      <a:endParaRPr sz="12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09:30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–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10:30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117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Break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10:30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sz="1000" dirty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-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: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45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4572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Spark</a:t>
                      </a:r>
                      <a:r>
                        <a:rPr lang="en-US" sz="1200" baseline="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in R</a:t>
                      </a:r>
                      <a:endParaRPr sz="12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10:45</a:t>
                      </a:r>
                      <a:r>
                        <a:rPr lang="en-US" sz="1000" baseline="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–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117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Lunch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12:00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–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13:00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4572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Spark</a:t>
                      </a:r>
                      <a:r>
                        <a:rPr lang="en-US" sz="1200" baseline="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in R</a:t>
                      </a:r>
                      <a:endParaRPr lang="en-US" sz="12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13:00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–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117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Break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14:30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–</a:t>
                      </a:r>
                      <a:r>
                        <a:rPr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 lang="en-US" sz="1000" dirty="0" smtClean="0"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14:45</a:t>
                      </a:r>
                      <a:endParaRPr sz="1000" dirty="0">
                        <a:latin typeface="Source Sans Pro Light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4572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2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Spark</a:t>
                      </a:r>
                      <a:r>
                        <a:rPr lang="en-US" sz="1200" baseline="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in R</a:t>
                      </a:r>
                      <a:endParaRPr lang="en-US" sz="12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14:45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sz="1000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 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r>
                        <a:rPr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:</a:t>
                      </a:r>
                      <a:r>
                        <a:rPr lang="en-US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1" marR="22121" marT="22121" marB="22121" anchor="ctr" horzOverflow="overflow">
                    <a:lnL w="63500">
                      <a:solidFill>
                        <a:srgbClr val="FFFFFF"/>
                      </a:solidFill>
                      <a:miter lim="400000"/>
                    </a:lnL>
                    <a:lnR w="63500">
                      <a:solidFill>
                        <a:srgbClr val="FFFFFF"/>
                      </a:solidFill>
                      <a:miter lim="400000"/>
                    </a:lnR>
                    <a:lnT w="63500">
                      <a:solidFill>
                        <a:srgbClr val="FFFFFF"/>
                      </a:solidFill>
                      <a:miter lim="400000"/>
                    </a:lnT>
                    <a:lnB w="635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Distributed works in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pbdR</a:t>
            </a:r>
            <a:r>
              <a:rPr lang="en-US" dirty="0" smtClean="0"/>
              <a:t>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6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An Overview of Parallel Hardware, Software, and Architectures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Quick </a:t>
            </a:r>
            <a:r>
              <a:rPr lang="en-CA" dirty="0"/>
              <a:t>Overview of Parallel Hardware </a:t>
            </a:r>
            <a:endParaRPr lang="en-CA" dirty="0" smtClean="0"/>
          </a:p>
          <a:p>
            <a:r>
              <a:rPr lang="en-CA" dirty="0" smtClean="0"/>
              <a:t>A </a:t>
            </a:r>
            <a:r>
              <a:rPr lang="en-CA" dirty="0"/>
              <a:t>Quick Overview of Parallel Software </a:t>
            </a:r>
            <a:endParaRPr lang="en-CA" dirty="0" smtClean="0"/>
          </a:p>
          <a:p>
            <a:r>
              <a:rPr lang="en-CA" dirty="0" smtClean="0"/>
              <a:t>A Cluster </a:t>
            </a:r>
            <a:r>
              <a:rPr lang="en-CA" dirty="0"/>
              <a:t>Computer Architectures </a:t>
            </a:r>
            <a:endParaRPr lang="en-CA" dirty="0" smtClean="0"/>
          </a:p>
          <a:p>
            <a:r>
              <a:rPr lang="en-CA" dirty="0" smtClean="0"/>
              <a:t>Batch </a:t>
            </a:r>
            <a:r>
              <a:rPr lang="en-CA" dirty="0"/>
              <a:t>and Interactive </a:t>
            </a:r>
            <a:endParaRPr lang="en-CA" dirty="0" smtClean="0"/>
          </a:p>
          <a:p>
            <a:r>
              <a:rPr lang="en-CA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2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 Quick Overview of Parallel Hardware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31" y="1736003"/>
            <a:ext cx="6840002" cy="453058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277533" y="4419600"/>
            <a:ext cx="3826934" cy="1846985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63266" y="3149600"/>
            <a:ext cx="2785533" cy="2338051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83666" y="1886118"/>
            <a:ext cx="889001" cy="2338051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799667" y="3530600"/>
            <a:ext cx="863599" cy="3894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461533" y="4115499"/>
            <a:ext cx="211134" cy="4896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61533" y="1972733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32851" y="4027611"/>
            <a:ext cx="109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Multicore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07708" y="2833630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GPU/Many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31" y="1736003"/>
            <a:ext cx="6840002" cy="4530582"/>
          </a:xfrm>
          <a:prstGeom prst="rect">
            <a:avLst/>
          </a:prstGeom>
        </p:spPr>
      </p:pic>
      <p:sp>
        <p:nvSpPr>
          <p:cNvPr id="19" name="Rounded Rectangular Callout 18"/>
          <p:cNvSpPr/>
          <p:nvPr/>
        </p:nvSpPr>
        <p:spPr>
          <a:xfrm>
            <a:off x="5779413" y="3877732"/>
            <a:ext cx="1273322" cy="1727851"/>
          </a:xfrm>
          <a:prstGeom prst="wedgeRoundRectCallout">
            <a:avLst>
              <a:gd name="adj1" fmla="val 70693"/>
              <a:gd name="adj2" fmla="val -4699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 Quick Overview of Parallel </a:t>
            </a:r>
            <a:r>
              <a:rPr lang="en-CA" dirty="0" smtClean="0"/>
              <a:t>Software </a:t>
            </a:r>
            <a:endParaRPr lang="en-CA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67287" y="1521875"/>
            <a:ext cx="1772529" cy="911835"/>
          </a:xfrm>
          <a:prstGeom prst="wedgeRoundRectCallout">
            <a:avLst>
              <a:gd name="adj1" fmla="val 84661"/>
              <a:gd name="adj2" fmla="val 47072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 to be parallel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171042" y="4396943"/>
            <a:ext cx="1772529" cy="911835"/>
          </a:xfrm>
          <a:prstGeom prst="wedgeRoundRectCallout">
            <a:avLst>
              <a:gd name="adj1" fmla="val 84661"/>
              <a:gd name="adj2" fmla="val 47072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 to be serial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9454010" y="2433710"/>
            <a:ext cx="1772529" cy="911835"/>
          </a:xfrm>
          <a:prstGeom prst="wedgeRoundRectCallout">
            <a:avLst>
              <a:gd name="adj1" fmla="val -82006"/>
              <a:gd name="adj2" fmla="val 73299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Offloading tasks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5779413" y="1956169"/>
            <a:ext cx="1273322" cy="861982"/>
          </a:xfrm>
          <a:prstGeom prst="wedgeRoundRectCallout">
            <a:avLst>
              <a:gd name="adj1" fmla="val -66947"/>
              <a:gd name="adj2" fmla="val 3695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Sockets</a:t>
            </a:r>
          </a:p>
          <a:p>
            <a:pPr algn="ctr"/>
            <a:r>
              <a:rPr lang="en-US" dirty="0" smtClean="0"/>
              <a:t>MPI</a:t>
            </a:r>
          </a:p>
          <a:p>
            <a:pPr algn="ctr"/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5779413" y="3877733"/>
            <a:ext cx="1273322" cy="1727851"/>
          </a:xfrm>
          <a:prstGeom prst="wedgeRoundRectCallout">
            <a:avLst>
              <a:gd name="adj1" fmla="val -66947"/>
              <a:gd name="adj2" fmla="val 3695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CUDA OpenCL </a:t>
            </a:r>
            <a:r>
              <a:rPr lang="en-CA" sz="1600" dirty="0" err="1"/>
              <a:t>OpenACC</a:t>
            </a:r>
            <a:r>
              <a:rPr lang="en-CA" sz="1600" dirty="0"/>
              <a:t> </a:t>
            </a:r>
            <a:r>
              <a:rPr lang="en-CA" sz="1600" dirty="0" err="1"/>
              <a:t>OpenMP</a:t>
            </a:r>
            <a:r>
              <a:rPr lang="en-CA" sz="1600" dirty="0"/>
              <a:t> </a:t>
            </a:r>
            <a:r>
              <a:rPr lang="en-CA" sz="1600" dirty="0" err="1"/>
              <a:t>Pthreads</a:t>
            </a:r>
            <a:r>
              <a:rPr lang="en-CA" sz="1600" dirty="0"/>
              <a:t> fork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98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31" y="1736003"/>
            <a:ext cx="6840002" cy="4530582"/>
          </a:xfrm>
          <a:prstGeom prst="rect">
            <a:avLst/>
          </a:prstGeom>
        </p:spPr>
      </p:pic>
      <p:sp>
        <p:nvSpPr>
          <p:cNvPr id="19" name="Rounded Rectangular Callout 18"/>
          <p:cNvSpPr/>
          <p:nvPr/>
        </p:nvSpPr>
        <p:spPr>
          <a:xfrm>
            <a:off x="5779413" y="3877732"/>
            <a:ext cx="1273322" cy="1727851"/>
          </a:xfrm>
          <a:prstGeom prst="wedgeRoundRectCallout">
            <a:avLst>
              <a:gd name="adj1" fmla="val 70693"/>
              <a:gd name="adj2" fmla="val -4699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 Quick Overview of Parallel </a:t>
            </a:r>
            <a:r>
              <a:rPr lang="en-CA" dirty="0" smtClean="0"/>
              <a:t>Software </a:t>
            </a:r>
            <a:endParaRPr lang="en-CA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67287" y="1521875"/>
            <a:ext cx="1772529" cy="911835"/>
          </a:xfrm>
          <a:prstGeom prst="wedgeRoundRectCallout">
            <a:avLst>
              <a:gd name="adj1" fmla="val 84661"/>
              <a:gd name="adj2" fmla="val 47072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 to be parallel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171042" y="4396943"/>
            <a:ext cx="1772529" cy="911835"/>
          </a:xfrm>
          <a:prstGeom prst="wedgeRoundRectCallout">
            <a:avLst>
              <a:gd name="adj1" fmla="val 84661"/>
              <a:gd name="adj2" fmla="val 47072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 to be serial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9454010" y="2433710"/>
            <a:ext cx="1772529" cy="911835"/>
          </a:xfrm>
          <a:prstGeom prst="wedgeRoundRectCallout">
            <a:avLst>
              <a:gd name="adj1" fmla="val -82006"/>
              <a:gd name="adj2" fmla="val 73299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Offloading tasks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5779413" y="1956169"/>
            <a:ext cx="1273322" cy="861982"/>
          </a:xfrm>
          <a:prstGeom prst="wedgeRoundRectCallout">
            <a:avLst>
              <a:gd name="adj1" fmla="val -66947"/>
              <a:gd name="adj2" fmla="val 3695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Sockets</a:t>
            </a:r>
          </a:p>
          <a:p>
            <a:pPr algn="ctr"/>
            <a:r>
              <a:rPr lang="en-US" dirty="0" smtClean="0"/>
              <a:t>MPI</a:t>
            </a:r>
          </a:p>
          <a:p>
            <a:pPr algn="ctr"/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5779413" y="3877733"/>
            <a:ext cx="1273322" cy="1727851"/>
          </a:xfrm>
          <a:prstGeom prst="wedgeRoundRectCallout">
            <a:avLst>
              <a:gd name="adj1" fmla="val -66947"/>
              <a:gd name="adj2" fmla="val 3695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CUDA OpenCL </a:t>
            </a:r>
            <a:r>
              <a:rPr lang="en-CA" sz="1600" dirty="0" err="1"/>
              <a:t>OpenACC</a:t>
            </a:r>
            <a:r>
              <a:rPr lang="en-CA" sz="1600" dirty="0"/>
              <a:t> </a:t>
            </a:r>
            <a:r>
              <a:rPr lang="en-CA" sz="1600" dirty="0" err="1"/>
              <a:t>OpenMP</a:t>
            </a:r>
            <a:r>
              <a:rPr lang="en-CA" sz="1600" dirty="0"/>
              <a:t> </a:t>
            </a:r>
            <a:r>
              <a:rPr lang="en-CA" sz="1600" dirty="0" err="1"/>
              <a:t>Pthreads</a:t>
            </a:r>
            <a:r>
              <a:rPr lang="en-CA" sz="1600" dirty="0"/>
              <a:t> fork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-31326" y="1042642"/>
            <a:ext cx="7879926" cy="2911291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20995926">
            <a:off x="250180" y="3497840"/>
            <a:ext cx="9911941" cy="2911291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interface to Low-Level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RHadoop</a:t>
            </a:r>
            <a:endParaRPr lang="en-US" dirty="0" smtClean="0"/>
          </a:p>
          <a:p>
            <a:r>
              <a:rPr lang="en-US" dirty="0"/>
              <a:t>snow </a:t>
            </a:r>
            <a:endParaRPr lang="en-US" dirty="0" smtClean="0"/>
          </a:p>
          <a:p>
            <a:r>
              <a:rPr lang="en-US" dirty="0" err="1" smtClean="0"/>
              <a:t>Rmpi</a:t>
            </a:r>
            <a:endParaRPr lang="en-US" dirty="0" smtClean="0"/>
          </a:p>
          <a:p>
            <a:r>
              <a:rPr lang="en-US" dirty="0" smtClean="0"/>
              <a:t>Parallel</a:t>
            </a:r>
          </a:p>
          <a:p>
            <a:r>
              <a:rPr lang="en-US" dirty="0" smtClean="0"/>
              <a:t>multicore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Computing before Multicore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75053"/>
            <a:ext cx="99822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Multicore Emerges and Clusters become Diskless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570567"/>
            <a:ext cx="95440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_PPT_Theme_NoblePro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bleProg-theme" id="{B92786E7-8A7E-4B9D-9290-3E4211E95A29}" vid="{1E4D5ABF-276F-41A4-BEFA-EFA971AD6B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00_PPT_Theme_NobleProg</Template>
  <TotalTime>314</TotalTime>
  <Words>614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Adobe Fan Heiti Std B</vt:lpstr>
      <vt:lpstr>Raleway-v4020</vt:lpstr>
      <vt:lpstr>Raleway-v4020 Black</vt:lpstr>
      <vt:lpstr>Raleway-v4020 Thin</vt:lpstr>
      <vt:lpstr>Source Sans Pro</vt:lpstr>
      <vt:lpstr>Source Sans Pro Light</vt:lpstr>
      <vt:lpstr>Arial</vt:lpstr>
      <vt:lpstr>Arial Narrow</vt:lpstr>
      <vt:lpstr>Calibri</vt:lpstr>
      <vt:lpstr>Trebuchet MS</vt:lpstr>
      <vt:lpstr>00_PPT_Theme_NobleProg</vt:lpstr>
      <vt:lpstr>Big Data With R</vt:lpstr>
      <vt:lpstr>Introduction and Course Outline</vt:lpstr>
      <vt:lpstr>An Overview of Parallel Hardware, Software, and Architectures </vt:lpstr>
      <vt:lpstr>A Quick Overview of Parallel Hardware </vt:lpstr>
      <vt:lpstr>A Quick Overview of Parallel Software </vt:lpstr>
      <vt:lpstr>A Quick Overview of Parallel Software </vt:lpstr>
      <vt:lpstr>R interface to Low-Level Tools</vt:lpstr>
      <vt:lpstr>Parallel Computing before Multicore</vt:lpstr>
      <vt:lpstr>Multicore Emerges and Clusters become Diskless</vt:lpstr>
      <vt:lpstr>Adding NVRAM to New HPC Systems</vt:lpstr>
      <vt:lpstr>PowerPoint Presentation</vt:lpstr>
      <vt:lpstr>Introduction to Parallel Programming Concepts</vt:lpstr>
      <vt:lpstr>Parallel Programming Paradigms</vt:lpstr>
      <vt:lpstr>Parallel Programming Paradigms</vt:lpstr>
      <vt:lpstr>Parallel Programming: Theory vs Practice</vt:lpstr>
      <vt:lpstr>Parallel Programming Packages for R</vt:lpstr>
      <vt:lpstr>parallel</vt:lpstr>
      <vt:lpstr>snow</vt:lpstr>
      <vt:lpstr>foreach</vt:lpstr>
      <vt:lpstr>Distributed works in Shared Memory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With R</dc:title>
  <dc:creator>Michael Yan</dc:creator>
  <cp:lastModifiedBy>Michael Yan</cp:lastModifiedBy>
  <cp:revision>17</cp:revision>
  <dcterms:created xsi:type="dcterms:W3CDTF">2018-02-28T01:51:18Z</dcterms:created>
  <dcterms:modified xsi:type="dcterms:W3CDTF">2018-03-24T21:29:57Z</dcterms:modified>
</cp:coreProperties>
</file>