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A84B1-4987-140F-14C8-06F67F3F8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575C90-EF8D-CADF-AC0F-2C1FD0085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9FE17-2B1E-2AE0-34EF-721A2E1F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A7D45-B48B-93F8-9C89-C9C150E6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6E626-5746-7241-60FA-19100E2E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97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0C0CC-55EE-C642-733C-91CF3111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AA6050-B33E-E728-2A89-F992BD731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1E04A-EA35-963D-135B-6AF44465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F94D8-B93E-6B20-D96F-9774E226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A53B4-6E54-BEF7-4312-745A75EC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14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0B4B0-3E2B-6F72-7E8D-26F81AE16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A26AA8-FAA4-AF8F-F098-CF109591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AC083-431F-6F5A-7C90-9FE3AAD6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6DBCE-92F8-9803-4B6D-B00D6334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04CBF-8008-FDA9-DE05-C83AA595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521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70446-E373-1ACD-8550-B8EA3CDF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50AE6-060A-3E97-BB92-DDE8C74E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0BBD5-12A9-1B96-B0D7-0363AD73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FAEC6-CC31-8086-2F13-36A6DDAB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80C91-64D7-80B2-452C-6ECB103B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49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5A4E-3352-FEA4-97A3-FC691A7D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BF614-4A47-BF5E-D4C0-D520D929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32659-357F-6B23-51EA-FAADC264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13778-29C3-36A2-57F9-012DDD29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7C294-A4ED-BF94-9517-9B932191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88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36F84-F7FA-307B-9E51-2BFBC04A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E4E81-85D5-F429-F6B0-6AA7699E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42B8C-6F0C-B407-FB0E-B11D02EA3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2365B-8473-7EE3-B1CD-6E79CE10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921FE-F4A7-3A1E-C563-A8A90203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40227-9B4F-B686-5B24-23B6382F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18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194CC-2F1B-AADF-CFA9-3ACC2F47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33B56-E9EE-3C79-A0F5-053B12FE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77321-2148-B386-2E40-CA331D18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966F8C-EE68-1E6B-C680-E0673DE98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2527E-B52D-5F67-ACD3-78B48F84D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A3FAFC-1E20-D734-65FE-6C3097AC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518988-0962-3DE4-3C2E-B7E3B986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DC29EB-2B4D-489C-1BE4-85237127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427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D69C-FFE9-2352-793C-B236B18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F59316-353B-851E-19EF-9C9A09B3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AF8607-6F96-8F02-798C-2BB9EABB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F81A4C-88CD-F664-D938-5C5B9085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698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87C481-4417-E10C-2E70-6B1F29EE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B854AD-F1FB-4B89-2F92-2FFBCE07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4F2284-CE00-2D91-E805-18569BED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323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0C79-73C8-EA94-0D4E-355769D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64D82-CE5B-E56B-EDBB-A6E7C6B9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34ED7-3BEB-D1E0-BB5D-310E8BBD6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6AABF-F6B4-4566-5FF4-ECD3627F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AC33C-AC49-AE43-5C75-C9A33B79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3B8CC-A066-E6DE-B347-3FB8283B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255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FF510-CBF6-CAAB-B120-1D63BE96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4B97BE-DA86-4871-86C2-98C5FE3A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5B5CA-2C55-6EFE-2F04-81AA12B98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D5570-5D9F-C55F-744F-293E28DE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80D6F-3B88-0726-A308-3F0E5520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35CA-BFF5-F085-AF2B-8C7B6C1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096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D09D0-E760-CD6E-5380-3B8FBCCF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4E2CC4-9D66-077D-8157-BE191C24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DA8B4-02B5-AF41-08AC-079036256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C9DF-4473-1C40-9B93-EE21E5D35C78}" type="datetimeFigureOut">
              <a:t>2024. 2. 25.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BEE48-5D58-0AEB-B49A-E1B553696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68EDA-441C-B8DC-D363-1339FBFB4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A77E-FC16-4D45-B091-93623D19690A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9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66DC4-2364-2448-224E-2C350A952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/>
              <a:t>4</a:t>
            </a:r>
            <a:r>
              <a:rPr kumimoji="1" lang="ko-KR" altLang="en-US"/>
              <a:t>조 </a:t>
            </a:r>
            <a:r>
              <a:rPr kumimoji="1" lang="en-US" altLang="ko-KR"/>
              <a:t>TDD</a:t>
            </a:r>
            <a:r>
              <a:rPr kumimoji="1" lang="ko-KR" altLang="en-US"/>
              <a:t>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ACA70-4310-8C3B-F394-A19AB534B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/>
              <a:t>강정호</a:t>
            </a:r>
            <a:endParaRPr kumimoji="1" lang="en-US" altLang="ko-KR"/>
          </a:p>
          <a:p>
            <a:r>
              <a:rPr kumimoji="1" lang="en-US" altLang="ko-KR"/>
              <a:t>2024.02.26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64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구현 </a:t>
            </a:r>
            <a:r>
              <a:rPr kumimoji="1" lang="en-US" altLang="ko-KR"/>
              <a:t>:</a:t>
            </a:r>
            <a:r>
              <a:rPr kumimoji="1" lang="ko-KR" altLang="en-US"/>
              <a:t> 속도구간별 과태료 리턴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5AF39F6-321C-8555-7EAE-FDB9B022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1A52D0-5ED0-F2FB-AB90-39130EDD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030"/>
            <a:ext cx="9936892" cy="51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테스트코드 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kumimoji="1" lang="en-US" altLang="ko-KR"/>
              <a:t>2</a:t>
            </a:r>
            <a:r>
              <a:rPr kumimoji="1" lang="ko-KR" altLang="en-US"/>
              <a:t>개월 체납 가산금 계산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39C7AB3-E295-7CB1-1E5D-B004869A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8E11F4-502C-55FA-E239-C5798FD6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61" y="1920559"/>
            <a:ext cx="11228289" cy="24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2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/>
              <a:t>구현 </a:t>
            </a:r>
            <a:r>
              <a:rPr kumimoji="1" lang="en-US" altLang="ko-KR" sz="3200"/>
              <a:t>:</a:t>
            </a:r>
            <a:r>
              <a:rPr kumimoji="1" lang="ko-KR" altLang="en-US" sz="3200"/>
              <a:t> </a:t>
            </a:r>
            <a:r>
              <a:rPr kumimoji="1" lang="en-US" altLang="ko-KR" sz="3200"/>
              <a:t>2</a:t>
            </a:r>
            <a:r>
              <a:rPr kumimoji="1" lang="ko-KR" altLang="en-US" sz="3200"/>
              <a:t>개월 체납 가산금 계산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97CF74E-66B1-EEB1-7C89-54E2E30DE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49" y="2049033"/>
            <a:ext cx="10531699" cy="213990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15C2E5E-502F-7F41-8F50-5B162AA79FC0}"/>
              </a:ext>
            </a:extLst>
          </p:cNvPr>
          <p:cNvSpPr txBox="1">
            <a:spLocks/>
          </p:cNvSpPr>
          <p:nvPr/>
        </p:nvSpPr>
        <p:spPr>
          <a:xfrm>
            <a:off x="6340052" y="2945992"/>
            <a:ext cx="4632748" cy="27999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/>
              <a:t>20km </a:t>
            </a:r>
            <a:r>
              <a:rPr kumimoji="1" lang="ko-KR" altLang="en-US" sz="1800"/>
              <a:t>이하에서 속도위반을 하고 만료일자 </a:t>
            </a:r>
            <a:r>
              <a:rPr kumimoji="1" lang="en-US" altLang="ko-KR" sz="1800"/>
              <a:t>2</a:t>
            </a:r>
            <a:r>
              <a:rPr kumimoji="1" lang="ko-KR" altLang="en-US" sz="1800"/>
              <a:t>개월 후에 수납하는 경우 </a:t>
            </a:r>
            <a:r>
              <a:rPr kumimoji="1" lang="en-US" altLang="ko-KR" sz="1800"/>
              <a:t>41680</a:t>
            </a:r>
            <a:r>
              <a:rPr kumimoji="1" lang="ko-KR" altLang="en-US" sz="1800"/>
              <a:t>원을 과태료로 산정</a:t>
            </a:r>
            <a:r>
              <a:rPr kumimoji="1" lang="en-US" altLang="ko-KR" sz="1800"/>
              <a:t>.</a:t>
            </a:r>
          </a:p>
          <a:p>
            <a:endParaRPr kumimoji="1" lang="en-US" altLang="ko-KR" sz="1800"/>
          </a:p>
          <a:p>
            <a:r>
              <a:rPr kumimoji="1" lang="ko-KR" altLang="en-US" sz="1800"/>
              <a:t>간단한 구현을 위해서 일단 직접 하드코딩으로 리턴해준다</a:t>
            </a:r>
            <a:r>
              <a:rPr kumimoji="1" lang="en-US" altLang="ko-KR" sz="1800"/>
              <a:t>.</a:t>
            </a:r>
            <a:endParaRPr kumimoji="1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452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5" y="-14150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200"/>
              <a:t>구현 </a:t>
            </a:r>
            <a:r>
              <a:rPr kumimoji="1" lang="en-US" altLang="ko-KR" sz="3200"/>
              <a:t>:</a:t>
            </a:r>
            <a:r>
              <a:rPr kumimoji="1" lang="ko-KR" altLang="en-US" sz="3200"/>
              <a:t> </a:t>
            </a:r>
            <a:r>
              <a:rPr kumimoji="1" lang="en-US" altLang="ko-KR" sz="3200"/>
              <a:t>2</a:t>
            </a:r>
            <a:r>
              <a:rPr kumimoji="1" lang="ko-KR" altLang="en-US" sz="3200"/>
              <a:t>개월 체납 가산금 계산</a:t>
            </a:r>
            <a:r>
              <a:rPr kumimoji="1" lang="en-US" altLang="ko-KR" sz="3200"/>
              <a:t>2</a:t>
            </a:r>
            <a:endParaRPr kumimoji="1" lang="ko-KR" altLang="en-US" sz="320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0C0CBD-461A-7EA9-FC28-66A73D60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64" y="948293"/>
            <a:ext cx="8981221" cy="568728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F3296D3-D8BE-5184-6916-EA26468812E6}"/>
              </a:ext>
            </a:extLst>
          </p:cNvPr>
          <p:cNvSpPr txBox="1">
            <a:spLocks/>
          </p:cNvSpPr>
          <p:nvPr/>
        </p:nvSpPr>
        <p:spPr>
          <a:xfrm>
            <a:off x="5326798" y="2426045"/>
            <a:ext cx="3788287" cy="1174291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800"/>
              <a:t>좌측과 같이 직접 </a:t>
            </a:r>
            <a:r>
              <a:rPr kumimoji="1" lang="en-US" altLang="ko-KR" sz="1800"/>
              <a:t>3%</a:t>
            </a:r>
            <a:r>
              <a:rPr kumimoji="1" lang="ko-KR" altLang="en-US" sz="1800"/>
              <a:t>의 가산금</a:t>
            </a:r>
            <a:r>
              <a:rPr kumimoji="1" lang="en-US" altLang="ko-KR" sz="1800"/>
              <a:t>,</a:t>
            </a:r>
            <a:r>
              <a:rPr kumimoji="1" lang="ko-KR" altLang="en-US" sz="1800"/>
              <a:t> </a:t>
            </a:r>
            <a:r>
              <a:rPr kumimoji="1" lang="en-US" altLang="ko-KR" sz="1800"/>
              <a:t>1.2%</a:t>
            </a:r>
            <a:r>
              <a:rPr kumimoji="1" lang="ko-KR" altLang="en-US" sz="1800"/>
              <a:t>의 가산금을 추가해서 최종 납부해야 하는 과태료를 계산한다</a:t>
            </a:r>
            <a:r>
              <a:rPr kumimoji="1" lang="en-US" altLang="ko-KR" sz="1800"/>
              <a:t>.</a:t>
            </a:r>
            <a:endParaRPr kumimoji="1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316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5" y="135926"/>
            <a:ext cx="8417011" cy="877330"/>
          </a:xfrm>
        </p:spPr>
        <p:txBody>
          <a:bodyPr>
            <a:normAutofit/>
          </a:bodyPr>
          <a:lstStyle/>
          <a:p>
            <a:r>
              <a:rPr kumimoji="1" lang="ko-KR" altLang="en-US" sz="3200"/>
              <a:t>테스트 </a:t>
            </a:r>
            <a:r>
              <a:rPr kumimoji="1" lang="en-US" altLang="ko-KR" sz="3200"/>
              <a:t>:</a:t>
            </a:r>
            <a:r>
              <a:rPr kumimoji="1" lang="ko-KR" altLang="en-US" sz="3200"/>
              <a:t> </a:t>
            </a:r>
            <a:r>
              <a:rPr kumimoji="1" lang="en-US" altLang="ko-KR" sz="3200"/>
              <a:t>2</a:t>
            </a:r>
            <a:r>
              <a:rPr kumimoji="1" lang="ko-KR" altLang="en-US" sz="3200"/>
              <a:t>개월 체납 가산금 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02E323-137B-596E-4889-B5626949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81" y="885167"/>
            <a:ext cx="9668454" cy="583690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4525951-5427-254E-2A56-72559620A7AE}"/>
              </a:ext>
            </a:extLst>
          </p:cNvPr>
          <p:cNvSpPr txBox="1">
            <a:spLocks/>
          </p:cNvSpPr>
          <p:nvPr/>
        </p:nvSpPr>
        <p:spPr>
          <a:xfrm>
            <a:off x="5943600" y="4798542"/>
            <a:ext cx="3788287" cy="162697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/>
              <a:t>fineCalculator.cal(</a:t>
            </a:r>
            <a:r>
              <a:rPr kumimoji="1" lang="ko-KR" altLang="en-US" sz="1800"/>
              <a:t>속도</a:t>
            </a:r>
            <a:r>
              <a:rPr kumimoji="1" lang="en-US" altLang="ko-KR" sz="1800"/>
              <a:t>,</a:t>
            </a:r>
            <a:r>
              <a:rPr kumimoji="1" lang="ko-KR" altLang="en-US" sz="1800"/>
              <a:t> 만료일자</a:t>
            </a:r>
            <a:r>
              <a:rPr kumimoji="1" lang="en-US" altLang="ko-KR" sz="1800"/>
              <a:t>) </a:t>
            </a:r>
            <a:r>
              <a:rPr kumimoji="1" lang="ko-KR" altLang="en-US" sz="1800"/>
              <a:t> 작성 후 테스트 모두 완료 확인</a:t>
            </a:r>
            <a:r>
              <a:rPr kumimoji="1" lang="en-US" altLang="ko-KR" sz="1800"/>
              <a:t>.</a:t>
            </a:r>
          </a:p>
          <a:p>
            <a:endParaRPr kumimoji="1" lang="en-US" altLang="ko-KR" sz="1800"/>
          </a:p>
          <a:p>
            <a:r>
              <a:rPr kumimoji="1" lang="ko-KR" altLang="en-US" sz="1800"/>
              <a:t>가산금 계산 로직을 일반화 구현시켜보자</a:t>
            </a:r>
            <a:r>
              <a:rPr kumimoji="1" lang="en-US" altLang="ko-KR" sz="1800"/>
              <a:t>!!</a:t>
            </a:r>
            <a:endParaRPr kumimoji="1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7863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3F5D4B-3843-FEB9-4F11-D953618D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" y="1007078"/>
            <a:ext cx="11784601" cy="4800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5" y="135926"/>
            <a:ext cx="8417011" cy="877330"/>
          </a:xfrm>
        </p:spPr>
        <p:txBody>
          <a:bodyPr>
            <a:normAutofit/>
          </a:bodyPr>
          <a:lstStyle/>
          <a:p>
            <a:r>
              <a:rPr kumimoji="1" lang="ko-KR" altLang="en-US" sz="3200"/>
              <a:t>구현 </a:t>
            </a:r>
            <a:r>
              <a:rPr kumimoji="1" lang="en-US" altLang="ko-KR" sz="3200"/>
              <a:t>:</a:t>
            </a:r>
            <a:r>
              <a:rPr kumimoji="1" lang="ko-KR" altLang="en-US" sz="3200"/>
              <a:t> 가산금 계산로직 일반화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525951-5427-254E-2A56-72559620A7AE}"/>
              </a:ext>
            </a:extLst>
          </p:cNvPr>
          <p:cNvSpPr txBox="1">
            <a:spLocks/>
          </p:cNvSpPr>
          <p:nvPr/>
        </p:nvSpPr>
        <p:spPr>
          <a:xfrm>
            <a:off x="5943600" y="4798542"/>
            <a:ext cx="3788287" cy="162697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/>
              <a:t>1</a:t>
            </a:r>
            <a:r>
              <a:rPr kumimoji="1" lang="ko-KR" altLang="en-US" sz="1800"/>
              <a:t>개월 체납 </a:t>
            </a:r>
            <a:r>
              <a:rPr kumimoji="1" lang="en-US" altLang="ko-KR" sz="1800"/>
              <a:t>3%</a:t>
            </a:r>
          </a:p>
          <a:p>
            <a:r>
              <a:rPr kumimoji="1" lang="en-US" altLang="ko-KR" sz="1800"/>
              <a:t>2</a:t>
            </a:r>
            <a:r>
              <a:rPr kumimoji="1" lang="ko-KR" altLang="en-US" sz="1800"/>
              <a:t>개월 체납시 </a:t>
            </a:r>
            <a:r>
              <a:rPr kumimoji="1" lang="en-US" altLang="ko-KR" sz="1800"/>
              <a:t>1</a:t>
            </a:r>
            <a:r>
              <a:rPr kumimoji="1" lang="ko-KR" altLang="en-US" sz="1800"/>
              <a:t>개월마다 </a:t>
            </a:r>
            <a:r>
              <a:rPr kumimoji="1" lang="en-US" altLang="ko-KR" sz="1800"/>
              <a:t>1.2%</a:t>
            </a:r>
            <a:endParaRPr kumimoji="1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2862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286237-6B21-A537-49CF-4D11FEA1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5" y="821966"/>
            <a:ext cx="11532031" cy="59001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5" y="135926"/>
            <a:ext cx="8417011" cy="877330"/>
          </a:xfrm>
        </p:spPr>
        <p:txBody>
          <a:bodyPr>
            <a:normAutofit/>
          </a:bodyPr>
          <a:lstStyle/>
          <a:p>
            <a:r>
              <a:rPr kumimoji="1" lang="ko-KR" altLang="en-US" sz="3200"/>
              <a:t>구현 </a:t>
            </a:r>
            <a:r>
              <a:rPr kumimoji="1" lang="en-US" altLang="ko-KR" sz="3200"/>
              <a:t>:</a:t>
            </a:r>
            <a:r>
              <a:rPr kumimoji="1" lang="ko-KR" altLang="en-US" sz="3200"/>
              <a:t> 가산금 계산로직 일반화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525951-5427-254E-2A56-72559620A7AE}"/>
              </a:ext>
            </a:extLst>
          </p:cNvPr>
          <p:cNvSpPr txBox="1">
            <a:spLocks/>
          </p:cNvSpPr>
          <p:nvPr/>
        </p:nvSpPr>
        <p:spPr>
          <a:xfrm>
            <a:off x="8062959" y="3525796"/>
            <a:ext cx="3788287" cy="162697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800"/>
              <a:t>속도 구간별로 이렇게 동일한 코드들이 중복이 된다</a:t>
            </a:r>
            <a:endParaRPr kumimoji="1" lang="en-US" altLang="ko-KR" sz="1800"/>
          </a:p>
          <a:p>
            <a:r>
              <a:rPr kumimoji="1" lang="en-US" altLang="ko-KR" sz="1800">
                <a:sym typeface="Wingdings" pitchFamily="2" charset="2"/>
              </a:rPr>
              <a:t></a:t>
            </a:r>
            <a:r>
              <a:rPr kumimoji="1" lang="ko-KR" altLang="en-US" sz="1800">
                <a:sym typeface="Wingdings" pitchFamily="2" charset="2"/>
              </a:rPr>
              <a:t> 리팩토링이 필요</a:t>
            </a:r>
            <a:r>
              <a:rPr kumimoji="1" lang="en-US" altLang="ko-KR" sz="1800">
                <a:sym typeface="Wingdings" pitchFamily="2" charset="2"/>
              </a:rPr>
              <a:t>!!</a:t>
            </a:r>
            <a:endParaRPr kumimoji="1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7983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52830F-3423-E15B-8A88-C16F461A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2" y="859145"/>
            <a:ext cx="11526364" cy="58629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5" y="135926"/>
            <a:ext cx="8417011" cy="877330"/>
          </a:xfrm>
        </p:spPr>
        <p:txBody>
          <a:bodyPr>
            <a:normAutofit/>
          </a:bodyPr>
          <a:lstStyle/>
          <a:p>
            <a:r>
              <a:rPr kumimoji="1" lang="ko-KR" altLang="en-US" sz="3200"/>
              <a:t>리팩토링 </a:t>
            </a:r>
            <a:r>
              <a:rPr kumimoji="1" lang="en-US" altLang="ko-KR" sz="3200"/>
              <a:t>:</a:t>
            </a:r>
            <a:r>
              <a:rPr kumimoji="1" lang="ko-KR" altLang="en-US" sz="3200"/>
              <a:t> 가산금 계산로직 일반화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525951-5427-254E-2A56-72559620A7AE}"/>
              </a:ext>
            </a:extLst>
          </p:cNvPr>
          <p:cNvSpPr txBox="1">
            <a:spLocks/>
          </p:cNvSpPr>
          <p:nvPr/>
        </p:nvSpPr>
        <p:spPr>
          <a:xfrm>
            <a:off x="8062959" y="3525796"/>
            <a:ext cx="3788287" cy="162697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/>
              <a:t>calculateAddedFine()</a:t>
            </a:r>
            <a:r>
              <a:rPr kumimoji="1" lang="ko-KR" altLang="en-US" sz="1800"/>
              <a:t> 중복된 메서드 호출을 제거하였다</a:t>
            </a:r>
            <a:r>
              <a:rPr kumimoji="1" lang="en-US" altLang="ko-KR" sz="1800"/>
              <a:t>.</a:t>
            </a:r>
            <a:endParaRPr kumimoji="1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1556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03D04C-459A-A550-EF35-8D516516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3" y="902573"/>
            <a:ext cx="11728162" cy="53870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5" y="135926"/>
            <a:ext cx="8417011" cy="877330"/>
          </a:xfrm>
        </p:spPr>
        <p:txBody>
          <a:bodyPr>
            <a:normAutofit/>
          </a:bodyPr>
          <a:lstStyle/>
          <a:p>
            <a:r>
              <a:rPr kumimoji="1" lang="ko-KR" altLang="en-US" sz="3200"/>
              <a:t>테스트코드 </a:t>
            </a:r>
            <a:r>
              <a:rPr kumimoji="1" lang="en-US" altLang="ko-KR" sz="3200"/>
              <a:t>:</a:t>
            </a:r>
            <a:r>
              <a:rPr kumimoji="1" lang="ko-KR" altLang="en-US" sz="3200"/>
              <a:t> 최대 과태료 테스트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525951-5427-254E-2A56-72559620A7AE}"/>
              </a:ext>
            </a:extLst>
          </p:cNvPr>
          <p:cNvSpPr txBox="1">
            <a:spLocks/>
          </p:cNvSpPr>
          <p:nvPr/>
        </p:nvSpPr>
        <p:spPr>
          <a:xfrm>
            <a:off x="7852894" y="2522839"/>
            <a:ext cx="3788287" cy="162697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800"/>
              <a:t>수납일자를 </a:t>
            </a:r>
            <a:r>
              <a:rPr kumimoji="1" lang="en-US" altLang="ko-KR" sz="1800"/>
              <a:t>2060</a:t>
            </a:r>
            <a:r>
              <a:rPr kumimoji="1" lang="ko-KR" altLang="en-US" sz="1800"/>
              <a:t>년으로 설정하여 최대 과태료 범위 이상으로 설정</a:t>
            </a:r>
            <a:r>
              <a:rPr kumimoji="1" lang="en-US" altLang="ko-KR" sz="1800"/>
              <a:t>.</a:t>
            </a:r>
            <a:endParaRPr kumimoji="1"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7561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5" y="135926"/>
            <a:ext cx="8417011" cy="877330"/>
          </a:xfrm>
        </p:spPr>
        <p:txBody>
          <a:bodyPr>
            <a:normAutofit/>
          </a:bodyPr>
          <a:lstStyle/>
          <a:p>
            <a:r>
              <a:rPr kumimoji="1" lang="ko-KR" altLang="en-US" sz="3200"/>
              <a:t>구현 </a:t>
            </a:r>
            <a:r>
              <a:rPr kumimoji="1" lang="en-US" altLang="ko-KR" sz="3200"/>
              <a:t>:</a:t>
            </a:r>
            <a:r>
              <a:rPr kumimoji="1" lang="ko-KR" altLang="en-US" sz="3200"/>
              <a:t> 최대 과태료</a:t>
            </a:r>
          </a:p>
        </p:txBody>
      </p:sp>
    </p:spTree>
    <p:extLst>
      <p:ext uri="{BB962C8B-B14F-4D97-AF65-F5344CB8AC3E}">
        <p14:creationId xmlns:p14="http://schemas.microsoft.com/office/powerpoint/2010/main" val="300319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경찰청 과태료 체계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BE017DC-7F89-6923-A0C9-8DB5CBC4C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35" y="1512365"/>
            <a:ext cx="10789074" cy="4980510"/>
          </a:xfrm>
        </p:spPr>
      </p:pic>
    </p:spTree>
    <p:extLst>
      <p:ext uri="{BB962C8B-B14F-4D97-AF65-F5344CB8AC3E}">
        <p14:creationId xmlns:p14="http://schemas.microsoft.com/office/powerpoint/2010/main" val="362647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경찰청 과태료 체계</a:t>
            </a:r>
            <a:r>
              <a:rPr kumimoji="1" lang="en-US" altLang="ko-KR"/>
              <a:t>2</a:t>
            </a:r>
            <a:endParaRPr kumimoji="1" lang="ko-KR" altLang="en-US"/>
          </a:p>
        </p:txBody>
      </p:sp>
      <p:pic>
        <p:nvPicPr>
          <p:cNvPr id="5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4DB5318-D8F3-8348-C4C4-F990A17AF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735" y="1563584"/>
            <a:ext cx="8346604" cy="4929291"/>
          </a:xfrm>
        </p:spPr>
      </p:pic>
    </p:spTree>
    <p:extLst>
      <p:ext uri="{BB962C8B-B14F-4D97-AF65-F5344CB8AC3E}">
        <p14:creationId xmlns:p14="http://schemas.microsoft.com/office/powerpoint/2010/main" val="38583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1.</a:t>
            </a:r>
            <a:r>
              <a:rPr kumimoji="1" lang="ko-KR" altLang="en-US"/>
              <a:t> 요구사항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227C2A-7305-8808-C291-77AADD94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20km</a:t>
            </a:r>
            <a:r>
              <a:rPr lang="ko-KR" altLang="en-US"/>
              <a:t> 이하 속도위반시 과태료 </a:t>
            </a:r>
            <a:r>
              <a:rPr lang="en-US" altLang="ko-KR"/>
              <a:t>4</a:t>
            </a:r>
            <a:r>
              <a:rPr lang="ko-KR" altLang="en-US"/>
              <a:t>만원</a:t>
            </a:r>
            <a:endParaRPr lang="en-US" altLang="ko-KR"/>
          </a:p>
          <a:p>
            <a:r>
              <a:rPr lang="en-US" altLang="ko-KR"/>
              <a:t>20</a:t>
            </a:r>
            <a:r>
              <a:rPr lang="ko-KR" altLang="en-US"/>
              <a:t>초과</a:t>
            </a:r>
            <a:r>
              <a:rPr lang="en-US" altLang="ko-KR"/>
              <a:t>~40km</a:t>
            </a:r>
            <a:r>
              <a:rPr lang="ko-KR" altLang="en-US"/>
              <a:t> 이하 속도위반시 과태료 </a:t>
            </a:r>
            <a:r>
              <a:rPr lang="en-US" altLang="ko-KR"/>
              <a:t>7</a:t>
            </a:r>
            <a:r>
              <a:rPr lang="ko-KR" altLang="en-US"/>
              <a:t>만원</a:t>
            </a:r>
            <a:endParaRPr lang="en-US" altLang="ko-KR"/>
          </a:p>
          <a:p>
            <a:r>
              <a:rPr lang="en-US" altLang="ko-KR"/>
              <a:t>40</a:t>
            </a:r>
            <a:r>
              <a:rPr lang="ko-KR" altLang="en-US"/>
              <a:t>초과</a:t>
            </a:r>
            <a:r>
              <a:rPr lang="en-US" altLang="ko-KR"/>
              <a:t>~60km</a:t>
            </a:r>
            <a:r>
              <a:rPr lang="ko-KR" altLang="en-US"/>
              <a:t> 이하 속도위반시 과태료 </a:t>
            </a:r>
            <a:r>
              <a:rPr lang="en-US" altLang="ko-KR"/>
              <a:t>10</a:t>
            </a:r>
            <a:r>
              <a:rPr lang="ko-KR" altLang="en-US"/>
              <a:t>만원</a:t>
            </a:r>
            <a:endParaRPr lang="en-US" altLang="ko-KR"/>
          </a:p>
          <a:p>
            <a:r>
              <a:rPr lang="en-US" altLang="ko-KR"/>
              <a:t>60km</a:t>
            </a:r>
            <a:r>
              <a:rPr lang="ko-KR" altLang="en-US"/>
              <a:t> 초과 속도위반시 과태료 </a:t>
            </a:r>
            <a:r>
              <a:rPr lang="en-US" altLang="ko-KR"/>
              <a:t>13</a:t>
            </a:r>
            <a:r>
              <a:rPr lang="ko-KR" altLang="en-US"/>
              <a:t>만원</a:t>
            </a:r>
            <a:endParaRPr lang="en-US" altLang="ko-KR"/>
          </a:p>
          <a:p>
            <a:r>
              <a:rPr lang="ko-KR" altLang="en-US"/>
              <a:t>가산금은 첫달은 </a:t>
            </a:r>
            <a:r>
              <a:rPr lang="en-US" altLang="ko-KR"/>
              <a:t>3%</a:t>
            </a:r>
            <a:r>
              <a:rPr lang="ko-KR" altLang="en-US"/>
              <a:t> 부과</a:t>
            </a:r>
            <a:endParaRPr lang="en-US" altLang="ko-KR"/>
          </a:p>
          <a:p>
            <a:r>
              <a:rPr lang="ko-KR" altLang="en-US"/>
              <a:t>가산금은 둘째달부터 </a:t>
            </a:r>
            <a:r>
              <a:rPr lang="en-US" altLang="ko-KR"/>
              <a:t>1.2%</a:t>
            </a:r>
            <a:r>
              <a:rPr lang="ko-KR" altLang="en-US"/>
              <a:t> 부과</a:t>
            </a:r>
            <a:endParaRPr lang="en-US" altLang="ko-KR"/>
          </a:p>
          <a:p>
            <a:r>
              <a:rPr lang="ko-KR" altLang="en-US"/>
              <a:t>최대 납부해야 할 과태료는 속도 구간에 따라 다르게 정의</a:t>
            </a:r>
          </a:p>
        </p:txBody>
      </p:sp>
    </p:spTree>
    <p:extLst>
      <p:ext uri="{BB962C8B-B14F-4D97-AF65-F5344CB8AC3E}">
        <p14:creationId xmlns:p14="http://schemas.microsoft.com/office/powerpoint/2010/main" val="401782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간단한 테스트코드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D6F9744-7CEA-D434-2FE2-D575DE440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2100"/>
            <a:ext cx="11018773" cy="49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FineCalculator </a:t>
            </a:r>
            <a:r>
              <a:rPr kumimoji="1" lang="ko-KR" altLang="en-US"/>
              <a:t>구현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096A18C-1684-36C9-E423-9206A6E7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271DCB-D8CD-E73D-1579-7852F001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60031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테스트코드 </a:t>
            </a:r>
            <a:r>
              <a:rPr kumimoji="1" lang="en-US" altLang="ko-KR"/>
              <a:t>:</a:t>
            </a:r>
            <a:r>
              <a:rPr kumimoji="1" lang="ko-KR" altLang="en-US"/>
              <a:t> 속도를 추가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096A18C-1684-36C9-E423-9206A6E7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/>
              <a:t>@Test</a:t>
            </a:r>
            <a:br>
              <a:rPr lang="en" altLang="ko-KR"/>
            </a:br>
            <a:r>
              <a:rPr lang="en" altLang="ko-KR"/>
              <a:t>void </a:t>
            </a:r>
            <a:r>
              <a:rPr lang="ko-KR" altLang="en-US"/>
              <a:t>속도위반</a:t>
            </a:r>
            <a:r>
              <a:rPr lang="en-US" altLang="ko-KR"/>
              <a:t>_20</a:t>
            </a:r>
            <a:r>
              <a:rPr lang="en" altLang="ko-KR"/>
              <a:t>km</a:t>
            </a:r>
            <a:r>
              <a:rPr lang="ko-KR" altLang="en-US"/>
              <a:t>이하는</a:t>
            </a:r>
            <a:r>
              <a:rPr lang="en-US" altLang="ko-KR"/>
              <a:t>_</a:t>
            </a:r>
            <a:r>
              <a:rPr lang="ko-KR" altLang="en-US"/>
              <a:t>과태료</a:t>
            </a:r>
            <a:r>
              <a:rPr lang="en-US" altLang="ko-KR"/>
              <a:t>_</a:t>
            </a:r>
            <a:r>
              <a:rPr lang="ko-KR" altLang="en-US"/>
              <a:t>사만원</a:t>
            </a:r>
            <a:r>
              <a:rPr lang="en-US" altLang="ko-KR"/>
              <a:t>() {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    </a:t>
            </a:r>
            <a:r>
              <a:rPr lang="en" altLang="ko-KR"/>
              <a:t>FineCalculator fineCalculator = new FineCalculator();</a:t>
            </a:r>
            <a:br>
              <a:rPr lang="en" altLang="ko-KR"/>
            </a:br>
            <a:r>
              <a:rPr lang="en" altLang="ko-KR"/>
              <a:t>    int fine = fineCalculator.cal(</a:t>
            </a:r>
            <a:r>
              <a:rPr lang="en" altLang="ko-KR">
                <a:highlight>
                  <a:srgbClr val="FFFF00"/>
                </a:highlight>
              </a:rPr>
              <a:t>20</a:t>
            </a:r>
            <a:r>
              <a:rPr lang="en" altLang="ko-KR"/>
              <a:t>);</a:t>
            </a:r>
            <a:br>
              <a:rPr lang="en" altLang="ko-KR"/>
            </a:br>
            <a:r>
              <a:rPr lang="en" altLang="ko-KR"/>
              <a:t>    assertEquals("40000", fine);</a:t>
            </a:r>
            <a:br>
              <a:rPr lang="en" altLang="ko-KR"/>
            </a:br>
            <a:r>
              <a:rPr lang="en" altLang="ko-KR"/>
              <a:t>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8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구현 </a:t>
            </a:r>
            <a:r>
              <a:rPr kumimoji="1" lang="en-US" altLang="ko-KR"/>
              <a:t>:</a:t>
            </a:r>
            <a:r>
              <a:rPr kumimoji="1" lang="ko-KR" altLang="en-US"/>
              <a:t> 속도가 </a:t>
            </a:r>
            <a:r>
              <a:rPr kumimoji="1" lang="en-US" altLang="ko-KR"/>
              <a:t>20km </a:t>
            </a:r>
            <a:r>
              <a:rPr kumimoji="1" lang="ko-KR" altLang="en-US"/>
              <a:t>이하면 과태료 </a:t>
            </a:r>
            <a:r>
              <a:rPr kumimoji="1" lang="en-US" altLang="ko-KR"/>
              <a:t>4</a:t>
            </a:r>
            <a:r>
              <a:rPr kumimoji="1" lang="ko-KR" altLang="en-US"/>
              <a:t>만원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1CF5341-7A67-2E33-89BA-7520E2BD4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373"/>
            <a:ext cx="10413570" cy="45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6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8AC2-7729-B583-76BC-2DB530E3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/>
              <a:t>테스트코드 추가 </a:t>
            </a:r>
            <a:r>
              <a:rPr kumimoji="1" lang="en-US" altLang="ko-KR" sz="3200"/>
              <a:t>:</a:t>
            </a:r>
            <a:r>
              <a:rPr kumimoji="1" lang="ko-KR" altLang="en-US" sz="3200"/>
              <a:t> 속도별로 과태료 구간 테스트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5DB112C-BE30-F43C-3959-60247B06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627651-F9E9-6816-2EFC-5539B2C51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6" y="1274531"/>
            <a:ext cx="9813325" cy="55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8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294</Words>
  <Application>Microsoft Macintosh PowerPoint</Application>
  <PresentationFormat>와이드스크린</PresentationFormat>
  <Paragraphs>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4조 TDD 스터디</vt:lpstr>
      <vt:lpstr>경찰청 과태료 체계</vt:lpstr>
      <vt:lpstr>경찰청 과태료 체계2</vt:lpstr>
      <vt:lpstr>1. 요구사항</vt:lpstr>
      <vt:lpstr>간단한 테스트코드</vt:lpstr>
      <vt:lpstr>FineCalculator 구현</vt:lpstr>
      <vt:lpstr>테스트코드 : 속도를 추가</vt:lpstr>
      <vt:lpstr>구현 : 속도가 20km 이하면 과태료 4만원</vt:lpstr>
      <vt:lpstr>테스트코드 추가 : 속도별로 과태료 구간 테스트</vt:lpstr>
      <vt:lpstr>구현 : 속도구간별 과태료 리턴</vt:lpstr>
      <vt:lpstr>테스트코드 : 2개월 체납 가산금 계산</vt:lpstr>
      <vt:lpstr>구현 : 2개월 체납 가산금 계산</vt:lpstr>
      <vt:lpstr>구현 : 2개월 체납 가산금 계산2</vt:lpstr>
      <vt:lpstr>테스트 : 2개월 체납 가산금 계산</vt:lpstr>
      <vt:lpstr>구현 : 가산금 계산로직 일반화</vt:lpstr>
      <vt:lpstr>구현 : 가산금 계산로직 일반화</vt:lpstr>
      <vt:lpstr>리팩토링 : 가산금 계산로직 일반화</vt:lpstr>
      <vt:lpstr>테스트코드 : 최대 과태료 테스트</vt:lpstr>
      <vt:lpstr>구현 : 최대 과태료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TDD 스터디</dc:title>
  <dc:creator>JEONG HO KANG</dc:creator>
  <cp:lastModifiedBy>JEONG HO KANG</cp:lastModifiedBy>
  <cp:revision>37</cp:revision>
  <dcterms:created xsi:type="dcterms:W3CDTF">2024-02-25T04:26:29Z</dcterms:created>
  <dcterms:modified xsi:type="dcterms:W3CDTF">2024-02-25T16:11:56Z</dcterms:modified>
</cp:coreProperties>
</file>