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82971" autoAdjust="0"/>
  </p:normalViewPr>
  <p:slideViewPr>
    <p:cSldViewPr snapToGrid="0">
      <p:cViewPr varScale="1">
        <p:scale>
          <a:sx n="91" d="100"/>
          <a:sy n="91" d="100"/>
        </p:scale>
        <p:origin x="9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2020/7/30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2020/7/30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609AE819-4246-4074-9156-995293953A6E}"/>
              </a:ext>
            </a:extLst>
          </p:cNvPr>
          <p:cNvSpPr/>
          <p:nvPr/>
        </p:nvSpPr>
        <p:spPr>
          <a:xfrm>
            <a:off x="12327" y="437553"/>
            <a:ext cx="9131673" cy="4705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卷形: 水平 123">
            <a:extLst>
              <a:ext uri="{FF2B5EF4-FFF2-40B4-BE49-F238E27FC236}">
                <a16:creationId xmlns:a16="http://schemas.microsoft.com/office/drawing/2014/main" id="{DC552A9C-13B5-4EFF-B124-307C4C53521F}"/>
              </a:ext>
            </a:extLst>
          </p:cNvPr>
          <p:cNvSpPr/>
          <p:nvPr/>
        </p:nvSpPr>
        <p:spPr>
          <a:xfrm>
            <a:off x="50518" y="1877914"/>
            <a:ext cx="3246776" cy="547894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Kylin</a:t>
            </a:r>
            <a:r>
              <a:rPr lang="zh-CN" altLang="en-US" sz="1000" dirty="0"/>
              <a:t>优势？</a:t>
            </a:r>
          </a:p>
        </p:txBody>
      </p:sp>
      <p:sp>
        <p:nvSpPr>
          <p:cNvPr id="122" name="卷形: 水平 121">
            <a:extLst>
              <a:ext uri="{FF2B5EF4-FFF2-40B4-BE49-F238E27FC236}">
                <a16:creationId xmlns:a16="http://schemas.microsoft.com/office/drawing/2014/main" id="{96A18E58-C96C-4A51-9055-0B3EFA778976}"/>
              </a:ext>
            </a:extLst>
          </p:cNvPr>
          <p:cNvSpPr/>
          <p:nvPr/>
        </p:nvSpPr>
        <p:spPr>
          <a:xfrm>
            <a:off x="66198" y="445483"/>
            <a:ext cx="3700822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、项目需求；</a:t>
            </a:r>
            <a:r>
              <a:rPr lang="en-US" altLang="zh-CN" sz="1000" dirty="0"/>
              <a:t>2</a:t>
            </a:r>
            <a:r>
              <a:rPr lang="zh-CN" altLang="en-US" sz="1000" dirty="0"/>
              <a:t>、集群规模；</a:t>
            </a:r>
            <a:r>
              <a:rPr lang="en-US" altLang="zh-CN" sz="1000" dirty="0"/>
              <a:t>3</a:t>
            </a:r>
            <a:r>
              <a:rPr lang="zh-CN" altLang="en-US" sz="1000" dirty="0"/>
              <a:t>、服务器选型；</a:t>
            </a:r>
            <a:r>
              <a:rPr lang="en-US" altLang="zh-CN" sz="1000" dirty="0"/>
              <a:t>4</a:t>
            </a:r>
            <a:r>
              <a:rPr lang="zh-CN" altLang="en-US" sz="1000" dirty="0"/>
              <a:t>、框架版本选型；</a:t>
            </a:r>
            <a:r>
              <a:rPr lang="en-US" altLang="zh-CN" sz="1000" dirty="0"/>
              <a:t>5</a:t>
            </a:r>
            <a:r>
              <a:rPr lang="zh-CN" altLang="en-US" sz="1000" dirty="0"/>
              <a:t>、技术选型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2069BE4-C250-41F5-991C-5218ED006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08" y="4066250"/>
            <a:ext cx="4122841" cy="929715"/>
          </a:xfrm>
          <a:prstGeom prst="rect">
            <a:avLst/>
          </a:prstGeom>
        </p:spPr>
      </p:pic>
      <p:sp>
        <p:nvSpPr>
          <p:cNvPr id="3" name="卷形: 水平 2">
            <a:extLst>
              <a:ext uri="{FF2B5EF4-FFF2-40B4-BE49-F238E27FC236}">
                <a16:creationId xmlns:a16="http://schemas.microsoft.com/office/drawing/2014/main" id="{7F39B93D-8E97-44D9-8EB1-93D373AA01F9}"/>
              </a:ext>
            </a:extLst>
          </p:cNvPr>
          <p:cNvSpPr/>
          <p:nvPr/>
        </p:nvSpPr>
        <p:spPr>
          <a:xfrm>
            <a:off x="148752" y="447541"/>
            <a:ext cx="3487704" cy="62073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Nginx:</a:t>
            </a:r>
            <a:r>
              <a:rPr lang="zh-CN" altLang="en-US" sz="1000" dirty="0">
                <a:solidFill>
                  <a:srgbClr val="FF0000"/>
                </a:solidFill>
              </a:rPr>
              <a:t>负载均衡；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30" name="卷形: 水平 129">
            <a:extLst>
              <a:ext uri="{FF2B5EF4-FFF2-40B4-BE49-F238E27FC236}">
                <a16:creationId xmlns:a16="http://schemas.microsoft.com/office/drawing/2014/main" id="{501C4B18-DCAD-4083-BD18-BB78BB562EEB}"/>
              </a:ext>
            </a:extLst>
          </p:cNvPr>
          <p:cNvSpPr/>
          <p:nvPr/>
        </p:nvSpPr>
        <p:spPr>
          <a:xfrm>
            <a:off x="251817" y="460246"/>
            <a:ext cx="3700822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、日志保存多久？</a:t>
            </a:r>
            <a:r>
              <a:rPr lang="en-US" altLang="zh-CN" sz="1000" dirty="0"/>
              <a:t>30</a:t>
            </a:r>
            <a:r>
              <a:rPr lang="zh-CN" altLang="en-US" sz="1000" dirty="0"/>
              <a:t>天。</a:t>
            </a:r>
            <a:r>
              <a:rPr lang="en-US" altLang="zh-CN" sz="1000" dirty="0"/>
              <a:t>2</a:t>
            </a:r>
            <a:r>
              <a:rPr lang="zh-CN" altLang="en-US" sz="1000" dirty="0"/>
              <a:t>、有什么作用？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37858" y="-8764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二、详解数仓面试题</a:t>
            </a:r>
            <a:r>
              <a:rPr lang="en-US" altLang="zh-CN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新版离线数仓项目</a:t>
            </a:r>
            <a:endParaRPr lang="en-US" altLang="zh-CN" sz="2000" dirty="0">
              <a:ln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74DD3-E7CE-430D-A39B-216C28333151}"/>
              </a:ext>
            </a:extLst>
          </p:cNvPr>
          <p:cNvSpPr/>
          <p:nvPr/>
        </p:nvSpPr>
        <p:spPr>
          <a:xfrm>
            <a:off x="2621017" y="1327706"/>
            <a:ext cx="809360" cy="3874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C23B1F-6D04-4231-B1C7-104A3239EDDE}"/>
              </a:ext>
            </a:extLst>
          </p:cNvPr>
          <p:cNvSpPr/>
          <p:nvPr/>
        </p:nvSpPr>
        <p:spPr>
          <a:xfrm>
            <a:off x="718824" y="1346368"/>
            <a:ext cx="629907" cy="2880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CCD6FB-6BF2-4221-A7D2-C724AEA08876}"/>
              </a:ext>
            </a:extLst>
          </p:cNvPr>
          <p:cNvSpPr/>
          <p:nvPr/>
        </p:nvSpPr>
        <p:spPr>
          <a:xfrm>
            <a:off x="1483306" y="1538474"/>
            <a:ext cx="1010646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D3F687-76C5-4ED6-A7C2-C229A705FCE1}"/>
              </a:ext>
            </a:extLst>
          </p:cNvPr>
          <p:cNvSpPr/>
          <p:nvPr/>
        </p:nvSpPr>
        <p:spPr>
          <a:xfrm>
            <a:off x="1483305" y="1087532"/>
            <a:ext cx="1010646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2CE155-5681-41BA-BC29-B41411A4C499}"/>
              </a:ext>
            </a:extLst>
          </p:cNvPr>
          <p:cNvSpPr/>
          <p:nvPr/>
        </p:nvSpPr>
        <p:spPr>
          <a:xfrm>
            <a:off x="64990" y="1174296"/>
            <a:ext cx="500133" cy="632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282EAB1-305E-43FA-B964-CA91464A803C}"/>
              </a:ext>
            </a:extLst>
          </p:cNvPr>
          <p:cNvCxnSpPr>
            <a:stCxn id="60" idx="3"/>
            <a:endCxn id="20" idx="1"/>
          </p:cNvCxnSpPr>
          <p:nvPr/>
        </p:nvCxnSpPr>
        <p:spPr>
          <a:xfrm>
            <a:off x="565123" y="1490384"/>
            <a:ext cx="15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98C5FE-CA96-465A-84A9-98F36FFA8389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 flipV="1">
            <a:off x="1348731" y="1273769"/>
            <a:ext cx="134574" cy="21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FFA8D33-1BDA-4E5E-ABAB-12F9AC050CE3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1348731" y="1490384"/>
            <a:ext cx="134575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897FC38-E163-4397-8C9A-C23335207201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2493951" y="1273769"/>
            <a:ext cx="127066" cy="24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739FE78-D3F1-4967-B708-BDC9E117E1B1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2493952" y="1521454"/>
            <a:ext cx="127065" cy="2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7E68F38-631A-4329-91E9-A3B2542F2D79}"/>
              </a:ext>
            </a:extLst>
          </p:cNvPr>
          <p:cNvSpPr/>
          <p:nvPr/>
        </p:nvSpPr>
        <p:spPr>
          <a:xfrm>
            <a:off x="6075279" y="2930390"/>
            <a:ext cx="89867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04931DA-3A3C-4553-AC97-40EA79BF0ED9}"/>
              </a:ext>
            </a:extLst>
          </p:cNvPr>
          <p:cNvSpPr/>
          <p:nvPr/>
        </p:nvSpPr>
        <p:spPr>
          <a:xfrm>
            <a:off x="5257740" y="2928415"/>
            <a:ext cx="66409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34035BD-63DA-406D-BB17-03A24AE78EB2}"/>
              </a:ext>
            </a:extLst>
          </p:cNvPr>
          <p:cNvSpPr/>
          <p:nvPr/>
        </p:nvSpPr>
        <p:spPr>
          <a:xfrm>
            <a:off x="7040967" y="762290"/>
            <a:ext cx="1095330" cy="37308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20653F-3663-4253-9D7C-8D774AAF0480}"/>
              </a:ext>
            </a:extLst>
          </p:cNvPr>
          <p:cNvSpPr/>
          <p:nvPr/>
        </p:nvSpPr>
        <p:spPr>
          <a:xfrm>
            <a:off x="8349930" y="754211"/>
            <a:ext cx="754790" cy="402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0BF3D3-1BC2-480D-BEF5-D956B08A315C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>
            <a:off x="5921836" y="3114957"/>
            <a:ext cx="153443" cy="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90358B5-D5E5-4853-A4F2-FBAE840D69B3}"/>
              </a:ext>
            </a:extLst>
          </p:cNvPr>
          <p:cNvCxnSpPr>
            <a:cxnSpLocks/>
          </p:cNvCxnSpPr>
          <p:nvPr/>
        </p:nvCxnSpPr>
        <p:spPr>
          <a:xfrm>
            <a:off x="7006982" y="3109708"/>
            <a:ext cx="8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6E90381-D8EE-4FA5-AB94-9385C605DBD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3430377" y="1521453"/>
            <a:ext cx="153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AB8A534-BC55-45E0-9D1C-26FE90398F3C}"/>
              </a:ext>
            </a:extLst>
          </p:cNvPr>
          <p:cNvSpPr/>
          <p:nvPr/>
        </p:nvSpPr>
        <p:spPr>
          <a:xfrm>
            <a:off x="3583935" y="1327706"/>
            <a:ext cx="754790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9A491B1-AAC3-4D0C-9F89-82385A797D24}"/>
              </a:ext>
            </a:extLst>
          </p:cNvPr>
          <p:cNvCxnSpPr>
            <a:cxnSpLocks/>
            <a:stCxn id="79" idx="2"/>
            <a:endCxn id="68" idx="0"/>
          </p:cNvCxnSpPr>
          <p:nvPr/>
        </p:nvCxnSpPr>
        <p:spPr>
          <a:xfrm>
            <a:off x="3961330" y="1715200"/>
            <a:ext cx="2563284" cy="121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FE19763-DB94-4AA9-9CD8-27658929A9BB}"/>
              </a:ext>
            </a:extLst>
          </p:cNvPr>
          <p:cNvSpPr/>
          <p:nvPr/>
        </p:nvSpPr>
        <p:spPr>
          <a:xfrm>
            <a:off x="8343191" y="2729855"/>
            <a:ext cx="754790" cy="373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1B10AA2-AEFA-4362-A6EC-C226E1AA338F}"/>
              </a:ext>
            </a:extLst>
          </p:cNvPr>
          <p:cNvSpPr/>
          <p:nvPr/>
        </p:nvSpPr>
        <p:spPr>
          <a:xfrm>
            <a:off x="8336793" y="3589648"/>
            <a:ext cx="77295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Kylin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E1F583-D6D8-4B71-A958-51BE28975DE2}"/>
              </a:ext>
            </a:extLst>
          </p:cNvPr>
          <p:cNvSpPr/>
          <p:nvPr/>
        </p:nvSpPr>
        <p:spPr>
          <a:xfrm>
            <a:off x="6321587" y="4599285"/>
            <a:ext cx="851073" cy="3730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A667649-EA43-4B99-BA3B-E15156FCB4AD}"/>
              </a:ext>
            </a:extLst>
          </p:cNvPr>
          <p:cNvSpPr/>
          <p:nvPr/>
        </p:nvSpPr>
        <p:spPr>
          <a:xfrm>
            <a:off x="8210048" y="4571593"/>
            <a:ext cx="891593" cy="3730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Griffin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F98955D-FAAA-43EA-AD03-6EE2EA9A6A7D}"/>
              </a:ext>
            </a:extLst>
          </p:cNvPr>
          <p:cNvSpPr/>
          <p:nvPr/>
        </p:nvSpPr>
        <p:spPr>
          <a:xfrm>
            <a:off x="4505437" y="1307155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4C3B242-1684-40A3-A2DE-1E32EBFAFF46}"/>
              </a:ext>
            </a:extLst>
          </p:cNvPr>
          <p:cNvSpPr/>
          <p:nvPr/>
        </p:nvSpPr>
        <p:spPr>
          <a:xfrm>
            <a:off x="5300116" y="4596320"/>
            <a:ext cx="898670" cy="3896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9BB224D-E53B-4769-8821-6CAA51152616}"/>
              </a:ext>
            </a:extLst>
          </p:cNvPr>
          <p:cNvSpPr/>
          <p:nvPr/>
        </p:nvSpPr>
        <p:spPr>
          <a:xfrm>
            <a:off x="4211660" y="4580685"/>
            <a:ext cx="999284" cy="4234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1FE7B28-7912-4AEF-8D42-B82CA3BBA8DE}"/>
              </a:ext>
            </a:extLst>
          </p:cNvPr>
          <p:cNvSpPr/>
          <p:nvPr/>
        </p:nvSpPr>
        <p:spPr>
          <a:xfrm>
            <a:off x="7228570" y="4587889"/>
            <a:ext cx="858677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权限管理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Ranger2.0</a:t>
            </a:r>
            <a:endParaRPr lang="zh-CN" altLang="en-US" sz="1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FAD5827-2E33-4545-AD0F-1215D744CE74}"/>
              </a:ext>
            </a:extLst>
          </p:cNvPr>
          <p:cNvSpPr/>
          <p:nvPr/>
        </p:nvSpPr>
        <p:spPr>
          <a:xfrm>
            <a:off x="53588" y="2465724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782EE95-CC37-4889-815E-C364327E1D43}"/>
              </a:ext>
            </a:extLst>
          </p:cNvPr>
          <p:cNvSpPr/>
          <p:nvPr/>
        </p:nvSpPr>
        <p:spPr>
          <a:xfrm>
            <a:off x="1488396" y="244281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A7B9CE5-59E8-45BE-8861-13818BE558C1}"/>
              </a:ext>
            </a:extLst>
          </p:cNvPr>
          <p:cNvSpPr/>
          <p:nvPr/>
        </p:nvSpPr>
        <p:spPr>
          <a:xfrm>
            <a:off x="723914" y="2939025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58B5AD4-D7B0-466A-8F41-A3F0D4991634}"/>
              </a:ext>
            </a:extLst>
          </p:cNvPr>
          <p:cNvSpPr/>
          <p:nvPr/>
        </p:nvSpPr>
        <p:spPr>
          <a:xfrm>
            <a:off x="1488395" y="343523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B1585AE-D2FE-4399-8026-36698E0DBEAA}"/>
              </a:ext>
            </a:extLst>
          </p:cNvPr>
          <p:cNvSpPr/>
          <p:nvPr/>
        </p:nvSpPr>
        <p:spPr>
          <a:xfrm>
            <a:off x="2619965" y="2442815"/>
            <a:ext cx="693583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8B03D93-91C4-42D2-87A6-2320E5A92C29}"/>
              </a:ext>
            </a:extLst>
          </p:cNvPr>
          <p:cNvSpPr/>
          <p:nvPr/>
        </p:nvSpPr>
        <p:spPr>
          <a:xfrm>
            <a:off x="2619965" y="3435235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1D371E8-B54E-4866-A26E-5D447C77B56A}"/>
              </a:ext>
            </a:extLst>
          </p:cNvPr>
          <p:cNvSpPr/>
          <p:nvPr/>
        </p:nvSpPr>
        <p:spPr>
          <a:xfrm>
            <a:off x="3428121" y="244281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95362B2-3E16-46F0-B6E9-5A0FDD94D975}"/>
              </a:ext>
            </a:extLst>
          </p:cNvPr>
          <p:cNvSpPr/>
          <p:nvPr/>
        </p:nvSpPr>
        <p:spPr>
          <a:xfrm>
            <a:off x="3428121" y="343523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1FB92E4-FC4D-4BEA-8B11-51317E052EB9}"/>
              </a:ext>
            </a:extLst>
          </p:cNvPr>
          <p:cNvSpPr/>
          <p:nvPr/>
        </p:nvSpPr>
        <p:spPr>
          <a:xfrm>
            <a:off x="4310175" y="244281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55FB0E5-CD49-4AC0-8A0D-5EEFAD8F0D40}"/>
              </a:ext>
            </a:extLst>
          </p:cNvPr>
          <p:cNvSpPr/>
          <p:nvPr/>
        </p:nvSpPr>
        <p:spPr>
          <a:xfrm>
            <a:off x="4310174" y="2939025"/>
            <a:ext cx="747814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67D71DF-83C3-4768-AC30-F9B6BEBF7159}"/>
              </a:ext>
            </a:extLst>
          </p:cNvPr>
          <p:cNvSpPr/>
          <p:nvPr/>
        </p:nvSpPr>
        <p:spPr>
          <a:xfrm>
            <a:off x="4303708" y="343523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83C1509-8F29-4F31-8E65-48EA892024C0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553721" y="3125567"/>
            <a:ext cx="17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563662E-7B50-4D70-9D31-631B91A23128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1353821" y="2629357"/>
            <a:ext cx="134575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BAE89AA-5229-4178-95BD-44FA08681E22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1353821" y="3125567"/>
            <a:ext cx="134574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42A1E59-6087-45CC-A7F2-CF77E7CA69F8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2499042" y="2629357"/>
            <a:ext cx="120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A78B1B7-7801-4C11-8DBB-11E80A206FD0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>
            <a:off x="2499041" y="3621777"/>
            <a:ext cx="120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55C2E18-D376-4E9D-9CC2-6F4FBB07FED9}"/>
              </a:ext>
            </a:extLst>
          </p:cNvPr>
          <p:cNvCxnSpPr>
            <a:cxnSpLocks/>
            <a:stCxn id="67" idx="3"/>
            <a:endCxn id="84" idx="1"/>
          </p:cNvCxnSpPr>
          <p:nvPr/>
        </p:nvCxnSpPr>
        <p:spPr>
          <a:xfrm>
            <a:off x="3313548" y="2629357"/>
            <a:ext cx="11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A92270-33A3-4D7B-B4BE-04BBB0F8EC19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3313549" y="3621777"/>
            <a:ext cx="11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C9D897A-1654-4455-9099-47D3A014D3B0}"/>
              </a:ext>
            </a:extLst>
          </p:cNvPr>
          <p:cNvCxnSpPr>
            <a:cxnSpLocks/>
            <a:stCxn id="84" idx="3"/>
            <a:endCxn id="104" idx="1"/>
          </p:cNvCxnSpPr>
          <p:nvPr/>
        </p:nvCxnSpPr>
        <p:spPr>
          <a:xfrm>
            <a:off x="4121704" y="2629357"/>
            <a:ext cx="135211" cy="49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A96939-2140-4E33-A889-0005F2557E93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 flipV="1">
            <a:off x="4121704" y="3128437"/>
            <a:ext cx="135211" cy="49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7730990E-F51E-4615-BDCD-86A7FF50BC74}"/>
              </a:ext>
            </a:extLst>
          </p:cNvPr>
          <p:cNvSpPr/>
          <p:nvPr/>
        </p:nvSpPr>
        <p:spPr>
          <a:xfrm>
            <a:off x="4256915" y="2366414"/>
            <a:ext cx="825596" cy="15240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AD192C-45F8-4227-9024-26EE48BAF7A9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5082511" y="3114957"/>
            <a:ext cx="193891" cy="1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箭头: 上下 105">
            <a:extLst>
              <a:ext uri="{FF2B5EF4-FFF2-40B4-BE49-F238E27FC236}">
                <a16:creationId xmlns:a16="http://schemas.microsoft.com/office/drawing/2014/main" id="{93786EF2-AD3D-43C5-9ED2-8771AD566B93}"/>
              </a:ext>
            </a:extLst>
          </p:cNvPr>
          <p:cNvSpPr/>
          <p:nvPr/>
        </p:nvSpPr>
        <p:spPr>
          <a:xfrm>
            <a:off x="4583477" y="3904915"/>
            <a:ext cx="203128" cy="6757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2C4DA69-E263-4A61-8F6E-A84AFF13AE89}"/>
              </a:ext>
            </a:extLst>
          </p:cNvPr>
          <p:cNvSpPr/>
          <p:nvPr/>
        </p:nvSpPr>
        <p:spPr>
          <a:xfrm>
            <a:off x="3636456" y="1078274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24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C302A62-24AD-44CF-A6D4-D701A437218E}"/>
              </a:ext>
            </a:extLst>
          </p:cNvPr>
          <p:cNvSpPr/>
          <p:nvPr/>
        </p:nvSpPr>
        <p:spPr>
          <a:xfrm>
            <a:off x="3414273" y="2983197"/>
            <a:ext cx="650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11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1AEE8FF-B071-465E-822B-14962AE08C99}"/>
              </a:ext>
            </a:extLst>
          </p:cNvPr>
          <p:cNvSpPr/>
          <p:nvPr/>
        </p:nvSpPr>
        <p:spPr>
          <a:xfrm>
            <a:off x="7097521" y="2297254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61D3372-337B-4053-8897-FD23FF9F388E}"/>
              </a:ext>
            </a:extLst>
          </p:cNvPr>
          <p:cNvSpPr/>
          <p:nvPr/>
        </p:nvSpPr>
        <p:spPr>
          <a:xfrm>
            <a:off x="7097521" y="2731998"/>
            <a:ext cx="996581" cy="373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22B00D1-2079-45B0-9E93-607602D06457}"/>
              </a:ext>
            </a:extLst>
          </p:cNvPr>
          <p:cNvSpPr/>
          <p:nvPr/>
        </p:nvSpPr>
        <p:spPr>
          <a:xfrm>
            <a:off x="7097521" y="3166742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4E2F3A-EDEA-4E1B-A630-FDD290B0D576}"/>
              </a:ext>
            </a:extLst>
          </p:cNvPr>
          <p:cNvSpPr/>
          <p:nvPr/>
        </p:nvSpPr>
        <p:spPr>
          <a:xfrm>
            <a:off x="7093005" y="3601486"/>
            <a:ext cx="996581" cy="3730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A807110-1652-42E4-A2AD-7381687093F5}"/>
              </a:ext>
            </a:extLst>
          </p:cNvPr>
          <p:cNvSpPr/>
          <p:nvPr/>
        </p:nvSpPr>
        <p:spPr>
          <a:xfrm>
            <a:off x="7093004" y="4036230"/>
            <a:ext cx="996581" cy="3730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C9BDB22-4B9D-4EB5-81BB-E7AF4186DB59}"/>
              </a:ext>
            </a:extLst>
          </p:cNvPr>
          <p:cNvSpPr/>
          <p:nvPr/>
        </p:nvSpPr>
        <p:spPr>
          <a:xfrm>
            <a:off x="7054993" y="1847281"/>
            <a:ext cx="1081304" cy="261399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B639C7E-45BA-4C6F-9F51-1066F9AD13F3}"/>
              </a:ext>
            </a:extLst>
          </p:cNvPr>
          <p:cNvCxnSpPr>
            <a:cxnSpLocks/>
            <a:stCxn id="137" idx="0"/>
            <a:endCxn id="71" idx="2"/>
          </p:cNvCxnSpPr>
          <p:nvPr/>
        </p:nvCxnSpPr>
        <p:spPr>
          <a:xfrm flipH="1" flipV="1">
            <a:off x="7588632" y="1135374"/>
            <a:ext cx="4407" cy="1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A7F0CDAA-23C3-4CF5-9EC0-E143A7F8C66C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8136297" y="948832"/>
            <a:ext cx="213633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21A43D6-E3BF-46B0-BF87-300445D12A7A}"/>
              </a:ext>
            </a:extLst>
          </p:cNvPr>
          <p:cNvCxnSpPr>
            <a:cxnSpLocks/>
            <a:stCxn id="125" idx="3"/>
            <a:endCxn id="81" idx="1"/>
          </p:cNvCxnSpPr>
          <p:nvPr/>
        </p:nvCxnSpPr>
        <p:spPr>
          <a:xfrm flipV="1">
            <a:off x="8094102" y="2916397"/>
            <a:ext cx="249089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FAF991A8-C65D-4277-A251-5CCA1776B4D7}"/>
              </a:ext>
            </a:extLst>
          </p:cNvPr>
          <p:cNvCxnSpPr>
            <a:cxnSpLocks/>
            <a:stCxn id="126" idx="3"/>
            <a:endCxn id="81" idx="1"/>
          </p:cNvCxnSpPr>
          <p:nvPr/>
        </p:nvCxnSpPr>
        <p:spPr>
          <a:xfrm flipV="1">
            <a:off x="8094102" y="2916397"/>
            <a:ext cx="249089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C70A0ED-6412-47E2-86EB-C58D70188EB0}"/>
              </a:ext>
            </a:extLst>
          </p:cNvPr>
          <p:cNvCxnSpPr>
            <a:cxnSpLocks/>
            <a:stCxn id="127" idx="3"/>
            <a:endCxn id="83" idx="1"/>
          </p:cNvCxnSpPr>
          <p:nvPr/>
        </p:nvCxnSpPr>
        <p:spPr>
          <a:xfrm flipV="1">
            <a:off x="8089586" y="3776190"/>
            <a:ext cx="247207" cy="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FA23AD2F-3F15-4AE8-AA33-47D962A6D9F6}"/>
              </a:ext>
            </a:extLst>
          </p:cNvPr>
          <p:cNvSpPr/>
          <p:nvPr/>
        </p:nvSpPr>
        <p:spPr>
          <a:xfrm>
            <a:off x="7049782" y="1837397"/>
            <a:ext cx="10374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数仓近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C87A771-0154-4E1C-80AE-DB0D0614330D}"/>
              </a:ext>
            </a:extLst>
          </p:cNvPr>
          <p:cNvSpPr/>
          <p:nvPr/>
        </p:nvSpPr>
        <p:spPr>
          <a:xfrm>
            <a:off x="6991286" y="491084"/>
            <a:ext cx="19924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多个指标（拆单等复杂业务）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104CD3A7-6575-45B8-8ED1-606FA8FF26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50" y="437552"/>
            <a:ext cx="2432220" cy="874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7997C5F-5F0E-4DF4-8918-7850450FFB1C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8084302" y="2916397"/>
            <a:ext cx="258889" cy="87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图片 163">
            <a:extLst>
              <a:ext uri="{FF2B5EF4-FFF2-40B4-BE49-F238E27FC236}">
                <a16:creationId xmlns:a16="http://schemas.microsoft.com/office/drawing/2014/main" id="{76047C09-CA14-4D86-8F06-40CFCF23B5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820" y="3890460"/>
            <a:ext cx="3290956" cy="1238584"/>
          </a:xfrm>
          <a:prstGeom prst="rect">
            <a:avLst/>
          </a:prstGeom>
          <a:ln w="3175">
            <a:solidFill>
              <a:srgbClr val="E7E6E6">
                <a:lumMod val="75000"/>
              </a:srgbClr>
            </a:solidFill>
          </a:ln>
        </p:spPr>
      </p:pic>
      <p:sp>
        <p:nvSpPr>
          <p:cNvPr id="181" name="矩形 180">
            <a:extLst>
              <a:ext uri="{FF2B5EF4-FFF2-40B4-BE49-F238E27FC236}">
                <a16:creationId xmlns:a16="http://schemas.microsoft.com/office/drawing/2014/main" id="{0D73B3FF-ADA6-4798-AB1D-6BBEA7DF4FE3}"/>
              </a:ext>
            </a:extLst>
          </p:cNvPr>
          <p:cNvSpPr/>
          <p:nvPr/>
        </p:nvSpPr>
        <p:spPr>
          <a:xfrm>
            <a:off x="6992956" y="2041050"/>
            <a:ext cx="11913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B226236-EFCE-48EB-8084-5624B5718132}"/>
              </a:ext>
            </a:extLst>
          </p:cNvPr>
          <p:cNvSpPr/>
          <p:nvPr/>
        </p:nvSpPr>
        <p:spPr>
          <a:xfrm>
            <a:off x="5323508" y="4348124"/>
            <a:ext cx="848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脚本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40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多个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7" name="卷形: 水平 106">
            <a:extLst>
              <a:ext uri="{FF2B5EF4-FFF2-40B4-BE49-F238E27FC236}">
                <a16:creationId xmlns:a16="http://schemas.microsoft.com/office/drawing/2014/main" id="{40F5C1C5-C920-4B70-A5CD-249BCCB30DD7}"/>
              </a:ext>
            </a:extLst>
          </p:cNvPr>
          <p:cNvSpPr/>
          <p:nvPr/>
        </p:nvSpPr>
        <p:spPr>
          <a:xfrm>
            <a:off x="124982" y="1864886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、即席查询用的什么框架？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presto</a:t>
            </a:r>
            <a:r>
              <a:rPr lang="zh-CN" altLang="en-US" sz="1000" dirty="0">
                <a:solidFill>
                  <a:srgbClr val="FF0000"/>
                </a:solidFill>
              </a:rPr>
              <a:t>有什么优势</a:t>
            </a:r>
          </a:p>
        </p:txBody>
      </p:sp>
      <p:sp>
        <p:nvSpPr>
          <p:cNvPr id="108" name="卷形: 水平 107">
            <a:extLst>
              <a:ext uri="{FF2B5EF4-FFF2-40B4-BE49-F238E27FC236}">
                <a16:creationId xmlns:a16="http://schemas.microsoft.com/office/drawing/2014/main" id="{5E97BBF4-C265-4663-8272-F37045ECA0F0}"/>
              </a:ext>
            </a:extLst>
          </p:cNvPr>
          <p:cNvSpPr/>
          <p:nvPr/>
        </p:nvSpPr>
        <p:spPr>
          <a:xfrm>
            <a:off x="334554" y="437420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r>
              <a:rPr lang="zh-CN" altLang="en-US" sz="1000" dirty="0">
                <a:solidFill>
                  <a:srgbClr val="FF0000"/>
                </a:solidFill>
              </a:rPr>
              <a:t>组成，</a:t>
            </a:r>
            <a:r>
              <a:rPr lang="en-US" altLang="zh-CN" sz="1000" dirty="0">
                <a:solidFill>
                  <a:srgbClr val="FF0000"/>
                </a:solidFill>
              </a:rPr>
              <a:t>Put</a:t>
            </a:r>
            <a:r>
              <a:rPr lang="zh-CN" altLang="en-US" sz="1000" dirty="0">
                <a:solidFill>
                  <a:srgbClr val="FF0000"/>
                </a:solidFill>
              </a:rPr>
              <a:t>事务，</a:t>
            </a:r>
            <a:r>
              <a:rPr lang="en-US" altLang="zh-CN" sz="1000" dirty="0">
                <a:solidFill>
                  <a:srgbClr val="FF0000"/>
                </a:solidFill>
              </a:rPr>
              <a:t>Take</a:t>
            </a:r>
            <a:r>
              <a:rPr lang="zh-CN" altLang="en-US" sz="1000" dirty="0">
                <a:solidFill>
                  <a:srgbClr val="FF0000"/>
                </a:solidFill>
              </a:rPr>
              <a:t>事务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r>
              <a:rPr lang="zh-CN" altLang="en-US" sz="1000" dirty="0">
                <a:solidFill>
                  <a:srgbClr val="FF0000"/>
                </a:solidFill>
              </a:rPr>
              <a:t>三个器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r>
              <a:rPr lang="zh-CN" altLang="en-US" sz="1000" dirty="0">
                <a:solidFill>
                  <a:srgbClr val="FF0000"/>
                </a:solidFill>
              </a:rPr>
              <a:t>优化</a:t>
            </a:r>
          </a:p>
        </p:txBody>
      </p:sp>
      <p:sp>
        <p:nvSpPr>
          <p:cNvPr id="110" name="卷形: 水平 109">
            <a:extLst>
              <a:ext uri="{FF2B5EF4-FFF2-40B4-BE49-F238E27FC236}">
                <a16:creationId xmlns:a16="http://schemas.microsoft.com/office/drawing/2014/main" id="{E314E3A9-D78F-47B5-98C0-9C8E588E5DDB}"/>
              </a:ext>
            </a:extLst>
          </p:cNvPr>
          <p:cNvSpPr/>
          <p:nvPr/>
        </p:nvSpPr>
        <p:spPr>
          <a:xfrm>
            <a:off x="435768" y="460666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基本信息；</a:t>
            </a:r>
            <a:r>
              <a:rPr lang="en-US" altLang="zh-CN" sz="1000" dirty="0"/>
              <a:t>2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挂了；</a:t>
            </a:r>
            <a:r>
              <a:rPr lang="en-US" altLang="zh-CN" sz="1000" dirty="0"/>
              <a:t>3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丢了</a:t>
            </a:r>
            <a:endParaRPr lang="en-US" altLang="zh-CN" sz="1000" dirty="0"/>
          </a:p>
          <a:p>
            <a:r>
              <a:rPr lang="en-US" altLang="zh-CN" sz="1000" dirty="0"/>
              <a:t>4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重复；</a:t>
            </a:r>
            <a:r>
              <a:rPr lang="en-US" altLang="zh-CN" sz="1000" dirty="0"/>
              <a:t>5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积压；</a:t>
            </a:r>
            <a:r>
              <a:rPr lang="en-US" altLang="zh-CN" sz="1000" dirty="0"/>
              <a:t>6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优化；</a:t>
            </a:r>
            <a:endParaRPr lang="en-US" altLang="zh-CN" sz="1000" dirty="0"/>
          </a:p>
          <a:p>
            <a:r>
              <a:rPr lang="en-US" altLang="zh-CN" sz="1000" dirty="0"/>
              <a:t>7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高效读写原因</a:t>
            </a:r>
          </a:p>
        </p:txBody>
      </p:sp>
      <p:sp>
        <p:nvSpPr>
          <p:cNvPr id="115" name="卷形: 水平 114">
            <a:extLst>
              <a:ext uri="{FF2B5EF4-FFF2-40B4-BE49-F238E27FC236}">
                <a16:creationId xmlns:a16="http://schemas.microsoft.com/office/drawing/2014/main" id="{387B70F6-5A62-4598-BA08-1F5475CA1D63}"/>
              </a:ext>
            </a:extLst>
          </p:cNvPr>
          <p:cNvSpPr/>
          <p:nvPr/>
        </p:nvSpPr>
        <p:spPr>
          <a:xfrm>
            <a:off x="512808" y="439799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Zookeeper</a:t>
            </a:r>
            <a:r>
              <a:rPr lang="zh-CN" altLang="en-US" sz="1000" dirty="0">
                <a:solidFill>
                  <a:srgbClr val="FF0000"/>
                </a:solidFill>
              </a:rPr>
              <a:t>部署多少台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Zookeeper</a:t>
            </a:r>
            <a:r>
              <a:rPr lang="zh-CN" altLang="en-US" sz="1000" dirty="0">
                <a:solidFill>
                  <a:srgbClr val="FF0000"/>
                </a:solidFill>
              </a:rPr>
              <a:t>选举机制、</a:t>
            </a:r>
            <a:r>
              <a:rPr lang="en-US" altLang="zh-CN" sz="1000" dirty="0" err="1">
                <a:solidFill>
                  <a:srgbClr val="FF0000"/>
                </a:solidFill>
              </a:rPr>
              <a:t>Paxos</a:t>
            </a:r>
            <a:r>
              <a:rPr lang="zh-CN" altLang="en-US" sz="1000" dirty="0">
                <a:solidFill>
                  <a:srgbClr val="FF0000"/>
                </a:solidFill>
              </a:rPr>
              <a:t>算法</a:t>
            </a:r>
          </a:p>
        </p:txBody>
      </p:sp>
      <p:sp>
        <p:nvSpPr>
          <p:cNvPr id="116" name="卷形: 水平 115">
            <a:extLst>
              <a:ext uri="{FF2B5EF4-FFF2-40B4-BE49-F238E27FC236}">
                <a16:creationId xmlns:a16="http://schemas.microsoft.com/office/drawing/2014/main" id="{4B7AE26E-4FA5-4060-AB32-EC0A0B0DCBFC}"/>
              </a:ext>
            </a:extLst>
          </p:cNvPr>
          <p:cNvSpPr/>
          <p:nvPr/>
        </p:nvSpPr>
        <p:spPr>
          <a:xfrm>
            <a:off x="611781" y="464024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HDFS</a:t>
            </a:r>
            <a:r>
              <a:rPr lang="zh-CN" altLang="en-US" sz="1000" dirty="0"/>
              <a:t>小文件；</a:t>
            </a:r>
          </a:p>
          <a:p>
            <a:r>
              <a:rPr lang="en-US" altLang="zh-CN" sz="1000" dirty="0"/>
              <a:t>Har</a:t>
            </a:r>
            <a:r>
              <a:rPr lang="zh-CN" altLang="en-US" sz="1000" dirty="0"/>
              <a:t>归档、</a:t>
            </a:r>
            <a:r>
              <a:rPr lang="en-US" altLang="zh-CN" sz="1000" dirty="0" err="1"/>
              <a:t>CombineTextInputformat</a:t>
            </a:r>
            <a:r>
              <a:rPr lang="zh-CN" altLang="en-US" sz="1000" dirty="0"/>
              <a:t>、</a:t>
            </a:r>
            <a:r>
              <a:rPr lang="en-US" altLang="zh-CN" sz="1000" dirty="0"/>
              <a:t>JVM</a:t>
            </a:r>
            <a:r>
              <a:rPr lang="zh-CN" altLang="en-US" sz="1000" dirty="0"/>
              <a:t>重用</a:t>
            </a:r>
          </a:p>
        </p:txBody>
      </p:sp>
      <p:sp>
        <p:nvSpPr>
          <p:cNvPr id="113" name="卷形: 水平 112">
            <a:extLst>
              <a:ext uri="{FF2B5EF4-FFF2-40B4-BE49-F238E27FC236}">
                <a16:creationId xmlns:a16="http://schemas.microsoft.com/office/drawing/2014/main" id="{07CF8208-EEB0-430E-ADCD-958B979BBD26}"/>
              </a:ext>
            </a:extLst>
          </p:cNvPr>
          <p:cNvSpPr/>
          <p:nvPr/>
        </p:nvSpPr>
        <p:spPr>
          <a:xfrm>
            <a:off x="711476" y="441963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Sqoop</a:t>
            </a:r>
            <a:r>
              <a:rPr lang="zh-CN" altLang="en-US" sz="1000" dirty="0">
                <a:solidFill>
                  <a:srgbClr val="FF0000"/>
                </a:solidFill>
              </a:rPr>
              <a:t>遇到哪些问题？空值、一致性、数据倾斜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Sqoop</a:t>
            </a:r>
            <a:r>
              <a:rPr lang="zh-CN" altLang="en-US" sz="1000" dirty="0">
                <a:solidFill>
                  <a:srgbClr val="FF0000"/>
                </a:solidFill>
              </a:rPr>
              <a:t>每天导入的数据量、执行时间</a:t>
            </a:r>
          </a:p>
        </p:txBody>
      </p:sp>
      <p:sp>
        <p:nvSpPr>
          <p:cNvPr id="114" name="卷形: 水平 113">
            <a:extLst>
              <a:ext uri="{FF2B5EF4-FFF2-40B4-BE49-F238E27FC236}">
                <a16:creationId xmlns:a16="http://schemas.microsoft.com/office/drawing/2014/main" id="{D5425BE3-E70A-4487-AF54-CB9F99DCC06D}"/>
              </a:ext>
            </a:extLst>
          </p:cNvPr>
          <p:cNvSpPr/>
          <p:nvPr/>
        </p:nvSpPr>
        <p:spPr>
          <a:xfrm>
            <a:off x="804334" y="447774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Hive</a:t>
            </a:r>
            <a:r>
              <a:rPr lang="zh-CN" altLang="en-US" sz="1000" dirty="0"/>
              <a:t>内部表、外部表区别；</a:t>
            </a:r>
            <a:r>
              <a:rPr lang="en-US" altLang="zh-CN" sz="1000" dirty="0"/>
              <a:t>2</a:t>
            </a:r>
            <a:r>
              <a:rPr lang="zh-CN" altLang="en-US" sz="1000" dirty="0"/>
              <a:t>、</a:t>
            </a:r>
            <a:r>
              <a:rPr lang="en-US" altLang="zh-CN" sz="1000" dirty="0"/>
              <a:t>4</a:t>
            </a:r>
            <a:r>
              <a:rPr lang="zh-CN" altLang="en-US" sz="1000" dirty="0"/>
              <a:t>个</a:t>
            </a:r>
            <a:r>
              <a:rPr lang="en-US" altLang="zh-CN" sz="1000" dirty="0"/>
              <a:t>By</a:t>
            </a:r>
            <a:r>
              <a:rPr lang="zh-CN" altLang="en-US" sz="1000" dirty="0"/>
              <a:t>；</a:t>
            </a:r>
            <a:r>
              <a:rPr lang="en-US" altLang="zh-CN" sz="1000" dirty="0"/>
              <a:t>3</a:t>
            </a:r>
            <a:r>
              <a:rPr lang="zh-CN" altLang="en-US" sz="1000" dirty="0"/>
              <a:t>、系统函数</a:t>
            </a:r>
            <a:r>
              <a:rPr lang="en-US" altLang="zh-CN" sz="1000" dirty="0"/>
              <a:t>4</a:t>
            </a:r>
            <a:r>
              <a:rPr lang="zh-CN" altLang="en-US" sz="1000" dirty="0"/>
              <a:t>、自定义</a:t>
            </a:r>
            <a:r>
              <a:rPr lang="en-US" altLang="zh-CN" sz="1000" dirty="0"/>
              <a:t>UDF</a:t>
            </a:r>
            <a:r>
              <a:rPr lang="zh-CN" altLang="en-US" sz="1000" dirty="0"/>
              <a:t>、</a:t>
            </a:r>
            <a:r>
              <a:rPr lang="en-US" altLang="zh-CN" sz="1000" dirty="0"/>
              <a:t>UDTF</a:t>
            </a:r>
            <a:r>
              <a:rPr lang="zh-CN" altLang="en-US" sz="1000" dirty="0"/>
              <a:t>函数</a:t>
            </a:r>
            <a:r>
              <a:rPr lang="en-US" altLang="zh-CN" sz="1000" dirty="0"/>
              <a:t>5</a:t>
            </a:r>
            <a:r>
              <a:rPr lang="zh-CN" altLang="en-US" sz="1000" dirty="0"/>
              <a:t>、窗口函数、</a:t>
            </a:r>
            <a:r>
              <a:rPr lang="en-US" altLang="zh-CN" sz="1000" dirty="0"/>
              <a:t>6</a:t>
            </a:r>
            <a:r>
              <a:rPr lang="zh-CN" altLang="en-US" sz="1000" dirty="0"/>
              <a:t>、</a:t>
            </a:r>
            <a:r>
              <a:rPr lang="en-US" altLang="zh-CN" sz="1000" dirty="0"/>
              <a:t>Hive</a:t>
            </a:r>
            <a:r>
              <a:rPr lang="zh-CN" altLang="en-US" sz="1000" dirty="0"/>
              <a:t>优化</a:t>
            </a:r>
            <a:r>
              <a:rPr lang="en-US" altLang="zh-CN" sz="1000" dirty="0"/>
              <a:t>7</a:t>
            </a:r>
            <a:r>
              <a:rPr lang="zh-CN" altLang="en-US" sz="1000" dirty="0"/>
              <a:t>、数据倾斜；</a:t>
            </a:r>
            <a:r>
              <a:rPr lang="en-US" altLang="zh-CN" sz="1000" dirty="0"/>
              <a:t>8</a:t>
            </a:r>
            <a:r>
              <a:rPr lang="zh-CN" altLang="en-US" sz="1000" dirty="0"/>
              <a:t>、</a:t>
            </a:r>
            <a:r>
              <a:rPr lang="en-US" altLang="zh-CN" sz="1000" dirty="0"/>
              <a:t>Hive</a:t>
            </a:r>
            <a:r>
              <a:rPr lang="zh-CN" altLang="en-US" sz="1000" dirty="0"/>
              <a:t>引擎</a:t>
            </a:r>
            <a:r>
              <a:rPr lang="en-US" altLang="zh-CN" sz="1000" dirty="0"/>
              <a:t>9</a:t>
            </a:r>
            <a:r>
              <a:rPr lang="zh-CN" altLang="en-US" sz="1000" dirty="0"/>
              <a:t>、元数据备份</a:t>
            </a:r>
          </a:p>
        </p:txBody>
      </p:sp>
      <p:sp>
        <p:nvSpPr>
          <p:cNvPr id="117" name="卷形: 水平 116">
            <a:extLst>
              <a:ext uri="{FF2B5EF4-FFF2-40B4-BE49-F238E27FC236}">
                <a16:creationId xmlns:a16="http://schemas.microsoft.com/office/drawing/2014/main" id="{8687BD99-B0DA-4B28-BE24-A929DC78F7B6}"/>
              </a:ext>
            </a:extLst>
          </p:cNvPr>
          <p:cNvSpPr/>
          <p:nvPr/>
        </p:nvSpPr>
        <p:spPr>
          <a:xfrm>
            <a:off x="879860" y="445844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ODS</a:t>
            </a:r>
            <a:r>
              <a:rPr lang="zh-CN" altLang="en-US" sz="1000" dirty="0">
                <a:solidFill>
                  <a:srgbClr val="FF0000"/>
                </a:solidFill>
              </a:rPr>
              <a:t>层做了哪些事？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保持数据原貌不做任何修改、采用压缩、创建分区表</a:t>
            </a:r>
          </a:p>
        </p:txBody>
      </p:sp>
      <p:sp>
        <p:nvSpPr>
          <p:cNvPr id="118" name="卷形: 水平 117">
            <a:extLst>
              <a:ext uri="{FF2B5EF4-FFF2-40B4-BE49-F238E27FC236}">
                <a16:creationId xmlns:a16="http://schemas.microsoft.com/office/drawing/2014/main" id="{338F6575-091B-42F3-A842-146EAD7DFBF0}"/>
              </a:ext>
            </a:extLst>
          </p:cNvPr>
          <p:cNvSpPr/>
          <p:nvPr/>
        </p:nvSpPr>
        <p:spPr>
          <a:xfrm>
            <a:off x="982860" y="463354"/>
            <a:ext cx="350953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/>
              <a:t>1</a:t>
            </a:r>
            <a:r>
              <a:rPr lang="zh-CN" altLang="en-US" sz="900" dirty="0"/>
              <a:t>、</a:t>
            </a:r>
            <a:r>
              <a:rPr lang="en-US" altLang="zh-CN" sz="900" dirty="0"/>
              <a:t>DWD</a:t>
            </a:r>
            <a:r>
              <a:rPr lang="zh-CN" altLang="en-US" sz="900" dirty="0"/>
              <a:t>层做了哪些事？</a:t>
            </a:r>
            <a:r>
              <a:rPr lang="en-US" altLang="zh-CN" sz="900" dirty="0"/>
              <a:t>ETL</a:t>
            </a:r>
            <a:r>
              <a:rPr lang="zh-CN" altLang="en-US" sz="900" dirty="0"/>
              <a:t>、</a:t>
            </a:r>
            <a:r>
              <a:rPr lang="en-US" altLang="zh-CN" sz="900" dirty="0"/>
              <a:t>ETL</a:t>
            </a:r>
            <a:r>
              <a:rPr lang="zh-CN" altLang="en-US" sz="900" dirty="0"/>
              <a:t>手段选择、清洗掉多少数据算合理、脱敏、压缩、列式存储、创建分区表、维度退化、建模工具</a:t>
            </a:r>
            <a:r>
              <a:rPr lang="en-US" altLang="zh-CN" sz="900" dirty="0" err="1"/>
              <a:t>PowerDesigner</a:t>
            </a:r>
            <a:r>
              <a:rPr lang="en-US" altLang="zh-CN" sz="900" dirty="0"/>
              <a:t>/ EZDML</a:t>
            </a:r>
            <a:r>
              <a:rPr lang="zh-CN" altLang="en-US" sz="900" dirty="0"/>
              <a:t>、维度建模（</a:t>
            </a:r>
            <a:r>
              <a:rPr lang="en-US" altLang="zh-CN" sz="900" dirty="0"/>
              <a:t>4</a:t>
            </a:r>
            <a:r>
              <a:rPr lang="zh-CN" altLang="en-US" sz="900" dirty="0"/>
              <a:t>步）</a:t>
            </a:r>
          </a:p>
        </p:txBody>
      </p:sp>
      <p:sp>
        <p:nvSpPr>
          <p:cNvPr id="119" name="卷形: 水平 118">
            <a:extLst>
              <a:ext uri="{FF2B5EF4-FFF2-40B4-BE49-F238E27FC236}">
                <a16:creationId xmlns:a16="http://schemas.microsoft.com/office/drawing/2014/main" id="{DAEC7B19-9DA3-44E6-BFA2-99745F08E875}"/>
              </a:ext>
            </a:extLst>
          </p:cNvPr>
          <p:cNvSpPr/>
          <p:nvPr/>
        </p:nvSpPr>
        <p:spPr>
          <a:xfrm>
            <a:off x="1068354" y="447794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DWS</a:t>
            </a:r>
            <a:r>
              <a:rPr lang="zh-CN" altLang="en-US" sz="1000" dirty="0">
                <a:solidFill>
                  <a:srgbClr val="FF0000"/>
                </a:solidFill>
              </a:rPr>
              <a:t>层做了哪些事？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字段怎么来、多少张宽表、哪个宽表最宽、有多少字段</a:t>
            </a:r>
          </a:p>
        </p:txBody>
      </p:sp>
      <p:sp>
        <p:nvSpPr>
          <p:cNvPr id="120" name="卷形: 水平 119">
            <a:extLst>
              <a:ext uri="{FF2B5EF4-FFF2-40B4-BE49-F238E27FC236}">
                <a16:creationId xmlns:a16="http://schemas.microsoft.com/office/drawing/2014/main" id="{171EB9A4-41C5-459B-8C05-02050DA5F086}"/>
              </a:ext>
            </a:extLst>
          </p:cNvPr>
          <p:cNvSpPr/>
          <p:nvPr/>
        </p:nvSpPr>
        <p:spPr>
          <a:xfrm>
            <a:off x="1169377" y="449468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DWT</a:t>
            </a:r>
            <a:r>
              <a:rPr lang="zh-CN" altLang="en-US" sz="1000" dirty="0"/>
              <a:t>层做了哪些事？</a:t>
            </a:r>
            <a:endParaRPr lang="en-US" altLang="zh-CN" sz="1000" dirty="0"/>
          </a:p>
          <a:p>
            <a:r>
              <a:rPr lang="zh-CN" altLang="en-US" sz="1000" dirty="0"/>
              <a:t>字段怎么来、多少张宽表、哪个宽表最宽、有多少字段</a:t>
            </a:r>
          </a:p>
        </p:txBody>
      </p:sp>
      <p:sp>
        <p:nvSpPr>
          <p:cNvPr id="121" name="卷形: 水平 120">
            <a:extLst>
              <a:ext uri="{FF2B5EF4-FFF2-40B4-BE49-F238E27FC236}">
                <a16:creationId xmlns:a16="http://schemas.microsoft.com/office/drawing/2014/main" id="{D150E6B5-A135-4FDF-9307-FD1094E0F703}"/>
              </a:ext>
            </a:extLst>
          </p:cNvPr>
          <p:cNvSpPr/>
          <p:nvPr/>
        </p:nvSpPr>
        <p:spPr>
          <a:xfrm>
            <a:off x="1251584" y="442388"/>
            <a:ext cx="3258146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ADS</a:t>
            </a:r>
            <a:r>
              <a:rPr lang="zh-CN" altLang="en-US" sz="1000" dirty="0">
                <a:solidFill>
                  <a:srgbClr val="FF0000"/>
                </a:solidFill>
              </a:rPr>
              <a:t>层做了哪些事？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分析过哪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个指标、现场手写、遇到过哪些疑难指标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745E913-17A1-4F8E-8218-8D4B1E290468}"/>
              </a:ext>
            </a:extLst>
          </p:cNvPr>
          <p:cNvSpPr/>
          <p:nvPr/>
        </p:nvSpPr>
        <p:spPr>
          <a:xfrm>
            <a:off x="8343191" y="4124533"/>
            <a:ext cx="759813" cy="3273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 err="1"/>
              <a:t>Hbase</a:t>
            </a:r>
            <a:endParaRPr lang="zh-CN" altLang="en-US" sz="1000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E29AE9B-35AF-4BFB-864A-BA435F203203}"/>
              </a:ext>
            </a:extLst>
          </p:cNvPr>
          <p:cNvCxnSpPr>
            <a:cxnSpLocks/>
            <a:stCxn id="83" idx="2"/>
            <a:endCxn id="131" idx="0"/>
          </p:cNvCxnSpPr>
          <p:nvPr/>
        </p:nvCxnSpPr>
        <p:spPr>
          <a:xfrm flipH="1">
            <a:off x="8723098" y="3962732"/>
            <a:ext cx="170" cy="1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卷形: 水平 133">
            <a:extLst>
              <a:ext uri="{FF2B5EF4-FFF2-40B4-BE49-F238E27FC236}">
                <a16:creationId xmlns:a16="http://schemas.microsoft.com/office/drawing/2014/main" id="{FCC7B94B-5EEF-448D-8B79-520FA1A230FC}"/>
              </a:ext>
            </a:extLst>
          </p:cNvPr>
          <p:cNvSpPr/>
          <p:nvPr/>
        </p:nvSpPr>
        <p:spPr>
          <a:xfrm>
            <a:off x="216642" y="1865800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Sqoop</a:t>
            </a:r>
            <a:r>
              <a:rPr lang="zh-CN" altLang="en-US" sz="1000" dirty="0"/>
              <a:t>导出参数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1CD060C-C1E8-4A71-82C6-A7DA5B787839}"/>
              </a:ext>
            </a:extLst>
          </p:cNvPr>
          <p:cNvSpPr/>
          <p:nvPr/>
        </p:nvSpPr>
        <p:spPr>
          <a:xfrm>
            <a:off x="7049781" y="1308766"/>
            <a:ext cx="1086515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7CEB247-8D49-4A50-93EE-EE92DAE509F1}"/>
              </a:ext>
            </a:extLst>
          </p:cNvPr>
          <p:cNvCxnSpPr>
            <a:cxnSpLocks/>
            <a:stCxn id="129" idx="0"/>
            <a:endCxn id="137" idx="2"/>
          </p:cNvCxnSpPr>
          <p:nvPr/>
        </p:nvCxnSpPr>
        <p:spPr>
          <a:xfrm flipH="1" flipV="1">
            <a:off x="7593039" y="1696260"/>
            <a:ext cx="2606" cy="15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卷形: 水平 138">
            <a:extLst>
              <a:ext uri="{FF2B5EF4-FFF2-40B4-BE49-F238E27FC236}">
                <a16:creationId xmlns:a16="http://schemas.microsoft.com/office/drawing/2014/main" id="{5B86BE4D-61E7-4EDA-9067-66E0D5C8FD5A}"/>
              </a:ext>
            </a:extLst>
          </p:cNvPr>
          <p:cNvSpPr/>
          <p:nvPr/>
        </p:nvSpPr>
        <p:spPr>
          <a:xfrm>
            <a:off x="287784" y="1871920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Superset</a:t>
            </a:r>
            <a:r>
              <a:rPr lang="zh-CN" altLang="en-US" sz="1000" dirty="0">
                <a:solidFill>
                  <a:srgbClr val="FF0000"/>
                </a:solidFill>
              </a:rPr>
              <a:t>有什么优势？</a:t>
            </a:r>
          </a:p>
        </p:txBody>
      </p:sp>
      <p:sp>
        <p:nvSpPr>
          <p:cNvPr id="140" name="卷形: 水平 139">
            <a:extLst>
              <a:ext uri="{FF2B5EF4-FFF2-40B4-BE49-F238E27FC236}">
                <a16:creationId xmlns:a16="http://schemas.microsoft.com/office/drawing/2014/main" id="{2A462C09-F022-40F7-8377-5431AD2173B7}"/>
              </a:ext>
            </a:extLst>
          </p:cNvPr>
          <p:cNvSpPr/>
          <p:nvPr/>
        </p:nvSpPr>
        <p:spPr>
          <a:xfrm>
            <a:off x="383026" y="1880534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Azkaban</a:t>
            </a:r>
            <a:r>
              <a:rPr lang="zh-CN" altLang="en-US" sz="1000" dirty="0"/>
              <a:t>每天执行多少指标；</a:t>
            </a:r>
            <a:r>
              <a:rPr lang="en-US" altLang="zh-CN" sz="1000" dirty="0"/>
              <a:t>2</a:t>
            </a:r>
            <a:r>
              <a:rPr lang="zh-CN" altLang="en-US" sz="1000" dirty="0"/>
              <a:t>、挂了怎么办？</a:t>
            </a:r>
          </a:p>
        </p:txBody>
      </p:sp>
      <p:sp>
        <p:nvSpPr>
          <p:cNvPr id="141" name="卷形: 水平 140">
            <a:extLst>
              <a:ext uri="{FF2B5EF4-FFF2-40B4-BE49-F238E27FC236}">
                <a16:creationId xmlns:a16="http://schemas.microsoft.com/office/drawing/2014/main" id="{0DAB5F8D-BEDC-43AE-B806-042D5EB60934}"/>
              </a:ext>
            </a:extLst>
          </p:cNvPr>
          <p:cNvSpPr/>
          <p:nvPr/>
        </p:nvSpPr>
        <p:spPr>
          <a:xfrm>
            <a:off x="469213" y="1859562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 err="1">
                <a:solidFill>
                  <a:srgbClr val="FF0000"/>
                </a:solidFill>
              </a:rPr>
              <a:t>Atals</a:t>
            </a:r>
            <a:r>
              <a:rPr lang="zh-CN" altLang="en-US" sz="1000" dirty="0">
                <a:solidFill>
                  <a:srgbClr val="FF0000"/>
                </a:solidFill>
              </a:rPr>
              <a:t>框架原理；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Atlas</a:t>
            </a:r>
            <a:r>
              <a:rPr lang="zh-CN" altLang="en-US" sz="1000" dirty="0">
                <a:solidFill>
                  <a:srgbClr val="FF0000"/>
                </a:solidFill>
              </a:rPr>
              <a:t>版本问题；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、能解决什么问题（表、字段）</a:t>
            </a:r>
          </a:p>
        </p:txBody>
      </p:sp>
      <p:sp>
        <p:nvSpPr>
          <p:cNvPr id="142" name="卷形: 水平 141">
            <a:extLst>
              <a:ext uri="{FF2B5EF4-FFF2-40B4-BE49-F238E27FC236}">
                <a16:creationId xmlns:a16="http://schemas.microsoft.com/office/drawing/2014/main" id="{567B5490-7F93-4805-BC71-1873AE2136CF}"/>
              </a:ext>
            </a:extLst>
          </p:cNvPr>
          <p:cNvSpPr/>
          <p:nvPr/>
        </p:nvSpPr>
        <p:spPr>
          <a:xfrm>
            <a:off x="553721" y="1870543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Ranger</a:t>
            </a:r>
            <a:r>
              <a:rPr lang="zh-CN" altLang="en-US" sz="1000" dirty="0"/>
              <a:t>版本；</a:t>
            </a:r>
            <a:r>
              <a:rPr lang="en-US" altLang="zh-CN" sz="1000" dirty="0"/>
              <a:t>2</a:t>
            </a:r>
            <a:r>
              <a:rPr lang="zh-CN" altLang="en-US" sz="1000" dirty="0"/>
              <a:t>、解决什么问题（表、字段）</a:t>
            </a:r>
            <a:r>
              <a:rPr lang="en-US" altLang="zh-CN" sz="1000" dirty="0"/>
              <a:t>3</a:t>
            </a:r>
            <a:r>
              <a:rPr lang="zh-CN" altLang="en-US" sz="1000" dirty="0"/>
              <a:t>、支持的框架</a:t>
            </a:r>
          </a:p>
        </p:txBody>
      </p:sp>
      <p:sp>
        <p:nvSpPr>
          <p:cNvPr id="143" name="卷形: 水平 142">
            <a:extLst>
              <a:ext uri="{FF2B5EF4-FFF2-40B4-BE49-F238E27FC236}">
                <a16:creationId xmlns:a16="http://schemas.microsoft.com/office/drawing/2014/main" id="{38DCF972-9199-478F-B9C1-D32C00FA6AEB}"/>
              </a:ext>
            </a:extLst>
          </p:cNvPr>
          <p:cNvSpPr/>
          <p:nvPr/>
        </p:nvSpPr>
        <p:spPr>
          <a:xfrm>
            <a:off x="625084" y="1865800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、数据质量规范：留转</a:t>
            </a:r>
            <a:r>
              <a:rPr lang="en-US" altLang="zh-CN" sz="1000" dirty="0">
                <a:solidFill>
                  <a:srgbClr val="FF0000"/>
                </a:solidFill>
              </a:rPr>
              <a:t>G</a:t>
            </a:r>
            <a:r>
              <a:rPr lang="zh-CN" altLang="en-US" sz="1000" dirty="0">
                <a:solidFill>
                  <a:srgbClr val="FF0000"/>
                </a:solidFill>
              </a:rPr>
              <a:t>复活的涨幅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降幅、重复数据、空值、最大值、最小值等</a:t>
            </a:r>
          </a:p>
        </p:txBody>
      </p:sp>
      <p:sp>
        <p:nvSpPr>
          <p:cNvPr id="146" name="卷形: 水平 145">
            <a:extLst>
              <a:ext uri="{FF2B5EF4-FFF2-40B4-BE49-F238E27FC236}">
                <a16:creationId xmlns:a16="http://schemas.microsoft.com/office/drawing/2014/main" id="{F55B97D2-55C9-4CA5-A0B1-9A91F2A6AF1A}"/>
              </a:ext>
            </a:extLst>
          </p:cNvPr>
          <p:cNvSpPr/>
          <p:nvPr/>
        </p:nvSpPr>
        <p:spPr>
          <a:xfrm>
            <a:off x="708807" y="1874707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、集群监控</a:t>
            </a:r>
          </a:p>
        </p:txBody>
      </p:sp>
      <p:sp>
        <p:nvSpPr>
          <p:cNvPr id="144" name="卷形: 水平 143">
            <a:extLst>
              <a:ext uri="{FF2B5EF4-FFF2-40B4-BE49-F238E27FC236}">
                <a16:creationId xmlns:a16="http://schemas.microsoft.com/office/drawing/2014/main" id="{F0CF610B-2490-470F-B665-E3B8519E7E31}"/>
              </a:ext>
            </a:extLst>
          </p:cNvPr>
          <p:cNvSpPr/>
          <p:nvPr/>
        </p:nvSpPr>
        <p:spPr>
          <a:xfrm>
            <a:off x="786690" y="1863547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、测试服务器多少台；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、测试环境什么样；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、测试数据哪里来；</a:t>
            </a:r>
            <a:r>
              <a:rPr lang="en-US" altLang="zh-CN" sz="900" dirty="0">
                <a:solidFill>
                  <a:srgbClr val="FF0000"/>
                </a:solidFill>
              </a:rPr>
              <a:t>4</a:t>
            </a:r>
            <a:r>
              <a:rPr lang="zh-CN" altLang="en-US" sz="900" dirty="0">
                <a:solidFill>
                  <a:srgbClr val="FF0000"/>
                </a:solidFill>
              </a:rPr>
              <a:t>、如保证写的</a:t>
            </a:r>
            <a:r>
              <a:rPr lang="en-US" altLang="zh-CN" sz="900" dirty="0">
                <a:solidFill>
                  <a:srgbClr val="FF0000"/>
                </a:solidFill>
              </a:rPr>
              <a:t>SQL</a:t>
            </a:r>
            <a:r>
              <a:rPr lang="zh-CN" altLang="en-US" sz="900" dirty="0">
                <a:solidFill>
                  <a:srgbClr val="FF0000"/>
                </a:solidFill>
              </a:rPr>
              <a:t>正确；</a:t>
            </a:r>
            <a:r>
              <a:rPr lang="en-US" altLang="zh-CN" sz="900" dirty="0">
                <a:solidFill>
                  <a:srgbClr val="FF0000"/>
                </a:solidFill>
              </a:rPr>
              <a:t>5</a:t>
            </a:r>
            <a:r>
              <a:rPr lang="zh-CN" altLang="en-US" sz="900" dirty="0">
                <a:solidFill>
                  <a:srgbClr val="FF0000"/>
                </a:solidFill>
              </a:rPr>
              <a:t>、测试之后如何上线</a:t>
            </a:r>
          </a:p>
        </p:txBody>
      </p:sp>
      <p:sp>
        <p:nvSpPr>
          <p:cNvPr id="145" name="卷形: 水平 144">
            <a:extLst>
              <a:ext uri="{FF2B5EF4-FFF2-40B4-BE49-F238E27FC236}">
                <a16:creationId xmlns:a16="http://schemas.microsoft.com/office/drawing/2014/main" id="{17223E6C-F95E-4CCA-BA36-4045B94FEC81}"/>
              </a:ext>
            </a:extLst>
          </p:cNvPr>
          <p:cNvSpPr/>
          <p:nvPr/>
        </p:nvSpPr>
        <p:spPr>
          <a:xfrm>
            <a:off x="875653" y="1871817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、实现一个需求需要多长时间；</a:t>
            </a:r>
            <a:r>
              <a:rPr lang="en-US" altLang="zh-CN" sz="1000" dirty="0"/>
              <a:t>2</a:t>
            </a:r>
            <a:r>
              <a:rPr lang="zh-CN" altLang="en-US" sz="1000" dirty="0"/>
              <a:t>、项目三年内迭代多少次；</a:t>
            </a:r>
            <a:r>
              <a:rPr lang="en-US" altLang="zh-CN" sz="1000" dirty="0"/>
              <a:t>3</a:t>
            </a:r>
            <a:r>
              <a:rPr lang="zh-CN" altLang="en-US" sz="1000" dirty="0"/>
              <a:t>、当前版本是多少；</a:t>
            </a:r>
            <a:r>
              <a:rPr lang="en-US" altLang="zh-CN" sz="1000" dirty="0"/>
              <a:t>4</a:t>
            </a:r>
            <a:r>
              <a:rPr lang="zh-CN" altLang="en-US" sz="1000" dirty="0"/>
              <a:t>、每天做什么</a:t>
            </a:r>
          </a:p>
        </p:txBody>
      </p:sp>
      <p:sp>
        <p:nvSpPr>
          <p:cNvPr id="147" name="卷形: 水平 146">
            <a:extLst>
              <a:ext uri="{FF2B5EF4-FFF2-40B4-BE49-F238E27FC236}">
                <a16:creationId xmlns:a16="http://schemas.microsoft.com/office/drawing/2014/main" id="{246DA264-2EE1-4176-AD65-127B9C3867AA}"/>
              </a:ext>
            </a:extLst>
          </p:cNvPr>
          <p:cNvSpPr/>
          <p:nvPr/>
        </p:nvSpPr>
        <p:spPr>
          <a:xfrm>
            <a:off x="955085" y="1879402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、什么是数据中台；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、数据中台的划分；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、中台使用场景</a:t>
            </a:r>
          </a:p>
        </p:txBody>
      </p:sp>
      <p:sp>
        <p:nvSpPr>
          <p:cNvPr id="148" name="卷形: 水平 147">
            <a:extLst>
              <a:ext uri="{FF2B5EF4-FFF2-40B4-BE49-F238E27FC236}">
                <a16:creationId xmlns:a16="http://schemas.microsoft.com/office/drawing/2014/main" id="{E8F99F8F-9862-4451-8EC7-CBBCC7C02E97}"/>
              </a:ext>
            </a:extLst>
          </p:cNvPr>
          <p:cNvSpPr/>
          <p:nvPr/>
        </p:nvSpPr>
        <p:spPr>
          <a:xfrm>
            <a:off x="1044728" y="1882519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、数据湖（</a:t>
            </a:r>
            <a:r>
              <a:rPr lang="en-US" altLang="zh-CN" sz="1000" dirty="0" err="1"/>
              <a:t>hudi</a:t>
            </a:r>
            <a:r>
              <a:rPr lang="zh-CN" altLang="en-US" sz="1000" dirty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58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2" grpId="0" animBg="1"/>
      <p:bldP spid="122" grpId="1" animBg="1"/>
      <p:bldP spid="3" grpId="0" animBg="1"/>
      <p:bldP spid="3" grpId="1" animBg="1"/>
      <p:bldP spid="130" grpId="0" animBg="1"/>
      <p:bldP spid="130" grpId="1" animBg="1"/>
      <p:bldP spid="11" grpId="0" animBg="1"/>
      <p:bldP spid="20" grpId="0" animBg="1"/>
      <p:bldP spid="25" grpId="0" animBg="1"/>
      <p:bldP spid="29" grpId="0" animBg="1"/>
      <p:bldP spid="60" grpId="0" animBg="1"/>
      <p:bldP spid="68" grpId="0" animBg="1"/>
      <p:bldP spid="70" grpId="0" animBg="1"/>
      <p:bldP spid="71" grpId="0" animBg="1"/>
      <p:bldP spid="72" grpId="0" animBg="1"/>
      <p:bldP spid="79" grpId="0" animBg="1"/>
      <p:bldP spid="81" grpId="0" animBg="1"/>
      <p:bldP spid="83" grpId="0" animBg="1"/>
      <p:bldP spid="89" grpId="0" animBg="1"/>
      <p:bldP spid="90" grpId="0" animBg="1"/>
      <p:bldP spid="92" grpId="0" animBg="1"/>
      <p:bldP spid="101" grpId="0" animBg="1"/>
      <p:bldP spid="102" grpId="0" animBg="1"/>
      <p:bldP spid="103" grpId="0" animBg="1"/>
      <p:bldP spid="57" grpId="0" animBg="1"/>
      <p:bldP spid="58" grpId="0" animBg="1"/>
      <p:bldP spid="59" grpId="0" animBg="1"/>
      <p:bldP spid="62" grpId="0" animBg="1"/>
      <p:bldP spid="67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4" grpId="0" animBg="1"/>
      <p:bldP spid="106" grpId="0" animBg="1"/>
      <p:bldP spid="111" grpId="0"/>
      <p:bldP spid="112" grpId="0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59" grpId="0"/>
      <p:bldP spid="160" grpId="0"/>
      <p:bldP spid="181" grpId="0"/>
      <p:bldP spid="183" grpId="0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5" grpId="0" animBg="1"/>
      <p:bldP spid="115" grpId="1" animBg="1"/>
      <p:bldP spid="116" grpId="0" animBg="1"/>
      <p:bldP spid="116" grpId="1" animBg="1"/>
      <p:bldP spid="113" grpId="0" animBg="1"/>
      <p:bldP spid="113" grpId="1" animBg="1"/>
      <p:bldP spid="114" grpId="0" animBg="1"/>
      <p:bldP spid="114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31" grpId="0" animBg="1"/>
      <p:bldP spid="134" grpId="0" animBg="1"/>
      <p:bldP spid="134" grpId="1" animBg="1"/>
      <p:bldP spid="137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6" grpId="0" animBg="1"/>
      <p:bldP spid="146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全屏显示(16:9)</PresentationFormat>
  <Paragraphs>107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2020-07-30T08:56:52Z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