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92" r:id="rId2"/>
    <p:sldId id="256" r:id="rId3"/>
    <p:sldId id="257" r:id="rId4"/>
    <p:sldId id="336" r:id="rId5"/>
    <p:sldId id="337" r:id="rId6"/>
    <p:sldId id="335" r:id="rId7"/>
    <p:sldId id="338" r:id="rId8"/>
    <p:sldId id="356" r:id="rId9"/>
    <p:sldId id="358" r:id="rId10"/>
    <p:sldId id="320" r:id="rId11"/>
    <p:sldId id="334" r:id="rId12"/>
    <p:sldId id="357" r:id="rId13"/>
    <p:sldId id="333" r:id="rId14"/>
    <p:sldId id="264" r:id="rId15"/>
    <p:sldId id="343" r:id="rId16"/>
    <p:sldId id="344" r:id="rId17"/>
    <p:sldId id="345" r:id="rId18"/>
    <p:sldId id="347" r:id="rId19"/>
    <p:sldId id="346" r:id="rId20"/>
    <p:sldId id="348" r:id="rId21"/>
    <p:sldId id="350" r:id="rId22"/>
    <p:sldId id="349" r:id="rId23"/>
    <p:sldId id="351" r:id="rId24"/>
    <p:sldId id="352" r:id="rId25"/>
    <p:sldId id="353" r:id="rId26"/>
    <p:sldId id="354" r:id="rId27"/>
    <p:sldId id="355" r:id="rId28"/>
    <p:sldId id="339" r:id="rId29"/>
    <p:sldId id="359" r:id="rId30"/>
    <p:sldId id="360" r:id="rId31"/>
    <p:sldId id="361" r:id="rId32"/>
    <p:sldId id="341" r:id="rId33"/>
    <p:sldId id="340" r:id="rId34"/>
    <p:sldId id="362" r:id="rId35"/>
    <p:sldId id="291" r:id="rId36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09B02"/>
    <a:srgbClr val="FF9933"/>
    <a:srgbClr val="FFCC00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5906" autoAdjust="0"/>
  </p:normalViewPr>
  <p:slideViewPr>
    <p:cSldViewPr>
      <p:cViewPr varScale="1">
        <p:scale>
          <a:sx n="73" d="100"/>
          <a:sy n="73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AC5F3D-E5C5-4BC1-9D34-FBCE4C9B441B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88990F2-5219-4C6F-B4EB-028FDD7AD901}">
      <dgm:prSet phldrT="[文本]" custT="1"/>
      <dgm:spPr/>
      <dgm:t>
        <a:bodyPr/>
        <a:lstStyle/>
        <a:p>
          <a:r>
            <a:rPr lang="zh-CN" altLang="en-US" sz="2000" smtClean="0">
              <a:latin typeface="微软雅黑 Light" pitchFamily="34" charset="-122"/>
              <a:ea typeface="微软雅黑 Light" pitchFamily="34" charset="-122"/>
            </a:rPr>
            <a:t>实时统计分析</a:t>
          </a:r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F4FDA9D0-79D0-4EE8-A400-BB22372DFEDF}" type="parTrans" cxnId="{97C0C103-FB42-4C1F-B845-02EACB6F4872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28193088-3554-41F0-98E4-34225A5E459F}" type="sibTrans" cxnId="{97C0C103-FB42-4C1F-B845-02EACB6F4872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F3774332-6644-4E4D-847D-DBCEC4DA14E5}">
      <dgm:prSet phldrT="[文本]" custT="1"/>
      <dgm:spPr/>
      <dgm:t>
        <a:bodyPr anchor="ctr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zh-CN" altLang="en-US" sz="1800" smtClean="0">
              <a:latin typeface="微软雅黑 Light" pitchFamily="34" charset="-122"/>
              <a:ea typeface="微软雅黑 Light" pitchFamily="34" charset="-122"/>
            </a:rPr>
            <a:t>实时热门商品统计</a:t>
          </a:r>
          <a:endParaRPr lang="zh-CN" altLang="en-US" sz="1800">
            <a:latin typeface="微软雅黑 Light" pitchFamily="34" charset="-122"/>
            <a:ea typeface="微软雅黑 Light" pitchFamily="34" charset="-122"/>
          </a:endParaRPr>
        </a:p>
      </dgm:t>
    </dgm:pt>
    <dgm:pt modelId="{BFD4B873-C13D-4E80-818F-3E2CFE4C0810}" type="parTrans" cxnId="{A9B48C8F-4018-4D1A-9075-F518A4921404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DF49CE2A-8E04-4216-99BA-390AA8F15EAD}" type="sibTrans" cxnId="{A9B48C8F-4018-4D1A-9075-F518A4921404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C4540158-C380-4E75-ADF9-E93392687FAD}">
      <dgm:prSet phldrT="[文本]" custT="1"/>
      <dgm:spPr/>
      <dgm:t>
        <a:bodyPr anchor="ctr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zh-CN" altLang="en-US" sz="1800" smtClean="0">
              <a:latin typeface="微软雅黑 Light" pitchFamily="34" charset="-122"/>
              <a:ea typeface="微软雅黑 Light" pitchFamily="34" charset="-122"/>
            </a:rPr>
            <a:t>实时热门页面流量统计</a:t>
          </a:r>
          <a:endParaRPr lang="zh-CN" altLang="en-US" sz="1800">
            <a:latin typeface="微软雅黑 Light" pitchFamily="34" charset="-122"/>
            <a:ea typeface="微软雅黑 Light" pitchFamily="34" charset="-122"/>
          </a:endParaRPr>
        </a:p>
      </dgm:t>
    </dgm:pt>
    <dgm:pt modelId="{AFCDE723-5394-40FC-B1A1-3790374BF46C}" type="parTrans" cxnId="{4774AC20-B6BB-491E-A89D-BF4220D95E4D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36341802-A29C-492A-A055-47EF3B244322}" type="sibTrans" cxnId="{4774AC20-B6BB-491E-A89D-BF4220D95E4D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D2FCCC12-F10E-4470-8722-15719D33077B}">
      <dgm:prSet phldrT="[文本]" custT="1"/>
      <dgm:spPr/>
      <dgm:t>
        <a:bodyPr/>
        <a:lstStyle/>
        <a:p>
          <a:r>
            <a:rPr lang="zh-CN" altLang="en-US" sz="2000" smtClean="0">
              <a:latin typeface="微软雅黑 Light" pitchFamily="34" charset="-122"/>
              <a:ea typeface="微软雅黑 Light" pitchFamily="34" charset="-122"/>
            </a:rPr>
            <a:t>业务流程及风险控制</a:t>
          </a:r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24FF4388-C89B-498D-8994-5408D289FA44}" type="parTrans" cxnId="{97F0EEEB-2563-4B2C-B782-2EB2418181F5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EAA11229-85FF-474E-932F-30C14DDF246E}" type="sibTrans" cxnId="{97F0EEEB-2563-4B2C-B782-2EB2418181F5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0DDD70A9-2135-4ED9-9872-5357FFFADBFA}">
      <dgm:prSet phldrT="[文本]" custT="1"/>
      <dgm:spPr/>
      <dgm:t>
        <a:bodyPr anchor="ctr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zh-CN" altLang="en-US" sz="1800" smtClean="0">
              <a:latin typeface="微软雅黑 Light" pitchFamily="34" charset="-122"/>
              <a:ea typeface="微软雅黑 Light" pitchFamily="34" charset="-122"/>
            </a:rPr>
            <a:t>恶意登录监控</a:t>
          </a:r>
          <a:endParaRPr lang="zh-CN" altLang="en-US" sz="1800">
            <a:latin typeface="微软雅黑 Light" pitchFamily="34" charset="-122"/>
            <a:ea typeface="微软雅黑 Light" pitchFamily="34" charset="-122"/>
          </a:endParaRPr>
        </a:p>
      </dgm:t>
    </dgm:pt>
    <dgm:pt modelId="{57B53FD0-4DC8-427A-924B-0BF723386C6B}" type="parTrans" cxnId="{C98CD350-E8CA-4D56-A763-876C764EA2C3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94687833-9E8A-4020-BC4E-2B58AE64EBA3}" type="sibTrans" cxnId="{C98CD350-E8CA-4D56-A763-876C764EA2C3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5E606DB6-1BF4-4080-BD91-CA471D995C50}">
      <dgm:prSet phldrT="[文本]" custT="1"/>
      <dgm:spPr/>
      <dgm:t>
        <a:bodyPr anchor="ctr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zh-CN" altLang="en-US" sz="1800" smtClean="0">
              <a:latin typeface="微软雅黑 Light" pitchFamily="34" charset="-122"/>
              <a:ea typeface="微软雅黑 Light" pitchFamily="34" charset="-122"/>
            </a:rPr>
            <a:t>订单支付失效监控</a:t>
          </a:r>
          <a:endParaRPr lang="zh-CN" altLang="en-US" sz="1800">
            <a:latin typeface="微软雅黑 Light" pitchFamily="34" charset="-122"/>
            <a:ea typeface="微软雅黑 Light" pitchFamily="34" charset="-122"/>
          </a:endParaRPr>
        </a:p>
      </dgm:t>
    </dgm:pt>
    <dgm:pt modelId="{4A7C8AA4-5DD3-445A-8351-CB0BC3A0B278}" type="parTrans" cxnId="{2A9B7B65-C8BA-4C3F-A411-B5121D94947D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FC3AEF76-A4D5-4B3A-BCA4-499D5CE45091}" type="sibTrans" cxnId="{2A9B7B65-C8BA-4C3F-A411-B5121D94947D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2D4CDAA3-9CF7-429B-A8BB-EBD57AB35B41}">
      <dgm:prSet phldrT="[文本]" custT="1"/>
      <dgm:spPr/>
      <dgm:t>
        <a:bodyPr anchor="ctr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zh-CN" altLang="en-US" sz="1800" smtClean="0">
              <a:latin typeface="微软雅黑 Light" pitchFamily="34" charset="-122"/>
              <a:ea typeface="微软雅黑 Light" pitchFamily="34" charset="-122"/>
            </a:rPr>
            <a:t>实时访问流量统计</a:t>
          </a:r>
          <a:endParaRPr lang="zh-CN" altLang="en-US" sz="1800">
            <a:latin typeface="微软雅黑 Light" pitchFamily="34" charset="-122"/>
            <a:ea typeface="微软雅黑 Light" pitchFamily="34" charset="-122"/>
          </a:endParaRPr>
        </a:p>
      </dgm:t>
    </dgm:pt>
    <dgm:pt modelId="{2410C004-481A-4E33-AF04-31C0675B9C7A}" type="parTrans" cxnId="{74EC33C7-E4EA-4F9B-BE0B-A792F17B4635}">
      <dgm:prSet/>
      <dgm:spPr/>
      <dgm:t>
        <a:bodyPr/>
        <a:lstStyle/>
        <a:p>
          <a:endParaRPr lang="zh-CN" altLang="en-US"/>
        </a:p>
      </dgm:t>
    </dgm:pt>
    <dgm:pt modelId="{29E98196-D560-4377-95BF-96F06F3DF3A7}" type="sibTrans" cxnId="{74EC33C7-E4EA-4F9B-BE0B-A792F17B4635}">
      <dgm:prSet/>
      <dgm:spPr/>
      <dgm:t>
        <a:bodyPr/>
        <a:lstStyle/>
        <a:p>
          <a:endParaRPr lang="zh-CN" altLang="en-US"/>
        </a:p>
      </dgm:t>
    </dgm:pt>
    <dgm:pt modelId="{327DA11E-AA1D-4237-886D-FE512783BA30}">
      <dgm:prSet phldrT="[文本]" custT="1"/>
      <dgm:spPr/>
      <dgm:t>
        <a:bodyPr anchor="ctr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en-US" altLang="zh-CN" sz="1800" smtClean="0">
              <a:latin typeface="微软雅黑 Light" pitchFamily="34" charset="-122"/>
              <a:ea typeface="微软雅黑 Light" pitchFamily="34" charset="-122"/>
            </a:rPr>
            <a:t>APP </a:t>
          </a:r>
          <a:r>
            <a:rPr lang="zh-CN" altLang="en-US" sz="1800" smtClean="0">
              <a:latin typeface="微软雅黑 Light" pitchFamily="34" charset="-122"/>
              <a:ea typeface="微软雅黑 Light" pitchFamily="34" charset="-122"/>
            </a:rPr>
            <a:t>市场推广统计</a:t>
          </a:r>
          <a:endParaRPr lang="zh-CN" altLang="en-US" sz="1800">
            <a:latin typeface="微软雅黑 Light" pitchFamily="34" charset="-122"/>
            <a:ea typeface="微软雅黑 Light" pitchFamily="34" charset="-122"/>
          </a:endParaRPr>
        </a:p>
      </dgm:t>
    </dgm:pt>
    <dgm:pt modelId="{CB27DAE8-1F2E-4D75-BC1F-B3B469FEE578}" type="parTrans" cxnId="{E836E67D-713F-4897-9FD8-7168788E8E11}">
      <dgm:prSet/>
      <dgm:spPr/>
      <dgm:t>
        <a:bodyPr/>
        <a:lstStyle/>
        <a:p>
          <a:endParaRPr lang="zh-CN" altLang="en-US"/>
        </a:p>
      </dgm:t>
    </dgm:pt>
    <dgm:pt modelId="{DAEC3784-F2B9-4170-8C5C-525AB3B0BA6E}" type="sibTrans" cxnId="{E836E67D-713F-4897-9FD8-7168788E8E11}">
      <dgm:prSet/>
      <dgm:spPr/>
      <dgm:t>
        <a:bodyPr/>
        <a:lstStyle/>
        <a:p>
          <a:endParaRPr lang="zh-CN" altLang="en-US"/>
        </a:p>
      </dgm:t>
    </dgm:pt>
    <dgm:pt modelId="{85542631-0F5A-47C4-8F42-7A36833C1223}">
      <dgm:prSet phldrT="[文本]" custT="1"/>
      <dgm:spPr/>
      <dgm:t>
        <a:bodyPr anchor="ctr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zh-CN" altLang="en-US" sz="1800" smtClean="0">
              <a:latin typeface="微软雅黑 Light" pitchFamily="34" charset="-122"/>
              <a:ea typeface="微软雅黑 Light" pitchFamily="34" charset="-122"/>
            </a:rPr>
            <a:t>页面广告黑名单过滤</a:t>
          </a:r>
          <a:endParaRPr lang="zh-CN" altLang="en-US" sz="1800">
            <a:latin typeface="微软雅黑 Light" pitchFamily="34" charset="-122"/>
            <a:ea typeface="微软雅黑 Light" pitchFamily="34" charset="-122"/>
          </a:endParaRPr>
        </a:p>
      </dgm:t>
    </dgm:pt>
    <dgm:pt modelId="{50DE5F83-6EB2-4484-B004-E4B0CA864F06}" type="parTrans" cxnId="{A2C130F6-29B9-41E8-B87B-D6F2F9A7041F}">
      <dgm:prSet/>
      <dgm:spPr/>
      <dgm:t>
        <a:bodyPr/>
        <a:lstStyle/>
        <a:p>
          <a:endParaRPr lang="zh-CN" altLang="en-US"/>
        </a:p>
      </dgm:t>
    </dgm:pt>
    <dgm:pt modelId="{8348D180-B8FE-488C-8CA4-31D852E1A7E7}" type="sibTrans" cxnId="{A2C130F6-29B9-41E8-B87B-D6F2F9A7041F}">
      <dgm:prSet/>
      <dgm:spPr/>
      <dgm:t>
        <a:bodyPr/>
        <a:lstStyle/>
        <a:p>
          <a:endParaRPr lang="zh-CN" altLang="en-US"/>
        </a:p>
      </dgm:t>
    </dgm:pt>
    <dgm:pt modelId="{5F83722E-78E8-447A-AFAC-08EA2393E948}">
      <dgm:prSet phldrT="[文本]" custT="1"/>
      <dgm:spPr/>
      <dgm:t>
        <a:bodyPr anchor="ctr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zh-CN" altLang="en-US" sz="1800" smtClean="0">
              <a:latin typeface="微软雅黑 Light" pitchFamily="34" charset="-122"/>
              <a:ea typeface="微软雅黑 Light" pitchFamily="34" charset="-122"/>
            </a:rPr>
            <a:t>页面广告点击量统计</a:t>
          </a:r>
          <a:endParaRPr lang="zh-CN" altLang="en-US" sz="1800">
            <a:latin typeface="微软雅黑 Light" pitchFamily="34" charset="-122"/>
            <a:ea typeface="微软雅黑 Light" pitchFamily="34" charset="-122"/>
          </a:endParaRPr>
        </a:p>
      </dgm:t>
    </dgm:pt>
    <dgm:pt modelId="{211CA07F-DC01-4A72-AD39-B8BC0123F7C1}" type="parTrans" cxnId="{24E31FB4-C655-439F-8CF1-8CB32B99A412}">
      <dgm:prSet/>
      <dgm:spPr/>
      <dgm:t>
        <a:bodyPr/>
        <a:lstStyle/>
        <a:p>
          <a:endParaRPr lang="zh-CN" altLang="en-US"/>
        </a:p>
      </dgm:t>
    </dgm:pt>
    <dgm:pt modelId="{57772CE9-6E26-45B6-BA46-D92C4D8ECFE0}" type="sibTrans" cxnId="{24E31FB4-C655-439F-8CF1-8CB32B99A412}">
      <dgm:prSet/>
      <dgm:spPr/>
      <dgm:t>
        <a:bodyPr/>
        <a:lstStyle/>
        <a:p>
          <a:endParaRPr lang="zh-CN" altLang="en-US"/>
        </a:p>
      </dgm:t>
    </dgm:pt>
    <dgm:pt modelId="{3B903D0B-9F43-47EB-B74E-9645549DBB55}">
      <dgm:prSet phldrT="[文本]" custT="1"/>
      <dgm:spPr/>
      <dgm:t>
        <a:bodyPr anchor="ctr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zh-CN" altLang="en-US" sz="1800" smtClean="0">
              <a:latin typeface="微软雅黑 Light" pitchFamily="34" charset="-122"/>
              <a:ea typeface="微软雅黑 Light" pitchFamily="34" charset="-122"/>
            </a:rPr>
            <a:t>支付实时对账</a:t>
          </a:r>
          <a:endParaRPr lang="zh-CN" altLang="en-US" sz="1800">
            <a:latin typeface="微软雅黑 Light" pitchFamily="34" charset="-122"/>
            <a:ea typeface="微软雅黑 Light" pitchFamily="34" charset="-122"/>
          </a:endParaRPr>
        </a:p>
      </dgm:t>
    </dgm:pt>
    <dgm:pt modelId="{35B4A62C-3B22-4ACC-A9AF-34188C7D1FC7}" type="parTrans" cxnId="{040EF3BA-3AAA-469F-BDD6-71284924819D}">
      <dgm:prSet/>
      <dgm:spPr/>
      <dgm:t>
        <a:bodyPr/>
        <a:lstStyle/>
        <a:p>
          <a:endParaRPr lang="zh-CN" altLang="en-US"/>
        </a:p>
      </dgm:t>
    </dgm:pt>
    <dgm:pt modelId="{69812D41-7C1D-451C-B826-A066C0FAF5A5}" type="sibTrans" cxnId="{040EF3BA-3AAA-469F-BDD6-71284924819D}">
      <dgm:prSet/>
      <dgm:spPr/>
      <dgm:t>
        <a:bodyPr/>
        <a:lstStyle/>
        <a:p>
          <a:endParaRPr lang="zh-CN" altLang="en-US"/>
        </a:p>
      </dgm:t>
    </dgm:pt>
    <dgm:pt modelId="{08952CAC-08A7-43C1-9247-069DCD8209C8}" type="pres">
      <dgm:prSet presAssocID="{0BAC5F3D-E5C5-4BC1-9D34-FBCE4C9B441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590FE36-D1EE-4E02-A457-F8292FCA5EAB}" type="pres">
      <dgm:prSet presAssocID="{E88990F2-5219-4C6F-B4EB-028FDD7AD901}" presName="composite" presStyleCnt="0"/>
      <dgm:spPr/>
    </dgm:pt>
    <dgm:pt modelId="{0FC44764-D722-47D5-B5AD-06267CBC3E62}" type="pres">
      <dgm:prSet presAssocID="{E88990F2-5219-4C6F-B4EB-028FDD7AD90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E7C0D7-CE53-4C02-B516-40B035EFFDD6}" type="pres">
      <dgm:prSet presAssocID="{E88990F2-5219-4C6F-B4EB-028FDD7AD901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2CF115-FCA3-4803-99BA-4981969F313D}" type="pres">
      <dgm:prSet presAssocID="{28193088-3554-41F0-98E4-34225A5E459F}" presName="space" presStyleCnt="0"/>
      <dgm:spPr/>
    </dgm:pt>
    <dgm:pt modelId="{458BAE72-6822-498D-9C1A-30DFB5007FEE}" type="pres">
      <dgm:prSet presAssocID="{D2FCCC12-F10E-4470-8722-15719D33077B}" presName="composite" presStyleCnt="0"/>
      <dgm:spPr/>
    </dgm:pt>
    <dgm:pt modelId="{D9C93FDD-AE70-4F11-8D86-1E10A5F52CC4}" type="pres">
      <dgm:prSet presAssocID="{D2FCCC12-F10E-4470-8722-15719D33077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B401E9-0B94-41EB-9D95-450BF9CA938A}" type="pres">
      <dgm:prSet presAssocID="{D2FCCC12-F10E-4470-8722-15719D33077B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A8514B2-1883-48C6-8193-B051E9D2C056}" type="presOf" srcId="{5E606DB6-1BF4-4080-BD91-CA471D995C50}" destId="{41B401E9-0B94-41EB-9D95-450BF9CA938A}" srcOrd="0" destOrd="2" presId="urn:microsoft.com/office/officeart/2005/8/layout/hList1"/>
    <dgm:cxn modelId="{11639E3A-FE41-48F9-8FEC-E5E9A351CECC}" type="presOf" srcId="{0BAC5F3D-E5C5-4BC1-9D34-FBCE4C9B441B}" destId="{08952CAC-08A7-43C1-9247-069DCD8209C8}" srcOrd="0" destOrd="0" presId="urn:microsoft.com/office/officeart/2005/8/layout/hList1"/>
    <dgm:cxn modelId="{E836E67D-713F-4897-9FD8-7168788E8E11}" srcId="{E88990F2-5219-4C6F-B4EB-028FDD7AD901}" destId="{327DA11E-AA1D-4237-886D-FE512783BA30}" srcOrd="3" destOrd="0" parTransId="{CB27DAE8-1F2E-4D75-BC1F-B3B469FEE578}" sibTransId="{DAEC3784-F2B9-4170-8C5C-525AB3B0BA6E}"/>
    <dgm:cxn modelId="{B708B5A3-3B4A-49B4-BEF2-A33D2C6F2963}" type="presOf" srcId="{0DDD70A9-2135-4ED9-9872-5357FFFADBFA}" destId="{41B401E9-0B94-41EB-9D95-450BF9CA938A}" srcOrd="0" destOrd="1" presId="urn:microsoft.com/office/officeart/2005/8/layout/hList1"/>
    <dgm:cxn modelId="{A9B48C8F-4018-4D1A-9075-F518A4921404}" srcId="{E88990F2-5219-4C6F-B4EB-028FDD7AD901}" destId="{F3774332-6644-4E4D-847D-DBCEC4DA14E5}" srcOrd="0" destOrd="0" parTransId="{BFD4B873-C13D-4E80-818F-3E2CFE4C0810}" sibTransId="{DF49CE2A-8E04-4216-99BA-390AA8F15EAD}"/>
    <dgm:cxn modelId="{24E31FB4-C655-439F-8CF1-8CB32B99A412}" srcId="{E88990F2-5219-4C6F-B4EB-028FDD7AD901}" destId="{5F83722E-78E8-447A-AFAC-08EA2393E948}" srcOrd="4" destOrd="0" parTransId="{211CA07F-DC01-4A72-AD39-B8BC0123F7C1}" sibTransId="{57772CE9-6E26-45B6-BA46-D92C4D8ECFE0}"/>
    <dgm:cxn modelId="{2A9B7B65-C8BA-4C3F-A411-B5121D94947D}" srcId="{D2FCCC12-F10E-4470-8722-15719D33077B}" destId="{5E606DB6-1BF4-4080-BD91-CA471D995C50}" srcOrd="2" destOrd="0" parTransId="{4A7C8AA4-5DD3-445A-8351-CB0BC3A0B278}" sibTransId="{FC3AEF76-A4D5-4B3A-BCA4-499D5CE45091}"/>
    <dgm:cxn modelId="{AF30C46B-2AE2-4EB6-8D74-CFE683176213}" type="presOf" srcId="{F3774332-6644-4E4D-847D-DBCEC4DA14E5}" destId="{26E7C0D7-CE53-4C02-B516-40B035EFFDD6}" srcOrd="0" destOrd="0" presId="urn:microsoft.com/office/officeart/2005/8/layout/hList1"/>
    <dgm:cxn modelId="{C317D0DC-6F97-4DA9-9217-FA8487A4A895}" type="presOf" srcId="{E88990F2-5219-4C6F-B4EB-028FDD7AD901}" destId="{0FC44764-D722-47D5-B5AD-06267CBC3E62}" srcOrd="0" destOrd="0" presId="urn:microsoft.com/office/officeart/2005/8/layout/hList1"/>
    <dgm:cxn modelId="{A2C130F6-29B9-41E8-B87B-D6F2F9A7041F}" srcId="{D2FCCC12-F10E-4470-8722-15719D33077B}" destId="{85542631-0F5A-47C4-8F42-7A36833C1223}" srcOrd="0" destOrd="0" parTransId="{50DE5F83-6EB2-4484-B004-E4B0CA864F06}" sibTransId="{8348D180-B8FE-488C-8CA4-31D852E1A7E7}"/>
    <dgm:cxn modelId="{4774AC20-B6BB-491E-A89D-BF4220D95E4D}" srcId="{E88990F2-5219-4C6F-B4EB-028FDD7AD901}" destId="{C4540158-C380-4E75-ADF9-E93392687FAD}" srcOrd="1" destOrd="0" parTransId="{AFCDE723-5394-40FC-B1A1-3790374BF46C}" sibTransId="{36341802-A29C-492A-A055-47EF3B244322}"/>
    <dgm:cxn modelId="{D79377B9-C9AA-456A-B398-C08A2179FEA4}" type="presOf" srcId="{85542631-0F5A-47C4-8F42-7A36833C1223}" destId="{41B401E9-0B94-41EB-9D95-450BF9CA938A}" srcOrd="0" destOrd="0" presId="urn:microsoft.com/office/officeart/2005/8/layout/hList1"/>
    <dgm:cxn modelId="{040EF3BA-3AAA-469F-BDD6-71284924819D}" srcId="{D2FCCC12-F10E-4470-8722-15719D33077B}" destId="{3B903D0B-9F43-47EB-B74E-9645549DBB55}" srcOrd="3" destOrd="0" parTransId="{35B4A62C-3B22-4ACC-A9AF-34188C7D1FC7}" sibTransId="{69812D41-7C1D-451C-B826-A066C0FAF5A5}"/>
    <dgm:cxn modelId="{A829D702-0D3D-4C4F-94BD-C7C97AE3D6D7}" type="presOf" srcId="{D2FCCC12-F10E-4470-8722-15719D33077B}" destId="{D9C93FDD-AE70-4F11-8D86-1E10A5F52CC4}" srcOrd="0" destOrd="0" presId="urn:microsoft.com/office/officeart/2005/8/layout/hList1"/>
    <dgm:cxn modelId="{97F0EEEB-2563-4B2C-B782-2EB2418181F5}" srcId="{0BAC5F3D-E5C5-4BC1-9D34-FBCE4C9B441B}" destId="{D2FCCC12-F10E-4470-8722-15719D33077B}" srcOrd="1" destOrd="0" parTransId="{24FF4388-C89B-498D-8994-5408D289FA44}" sibTransId="{EAA11229-85FF-474E-932F-30C14DDF246E}"/>
    <dgm:cxn modelId="{74EC33C7-E4EA-4F9B-BE0B-A792F17B4635}" srcId="{E88990F2-5219-4C6F-B4EB-028FDD7AD901}" destId="{2D4CDAA3-9CF7-429B-A8BB-EBD57AB35B41}" srcOrd="2" destOrd="0" parTransId="{2410C004-481A-4E33-AF04-31C0675B9C7A}" sibTransId="{29E98196-D560-4377-95BF-96F06F3DF3A7}"/>
    <dgm:cxn modelId="{C98CD350-E8CA-4D56-A763-876C764EA2C3}" srcId="{D2FCCC12-F10E-4470-8722-15719D33077B}" destId="{0DDD70A9-2135-4ED9-9872-5357FFFADBFA}" srcOrd="1" destOrd="0" parTransId="{57B53FD0-4DC8-427A-924B-0BF723386C6B}" sibTransId="{94687833-9E8A-4020-BC4E-2B58AE64EBA3}"/>
    <dgm:cxn modelId="{CDF0EA67-272D-4E25-A9B7-C9C849E0CBBF}" type="presOf" srcId="{327DA11E-AA1D-4237-886D-FE512783BA30}" destId="{26E7C0D7-CE53-4C02-B516-40B035EFFDD6}" srcOrd="0" destOrd="3" presId="urn:microsoft.com/office/officeart/2005/8/layout/hList1"/>
    <dgm:cxn modelId="{17BD7E3B-43E4-42DE-95AF-2AEDC1746432}" type="presOf" srcId="{C4540158-C380-4E75-ADF9-E93392687FAD}" destId="{26E7C0D7-CE53-4C02-B516-40B035EFFDD6}" srcOrd="0" destOrd="1" presId="urn:microsoft.com/office/officeart/2005/8/layout/hList1"/>
    <dgm:cxn modelId="{97C0C103-FB42-4C1F-B845-02EACB6F4872}" srcId="{0BAC5F3D-E5C5-4BC1-9D34-FBCE4C9B441B}" destId="{E88990F2-5219-4C6F-B4EB-028FDD7AD901}" srcOrd="0" destOrd="0" parTransId="{F4FDA9D0-79D0-4EE8-A400-BB22372DFEDF}" sibTransId="{28193088-3554-41F0-98E4-34225A5E459F}"/>
    <dgm:cxn modelId="{042CD3E6-C075-4D90-AA1F-EA2F60C288F6}" type="presOf" srcId="{3B903D0B-9F43-47EB-B74E-9645549DBB55}" destId="{41B401E9-0B94-41EB-9D95-450BF9CA938A}" srcOrd="0" destOrd="3" presId="urn:microsoft.com/office/officeart/2005/8/layout/hList1"/>
    <dgm:cxn modelId="{265F565C-9FB1-40B5-86FE-D87D7C1BB3F0}" type="presOf" srcId="{2D4CDAA3-9CF7-429B-A8BB-EBD57AB35B41}" destId="{26E7C0D7-CE53-4C02-B516-40B035EFFDD6}" srcOrd="0" destOrd="2" presId="urn:microsoft.com/office/officeart/2005/8/layout/hList1"/>
    <dgm:cxn modelId="{939D35DD-4A2E-4912-9F9B-30E1FAD62EA1}" type="presOf" srcId="{5F83722E-78E8-447A-AFAC-08EA2393E948}" destId="{26E7C0D7-CE53-4C02-B516-40B035EFFDD6}" srcOrd="0" destOrd="4" presId="urn:microsoft.com/office/officeart/2005/8/layout/hList1"/>
    <dgm:cxn modelId="{3842651E-4578-42D2-B4F9-1D0D99802A12}" type="presParOf" srcId="{08952CAC-08A7-43C1-9247-069DCD8209C8}" destId="{2590FE36-D1EE-4E02-A457-F8292FCA5EAB}" srcOrd="0" destOrd="0" presId="urn:microsoft.com/office/officeart/2005/8/layout/hList1"/>
    <dgm:cxn modelId="{2F0789E3-74C1-492F-BE40-820CD8390934}" type="presParOf" srcId="{2590FE36-D1EE-4E02-A457-F8292FCA5EAB}" destId="{0FC44764-D722-47D5-B5AD-06267CBC3E62}" srcOrd="0" destOrd="0" presId="urn:microsoft.com/office/officeart/2005/8/layout/hList1"/>
    <dgm:cxn modelId="{62B4A17A-91CA-4B93-98E3-9407862061A2}" type="presParOf" srcId="{2590FE36-D1EE-4E02-A457-F8292FCA5EAB}" destId="{26E7C0D7-CE53-4C02-B516-40B035EFFDD6}" srcOrd="1" destOrd="0" presId="urn:microsoft.com/office/officeart/2005/8/layout/hList1"/>
    <dgm:cxn modelId="{F753854A-7FC3-4293-A62C-0060EE0110EE}" type="presParOf" srcId="{08952CAC-08A7-43C1-9247-069DCD8209C8}" destId="{EB2CF115-FCA3-4803-99BA-4981969F313D}" srcOrd="1" destOrd="0" presId="urn:microsoft.com/office/officeart/2005/8/layout/hList1"/>
    <dgm:cxn modelId="{E77D0E2F-0A52-42A6-9FEB-7E4BA62E67BA}" type="presParOf" srcId="{08952CAC-08A7-43C1-9247-069DCD8209C8}" destId="{458BAE72-6822-498D-9C1A-30DFB5007FEE}" srcOrd="2" destOrd="0" presId="urn:microsoft.com/office/officeart/2005/8/layout/hList1"/>
    <dgm:cxn modelId="{8CEC07D2-89FF-45A1-ACEC-BF872AE6C3EB}" type="presParOf" srcId="{458BAE72-6822-498D-9C1A-30DFB5007FEE}" destId="{D9C93FDD-AE70-4F11-8D86-1E10A5F52CC4}" srcOrd="0" destOrd="0" presId="urn:microsoft.com/office/officeart/2005/8/layout/hList1"/>
    <dgm:cxn modelId="{D471DAA4-8EF3-4DAA-AAF4-8B79ACFD7EEF}" type="presParOf" srcId="{458BAE72-6822-498D-9C1A-30DFB5007FEE}" destId="{41B401E9-0B94-41EB-9D95-450BF9CA938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44764-D722-47D5-B5AD-06267CBC3E62}">
      <dsp:nvSpPr>
        <dsp:cNvPr id="0" name=""/>
        <dsp:cNvSpPr/>
      </dsp:nvSpPr>
      <dsp:spPr>
        <a:xfrm>
          <a:off x="32" y="153183"/>
          <a:ext cx="3129289" cy="1251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>
              <a:latin typeface="微软雅黑 Light" pitchFamily="34" charset="-122"/>
              <a:ea typeface="微软雅黑 Light" pitchFamily="34" charset="-122"/>
            </a:rPr>
            <a:t>实时统计分析</a:t>
          </a:r>
          <a:endParaRPr lang="zh-CN" altLang="en-US" sz="2000" kern="1200">
            <a:latin typeface="微软雅黑 Light" pitchFamily="34" charset="-122"/>
            <a:ea typeface="微软雅黑 Light" pitchFamily="34" charset="-122"/>
          </a:endParaRPr>
        </a:p>
      </dsp:txBody>
      <dsp:txXfrm>
        <a:off x="32" y="153183"/>
        <a:ext cx="3129289" cy="1251715"/>
      </dsp:txXfrm>
    </dsp:sp>
    <dsp:sp modelId="{26E7C0D7-CE53-4C02-B516-40B035EFFDD6}">
      <dsp:nvSpPr>
        <dsp:cNvPr id="0" name=""/>
        <dsp:cNvSpPr/>
      </dsp:nvSpPr>
      <dsp:spPr>
        <a:xfrm>
          <a:off x="32" y="1404899"/>
          <a:ext cx="3129289" cy="31224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ctr" anchorCtr="0">
          <a:noAutofit/>
        </a:bodyPr>
        <a:lstStyle/>
        <a:p>
          <a:pPr marL="0" lvl="1" indent="-171450" algn="l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800" kern="1200" smtClean="0">
              <a:latin typeface="微软雅黑 Light" pitchFamily="34" charset="-122"/>
              <a:ea typeface="微软雅黑 Light" pitchFamily="34" charset="-122"/>
            </a:rPr>
            <a:t>实时热门商品统计</a:t>
          </a:r>
          <a:endParaRPr lang="zh-CN" altLang="en-US" sz="1800" kern="1200">
            <a:latin typeface="微软雅黑 Light" pitchFamily="34" charset="-122"/>
            <a:ea typeface="微软雅黑 Light" pitchFamily="34" charset="-122"/>
          </a:endParaRPr>
        </a:p>
        <a:p>
          <a:pPr marL="0" lvl="1" indent="-171450" algn="l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800" kern="1200" smtClean="0">
              <a:latin typeface="微软雅黑 Light" pitchFamily="34" charset="-122"/>
              <a:ea typeface="微软雅黑 Light" pitchFamily="34" charset="-122"/>
            </a:rPr>
            <a:t>实时热门页面流量统计</a:t>
          </a:r>
          <a:endParaRPr lang="zh-CN" altLang="en-US" sz="1800" kern="1200">
            <a:latin typeface="微软雅黑 Light" pitchFamily="34" charset="-122"/>
            <a:ea typeface="微软雅黑 Light" pitchFamily="34" charset="-122"/>
          </a:endParaRPr>
        </a:p>
        <a:p>
          <a:pPr marL="0" lvl="1" indent="-171450" algn="l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800" kern="1200" smtClean="0">
              <a:latin typeface="微软雅黑 Light" pitchFamily="34" charset="-122"/>
              <a:ea typeface="微软雅黑 Light" pitchFamily="34" charset="-122"/>
            </a:rPr>
            <a:t>实时访问流量统计</a:t>
          </a:r>
          <a:endParaRPr lang="zh-CN" altLang="en-US" sz="1800" kern="1200">
            <a:latin typeface="微软雅黑 Light" pitchFamily="34" charset="-122"/>
            <a:ea typeface="微软雅黑 Light" pitchFamily="34" charset="-122"/>
          </a:endParaRPr>
        </a:p>
        <a:p>
          <a:pPr marL="0" lvl="1" indent="-171450" algn="l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altLang="zh-CN" sz="1800" kern="1200" smtClean="0">
              <a:latin typeface="微软雅黑 Light" pitchFamily="34" charset="-122"/>
              <a:ea typeface="微软雅黑 Light" pitchFamily="34" charset="-122"/>
            </a:rPr>
            <a:t>APP </a:t>
          </a:r>
          <a:r>
            <a:rPr lang="zh-CN" altLang="en-US" sz="1800" kern="1200" smtClean="0">
              <a:latin typeface="微软雅黑 Light" pitchFamily="34" charset="-122"/>
              <a:ea typeface="微软雅黑 Light" pitchFamily="34" charset="-122"/>
            </a:rPr>
            <a:t>市场推广统计</a:t>
          </a:r>
          <a:endParaRPr lang="zh-CN" altLang="en-US" sz="1800" kern="1200">
            <a:latin typeface="微软雅黑 Light" pitchFamily="34" charset="-122"/>
            <a:ea typeface="微软雅黑 Light" pitchFamily="34" charset="-122"/>
          </a:endParaRPr>
        </a:p>
        <a:p>
          <a:pPr marL="0" lvl="1" indent="-171450" algn="l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800" kern="1200" smtClean="0">
              <a:latin typeface="微软雅黑 Light" pitchFamily="34" charset="-122"/>
              <a:ea typeface="微软雅黑 Light" pitchFamily="34" charset="-122"/>
            </a:rPr>
            <a:t>页面广告点击量统计</a:t>
          </a:r>
          <a:endParaRPr lang="zh-CN" altLang="en-US" sz="1800" kern="1200">
            <a:latin typeface="微软雅黑 Light" pitchFamily="34" charset="-122"/>
            <a:ea typeface="微软雅黑 Light" pitchFamily="34" charset="-122"/>
          </a:endParaRPr>
        </a:p>
      </dsp:txBody>
      <dsp:txXfrm>
        <a:off x="32" y="1404899"/>
        <a:ext cx="3129289" cy="3122437"/>
      </dsp:txXfrm>
    </dsp:sp>
    <dsp:sp modelId="{D9C93FDD-AE70-4F11-8D86-1E10A5F52CC4}">
      <dsp:nvSpPr>
        <dsp:cNvPr id="0" name=""/>
        <dsp:cNvSpPr/>
      </dsp:nvSpPr>
      <dsp:spPr>
        <a:xfrm>
          <a:off x="3567422" y="153183"/>
          <a:ext cx="3129289" cy="1251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>
              <a:latin typeface="微软雅黑 Light" pitchFamily="34" charset="-122"/>
              <a:ea typeface="微软雅黑 Light" pitchFamily="34" charset="-122"/>
            </a:rPr>
            <a:t>业务流程及风险控制</a:t>
          </a:r>
          <a:endParaRPr lang="zh-CN" altLang="en-US" sz="2000" kern="1200">
            <a:latin typeface="微软雅黑 Light" pitchFamily="34" charset="-122"/>
            <a:ea typeface="微软雅黑 Light" pitchFamily="34" charset="-122"/>
          </a:endParaRPr>
        </a:p>
      </dsp:txBody>
      <dsp:txXfrm>
        <a:off x="3567422" y="153183"/>
        <a:ext cx="3129289" cy="1251715"/>
      </dsp:txXfrm>
    </dsp:sp>
    <dsp:sp modelId="{41B401E9-0B94-41EB-9D95-450BF9CA938A}">
      <dsp:nvSpPr>
        <dsp:cNvPr id="0" name=""/>
        <dsp:cNvSpPr/>
      </dsp:nvSpPr>
      <dsp:spPr>
        <a:xfrm>
          <a:off x="3567422" y="1404899"/>
          <a:ext cx="3129289" cy="31224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ctr" anchorCtr="0">
          <a:noAutofit/>
        </a:bodyPr>
        <a:lstStyle/>
        <a:p>
          <a:pPr marL="0" lvl="1" indent="-171450" algn="l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800" kern="1200" smtClean="0">
              <a:latin typeface="微软雅黑 Light" pitchFamily="34" charset="-122"/>
              <a:ea typeface="微软雅黑 Light" pitchFamily="34" charset="-122"/>
            </a:rPr>
            <a:t>页面广告黑名单过滤</a:t>
          </a:r>
          <a:endParaRPr lang="zh-CN" altLang="en-US" sz="1800" kern="1200">
            <a:latin typeface="微软雅黑 Light" pitchFamily="34" charset="-122"/>
            <a:ea typeface="微软雅黑 Light" pitchFamily="34" charset="-122"/>
          </a:endParaRPr>
        </a:p>
        <a:p>
          <a:pPr marL="0" lvl="1" indent="-171450" algn="l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800" kern="1200" smtClean="0">
              <a:latin typeface="微软雅黑 Light" pitchFamily="34" charset="-122"/>
              <a:ea typeface="微软雅黑 Light" pitchFamily="34" charset="-122"/>
            </a:rPr>
            <a:t>恶意登录监控</a:t>
          </a:r>
          <a:endParaRPr lang="zh-CN" altLang="en-US" sz="1800" kern="1200">
            <a:latin typeface="微软雅黑 Light" pitchFamily="34" charset="-122"/>
            <a:ea typeface="微软雅黑 Light" pitchFamily="34" charset="-122"/>
          </a:endParaRPr>
        </a:p>
        <a:p>
          <a:pPr marL="0" lvl="1" indent="-171450" algn="l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800" kern="1200" smtClean="0">
              <a:latin typeface="微软雅黑 Light" pitchFamily="34" charset="-122"/>
              <a:ea typeface="微软雅黑 Light" pitchFamily="34" charset="-122"/>
            </a:rPr>
            <a:t>订单支付失效监控</a:t>
          </a:r>
          <a:endParaRPr lang="zh-CN" altLang="en-US" sz="1800" kern="1200">
            <a:latin typeface="微软雅黑 Light" pitchFamily="34" charset="-122"/>
            <a:ea typeface="微软雅黑 Light" pitchFamily="34" charset="-122"/>
          </a:endParaRPr>
        </a:p>
        <a:p>
          <a:pPr marL="0" lvl="1" indent="-171450" algn="l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800" kern="1200" smtClean="0">
              <a:latin typeface="微软雅黑 Light" pitchFamily="34" charset="-122"/>
              <a:ea typeface="微软雅黑 Light" pitchFamily="34" charset="-122"/>
            </a:rPr>
            <a:t>支付实时对账</a:t>
          </a:r>
          <a:endParaRPr lang="zh-CN" altLang="en-US" sz="1800" kern="1200">
            <a:latin typeface="微软雅黑 Light" pitchFamily="34" charset="-122"/>
            <a:ea typeface="微软雅黑 Light" pitchFamily="34" charset="-122"/>
          </a:endParaRPr>
        </a:p>
      </dsp:txBody>
      <dsp:txXfrm>
        <a:off x="3567422" y="1404899"/>
        <a:ext cx="3129289" cy="3122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1130" y="1279525"/>
            <a:ext cx="4263390" cy="345471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608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89398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电商用户行为数据分析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427984" y="4437112"/>
            <a:ext cx="3528392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讲师：武晟然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数据源解析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27584" y="1412776"/>
            <a:ext cx="7560840" cy="792088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用户行为数据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折角形 1"/>
          <p:cNvSpPr/>
          <p:nvPr/>
        </p:nvSpPr>
        <p:spPr>
          <a:xfrm>
            <a:off x="3491880" y="2204864"/>
            <a:ext cx="2016224" cy="720080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UserBehavior.csv</a:t>
            </a:r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043608" y="3140968"/>
            <a:ext cx="5760640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zh-CN" sz="180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e.g.     543462, 1715, 1464116, pv, 1511658000</a:t>
            </a:r>
            <a:endParaRPr lang="en-US" altLang="zh-CN" sz="1800" i="1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29805" y="5517232"/>
            <a:ext cx="7662675" cy="56457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20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i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e.g.     66.249.73.135 - - 17/05/2015:10:05:40 +0000 GET /blog/tags/ipv6</a:t>
            </a:r>
            <a:endParaRPr lang="zh-CN" altLang="zh-CN" i="1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3481873" y="4725144"/>
            <a:ext cx="2016224" cy="720080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apache.log</a:t>
            </a:r>
            <a:endParaRPr lang="zh-CN" altLang="en-US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827584" y="3861048"/>
            <a:ext cx="7560840" cy="7920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web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服务器日志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012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数据源解析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27584" y="1484786"/>
            <a:ext cx="7704856" cy="792088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数据结构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 UserBehavior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224404"/>
              </p:ext>
            </p:extLst>
          </p:nvPr>
        </p:nvGraphicFramePr>
        <p:xfrm>
          <a:off x="971600" y="2564906"/>
          <a:ext cx="7560839" cy="3096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656184"/>
                <a:gridCol w="4248471"/>
              </a:tblGrid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字段名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数据类型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userId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Long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加密后的用户</a:t>
                      </a:r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itemId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Long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加密后的商品</a:t>
                      </a:r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categoryId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Int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加密后的商品所属类别</a:t>
                      </a:r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behavior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String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用户行为类型，包括</a:t>
                      </a:r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(‘pv’, ‘buy</a:t>
                      </a:r>
                      <a:r>
                        <a:rPr lang="zh-CN" altLang="en-US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’</a:t>
                      </a:r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, ‘cart’,</a:t>
                      </a:r>
                      <a:r>
                        <a:rPr lang="en-US" altLang="zh-CN" sz="160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 ‘fav’</a:t>
                      </a:r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)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timestamp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Long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行为发生的时间戳，单位秒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9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数据源解析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27584" y="1484786"/>
            <a:ext cx="7704856" cy="792088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数据结构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 ApacheLogEvent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331527"/>
              </p:ext>
            </p:extLst>
          </p:nvPr>
        </p:nvGraphicFramePr>
        <p:xfrm>
          <a:off x="971600" y="2564906"/>
          <a:ext cx="7560839" cy="3096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656184"/>
                <a:gridCol w="4248471"/>
              </a:tblGrid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字段名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数据类型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ip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String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访问的 </a:t>
                      </a:r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IP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userId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Long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访问的 </a:t>
                      </a:r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user</a:t>
                      </a:r>
                      <a:r>
                        <a:rPr lang="en-US" altLang="zh-CN" sz="160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 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eventTime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Long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访问时间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method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String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访问方法 </a:t>
                      </a:r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GET/POST/PUT/DELETE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url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String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访问的 </a:t>
                      </a:r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url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6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实时热门商品统计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实时流量统计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市场营销分析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恶意登录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监控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订单支付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实时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监控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16831"/>
            <a:ext cx="3655690" cy="2836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35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基本需求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统计近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小时内的热门商品，每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分钟更新一次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热门度用浏览次数（“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pv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”）来衡量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解决思路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在所有用户行为数据中，过滤出浏览（“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pv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”）行为进行统计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构建滑动窗口，窗口长度为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小时，滑动距离为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分钟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endParaRPr lang="zh-CN" altLang="en-US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473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267744" y="969641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888813" y="969641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509882" y="969641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130951" y="969641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752020" y="969641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373089" y="969641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994158" y="969641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615227" y="969641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236296" y="969641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267744" y="1975654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2904910" y="1975654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542076" y="1975654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267744" y="2636912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816408" y="1975654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2904910" y="2636912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3542076" y="2636912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179242" y="1975654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5453575" y="1975654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267744" y="3789040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108498" y="3789040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3629164" y="3789040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2915816" y="4450298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4289772" y="3789040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629184" y="4450298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103573" y="4450298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6498214" y="3789040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5713242" y="3789040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206622" y="3710340"/>
            <a:ext cx="2726346" cy="1219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499500" y="3732112"/>
            <a:ext cx="2800692" cy="1224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932968" y="3749690"/>
            <a:ext cx="2800692" cy="12240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97800" y="101638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DataStream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1796" y="232893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KeyedStream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5772" y="4174835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WindowedStream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2275284" y="5589240"/>
            <a:ext cx="64800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4191748" y="5589240"/>
            <a:ext cx="64800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5149980" y="5589240"/>
            <a:ext cx="648000" cy="432048"/>
          </a:xfrm>
          <a:prstGeom prst="roundRect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6108212" y="5589240"/>
            <a:ext cx="64800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7066444" y="5589240"/>
            <a:ext cx="648000" cy="432048"/>
          </a:xfrm>
          <a:prstGeom prst="roundRect">
            <a:avLst/>
          </a:prstGeom>
          <a:solidFill>
            <a:schemeClr val="accent6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705340" y="5635987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DataStream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3233516" y="5589240"/>
            <a:ext cx="648000" cy="432048"/>
          </a:xfrm>
          <a:prstGeom prst="roundRect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下箭头 60"/>
          <p:cNvSpPr/>
          <p:nvPr/>
        </p:nvSpPr>
        <p:spPr>
          <a:xfrm>
            <a:off x="1192341" y="1484784"/>
            <a:ext cx="250134" cy="4680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下箭头 61"/>
          <p:cNvSpPr/>
          <p:nvPr/>
        </p:nvSpPr>
        <p:spPr>
          <a:xfrm>
            <a:off x="1192341" y="3140968"/>
            <a:ext cx="250134" cy="4680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下箭头 62"/>
          <p:cNvSpPr/>
          <p:nvPr/>
        </p:nvSpPr>
        <p:spPr>
          <a:xfrm>
            <a:off x="1192341" y="4908510"/>
            <a:ext cx="250134" cy="4680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左大括号 63"/>
          <p:cNvSpPr/>
          <p:nvPr/>
        </p:nvSpPr>
        <p:spPr>
          <a:xfrm>
            <a:off x="2051720" y="2191678"/>
            <a:ext cx="122244" cy="6612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877820" y="1550100"/>
            <a:ext cx="45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①</a:t>
            </a:r>
            <a:endParaRPr lang="zh-CN" altLang="en-US" sz="1400"/>
          </a:p>
        </p:txBody>
      </p:sp>
      <p:sp>
        <p:nvSpPr>
          <p:cNvPr id="66" name="TextBox 65"/>
          <p:cNvSpPr txBox="1"/>
          <p:nvPr/>
        </p:nvSpPr>
        <p:spPr>
          <a:xfrm>
            <a:off x="877820" y="3206284"/>
            <a:ext cx="45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②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77820" y="4997192"/>
            <a:ext cx="45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③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409817" y="1543543"/>
            <a:ext cx="698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微软雅黑 Light" pitchFamily="34" charset="-122"/>
                <a:ea typeface="微软雅黑 Light" pitchFamily="34" charset="-122"/>
              </a:rPr>
              <a:t>分区</a:t>
            </a:r>
            <a:endParaRPr lang="zh-CN" altLang="en-US" sz="14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398931" y="3212168"/>
            <a:ext cx="781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 Light" pitchFamily="34" charset="-122"/>
                <a:ea typeface="微软雅黑 Light" pitchFamily="34" charset="-122"/>
              </a:rPr>
              <a:t>时间窗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442475" y="4997191"/>
            <a:ext cx="698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 Light" pitchFamily="34" charset="-122"/>
                <a:ea typeface="微软雅黑 Light" pitchFamily="34" charset="-122"/>
              </a:rPr>
              <a:t>聚合</a:t>
            </a:r>
          </a:p>
        </p:txBody>
      </p:sp>
    </p:spTree>
    <p:extLst>
      <p:ext uri="{BB962C8B-B14F-4D97-AF65-F5344CB8AC3E}">
        <p14:creationId xmlns:p14="http://schemas.microsoft.com/office/powerpoint/2010/main" val="187130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8640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按照商品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Id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进行分区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899591" y="3140968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10:01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899591" y="3589333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2</a:t>
            </a:r>
            <a:br>
              <a:rPr lang="en-US" altLang="zh-CN" sz="1400"/>
            </a:br>
            <a:r>
              <a:rPr lang="en-US" altLang="zh-CN" sz="1400"/>
              <a:t>10:03</a:t>
            </a:r>
            <a:endParaRPr lang="zh-CN" altLang="en-US" sz="1400"/>
          </a:p>
        </p:txBody>
      </p:sp>
      <p:sp>
        <p:nvSpPr>
          <p:cNvPr id="15" name="圆角矩形 14"/>
          <p:cNvSpPr/>
          <p:nvPr/>
        </p:nvSpPr>
        <p:spPr>
          <a:xfrm>
            <a:off x="899591" y="4037698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10:04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899591" y="4486063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10:05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899591" y="4934428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2</a:t>
            </a:r>
            <a:br>
              <a:rPr lang="en-US" altLang="zh-CN" sz="1400"/>
            </a:br>
            <a:r>
              <a:rPr lang="en-US" altLang="zh-CN" sz="1400"/>
              <a:t>10:05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899591" y="5831160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2</a:t>
            </a:r>
            <a:br>
              <a:rPr lang="en-US" altLang="zh-CN" sz="1400"/>
            </a:br>
            <a:r>
              <a:rPr lang="en-US" altLang="zh-CN" sz="1400" smtClean="0"/>
              <a:t>10:09</a:t>
            </a:r>
            <a:endParaRPr lang="zh-CN" altLang="en-US" sz="1400"/>
          </a:p>
        </p:txBody>
      </p:sp>
      <p:sp>
        <p:nvSpPr>
          <p:cNvPr id="19" name="圆角矩形 18"/>
          <p:cNvSpPr/>
          <p:nvPr/>
        </p:nvSpPr>
        <p:spPr>
          <a:xfrm>
            <a:off x="899591" y="5382793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10:07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3203848" y="4149080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10:01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3203848" y="4869160"/>
            <a:ext cx="1296000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</a:t>
            </a:r>
            <a:r>
              <a:rPr lang="en-US" altLang="zh-CN" sz="1400" smtClean="0"/>
              <a:t>2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 smtClean="0"/>
              <a:t>10:03</a:t>
            </a:r>
            <a:endParaRPr lang="zh-CN" altLang="en-US" sz="1400"/>
          </a:p>
        </p:txBody>
      </p:sp>
      <p:sp>
        <p:nvSpPr>
          <p:cNvPr id="22" name="圆角矩形 21"/>
          <p:cNvSpPr/>
          <p:nvPr/>
        </p:nvSpPr>
        <p:spPr>
          <a:xfrm>
            <a:off x="4620053" y="4149080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10:04</a:t>
            </a:r>
            <a:endParaRPr lang="zh-CN" altLang="en-US" sz="1400"/>
          </a:p>
        </p:txBody>
      </p:sp>
      <p:sp>
        <p:nvSpPr>
          <p:cNvPr id="23" name="圆角矩形 22"/>
          <p:cNvSpPr/>
          <p:nvPr/>
        </p:nvSpPr>
        <p:spPr>
          <a:xfrm>
            <a:off x="6036258" y="4149080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10:05</a:t>
            </a:r>
            <a:endParaRPr lang="zh-CN" altLang="en-US" sz="1400"/>
          </a:p>
        </p:txBody>
      </p:sp>
      <p:sp>
        <p:nvSpPr>
          <p:cNvPr id="24" name="圆角矩形 23"/>
          <p:cNvSpPr/>
          <p:nvPr/>
        </p:nvSpPr>
        <p:spPr>
          <a:xfrm>
            <a:off x="4620053" y="4869160"/>
            <a:ext cx="1296000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</a:t>
            </a:r>
            <a:r>
              <a:rPr lang="en-US" altLang="zh-CN" sz="1400" smtClean="0"/>
              <a:t>2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 smtClean="0"/>
              <a:t>10:05</a:t>
            </a:r>
            <a:endParaRPr lang="zh-CN" altLang="en-US" sz="1400"/>
          </a:p>
        </p:txBody>
      </p:sp>
      <p:sp>
        <p:nvSpPr>
          <p:cNvPr id="25" name="圆角矩形 24"/>
          <p:cNvSpPr/>
          <p:nvPr/>
        </p:nvSpPr>
        <p:spPr>
          <a:xfrm>
            <a:off x="6036258" y="4869160"/>
            <a:ext cx="1296000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</a:t>
            </a:r>
            <a:r>
              <a:rPr lang="en-US" altLang="zh-CN" sz="1400" smtClean="0"/>
              <a:t>2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 smtClean="0"/>
              <a:t>10:09</a:t>
            </a:r>
            <a:endParaRPr lang="zh-CN" altLang="en-US" sz="1400"/>
          </a:p>
        </p:txBody>
      </p:sp>
      <p:sp>
        <p:nvSpPr>
          <p:cNvPr id="26" name="圆角矩形 25"/>
          <p:cNvSpPr/>
          <p:nvPr/>
        </p:nvSpPr>
        <p:spPr>
          <a:xfrm>
            <a:off x="7452464" y="4149080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10:07</a:t>
            </a:r>
            <a:endParaRPr lang="zh-CN" altLang="en-US" sz="1400"/>
          </a:p>
        </p:txBody>
      </p:sp>
      <p:sp>
        <p:nvSpPr>
          <p:cNvPr id="27" name="右箭头 26"/>
          <p:cNvSpPr/>
          <p:nvPr/>
        </p:nvSpPr>
        <p:spPr>
          <a:xfrm>
            <a:off x="2555776" y="4684063"/>
            <a:ext cx="360040" cy="18509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518824"/>
            <a:ext cx="1728192" cy="274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05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8640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设置时间窗口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64918"/>
            <a:ext cx="4320000" cy="227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796602" y="3321032"/>
            <a:ext cx="900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10:01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1984514" y="4113120"/>
            <a:ext cx="900000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</a:t>
            </a:r>
            <a:r>
              <a:rPr lang="en-US" altLang="zh-CN" sz="1400" smtClean="0"/>
              <a:t>2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 smtClean="0"/>
              <a:t>10:03</a:t>
            </a:r>
            <a:endParaRPr lang="zh-CN" altLang="en-US" sz="1400"/>
          </a:p>
        </p:txBody>
      </p:sp>
      <p:sp>
        <p:nvSpPr>
          <p:cNvPr id="8" name="圆角矩形 7"/>
          <p:cNvSpPr/>
          <p:nvPr/>
        </p:nvSpPr>
        <p:spPr>
          <a:xfrm>
            <a:off x="2895467" y="3321032"/>
            <a:ext cx="900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10:04</a:t>
            </a:r>
            <a:endParaRPr lang="zh-CN" altLang="en-US" sz="1400"/>
          </a:p>
        </p:txBody>
      </p:sp>
      <p:sp>
        <p:nvSpPr>
          <p:cNvPr id="9" name="圆角矩形 8"/>
          <p:cNvSpPr/>
          <p:nvPr/>
        </p:nvSpPr>
        <p:spPr>
          <a:xfrm>
            <a:off x="3924536" y="3321032"/>
            <a:ext cx="900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10:05</a:t>
            </a:r>
            <a:endParaRPr lang="zh-CN" altLang="en-US" sz="1400"/>
          </a:p>
        </p:txBody>
      </p:sp>
      <p:sp>
        <p:nvSpPr>
          <p:cNvPr id="10" name="圆角矩形 9"/>
          <p:cNvSpPr/>
          <p:nvPr/>
        </p:nvSpPr>
        <p:spPr>
          <a:xfrm>
            <a:off x="3924536" y="4113120"/>
            <a:ext cx="900000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</a:t>
            </a:r>
            <a:r>
              <a:rPr lang="en-US" altLang="zh-CN" sz="1400" smtClean="0"/>
              <a:t>2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 smtClean="0"/>
              <a:t>10:05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7020880" y="4113120"/>
            <a:ext cx="900000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</a:t>
            </a:r>
            <a:r>
              <a:rPr lang="en-US" altLang="zh-CN" sz="1400" smtClean="0"/>
              <a:t>2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 smtClean="0"/>
              <a:t>10:09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5533114" y="3321032"/>
            <a:ext cx="900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10:07</a:t>
            </a:r>
            <a:endParaRPr lang="zh-CN" altLang="en-US" sz="1400"/>
          </a:p>
        </p:txBody>
      </p:sp>
      <p:sp>
        <p:nvSpPr>
          <p:cNvPr id="13" name="矩形 12"/>
          <p:cNvSpPr/>
          <p:nvPr/>
        </p:nvSpPr>
        <p:spPr>
          <a:xfrm>
            <a:off x="746198" y="3206284"/>
            <a:ext cx="7660482" cy="1446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856722" y="3260714"/>
            <a:ext cx="4549958" cy="144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208912" y="2852936"/>
            <a:ext cx="395536" cy="216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46198" y="5268550"/>
            <a:ext cx="7462714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46198" y="5157192"/>
            <a:ext cx="0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3851920" y="5769260"/>
            <a:ext cx="4356992" cy="3346"/>
          </a:xfrm>
          <a:prstGeom prst="straightConnector1">
            <a:avLst/>
          </a:prstGeom>
          <a:ln w="1905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851920" y="5661248"/>
            <a:ext cx="0" cy="216024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244;p22"/>
          <p:cNvSpPr txBox="1"/>
          <p:nvPr/>
        </p:nvSpPr>
        <p:spPr>
          <a:xfrm>
            <a:off x="2942800" y="4953037"/>
            <a:ext cx="2997352" cy="31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Consolas" pitchFamily="49" charset="0"/>
                <a:ea typeface="Helvetica Neue"/>
                <a:cs typeface="Helvetica Neue"/>
                <a:sym typeface="Helvetica Neue"/>
              </a:rPr>
              <a:t>SlidingWindow [10:00, 11:00)</a:t>
            </a:r>
            <a:endParaRPr sz="140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27" name="Google Shape;244;p22"/>
          <p:cNvSpPr txBox="1"/>
          <p:nvPr/>
        </p:nvSpPr>
        <p:spPr>
          <a:xfrm>
            <a:off x="4644008" y="5482211"/>
            <a:ext cx="3096344" cy="31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92D050"/>
                </a:solidFill>
                <a:latin typeface="Consolas" pitchFamily="49" charset="0"/>
                <a:ea typeface="Helvetica Neue"/>
                <a:cs typeface="Helvetica Neue"/>
                <a:sym typeface="Helvetica Neue"/>
              </a:rPr>
              <a:t>SlidingWindow [</a:t>
            </a:r>
            <a:r>
              <a:rPr lang="en-US" sz="1400" b="0" i="0" u="none" strike="noStrike" cap="none" smtClean="0">
                <a:solidFill>
                  <a:srgbClr val="92D050"/>
                </a:solidFill>
                <a:latin typeface="Consolas" pitchFamily="49" charset="0"/>
                <a:ea typeface="Helvetica Neue"/>
                <a:cs typeface="Helvetica Neue"/>
                <a:sym typeface="Helvetica Neue"/>
              </a:rPr>
              <a:t>10:05, 11:05)</a:t>
            </a:r>
            <a:endParaRPr sz="1400">
              <a:solidFill>
                <a:srgbClr val="92D05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76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Google Shape;197;p21"/>
          <p:cNvSpPr/>
          <p:nvPr/>
        </p:nvSpPr>
        <p:spPr>
          <a:xfrm>
            <a:off x="611720" y="3212976"/>
            <a:ext cx="1440000" cy="43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lang="en-US" altLang="zh-CN" sz="1600" b="0" i="0" u="none" strike="noStrike" cap="none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Helvetica Neue"/>
                <a:cs typeface="Helvetica Neue"/>
                <a:sym typeface="Helvetica Neue"/>
              </a:rPr>
              <a:t>10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Helvetica Neue"/>
                <a:cs typeface="Helvetica Neue"/>
                <a:sym typeface="Helvetica Neue"/>
              </a:rPr>
              <a:t>:00~11:00</a:t>
            </a:r>
            <a:endParaRPr sz="16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Google Shape;199;p21"/>
          <p:cNvSpPr/>
          <p:nvPr/>
        </p:nvSpPr>
        <p:spPr>
          <a:xfrm>
            <a:off x="2604367" y="3212976"/>
            <a:ext cx="1440000" cy="43200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lang="en-US" sz="1600" b="0" i="0" u="none" strike="noStrike" cap="none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Helvetica Neue"/>
                <a:cs typeface="Helvetica Neue"/>
                <a:sym typeface="Helvetica Neue"/>
              </a:rPr>
              <a:t>10:05~11:05</a:t>
            </a:r>
            <a:endParaRPr sz="16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Google Shape;201;p21"/>
          <p:cNvSpPr/>
          <p:nvPr/>
        </p:nvSpPr>
        <p:spPr>
          <a:xfrm>
            <a:off x="4597013" y="3212976"/>
            <a:ext cx="1440000" cy="432000"/>
          </a:xfrm>
          <a:prstGeom prst="rect">
            <a:avLst/>
          </a:prstGeom>
          <a:noFill/>
          <a:ln w="19050">
            <a:solidFill>
              <a:srgbClr val="FF00FF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lang="en-US" sz="1600" b="0" i="0" u="none" strike="noStrike" cap="none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Helvetica Neue"/>
                <a:cs typeface="Helvetica Neue"/>
                <a:sym typeface="Helvetica Neue"/>
              </a:rPr>
              <a:t>10:10~11:10</a:t>
            </a:r>
            <a:endParaRPr sz="16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" name="Google Shape;204;p21"/>
          <p:cNvSpPr/>
          <p:nvPr/>
        </p:nvSpPr>
        <p:spPr>
          <a:xfrm>
            <a:off x="7092440" y="3212976"/>
            <a:ext cx="1440000" cy="432000"/>
          </a:xfrm>
          <a:prstGeom prst="rect">
            <a:avLst/>
          </a:prstGeom>
          <a:noFill/>
          <a:ln w="19050">
            <a:solidFill>
              <a:srgbClr val="F09B02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lang="en-US" sz="1600" b="0" i="0" u="none" strike="noStrike" cap="none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Helvetica Neue"/>
                <a:cs typeface="Helvetica Neue"/>
                <a:sym typeface="Helvetica Neue"/>
              </a:rPr>
              <a:t>11:00~12:00</a:t>
            </a:r>
            <a:endParaRPr sz="16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1" name="Google Shape;210;p21"/>
          <p:cNvCxnSpPr/>
          <p:nvPr/>
        </p:nvCxnSpPr>
        <p:spPr>
          <a:xfrm flipH="1" flipV="1">
            <a:off x="1403648" y="3789040"/>
            <a:ext cx="1846138" cy="1255224"/>
          </a:xfrm>
          <a:prstGeom prst="straightConnector1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42" name="Google Shape;211;p21"/>
          <p:cNvCxnSpPr/>
          <p:nvPr/>
        </p:nvCxnSpPr>
        <p:spPr>
          <a:xfrm flipH="1" flipV="1">
            <a:off x="3375662" y="3789040"/>
            <a:ext cx="21144" cy="1255224"/>
          </a:xfrm>
          <a:prstGeom prst="straightConnector1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43" name="Google Shape;212;p21"/>
          <p:cNvCxnSpPr/>
          <p:nvPr/>
        </p:nvCxnSpPr>
        <p:spPr>
          <a:xfrm flipV="1">
            <a:off x="3519057" y="3789040"/>
            <a:ext cx="1773023" cy="1235118"/>
          </a:xfrm>
          <a:prstGeom prst="straightConnector1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none" w="sm" len="sm"/>
            <a:tailEnd type="triangle" w="med" len="med"/>
          </a:ln>
        </p:spPr>
      </p:cxnSp>
      <p:grpSp>
        <p:nvGrpSpPr>
          <p:cNvPr id="15" name="组合 14"/>
          <p:cNvGrpSpPr/>
          <p:nvPr/>
        </p:nvGrpSpPr>
        <p:grpSpPr>
          <a:xfrm>
            <a:off x="4225729" y="5044269"/>
            <a:ext cx="3082575" cy="520701"/>
            <a:chOff x="4225729" y="5140547"/>
            <a:chExt cx="2808497" cy="520701"/>
          </a:xfrm>
        </p:grpSpPr>
        <p:sp>
          <p:nvSpPr>
            <p:cNvPr id="44" name="Google Shape;213;p21"/>
            <p:cNvSpPr/>
            <p:nvPr/>
          </p:nvSpPr>
          <p:spPr>
            <a:xfrm>
              <a:off x="4225729" y="5140547"/>
              <a:ext cx="2800748" cy="52070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13" y="0"/>
                  </a:moveTo>
                  <a:cubicBezTo>
                    <a:pt x="1702" y="0"/>
                    <a:pt x="1530" y="921"/>
                    <a:pt x="1530" y="2058"/>
                  </a:cubicBezTo>
                  <a:lnTo>
                    <a:pt x="1530" y="7326"/>
                  </a:lnTo>
                  <a:lnTo>
                    <a:pt x="0" y="11442"/>
                  </a:lnTo>
                  <a:lnTo>
                    <a:pt x="1530" y="15558"/>
                  </a:lnTo>
                  <a:lnTo>
                    <a:pt x="1530" y="19542"/>
                  </a:lnTo>
                  <a:cubicBezTo>
                    <a:pt x="1530" y="20679"/>
                    <a:pt x="1702" y="21600"/>
                    <a:pt x="1913" y="21600"/>
                  </a:cubicBezTo>
                  <a:lnTo>
                    <a:pt x="21217" y="21600"/>
                  </a:lnTo>
                  <a:cubicBezTo>
                    <a:pt x="21429" y="21600"/>
                    <a:pt x="21600" y="20679"/>
                    <a:pt x="21600" y="19542"/>
                  </a:cubicBezTo>
                  <a:lnTo>
                    <a:pt x="21600" y="2058"/>
                  </a:lnTo>
                  <a:cubicBezTo>
                    <a:pt x="21600" y="921"/>
                    <a:pt x="21429" y="0"/>
                    <a:pt x="21217" y="0"/>
                  </a:cubicBezTo>
                  <a:lnTo>
                    <a:pt x="1913" y="0"/>
                  </a:lnTo>
                  <a:close/>
                </a:path>
              </a:pathLst>
            </a:custGeom>
            <a:solidFill>
              <a:srgbClr val="F3B802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" name="Google Shape;214;p21"/>
            <p:cNvSpPr txBox="1"/>
            <p:nvPr/>
          </p:nvSpPr>
          <p:spPr>
            <a:xfrm>
              <a:off x="4443425" y="5206455"/>
              <a:ext cx="2590801" cy="368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Helvetica Neue"/>
                <a:buNone/>
              </a:pPr>
              <a:r>
                <a:rPr lang="en-US" sz="1500" b="0" i="0" u="none" strike="noStrike" cap="none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itchFamily="34" charset="-122"/>
                  <a:ea typeface="微软雅黑 Light" pitchFamily="34" charset="-122"/>
                  <a:cs typeface="Helvetica Neue"/>
                  <a:sym typeface="Helvetica Neue"/>
                </a:rPr>
                <a:t>同一份数据分发到不同的窗口</a:t>
              </a:r>
              <a:endParaRPr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endParaRPr>
            </a:p>
          </p:txBody>
        </p:sp>
      </p:grpSp>
      <p:sp>
        <p:nvSpPr>
          <p:cNvPr id="46" name="圆角矩形 45"/>
          <p:cNvSpPr/>
          <p:nvPr/>
        </p:nvSpPr>
        <p:spPr>
          <a:xfrm>
            <a:off x="2804458" y="5117788"/>
            <a:ext cx="1197878" cy="53257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600" smtClean="0"/>
              <a:t>itemId 1  </a:t>
            </a:r>
            <a:br>
              <a:rPr lang="en-US" altLang="zh-CN" sz="1600" smtClean="0"/>
            </a:br>
            <a:r>
              <a:rPr lang="en-US" altLang="zh-CN" sz="1600" smtClean="0"/>
              <a:t>10:10</a:t>
            </a:r>
            <a:endParaRPr lang="zh-CN" altLang="en-US" sz="1600"/>
          </a:p>
        </p:txBody>
      </p:sp>
      <p:sp>
        <p:nvSpPr>
          <p:cNvPr id="47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136815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时间窗口（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timeWindow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）区间为左闭右开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同一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份数据会被分发到不同的窗口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72200" y="314096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...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04264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8640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聚合</a:t>
            </a:r>
            <a:endParaRPr lang="zh-CN" altLang="en-US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818" y="2626025"/>
            <a:ext cx="4959357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Google Shape;210;p21"/>
          <p:cNvCxnSpPr/>
          <p:nvPr/>
        </p:nvCxnSpPr>
        <p:spPr>
          <a:xfrm flipH="1">
            <a:off x="2483768" y="2924944"/>
            <a:ext cx="1080120" cy="720080"/>
          </a:xfrm>
          <a:prstGeom prst="straightConnector1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5" name="Google Shape;210;p21"/>
          <p:cNvCxnSpPr/>
          <p:nvPr/>
        </p:nvCxnSpPr>
        <p:spPr>
          <a:xfrm>
            <a:off x="5076056" y="2924944"/>
            <a:ext cx="648072" cy="720080"/>
          </a:xfrm>
          <a:prstGeom prst="straightConnector1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8" name="Google Shape;214;p21"/>
          <p:cNvSpPr txBox="1"/>
          <p:nvPr/>
        </p:nvSpPr>
        <p:spPr>
          <a:xfrm>
            <a:off x="1403648" y="3789040"/>
            <a:ext cx="2843634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定义窗口聚合规则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9" name="Google Shape;214;p21"/>
          <p:cNvSpPr txBox="1"/>
          <p:nvPr/>
        </p:nvSpPr>
        <p:spPr>
          <a:xfrm>
            <a:off x="4860032" y="3780779"/>
            <a:ext cx="2843634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定义输出数据结构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19672" y="5089904"/>
            <a:ext cx="1728192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WindowedStream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04048" y="5089904"/>
            <a:ext cx="2664296" cy="33855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DataStream&lt;</a:t>
            </a:r>
            <a:r>
              <a:rPr lang="en-US" altLang="zh-CN" sz="1600" i="1"/>
              <a:t>ItemViewCount</a:t>
            </a:r>
            <a:r>
              <a:rPr lang="en-US" altLang="zh-CN" sz="1600" smtClean="0"/>
              <a:t>&gt;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4572000" y="4221088"/>
            <a:ext cx="3839434" cy="58477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70C0"/>
                </a:solidFill>
              </a:rPr>
              <a:t>new</a:t>
            </a:r>
            <a:r>
              <a:rPr lang="en-US" altLang="zh-CN" sz="1600" smtClean="0"/>
              <a:t> </a:t>
            </a:r>
            <a:r>
              <a:rPr lang="zh-CN" altLang="zh-CN" sz="1600" smtClean="0"/>
              <a:t>ItemViewCount</a:t>
            </a:r>
            <a:r>
              <a:rPr lang="zh-CN" altLang="zh-CN" sz="1600"/>
              <a:t>(</a:t>
            </a:r>
            <a:r>
              <a:rPr lang="zh-CN" altLang="zh-CN" sz="1600" smtClean="0"/>
              <a:t>itemId, windowEnd, count)</a:t>
            </a:r>
            <a:endParaRPr lang="zh-CN" altLang="zh-CN" sz="1600"/>
          </a:p>
        </p:txBody>
      </p:sp>
      <p:sp>
        <p:nvSpPr>
          <p:cNvPr id="35" name="右箭头 34"/>
          <p:cNvSpPr/>
          <p:nvPr/>
        </p:nvSpPr>
        <p:spPr>
          <a:xfrm>
            <a:off x="4041709" y="5166633"/>
            <a:ext cx="360040" cy="18509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63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批处理和流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电商用户行为分析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数据源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解析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项目模块划分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/>
          </a:bodyPr>
          <a:lstStyle/>
          <a:p>
            <a:pPr indent="360000" algn="l"/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主要内容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2060849"/>
            <a:ext cx="480881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8640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窗口聚合策略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每出现一条记录就加一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457742" y="5301208"/>
            <a:ext cx="8229600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实现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AggregateFunction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接口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sym typeface="Calibri"/>
              </a:rPr>
              <a:t>interface AggregateFunction&lt;IN, ACC, OUT&gt;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88840"/>
            <a:ext cx="5544616" cy="3424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26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316980"/>
            <a:ext cx="8229600" cy="3643944"/>
          </a:xfrm>
        </p:spPr>
        <p:txBody>
          <a:bodyPr>
            <a:noAutofit/>
          </a:bodyPr>
          <a:lstStyle/>
          <a:p>
            <a:pPr>
              <a:lnSpc>
                <a:spcPct val="1800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定义输出结构 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 </a:t>
            </a:r>
            <a:r>
              <a:rPr lang="zh-CN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ItemViewCount</a:t>
            </a:r>
            <a:r>
              <a:rPr lang="zh-CN" altLang="zh-CN" sz="1800">
                <a:solidFill>
                  <a:schemeClr val="tx1">
                    <a:lumMod val="85000"/>
                    <a:lumOff val="15000"/>
                  </a:schemeClr>
                </a:solidFill>
              </a:rPr>
              <a:t>(itemId, windowEnd, count)</a:t>
            </a:r>
          </a:p>
          <a:p>
            <a:pPr>
              <a:lnSpc>
                <a:spcPct val="1800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实现 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WindowFunction 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接口</a:t>
            </a:r>
          </a:p>
          <a:p>
            <a:pPr lvl="1">
              <a:lnSpc>
                <a:spcPct val="180000"/>
              </a:lnSpc>
            </a:pP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interface WindowFunction&lt;IN, OUT, KEY, W extends Window&gt;</a:t>
            </a:r>
          </a:p>
          <a:p>
            <a:pPr lvl="2">
              <a:lnSpc>
                <a:spcPct val="180000"/>
              </a:lnSpc>
              <a:buSzPct val="150000"/>
            </a:pPr>
            <a:r>
              <a:rPr lang="en-US" altLang="zh-CN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IN: </a:t>
            </a:r>
            <a:r>
              <a:rPr lang="zh-CN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输入为累加器的类型，</a:t>
            </a:r>
            <a:r>
              <a:rPr lang="en-US" altLang="zh-CN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Long</a:t>
            </a:r>
          </a:p>
          <a:p>
            <a:pPr lvl="2">
              <a:lnSpc>
                <a:spcPct val="180000"/>
              </a:lnSpc>
              <a:buSzPct val="150000"/>
            </a:pPr>
            <a:r>
              <a:rPr lang="en-US" altLang="zh-CN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OUT: </a:t>
            </a:r>
            <a:r>
              <a:rPr lang="zh-CN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窗口累加以后输出的类型为 </a:t>
            </a:r>
            <a:r>
              <a:rPr lang="en-US" altLang="zh-CN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ItemViewCount(itemId: Long, windowEnd: Long, count: Long), windowEnd</a:t>
            </a:r>
            <a:r>
              <a:rPr lang="zh-CN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为窗口的结束时间，也是窗口的唯一标识</a:t>
            </a:r>
          </a:p>
          <a:p>
            <a:pPr lvl="2">
              <a:lnSpc>
                <a:spcPct val="180000"/>
              </a:lnSpc>
              <a:buSzPct val="150000"/>
            </a:pPr>
            <a:r>
              <a:rPr lang="en-US" altLang="zh-CN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KEY: Tuple</a:t>
            </a:r>
            <a:r>
              <a:rPr lang="zh-CN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泛型，在这里是 </a:t>
            </a:r>
            <a:r>
              <a:rPr lang="en-US" altLang="zh-CN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itemId</a:t>
            </a:r>
            <a:r>
              <a:rPr lang="zh-CN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，窗口根据</a:t>
            </a:r>
            <a:r>
              <a:rPr lang="en-US" altLang="zh-CN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itemId</a:t>
            </a:r>
            <a:r>
              <a:rPr lang="zh-CN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聚合</a:t>
            </a:r>
          </a:p>
          <a:p>
            <a:pPr lvl="2">
              <a:lnSpc>
                <a:spcPct val="180000"/>
              </a:lnSpc>
              <a:buSzPct val="150000"/>
            </a:pPr>
            <a:r>
              <a:rPr lang="en-US" altLang="zh-CN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W: </a:t>
            </a:r>
            <a:r>
              <a:rPr lang="zh-CN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聚合的窗口，</a:t>
            </a:r>
            <a:r>
              <a:rPr lang="en-US" altLang="zh-CN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w.getEnd </a:t>
            </a:r>
            <a:r>
              <a:rPr lang="zh-CN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就能拿到窗口的结束时间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502750"/>
            <a:ext cx="8100392" cy="1913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95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369232"/>
            <a:ext cx="8229600" cy="8640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窗口聚合示例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691680" y="2161320"/>
            <a:ext cx="1296000" cy="468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10:01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3107885" y="2161320"/>
            <a:ext cx="1296000" cy="468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10:05</a:t>
            </a:r>
            <a:endParaRPr lang="zh-CN" altLang="en-US" sz="1400"/>
          </a:p>
        </p:txBody>
      </p:sp>
      <p:sp>
        <p:nvSpPr>
          <p:cNvPr id="8" name="圆角矩形 7"/>
          <p:cNvSpPr/>
          <p:nvPr/>
        </p:nvSpPr>
        <p:spPr>
          <a:xfrm>
            <a:off x="4524090" y="2161320"/>
            <a:ext cx="1296000" cy="468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10:07</a:t>
            </a:r>
            <a:endParaRPr lang="zh-CN" altLang="en-US" sz="1400"/>
          </a:p>
        </p:txBody>
      </p:sp>
      <p:sp>
        <p:nvSpPr>
          <p:cNvPr id="9" name="圆角矩形 8"/>
          <p:cNvSpPr/>
          <p:nvPr/>
        </p:nvSpPr>
        <p:spPr>
          <a:xfrm>
            <a:off x="5940296" y="2161320"/>
            <a:ext cx="1296000" cy="468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10:13</a:t>
            </a:r>
            <a:endParaRPr lang="zh-CN" altLang="en-US" sz="1400"/>
          </a:p>
        </p:txBody>
      </p:sp>
      <p:sp>
        <p:nvSpPr>
          <p:cNvPr id="10" name="下箭头 9"/>
          <p:cNvSpPr/>
          <p:nvPr/>
        </p:nvSpPr>
        <p:spPr>
          <a:xfrm>
            <a:off x="4361216" y="3359490"/>
            <a:ext cx="250134" cy="39599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367572" y="3878626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1  </a:t>
            </a:r>
            <a:b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[10:00, 11:00)</a:t>
            </a:r>
          </a:p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4 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616832" y="3878626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1  </a:t>
            </a:r>
            <a:b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[10:05, 11:05)</a:t>
            </a:r>
          </a:p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3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868144" y="3878626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1  </a:t>
            </a:r>
            <a:b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[10:10, 11:10)</a:t>
            </a:r>
          </a:p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1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702566" y="2760361"/>
            <a:ext cx="1296000" cy="468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</a:t>
            </a:r>
            <a:r>
              <a:rPr lang="en-US" altLang="zh-CN" sz="1400" smtClean="0"/>
              <a:t>2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 smtClean="0"/>
              <a:t>10:03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3118771" y="2760361"/>
            <a:ext cx="1296000" cy="468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</a:t>
            </a:r>
            <a:r>
              <a:rPr lang="en-US" altLang="zh-CN" sz="1400" smtClean="0"/>
              <a:t>2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 smtClean="0"/>
              <a:t>10:05</a:t>
            </a:r>
            <a:endParaRPr lang="zh-CN" altLang="en-US" sz="1400"/>
          </a:p>
        </p:txBody>
      </p:sp>
      <p:sp>
        <p:nvSpPr>
          <p:cNvPr id="19" name="圆角矩形 18"/>
          <p:cNvSpPr/>
          <p:nvPr/>
        </p:nvSpPr>
        <p:spPr>
          <a:xfrm>
            <a:off x="4534976" y="2760361"/>
            <a:ext cx="1296000" cy="468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</a:t>
            </a:r>
            <a:r>
              <a:rPr lang="en-US" altLang="zh-CN" sz="1400" smtClean="0"/>
              <a:t>2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 smtClean="0"/>
              <a:t>10:09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1364298" y="5013176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2  </a:t>
            </a:r>
            <a:b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[10:00, 11:00)</a:t>
            </a:r>
          </a:p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3 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613558" y="5013176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2  </a:t>
            </a:r>
            <a:b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[10:05, 11:05)</a:t>
            </a:r>
          </a:p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2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8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8640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进行统计整理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 keyBy(“windowEnd”)</a:t>
            </a:r>
            <a:endParaRPr lang="zh-CN" altLang="en-US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367572" y="2870514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1  </a:t>
            </a:r>
            <a:b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[10:00, 11:00)</a:t>
            </a:r>
          </a:p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4 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616832" y="2870514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1  </a:t>
            </a:r>
            <a:b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[10:05, 11:05)</a:t>
            </a:r>
          </a:p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3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868144" y="2870514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1  </a:t>
            </a:r>
            <a:b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[10:10, 11:10)</a:t>
            </a:r>
          </a:p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1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364298" y="4005064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2  </a:t>
            </a:r>
            <a:b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[10:00, 11:00)</a:t>
            </a:r>
          </a:p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3 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613558" y="4005064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2  </a:t>
            </a:r>
            <a:b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[10:05, 11:05)</a:t>
            </a:r>
          </a:p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2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69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8640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状态编程</a:t>
            </a:r>
          </a:p>
        </p:txBody>
      </p:sp>
      <p:sp>
        <p:nvSpPr>
          <p:cNvPr id="14" name="Google Shape;404;p34"/>
          <p:cNvSpPr/>
          <p:nvPr/>
        </p:nvSpPr>
        <p:spPr>
          <a:xfrm>
            <a:off x="7339501" y="3035135"/>
            <a:ext cx="525872" cy="502603"/>
          </a:xfrm>
          <a:prstGeom prst="flowChartMagneticDisk">
            <a:avLst/>
          </a:prstGeom>
          <a:solidFill>
            <a:schemeClr val="lt2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14;p34"/>
          <p:cNvSpPr txBox="1"/>
          <p:nvPr/>
        </p:nvSpPr>
        <p:spPr>
          <a:xfrm>
            <a:off x="3642322" y="2365478"/>
            <a:ext cx="1577750" cy="36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KeyedStream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416;p34"/>
          <p:cNvSpPr txBox="1"/>
          <p:nvPr/>
        </p:nvSpPr>
        <p:spPr>
          <a:xfrm>
            <a:off x="773572" y="3504480"/>
            <a:ext cx="2358268" cy="36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keyBy(“windowEnd”)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414;p34"/>
          <p:cNvSpPr txBox="1"/>
          <p:nvPr/>
        </p:nvSpPr>
        <p:spPr>
          <a:xfrm>
            <a:off x="7117309" y="2394976"/>
            <a:ext cx="1271115" cy="339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>
                <a:latin typeface="Calibri"/>
                <a:ea typeface="Calibri"/>
                <a:cs typeface="Calibri"/>
                <a:sym typeface="Calibri"/>
              </a:rPr>
              <a:t>List</a:t>
            </a:r>
            <a:r>
              <a:rPr lang="en-US" altLang="zh-CN" sz="1600" smtClean="0">
                <a:latin typeface="Calibri"/>
                <a:ea typeface="Calibri"/>
                <a:cs typeface="Calibri"/>
                <a:sym typeface="Calibri"/>
              </a:rPr>
              <a:t>State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3178996" y="3070413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3947002" y="3070413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691164" y="3070413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3178996" y="4078525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3947002" y="4078525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691164" y="4078525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3178996" y="5157192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3947002" y="5157192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4691164" y="5157192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6012160" y="3193888"/>
            <a:ext cx="360040" cy="18509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Google Shape;404;p34"/>
          <p:cNvSpPr/>
          <p:nvPr/>
        </p:nvSpPr>
        <p:spPr>
          <a:xfrm>
            <a:off x="7339501" y="4006516"/>
            <a:ext cx="525872" cy="502603"/>
          </a:xfrm>
          <a:prstGeom prst="flowChartMagneticDisk">
            <a:avLst/>
          </a:prstGeom>
          <a:solidFill>
            <a:schemeClr val="lt2"/>
          </a:solidFill>
          <a:ln w="1905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右箭头 42"/>
          <p:cNvSpPr/>
          <p:nvPr/>
        </p:nvSpPr>
        <p:spPr>
          <a:xfrm>
            <a:off x="6012160" y="4165269"/>
            <a:ext cx="360040" cy="18509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Google Shape;404;p34"/>
          <p:cNvSpPr/>
          <p:nvPr/>
        </p:nvSpPr>
        <p:spPr>
          <a:xfrm>
            <a:off x="7339501" y="5086637"/>
            <a:ext cx="525872" cy="502603"/>
          </a:xfrm>
          <a:prstGeom prst="flowChartMagneticDisk">
            <a:avLst/>
          </a:prstGeom>
          <a:solidFill>
            <a:schemeClr val="lt2"/>
          </a:solidFill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右箭头 44"/>
          <p:cNvSpPr/>
          <p:nvPr/>
        </p:nvSpPr>
        <p:spPr>
          <a:xfrm>
            <a:off x="6012160" y="5245390"/>
            <a:ext cx="360040" cy="18509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右箭头 45"/>
          <p:cNvSpPr/>
          <p:nvPr/>
        </p:nvSpPr>
        <p:spPr>
          <a:xfrm>
            <a:off x="773572" y="4202000"/>
            <a:ext cx="2070236" cy="18509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49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048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最终排序输出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 keyedProcessFunction</a:t>
            </a: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针对有状态流的底层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</a:t>
            </a:r>
          </a:p>
          <a:p>
            <a:pPr lvl="1">
              <a:lnSpc>
                <a:spcPct val="200000"/>
              </a:lnSpc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KeyedProcessFunction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会对分区后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的每一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条子流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进行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以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windowEnd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作为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key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，保证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分流以后每一条流的数据都在一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个时间窗口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内</a:t>
            </a: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ListState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中读取当前流的状态，存储数据进行排序输出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676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048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ProcessFunction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来定义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KeyedStream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的处理逻辑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分区之后，每个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KeyedStream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都有其自己的生命周期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open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初始化，在这里可以获取当前流的状态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processElement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处理流中每一个元素时调用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onTimer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：定时调用，注册定时器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Timer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并触发之后的回调操作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166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901743" y="1916832"/>
            <a:ext cx="768006" cy="43204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bg1">
                    <a:lumMod val="95000"/>
                  </a:schemeClr>
                </a:solidFill>
              </a:rPr>
              <a:t>open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81690" y="4693231"/>
            <a:ext cx="1008112" cy="43204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bg1">
                    <a:lumMod val="95000"/>
                  </a:schemeClr>
                </a:solidFill>
              </a:rPr>
              <a:t>onTimer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259632" y="2924944"/>
            <a:ext cx="2052228" cy="43204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bg1">
                    <a:lumMod val="95000"/>
                  </a:schemeClr>
                </a:solidFill>
              </a:rPr>
              <a:t>processElement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Google Shape;416;p34"/>
          <p:cNvSpPr txBox="1"/>
          <p:nvPr/>
        </p:nvSpPr>
        <p:spPr>
          <a:xfrm>
            <a:off x="3707904" y="1700808"/>
            <a:ext cx="3946513" cy="435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创建一个 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ListState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，用来存储数据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 Light" pitchFamily="34" charset="-122"/>
              <a:ea typeface="微软雅黑 Light" pitchFamily="34" charset="-122"/>
              <a:cs typeface="Calibri"/>
              <a:sym typeface="Calibri"/>
            </a:endParaRPr>
          </a:p>
        </p:txBody>
      </p:sp>
      <p:sp>
        <p:nvSpPr>
          <p:cNvPr id="9" name="Google Shape;416;p34"/>
          <p:cNvSpPr txBox="1"/>
          <p:nvPr/>
        </p:nvSpPr>
        <p:spPr>
          <a:xfrm>
            <a:off x="3707904" y="2708920"/>
            <a:ext cx="3946513" cy="435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将每一个元素都添加到 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ListState 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中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 Light" pitchFamily="34" charset="-122"/>
              <a:ea typeface="微软雅黑 Light" pitchFamily="34" charset="-122"/>
              <a:cs typeface="Calibri"/>
              <a:sym typeface="Calibri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2160679" y="2412012"/>
            <a:ext cx="250134" cy="39599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Google Shape;404;p34"/>
          <p:cNvSpPr/>
          <p:nvPr/>
        </p:nvSpPr>
        <p:spPr>
          <a:xfrm>
            <a:off x="7315607" y="3087161"/>
            <a:ext cx="1008112" cy="1078667"/>
          </a:xfrm>
          <a:prstGeom prst="flowChartMagneticDisk">
            <a:avLst/>
          </a:prstGeom>
          <a:solidFill>
            <a:schemeClr val="lt2"/>
          </a:solidFill>
          <a:ln w="19050" cap="flat" cmpd="sng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ListState</a:t>
            </a:r>
            <a:endParaRPr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Google Shape;416;p34"/>
          <p:cNvSpPr txBox="1"/>
          <p:nvPr/>
        </p:nvSpPr>
        <p:spPr>
          <a:xfrm>
            <a:off x="2339752" y="3573016"/>
            <a:ext cx="3456384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注册一个定时器，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 Light" pitchFamily="34" charset="-122"/>
              <a:ea typeface="微软雅黑 Light" pitchFamily="34" charset="-122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触发时间设定为 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windowEnd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 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+ 100</a:t>
            </a:r>
          </a:p>
        </p:txBody>
      </p:sp>
      <p:cxnSp>
        <p:nvCxnSpPr>
          <p:cNvPr id="15" name="肘形连接符 14"/>
          <p:cNvCxnSpPr>
            <a:stCxn id="5" idx="3"/>
            <a:endCxn id="12" idx="1"/>
          </p:cNvCxnSpPr>
          <p:nvPr/>
        </p:nvCxnSpPr>
        <p:spPr>
          <a:xfrm>
            <a:off x="2669749" y="2132856"/>
            <a:ext cx="5149914" cy="954305"/>
          </a:xfrm>
          <a:prstGeom prst="bentConnector2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7" idx="3"/>
            <a:endCxn id="12" idx="2"/>
          </p:cNvCxnSpPr>
          <p:nvPr/>
        </p:nvCxnSpPr>
        <p:spPr>
          <a:xfrm>
            <a:off x="3311860" y="3140968"/>
            <a:ext cx="4003747" cy="485527"/>
          </a:xfrm>
          <a:prstGeom prst="bentConnector3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2" idx="3"/>
            <a:endCxn id="6" idx="3"/>
          </p:cNvCxnSpPr>
          <p:nvPr/>
        </p:nvCxnSpPr>
        <p:spPr>
          <a:xfrm rot="5400000">
            <a:off x="4933020" y="2022611"/>
            <a:ext cx="743427" cy="5029861"/>
          </a:xfrm>
          <a:prstGeom prst="bentConnector2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416;p34"/>
          <p:cNvSpPr txBox="1"/>
          <p:nvPr/>
        </p:nvSpPr>
        <p:spPr>
          <a:xfrm>
            <a:off x="1115616" y="5157192"/>
            <a:ext cx="6912768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定时器触发时，相当于收到了大于 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windowEnd + 100 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的 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watermark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，可以认为这时窗口已经收集到了所有数据，从 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ListState 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中读取进行处理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 Light" pitchFamily="34" charset="-122"/>
              <a:ea typeface="微软雅黑 Light" pitchFamily="34" charset="-122"/>
              <a:cs typeface="Calibri"/>
              <a:sym typeface="Calibri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285746" y="3356992"/>
            <a:ext cx="0" cy="1336239"/>
          </a:xfrm>
          <a:prstGeom prst="straightConnector1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66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实时流量统计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热门页面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544" y="1556792"/>
            <a:ext cx="82296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基本需求</a:t>
            </a:r>
            <a:endParaRPr lang="en-US" altLang="zh-CN" sz="2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web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服务器的日志中，统计实时的热门访问页面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统计每分钟的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ip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访问量，取出访问量最大的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个地址，每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秒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更新一次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解决思路</a:t>
            </a: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将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apache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服务器日志中的时间，转换为时间戳，作为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Event Time</a:t>
            </a: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构建滑动窗口，窗口长度为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分钟，滑动距离为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秒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endParaRPr lang="zh-CN" altLang="en-US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805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实时流量统计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 PV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UV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544" y="1556792"/>
            <a:ext cx="82296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基本需求</a:t>
            </a:r>
            <a:endParaRPr lang="en-US" altLang="zh-CN" sz="2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从埋点日志中，统计实时的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PV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UV</a:t>
            </a: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统计每小时的访问量（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PV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），并且对用户进行去重（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UV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解决思路</a:t>
            </a: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统计埋点日志中的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pv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行为，利用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Set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数据结构进行去重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对于超大规模的数据，可以考虑用布隆过滤器进行去重</a:t>
            </a:r>
          </a:p>
        </p:txBody>
      </p:sp>
    </p:spTree>
    <p:extLst>
      <p:ext uri="{BB962C8B-B14F-4D97-AF65-F5344CB8AC3E}">
        <p14:creationId xmlns:p14="http://schemas.microsoft.com/office/powerpoint/2010/main" val="189300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批处理和流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处理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328292"/>
            <a:ext cx="23622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23542"/>
            <a:ext cx="28194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774" y="4293096"/>
            <a:ext cx="19431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141" y="4314924"/>
            <a:ext cx="2145179" cy="1078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352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市场营销分析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 APP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市场推广统计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544" y="1556792"/>
            <a:ext cx="82296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基本需求</a:t>
            </a:r>
            <a:endParaRPr lang="en-US" altLang="zh-CN" sz="2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从埋点日志中，统计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APP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市场推广的数据指标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按照不同的推广渠道，分别统计数据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解决思路</a:t>
            </a: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通过过滤日志中的用户行为，按照不同的渠道进行统计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可以用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process function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处理，得到自定义的输出数据信息</a:t>
            </a:r>
          </a:p>
        </p:txBody>
      </p:sp>
    </p:spTree>
    <p:extLst>
      <p:ext uri="{BB962C8B-B14F-4D97-AF65-F5344CB8AC3E}">
        <p14:creationId xmlns:p14="http://schemas.microsoft.com/office/powerpoint/2010/main" val="118206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市场营销分析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页面广告统计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544" y="1556792"/>
            <a:ext cx="82296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基本需求</a:t>
            </a:r>
            <a:endParaRPr lang="en-US" altLang="zh-CN" sz="2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从埋点日志中，统计每小时页面广告的点击量，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秒刷新一次，并按照不同省份进行划分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对于“刷单”式的频繁点击行为进行过滤，并将该用户加入黑名单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解决思路</a:t>
            </a: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根据省份进行分组，创建长度为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小时、滑动距离为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秒的时间窗口进行统计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可以用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process function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进行黑名单过滤，检测用户对同一广告的点击量，如果超过上限则将用户信息以侧输出流输出到黑名单中</a:t>
            </a:r>
          </a:p>
        </p:txBody>
      </p:sp>
    </p:spTree>
    <p:extLst>
      <p:ext uri="{BB962C8B-B14F-4D97-AF65-F5344CB8AC3E}">
        <p14:creationId xmlns:p14="http://schemas.microsoft.com/office/powerpoint/2010/main" val="225922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恶意登录监控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 noGrp="1"/>
          </p:cNvSpPr>
          <p:nvPr>
            <p:ph idx="1"/>
          </p:nvPr>
        </p:nvSpPr>
        <p:spPr>
          <a:xfrm>
            <a:off x="457200" y="1412776"/>
            <a:ext cx="8291264" cy="4824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基本需求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用户在短时间内频繁登录失败，有程序恶意攻击的可能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同一用户（可以是不同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IP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）在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2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秒内连续两次登录失败，需要报警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解决思路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将用户的登录失败行为存入 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ListState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，设定定时器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2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秒后触发，查看 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ListState 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中有几次失败登录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更加精确的检测，可以使用 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 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库实现事件流的模式匹配</a:t>
            </a:r>
          </a:p>
        </p:txBody>
      </p:sp>
    </p:spTree>
    <p:extLst>
      <p:ext uri="{BB962C8B-B14F-4D97-AF65-F5344CB8AC3E}">
        <p14:creationId xmlns:p14="http://schemas.microsoft.com/office/powerpoint/2010/main" val="332805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订单支付实时监控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 noGrp="1"/>
          </p:cNvSpPr>
          <p:nvPr>
            <p:ph idx="1"/>
          </p:nvPr>
        </p:nvSpPr>
        <p:spPr>
          <a:xfrm>
            <a:off x="457200" y="1412900"/>
            <a:ext cx="8229600" cy="4824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基本需求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用户下单之后，应设置订单失效时间，以提高用户支付的意愿，并降低系统</a:t>
            </a:r>
            <a:r>
              <a:rPr lang="zh-CN" altLang="en-US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风险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下单后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15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分钟未支付，则输出监控信息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解决思路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利用 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 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库进行事件流的模式匹配，并设定匹配的时间间隔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也可以利用状态编程，用 </a:t>
            </a:r>
            <a:r>
              <a:rPr lang="en-US" altLang="zh-CN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process function </a:t>
            </a:r>
            <a:r>
              <a:rPr lang="zh-CN" altLang="en-US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实现处理逻辑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805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订单支付实时对账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 noGrp="1"/>
          </p:cNvSpPr>
          <p:nvPr>
            <p:ph idx="1"/>
          </p:nvPr>
        </p:nvSpPr>
        <p:spPr>
          <a:xfrm>
            <a:off x="457200" y="1412900"/>
            <a:ext cx="8229600" cy="4824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基本需求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用户下</a:t>
            </a:r>
            <a:r>
              <a:rPr lang="zh-CN" altLang="en-US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单并支付后，应查询到账信息，进行实时对账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如果有不匹配的支付信息或者到账信息，输出提示信息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解决思路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从两条流中分别读取订单支付信息和到账信息，合并处理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 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connect </a:t>
            </a:r>
            <a:r>
              <a:rPr lang="zh-CN" altLang="en-US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连接合并两条流，用 </a:t>
            </a:r>
            <a:r>
              <a:rPr lang="en-US" altLang="zh-CN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coProcessFunction </a:t>
            </a:r>
            <a:r>
              <a:rPr lang="zh-CN" altLang="en-US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做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匹配处理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653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31840" y="256490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smtClean="0"/>
              <a:t>Q &amp; A</a:t>
            </a:r>
            <a:endParaRPr lang="en-US" altLang="zh-CN" sz="8000" dirty="0" smtClean="0"/>
          </a:p>
        </p:txBody>
      </p:sp>
    </p:spTree>
    <p:extLst>
      <p:ext uri="{BB962C8B-B14F-4D97-AF65-F5344CB8AC3E}">
        <p14:creationId xmlns:p14="http://schemas.microsoft.com/office/powerpoint/2010/main" val="12611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批处理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556792"/>
            <a:ext cx="8229600" cy="48245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批处理主要操作大容量静态数据集，并在计算过程完成后返回结果。可以认为，处理的是用一个固定时间间隔分组的数据点集合。批处理模式中使用的数据集通常符合下列特征：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有界：批处理数据集代表数据的有限集合</a:t>
            </a: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持久：数据通常始终存储在某种类型的持久存储位置中</a:t>
            </a: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大量：批处理操作通常是处理极为海量数据集的唯一方法</a:t>
            </a:r>
          </a:p>
        </p:txBody>
      </p:sp>
    </p:spTree>
    <p:extLst>
      <p:ext uri="{BB962C8B-B14F-4D97-AF65-F5344CB8AC3E}">
        <p14:creationId xmlns:p14="http://schemas.microsoft.com/office/powerpoint/2010/main" val="264869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流处理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484784"/>
            <a:ext cx="8229600" cy="4824536"/>
          </a:xfrm>
        </p:spPr>
        <p:txBody>
          <a:bodyPr>
            <a:noAutofit/>
          </a:bodyPr>
          <a:lstStyle/>
          <a:p>
            <a:pPr>
              <a:lnSpc>
                <a:spcPct val="18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流处理可以对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随时进入系统的数据进行计算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。流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处理方式无需针对整个数据集执行操作，而是对通过系统传输的每个数据项执行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操作。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流处理中的数据集是“无边界”的，这就产生了几个重要的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影响：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可以处理几乎无限量的数据，但同一时间只能处理一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条数据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，不同记录间只维持最少量的状态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工作是基于事件的，除非明确停止否则没有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“尽头”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结果立刻可用，并会随着新数据的抵达继续更新。</a:t>
            </a:r>
          </a:p>
        </p:txBody>
      </p:sp>
    </p:spTree>
    <p:extLst>
      <p:ext uri="{BB962C8B-B14F-4D97-AF65-F5344CB8AC3E}">
        <p14:creationId xmlns:p14="http://schemas.microsoft.com/office/powerpoint/2010/main" val="231757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电商用户行为分析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39155" y="1916832"/>
            <a:ext cx="6357181" cy="3796394"/>
            <a:chOff x="1239155" y="1916832"/>
            <a:chExt cx="6357181" cy="3796394"/>
          </a:xfrm>
        </p:grpSpPr>
        <p:sp>
          <p:nvSpPr>
            <p:cNvPr id="6" name="形状 5"/>
            <p:cNvSpPr/>
            <p:nvPr/>
          </p:nvSpPr>
          <p:spPr>
            <a:xfrm>
              <a:off x="3255379" y="3287359"/>
              <a:ext cx="2425867" cy="2425867"/>
            </a:xfrm>
            <a:prstGeom prst="leftCircularArrow">
              <a:avLst>
                <a:gd name="adj1" fmla="val 2825"/>
                <a:gd name="adj2" fmla="val 344920"/>
                <a:gd name="adj3" fmla="val 2120431"/>
                <a:gd name="adj4" fmla="val 9024489"/>
                <a:gd name="adj5" fmla="val 3295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环形箭头 6"/>
            <p:cNvSpPr/>
            <p:nvPr/>
          </p:nvSpPr>
          <p:spPr>
            <a:xfrm>
              <a:off x="3059385" y="1916832"/>
              <a:ext cx="2716274" cy="2716274"/>
            </a:xfrm>
            <a:prstGeom prst="circularArrow">
              <a:avLst>
                <a:gd name="adj1" fmla="val 2523"/>
                <a:gd name="adj2" fmla="val 305884"/>
                <a:gd name="adj3" fmla="val 19518605"/>
                <a:gd name="adj4" fmla="val 12575511"/>
                <a:gd name="adj5" fmla="val 2943"/>
              </a:avLst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TextBox 7"/>
            <p:cNvSpPr txBox="1"/>
            <p:nvPr/>
          </p:nvSpPr>
          <p:spPr>
            <a:xfrm>
              <a:off x="3738640" y="4667210"/>
              <a:ext cx="1420310" cy="70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点击</a:t>
              </a:r>
              <a:r>
                <a:rPr lang="en-US" altLang="zh-CN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浏览</a:t>
              </a:r>
              <a:r>
                <a:rPr lang="en-US" altLang="zh-CN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购买</a:t>
              </a:r>
              <a:r>
                <a:rPr lang="en-US" altLang="zh-CN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支付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79440" y="2182086"/>
              <a:ext cx="149213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收藏</a:t>
              </a:r>
              <a:r>
                <a:rPr lang="en-US" altLang="zh-CN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喜欢</a:t>
              </a:r>
              <a:r>
                <a:rPr lang="en-US" altLang="zh-CN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评分</a:t>
              </a:r>
              <a:r>
                <a:rPr lang="en-US" altLang="zh-CN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评价</a:t>
              </a:r>
              <a:r>
                <a:rPr lang="en-US" altLang="zh-CN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打标签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33874" y="2907366"/>
              <a:ext cx="461665" cy="1800200"/>
            </a:xfrm>
            <a:prstGeom prst="rect">
              <a:avLst/>
            </a:prstGeom>
            <a:noFill/>
          </p:spPr>
          <p:txBody>
            <a:bodyPr vert="eaVert" wrap="square" rtlCol="0" anchor="ctr">
              <a:spAutoFit/>
            </a:bodyPr>
            <a:lstStyle/>
            <a:p>
              <a:pPr algn="ctr"/>
              <a:r>
                <a:rPr lang="zh-CN" altLang="en-US" smtClean="0">
                  <a:solidFill>
                    <a:schemeClr val="tx2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行 为 数 据</a:t>
              </a:r>
              <a:endParaRPr lang="zh-CN" altLang="en-US">
                <a:solidFill>
                  <a:schemeClr val="tx2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239155" y="2867786"/>
              <a:ext cx="2272755" cy="1874548"/>
            </a:xfrm>
            <a:custGeom>
              <a:avLst/>
              <a:gdLst>
                <a:gd name="connsiteX0" fmla="*/ 0 w 2272755"/>
                <a:gd name="connsiteY0" fmla="*/ 187455 h 1874548"/>
                <a:gd name="connsiteX1" fmla="*/ 187455 w 2272755"/>
                <a:gd name="connsiteY1" fmla="*/ 0 h 1874548"/>
                <a:gd name="connsiteX2" fmla="*/ 2085300 w 2272755"/>
                <a:gd name="connsiteY2" fmla="*/ 0 h 1874548"/>
                <a:gd name="connsiteX3" fmla="*/ 2272755 w 2272755"/>
                <a:gd name="connsiteY3" fmla="*/ 187455 h 1874548"/>
                <a:gd name="connsiteX4" fmla="*/ 2272755 w 2272755"/>
                <a:gd name="connsiteY4" fmla="*/ 1687093 h 1874548"/>
                <a:gd name="connsiteX5" fmla="*/ 2085300 w 2272755"/>
                <a:gd name="connsiteY5" fmla="*/ 1874548 h 1874548"/>
                <a:gd name="connsiteX6" fmla="*/ 187455 w 2272755"/>
                <a:gd name="connsiteY6" fmla="*/ 1874548 h 1874548"/>
                <a:gd name="connsiteX7" fmla="*/ 0 w 2272755"/>
                <a:gd name="connsiteY7" fmla="*/ 1687093 h 1874548"/>
                <a:gd name="connsiteX8" fmla="*/ 0 w 2272755"/>
                <a:gd name="connsiteY8" fmla="*/ 187455 h 187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2755" h="1874548">
                  <a:moveTo>
                    <a:pt x="0" y="187455"/>
                  </a:moveTo>
                  <a:cubicBezTo>
                    <a:pt x="0" y="83926"/>
                    <a:pt x="83926" y="0"/>
                    <a:pt x="187455" y="0"/>
                  </a:cubicBezTo>
                  <a:lnTo>
                    <a:pt x="2085300" y="0"/>
                  </a:lnTo>
                  <a:cubicBezTo>
                    <a:pt x="2188829" y="0"/>
                    <a:pt x="2272755" y="83926"/>
                    <a:pt x="2272755" y="187455"/>
                  </a:cubicBezTo>
                  <a:lnTo>
                    <a:pt x="2272755" y="1687093"/>
                  </a:lnTo>
                  <a:cubicBezTo>
                    <a:pt x="2272755" y="1790622"/>
                    <a:pt x="2188829" y="1874548"/>
                    <a:pt x="2085300" y="1874548"/>
                  </a:cubicBezTo>
                  <a:lnTo>
                    <a:pt x="187455" y="1874548"/>
                  </a:lnTo>
                  <a:cubicBezTo>
                    <a:pt x="83926" y="1874548"/>
                    <a:pt x="0" y="1790622"/>
                    <a:pt x="0" y="1687093"/>
                  </a:cubicBezTo>
                  <a:lnTo>
                    <a:pt x="0" y="187455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5529" tIns="115529" rIns="115529" bIns="517218" numCol="1" spcCol="1270" anchor="ctr" anchorCtr="0">
              <a:noAutofit/>
            </a:bodyPr>
            <a:lstStyle/>
            <a:p>
              <a:pPr marL="0" lvl="1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zh-CN" sz="2800" kern="1200" smtClean="0">
                <a:latin typeface="华文楷体" pitchFamily="2" charset="-122"/>
                <a:ea typeface="华文楷体" pitchFamily="2" charset="-122"/>
              </a:endParaRPr>
            </a:p>
            <a:p>
              <a:pPr marL="0" lvl="1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2800" kern="1200" smtClean="0">
                  <a:latin typeface="华文楷体" pitchFamily="2" charset="-122"/>
                  <a:ea typeface="华文楷体" pitchFamily="2" charset="-122"/>
                </a:rPr>
                <a:t>用户</a:t>
              </a:r>
              <a:endParaRPr lang="zh-CN" altLang="en-US" sz="2800" kern="120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5323581" y="2867786"/>
              <a:ext cx="2272755" cy="1874548"/>
            </a:xfrm>
            <a:custGeom>
              <a:avLst/>
              <a:gdLst>
                <a:gd name="connsiteX0" fmla="*/ 0 w 2272755"/>
                <a:gd name="connsiteY0" fmla="*/ 187455 h 1874548"/>
                <a:gd name="connsiteX1" fmla="*/ 187455 w 2272755"/>
                <a:gd name="connsiteY1" fmla="*/ 0 h 1874548"/>
                <a:gd name="connsiteX2" fmla="*/ 2085300 w 2272755"/>
                <a:gd name="connsiteY2" fmla="*/ 0 h 1874548"/>
                <a:gd name="connsiteX3" fmla="*/ 2272755 w 2272755"/>
                <a:gd name="connsiteY3" fmla="*/ 187455 h 1874548"/>
                <a:gd name="connsiteX4" fmla="*/ 2272755 w 2272755"/>
                <a:gd name="connsiteY4" fmla="*/ 1687093 h 1874548"/>
                <a:gd name="connsiteX5" fmla="*/ 2085300 w 2272755"/>
                <a:gd name="connsiteY5" fmla="*/ 1874548 h 1874548"/>
                <a:gd name="connsiteX6" fmla="*/ 187455 w 2272755"/>
                <a:gd name="connsiteY6" fmla="*/ 1874548 h 1874548"/>
                <a:gd name="connsiteX7" fmla="*/ 0 w 2272755"/>
                <a:gd name="connsiteY7" fmla="*/ 1687093 h 1874548"/>
                <a:gd name="connsiteX8" fmla="*/ 0 w 2272755"/>
                <a:gd name="connsiteY8" fmla="*/ 187455 h 187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2755" h="1874548">
                  <a:moveTo>
                    <a:pt x="0" y="187455"/>
                  </a:moveTo>
                  <a:cubicBezTo>
                    <a:pt x="0" y="83926"/>
                    <a:pt x="83926" y="0"/>
                    <a:pt x="187455" y="0"/>
                  </a:cubicBezTo>
                  <a:lnTo>
                    <a:pt x="2085300" y="0"/>
                  </a:lnTo>
                  <a:cubicBezTo>
                    <a:pt x="2188829" y="0"/>
                    <a:pt x="2272755" y="83926"/>
                    <a:pt x="2272755" y="187455"/>
                  </a:cubicBezTo>
                  <a:lnTo>
                    <a:pt x="2272755" y="1687093"/>
                  </a:lnTo>
                  <a:cubicBezTo>
                    <a:pt x="2272755" y="1790622"/>
                    <a:pt x="2188829" y="1874548"/>
                    <a:pt x="2085300" y="1874548"/>
                  </a:cubicBezTo>
                  <a:lnTo>
                    <a:pt x="187455" y="1874548"/>
                  </a:lnTo>
                  <a:cubicBezTo>
                    <a:pt x="83926" y="1874548"/>
                    <a:pt x="0" y="1790622"/>
                    <a:pt x="0" y="1687093"/>
                  </a:cubicBezTo>
                  <a:lnTo>
                    <a:pt x="0" y="187455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5529" tIns="115529" rIns="115529" bIns="517218" numCol="1" spcCol="1270" anchor="ctr" anchorCtr="0">
              <a:noAutofit/>
            </a:bodyPr>
            <a:lstStyle/>
            <a:p>
              <a:pPr marL="0" lvl="1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zh-CN" sz="2800" kern="1200" smtClean="0">
                <a:latin typeface="华文楷体" pitchFamily="2" charset="-122"/>
                <a:ea typeface="华文楷体" pitchFamily="2" charset="-122"/>
              </a:endParaRPr>
            </a:p>
            <a:p>
              <a:pPr marL="0" lvl="1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2800" smtClean="0">
                  <a:latin typeface="华文楷体" pitchFamily="2" charset="-122"/>
                  <a:ea typeface="华文楷体" pitchFamily="2" charset="-122"/>
                </a:rPr>
                <a:t>商</a:t>
              </a:r>
              <a:r>
                <a:rPr lang="zh-CN" altLang="en-US" sz="2800" kern="1200" smtClean="0">
                  <a:latin typeface="华文楷体" pitchFamily="2" charset="-122"/>
                  <a:ea typeface="华文楷体" pitchFamily="2" charset="-122"/>
                </a:rPr>
                <a:t>品</a:t>
              </a:r>
              <a:endParaRPr lang="zh-CN" altLang="en-US" sz="2800" kern="1200"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21" name="任意多边形 20"/>
          <p:cNvSpPr/>
          <p:nvPr/>
        </p:nvSpPr>
        <p:spPr>
          <a:xfrm>
            <a:off x="1560673" y="4259229"/>
            <a:ext cx="1656000" cy="504056"/>
          </a:xfrm>
          <a:custGeom>
            <a:avLst/>
            <a:gdLst>
              <a:gd name="connsiteX0" fmla="*/ 0 w 2020227"/>
              <a:gd name="connsiteY0" fmla="*/ 80338 h 803377"/>
              <a:gd name="connsiteX1" fmla="*/ 80338 w 2020227"/>
              <a:gd name="connsiteY1" fmla="*/ 0 h 803377"/>
              <a:gd name="connsiteX2" fmla="*/ 1939889 w 2020227"/>
              <a:gd name="connsiteY2" fmla="*/ 0 h 803377"/>
              <a:gd name="connsiteX3" fmla="*/ 2020227 w 2020227"/>
              <a:gd name="connsiteY3" fmla="*/ 80338 h 803377"/>
              <a:gd name="connsiteX4" fmla="*/ 2020227 w 2020227"/>
              <a:gd name="connsiteY4" fmla="*/ 723039 h 803377"/>
              <a:gd name="connsiteX5" fmla="*/ 1939889 w 2020227"/>
              <a:gd name="connsiteY5" fmla="*/ 803377 h 803377"/>
              <a:gd name="connsiteX6" fmla="*/ 80338 w 2020227"/>
              <a:gd name="connsiteY6" fmla="*/ 803377 h 803377"/>
              <a:gd name="connsiteX7" fmla="*/ 0 w 2020227"/>
              <a:gd name="connsiteY7" fmla="*/ 723039 h 803377"/>
              <a:gd name="connsiteX8" fmla="*/ 0 w 2020227"/>
              <a:gd name="connsiteY8" fmla="*/ 80338 h 80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227" h="803377">
                <a:moveTo>
                  <a:pt x="0" y="80338"/>
                </a:moveTo>
                <a:cubicBezTo>
                  <a:pt x="0" y="35969"/>
                  <a:pt x="35969" y="0"/>
                  <a:pt x="80338" y="0"/>
                </a:cubicBezTo>
                <a:lnTo>
                  <a:pt x="1939889" y="0"/>
                </a:lnTo>
                <a:cubicBezTo>
                  <a:pt x="1984258" y="0"/>
                  <a:pt x="2020227" y="35969"/>
                  <a:pt x="2020227" y="80338"/>
                </a:cubicBezTo>
                <a:lnTo>
                  <a:pt x="2020227" y="723039"/>
                </a:lnTo>
                <a:cubicBezTo>
                  <a:pt x="2020227" y="767408"/>
                  <a:pt x="1984258" y="803377"/>
                  <a:pt x="1939889" y="803377"/>
                </a:cubicBezTo>
                <a:lnTo>
                  <a:pt x="80338" y="803377"/>
                </a:lnTo>
                <a:cubicBezTo>
                  <a:pt x="35969" y="803377"/>
                  <a:pt x="0" y="767408"/>
                  <a:pt x="0" y="723039"/>
                </a:cubicBezTo>
                <a:lnTo>
                  <a:pt x="0" y="80338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5445" tIns="78140" rIns="105445" bIns="78140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kern="1200" smtClean="0">
                <a:latin typeface="微软雅黑" pitchFamily="34" charset="-122"/>
                <a:ea typeface="微软雅黑" pitchFamily="34" charset="-122"/>
              </a:rPr>
              <a:t>登录方式</a:t>
            </a:r>
            <a:endParaRPr lang="zh-CN" altLang="en-US" sz="1400" kern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1560673" y="4702652"/>
            <a:ext cx="1656000" cy="504056"/>
          </a:xfrm>
          <a:custGeom>
            <a:avLst/>
            <a:gdLst>
              <a:gd name="connsiteX0" fmla="*/ 0 w 2020227"/>
              <a:gd name="connsiteY0" fmla="*/ 80338 h 803377"/>
              <a:gd name="connsiteX1" fmla="*/ 80338 w 2020227"/>
              <a:gd name="connsiteY1" fmla="*/ 0 h 803377"/>
              <a:gd name="connsiteX2" fmla="*/ 1939889 w 2020227"/>
              <a:gd name="connsiteY2" fmla="*/ 0 h 803377"/>
              <a:gd name="connsiteX3" fmla="*/ 2020227 w 2020227"/>
              <a:gd name="connsiteY3" fmla="*/ 80338 h 803377"/>
              <a:gd name="connsiteX4" fmla="*/ 2020227 w 2020227"/>
              <a:gd name="connsiteY4" fmla="*/ 723039 h 803377"/>
              <a:gd name="connsiteX5" fmla="*/ 1939889 w 2020227"/>
              <a:gd name="connsiteY5" fmla="*/ 803377 h 803377"/>
              <a:gd name="connsiteX6" fmla="*/ 80338 w 2020227"/>
              <a:gd name="connsiteY6" fmla="*/ 803377 h 803377"/>
              <a:gd name="connsiteX7" fmla="*/ 0 w 2020227"/>
              <a:gd name="connsiteY7" fmla="*/ 723039 h 803377"/>
              <a:gd name="connsiteX8" fmla="*/ 0 w 2020227"/>
              <a:gd name="connsiteY8" fmla="*/ 80338 h 80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227" h="803377">
                <a:moveTo>
                  <a:pt x="0" y="80338"/>
                </a:moveTo>
                <a:cubicBezTo>
                  <a:pt x="0" y="35969"/>
                  <a:pt x="35969" y="0"/>
                  <a:pt x="80338" y="0"/>
                </a:cubicBezTo>
                <a:lnTo>
                  <a:pt x="1939889" y="0"/>
                </a:lnTo>
                <a:cubicBezTo>
                  <a:pt x="1984258" y="0"/>
                  <a:pt x="2020227" y="35969"/>
                  <a:pt x="2020227" y="80338"/>
                </a:cubicBezTo>
                <a:lnTo>
                  <a:pt x="2020227" y="723039"/>
                </a:lnTo>
                <a:cubicBezTo>
                  <a:pt x="2020227" y="767408"/>
                  <a:pt x="1984258" y="803377"/>
                  <a:pt x="1939889" y="803377"/>
                </a:cubicBezTo>
                <a:lnTo>
                  <a:pt x="80338" y="803377"/>
                </a:lnTo>
                <a:cubicBezTo>
                  <a:pt x="35969" y="803377"/>
                  <a:pt x="0" y="767408"/>
                  <a:pt x="0" y="723039"/>
                </a:cubicBezTo>
                <a:lnTo>
                  <a:pt x="0" y="80338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5445" tIns="78140" rIns="105445" bIns="78140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上线时间点和时长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1560673" y="5134700"/>
            <a:ext cx="1656000" cy="454540"/>
          </a:xfrm>
          <a:custGeom>
            <a:avLst/>
            <a:gdLst>
              <a:gd name="connsiteX0" fmla="*/ 0 w 2020227"/>
              <a:gd name="connsiteY0" fmla="*/ 80338 h 803377"/>
              <a:gd name="connsiteX1" fmla="*/ 80338 w 2020227"/>
              <a:gd name="connsiteY1" fmla="*/ 0 h 803377"/>
              <a:gd name="connsiteX2" fmla="*/ 1939889 w 2020227"/>
              <a:gd name="connsiteY2" fmla="*/ 0 h 803377"/>
              <a:gd name="connsiteX3" fmla="*/ 2020227 w 2020227"/>
              <a:gd name="connsiteY3" fmla="*/ 80338 h 803377"/>
              <a:gd name="connsiteX4" fmla="*/ 2020227 w 2020227"/>
              <a:gd name="connsiteY4" fmla="*/ 723039 h 803377"/>
              <a:gd name="connsiteX5" fmla="*/ 1939889 w 2020227"/>
              <a:gd name="connsiteY5" fmla="*/ 803377 h 803377"/>
              <a:gd name="connsiteX6" fmla="*/ 80338 w 2020227"/>
              <a:gd name="connsiteY6" fmla="*/ 803377 h 803377"/>
              <a:gd name="connsiteX7" fmla="*/ 0 w 2020227"/>
              <a:gd name="connsiteY7" fmla="*/ 723039 h 803377"/>
              <a:gd name="connsiteX8" fmla="*/ 0 w 2020227"/>
              <a:gd name="connsiteY8" fmla="*/ 80338 h 80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227" h="803377">
                <a:moveTo>
                  <a:pt x="0" y="80338"/>
                </a:moveTo>
                <a:cubicBezTo>
                  <a:pt x="0" y="35969"/>
                  <a:pt x="35969" y="0"/>
                  <a:pt x="80338" y="0"/>
                </a:cubicBezTo>
                <a:lnTo>
                  <a:pt x="1939889" y="0"/>
                </a:lnTo>
                <a:cubicBezTo>
                  <a:pt x="1984258" y="0"/>
                  <a:pt x="2020227" y="35969"/>
                  <a:pt x="2020227" y="80338"/>
                </a:cubicBezTo>
                <a:lnTo>
                  <a:pt x="2020227" y="723039"/>
                </a:lnTo>
                <a:cubicBezTo>
                  <a:pt x="2020227" y="767408"/>
                  <a:pt x="1984258" y="803377"/>
                  <a:pt x="1939889" y="803377"/>
                </a:cubicBezTo>
                <a:lnTo>
                  <a:pt x="80338" y="803377"/>
                </a:lnTo>
                <a:cubicBezTo>
                  <a:pt x="35969" y="803377"/>
                  <a:pt x="0" y="767408"/>
                  <a:pt x="0" y="723039"/>
                </a:cubicBezTo>
                <a:lnTo>
                  <a:pt x="0" y="80338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5445" tIns="78140" rIns="105445" bIns="78140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kern="1200" smtClean="0">
                <a:latin typeface="微软雅黑" pitchFamily="34" charset="-122"/>
                <a:ea typeface="微软雅黑" pitchFamily="34" charset="-122"/>
              </a:rPr>
              <a:t>页面停留和跳转</a:t>
            </a:r>
            <a:endParaRPr lang="zh-CN" altLang="en-US" sz="1400" kern="12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368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电商用户行为分析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2453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统计分析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点击、浏览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热门商品、近期热门商品、分类热门商品，流量统计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偏好统计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收藏、喜欢、评分、打标签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用户画像，推荐列表（结合特征工程和机器学习算法）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风险控制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下订单、支付、登录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刷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单监控，订单失效监控，恶意登录（短时间内频繁登录失败）监控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062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电商用户行为分析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项目模块设计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241526"/>
              </p:ext>
            </p:extLst>
          </p:nvPr>
        </p:nvGraphicFramePr>
        <p:xfrm>
          <a:off x="1043608" y="1556792"/>
          <a:ext cx="669674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121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7236296" y="5031379"/>
            <a:ext cx="1008112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 Light" pitchFamily="34" charset="-122"/>
                <a:ea typeface="微软雅黑 Light" pitchFamily="34" charset="-122"/>
              </a:rPr>
              <a:t>实时对账</a:t>
            </a:r>
            <a:endParaRPr lang="zh-CN" altLang="en-US" sz="14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830795" y="5031499"/>
            <a:ext cx="1008112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 Light" pitchFamily="34" charset="-122"/>
                <a:ea typeface="微软雅黑 Light" pitchFamily="34" charset="-122"/>
              </a:rPr>
              <a:t>超时失效</a:t>
            </a:r>
            <a:endParaRPr lang="zh-CN" altLang="en-US" sz="14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963376" y="1772816"/>
            <a:ext cx="13680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 Light" pitchFamily="34" charset="-122"/>
                <a:ea typeface="微软雅黑 Light" pitchFamily="34" charset="-122"/>
              </a:rPr>
              <a:t>热门页面统计</a:t>
            </a:r>
            <a:endParaRPr lang="zh-CN" altLang="en-US" sz="14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830795" y="3068960"/>
            <a:ext cx="100811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 Light" pitchFamily="34" charset="-122"/>
                <a:ea typeface="微软雅黑 Light" pitchFamily="34" charset="-122"/>
              </a:rPr>
              <a:t>UV</a:t>
            </a:r>
            <a:endParaRPr lang="zh-CN" altLang="en-US" sz="14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425294" y="3069080"/>
            <a:ext cx="100811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 Light" pitchFamily="34" charset="-122"/>
                <a:ea typeface="微软雅黑 Light" pitchFamily="34" charset="-122"/>
              </a:rPr>
              <a:t>PV</a:t>
            </a:r>
            <a:endParaRPr lang="zh-CN" altLang="en-US" sz="14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518427" y="5013056"/>
            <a:ext cx="1008112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 Light" pitchFamily="34" charset="-122"/>
                <a:ea typeface="微软雅黑 Light" pitchFamily="34" charset="-122"/>
              </a:rPr>
              <a:t>页面</a:t>
            </a:r>
            <a:endParaRPr lang="en-US" altLang="zh-CN" sz="1400" smtClean="0">
              <a:latin typeface="微软雅黑 Light" pitchFamily="34" charset="-122"/>
              <a:ea typeface="微软雅黑 Light" pitchFamily="34" charset="-122"/>
            </a:endParaRPr>
          </a:p>
          <a:p>
            <a:pPr algn="ctr"/>
            <a:r>
              <a:rPr lang="zh-CN" altLang="en-US" sz="1400" smtClean="0">
                <a:latin typeface="微软雅黑 Light" pitchFamily="34" charset="-122"/>
                <a:ea typeface="微软雅黑 Light" pitchFamily="34" charset="-122"/>
              </a:rPr>
              <a:t>广告</a:t>
            </a:r>
            <a:r>
              <a:rPr lang="zh-CN" altLang="en-US" sz="1400">
                <a:latin typeface="微软雅黑 Light" pitchFamily="34" charset="-122"/>
                <a:ea typeface="微软雅黑 Light" pitchFamily="34" charset="-122"/>
              </a:rPr>
              <a:t>分析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112926" y="5013176"/>
            <a:ext cx="1008112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 Light" pitchFamily="34" charset="-122"/>
                <a:ea typeface="微软雅黑 Light" pitchFamily="34" charset="-122"/>
              </a:rPr>
              <a:t>APP</a:t>
            </a:r>
          </a:p>
          <a:p>
            <a:pPr algn="ctr"/>
            <a:r>
              <a:rPr lang="zh-CN" altLang="en-US" sz="1400" smtClean="0">
                <a:latin typeface="微软雅黑 Light" pitchFamily="34" charset="-122"/>
                <a:ea typeface="微软雅黑 Light" pitchFamily="34" charset="-122"/>
              </a:rPr>
              <a:t>市场推广</a:t>
            </a:r>
            <a:endParaRPr lang="zh-CN" altLang="en-US" sz="14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电商用户行为分析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项目模块设计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119145" y="2204864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热门商品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07376" y="2276872"/>
            <a:ext cx="1080000" cy="10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流量统计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798347" y="4221088"/>
            <a:ext cx="1080000" cy="10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市场营销指标</a:t>
            </a:r>
            <a:endParaRPr lang="zh-CN" altLang="en-US" sz="16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027376" y="4221208"/>
            <a:ext cx="1080000" cy="10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恶意登录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494689" y="4221021"/>
            <a:ext cx="1080000" cy="10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订单支付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77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28760</TotalTime>
  <Words>1699</Words>
  <Application>Microsoft Office PowerPoint</Application>
  <PresentationFormat>全屏显示(4:3)</PresentationFormat>
  <Paragraphs>303</Paragraphs>
  <Slides>35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</vt:lpstr>
      <vt:lpstr>基于flink的 电商用户行为数据分析</vt:lpstr>
      <vt:lpstr>主要内容</vt:lpstr>
      <vt:lpstr>批处理和流处理</vt:lpstr>
      <vt:lpstr>批处理</vt:lpstr>
      <vt:lpstr>流处理</vt:lpstr>
      <vt:lpstr>电商用户行为分析</vt:lpstr>
      <vt:lpstr>电商用户行为分析</vt:lpstr>
      <vt:lpstr>电商用户行为分析——项目模块设计</vt:lpstr>
      <vt:lpstr>电商用户行为分析——项目模块设计</vt:lpstr>
      <vt:lpstr>数据源解析</vt:lpstr>
      <vt:lpstr>数据源解析</vt:lpstr>
      <vt:lpstr>数据源解析</vt:lpstr>
      <vt:lpstr>项目模块</vt:lpstr>
      <vt:lpstr>热门实时商品统计</vt:lpstr>
      <vt:lpstr>PowerPoint 演示文稿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实时流量统计 —— 热门页面</vt:lpstr>
      <vt:lpstr>实时流量统计 —— PV 和 UV</vt:lpstr>
      <vt:lpstr>市场营销分析 —— APP 市场推广统计</vt:lpstr>
      <vt:lpstr>市场营销分析 —— 页面广告统计</vt:lpstr>
      <vt:lpstr>恶意登录监控</vt:lpstr>
      <vt:lpstr>订单支付实时监控</vt:lpstr>
      <vt:lpstr>订单支付实时对账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Thingkpad</cp:lastModifiedBy>
  <cp:revision>372</cp:revision>
  <dcterms:created xsi:type="dcterms:W3CDTF">2017-11-14T06:09:04Z</dcterms:created>
  <dcterms:modified xsi:type="dcterms:W3CDTF">2020-10-27T20:34:54Z</dcterms:modified>
</cp:coreProperties>
</file>