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92" r:id="rId2"/>
    <p:sldId id="256" r:id="rId3"/>
    <p:sldId id="360" r:id="rId4"/>
    <p:sldId id="359" r:id="rId5"/>
    <p:sldId id="361" r:id="rId6"/>
    <p:sldId id="362" r:id="rId7"/>
    <p:sldId id="363" r:id="rId8"/>
    <p:sldId id="364" r:id="rId9"/>
    <p:sldId id="365" r:id="rId10"/>
    <p:sldId id="366" r:id="rId11"/>
    <p:sldId id="381" r:id="rId12"/>
    <p:sldId id="383" r:id="rId13"/>
    <p:sldId id="367" r:id="rId14"/>
    <p:sldId id="369" r:id="rId15"/>
    <p:sldId id="382" r:id="rId16"/>
    <p:sldId id="370" r:id="rId17"/>
    <p:sldId id="371" r:id="rId18"/>
    <p:sldId id="372" r:id="rId19"/>
    <p:sldId id="373" r:id="rId20"/>
    <p:sldId id="374" r:id="rId21"/>
    <p:sldId id="375" r:id="rId22"/>
    <p:sldId id="377" r:id="rId23"/>
    <p:sldId id="380" r:id="rId24"/>
    <p:sldId id="379" r:id="rId25"/>
    <p:sldId id="291" r:id="rId26"/>
  </p:sldIdLst>
  <p:sldSz cx="9144000" cy="6858000" type="screen4x3"/>
  <p:notesSz cx="7105650" cy="102362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09B02"/>
    <a:srgbClr val="FF9933"/>
    <a:srgbClr val="FFCC00"/>
    <a:srgbClr val="FF9900"/>
    <a:srgbClr val="009999"/>
    <a:srgbClr val="FFFF99"/>
    <a:srgbClr val="F27900"/>
    <a:srgbClr val="F29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6" autoAdjust="0"/>
    <p:restoredTop sz="95906" autoAdjust="0"/>
  </p:normalViewPr>
  <p:slideViewPr>
    <p:cSldViewPr>
      <p:cViewPr varScale="1">
        <p:scale>
          <a:sx n="69" d="100"/>
          <a:sy n="69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891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r">
              <a:defRPr sz="1300"/>
            </a:lvl1pPr>
          </a:lstStyle>
          <a:p>
            <a:fld id="{8A70BF89-EB4C-45B9-97A3-822FFC0490EB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94" tIns="49547" rIns="99094" bIns="4954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565" y="4862195"/>
            <a:ext cx="5684520" cy="4606290"/>
          </a:xfrm>
          <a:prstGeom prst="rect">
            <a:avLst/>
          </a:prstGeom>
        </p:spPr>
        <p:txBody>
          <a:bodyPr vert="horz" lIns="99094" tIns="49547" rIns="99094" bIns="49547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891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r">
              <a:defRPr sz="1300"/>
            </a:lvl1pPr>
          </a:lstStyle>
          <a:p>
            <a:fld id="{EE51B96E-F61F-4DB6-A990-7AC0DD1FF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42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5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1130" y="1279525"/>
            <a:ext cx="4263390" cy="345471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608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23528" y="5589240"/>
            <a:ext cx="3333135" cy="64991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204365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Flink 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运行架构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427984" y="4005064"/>
            <a:ext cx="3528392" cy="1037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讲师：武晟然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187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任务调度原理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" name="图片 4" descr="snipaste_20181112_2037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28800"/>
            <a:ext cx="6956043" cy="4680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203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1052736"/>
            <a:ext cx="749917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思考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2276872"/>
            <a:ext cx="7632848" cy="295232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50000"/>
              </a:lnSpc>
              <a:buFont typeface="Arial" pitchFamily="34" charset="0"/>
              <a:buChar char="•"/>
            </a:pP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怎样实现并行计算？</a:t>
            </a:r>
            <a:endParaRPr lang="en-US" altLang="zh-CN" sz="200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50000"/>
              </a:lnSpc>
              <a:buFont typeface="Arial" pitchFamily="34" charset="0"/>
              <a:buChar char="•"/>
            </a:pP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并行的任务，需要占用多少</a:t>
            </a: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slot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？</a:t>
            </a:r>
            <a:endParaRPr lang="en-US" altLang="zh-CN" sz="2000" smtClean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50000"/>
              </a:lnSpc>
              <a:buFont typeface="Arial" pitchFamily="34" charset="0"/>
              <a:buChar char="•"/>
            </a:pP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一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个流处理程序，到底包含多少个任务？</a:t>
            </a:r>
            <a:endParaRPr lang="zh-CN" altLang="zh-CN" sz="200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1026" name="Picture 2" descr="https://timgsa.baidu.com/timg?image&amp;quality=80&amp;size=b9999_10000&amp;sec=1596487121616&amp;di=52b6ecb8a61920c798d306f1e09be674&amp;imgtype=0&amp;src=http%3A%2F%2Fpic.51yuansu.com%2Fpic3%2Fcover%2F00%2F68%2F95%2F58b0f2b6bd96b_61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052736"/>
            <a:ext cx="1837861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95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03110"/>
            <a:ext cx="749917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并行度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Parallelism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4941168"/>
            <a:ext cx="7632848" cy="129614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一个特定算子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子任务（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subtask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个数被称之为其并行度（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parallelism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）。一般情况下，一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个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stream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并行度，可以认为就是其所有算子中最大的并行度。</a:t>
            </a:r>
          </a:p>
        </p:txBody>
      </p:sp>
      <p:pic>
        <p:nvPicPr>
          <p:cNvPr id="5" name="图片 4" descr="cb734784-3284-41c8-8565-43bfd909064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904" y="1430424"/>
            <a:ext cx="5167392" cy="34402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62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03110"/>
            <a:ext cx="749917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TaskManager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和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Slots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4149080"/>
            <a:ext cx="7632848" cy="187220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中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每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一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个 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TaskManager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都是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一个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JVM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进程，它可能会在独立的线程上执行一个或多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个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子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任务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为了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控制一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个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TaskManager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能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接收多少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个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task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TaskManager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通过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task slot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来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进行控制（一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个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TaskManager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至少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有一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个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slot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600" smtClean="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60" y="1628800"/>
            <a:ext cx="716280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547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03110"/>
            <a:ext cx="749917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TaskManager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和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Slots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4797152"/>
            <a:ext cx="7632848" cy="1440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默认情况下，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允许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子任务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共享 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slot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即使它们是不同任务的子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任务。 这样的结果是，一个 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slot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可以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保存作业的整个管道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。</a:t>
            </a:r>
            <a:endParaRPr lang="en-US" altLang="zh-CN" sz="1600" smtClean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Task Slot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是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静态的概念，是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指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TaskManager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具有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的并发执行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能力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</a:t>
            </a:r>
            <a:endParaRPr lang="zh-CN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10" y="1484784"/>
            <a:ext cx="691515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806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03110"/>
            <a:ext cx="749917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并行子任务的分配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655962" y="1879928"/>
            <a:ext cx="8092502" cy="313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03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说明: https://img-blog.csdn.net/20170824162738505?watermark/2/text/aHR0cDovL2Jsb2cuY3Nkbi5uZXQvYTY4MjIzNDI=/font/5a6L5L2T/fontsize/400/fill/I0JBQkFCMA==/dissolve/70/gravity/Center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620688"/>
            <a:ext cx="6336704" cy="5760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022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说明: https://img-blog.csdn.net/20170824162117401?watermark/2/text/aHR0cDovL2Jsb2cuY3Nkbi5uZXQvYTY4MjIzNDI=/font/5a6L5L2T/fontsize/400/fill/I0JBQkFCMA==/dissolve/70/gravity/Center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340768"/>
            <a:ext cx="6840760" cy="42484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19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03110"/>
            <a:ext cx="749917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程序与数据流（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DataFlow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99592" y="5157192"/>
            <a:ext cx="7632848" cy="1440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所有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Flink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程序都是由三部分组成的：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 Source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、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Transformation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Sink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。</a:t>
            </a:r>
          </a:p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Source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负责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读取数据源，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Transformation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利用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各种算子进行处理加工，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Sink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负责输出</a:t>
            </a:r>
            <a:endParaRPr lang="zh-CN" altLang="zh-CN" sz="1600"/>
          </a:p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endParaRPr lang="zh-CN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691680" y="1467206"/>
            <a:ext cx="5544616" cy="36179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203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03110"/>
            <a:ext cx="749917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程序与数据流（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DataFlow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1412776"/>
            <a:ext cx="7632848" cy="237626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运行时，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Flink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上运行的程序会被映射成“逻辑数据流”（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dataflows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），它包含了这三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部分</a:t>
            </a:r>
            <a:endParaRPr lang="en-US" altLang="zh-CN" sz="1600" smtClean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每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一个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dataflow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以一个或多个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sources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开始以一个或多个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sinks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结束。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dataflow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类似于任意的有向无环图（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DAG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600" smtClean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大部分情况下，程序中的转换运算（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transformations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）跟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dataflow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中的算子（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operator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）是一一对应的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关系</a:t>
            </a:r>
            <a:endParaRPr lang="zh-CN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endParaRPr lang="zh-CN" altLang="zh-CN" sz="1600"/>
          </a:p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endParaRPr lang="zh-CN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1776941" y="4257015"/>
            <a:ext cx="5747387" cy="1908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43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运行时的组件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任务提交流程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任务调度原理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>
            <a:normAutofit/>
          </a:bodyPr>
          <a:lstStyle/>
          <a:p>
            <a:pPr indent="360000" algn="l"/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主要内容</a:t>
            </a:r>
          </a:p>
        </p:txBody>
      </p:sp>
    </p:spTree>
    <p:extLst>
      <p:ext uri="{BB962C8B-B14F-4D97-AF65-F5344CB8AC3E}">
        <p14:creationId xmlns:p14="http://schemas.microsoft.com/office/powerpoint/2010/main" val="224886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03110"/>
            <a:ext cx="749917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执行图（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ExecutionGraph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1340768"/>
            <a:ext cx="7632848" cy="489654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中的执行图可以分成四层：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StreamGraph -&gt; JobGraph -&gt; ExecutionGraph -&gt;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物理执行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图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StreamGraph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：是根据用户通过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Stream API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编写的代码生成的最初的图。用来表示程序的拓扑结构。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JobGraph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：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StreamGraph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经过优化后生成了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JobGraph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，提交给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JobManager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的数据结构。主要的优化为，将多个符合条件的节点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chain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在一起作为一个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节点</a:t>
            </a:r>
            <a:endParaRPr lang="zh-CN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ExecutionGraph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：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JobManager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根据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JobGraph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生成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ExecutionGraph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。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ExecutionGraph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是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JobGraph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的并行化版本，是调度层最核心的数据结构。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物理执行图：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JobManager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根据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ExecutionGraph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对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Job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进行调度后，在各个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TaskManager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上部署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Task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后形成的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“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图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”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，并不是一个具体的数据结构。</a:t>
            </a:r>
          </a:p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endParaRPr lang="zh-CN" altLang="zh-CN" sz="1600"/>
          </a:p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endParaRPr lang="zh-CN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454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620688"/>
            <a:ext cx="5903168" cy="5760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948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03110"/>
            <a:ext cx="749917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数据传输形式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1484784"/>
            <a:ext cx="7632848" cy="460851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一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个程序中，不同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算子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可能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具有不同的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并行度</a:t>
            </a:r>
            <a:endParaRPr lang="zh-CN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算子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之间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传输数据的形式可以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是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one-to-one (forwarding)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模式也可以是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redistributing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模式，具体是哪一种形式，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取决于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算子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的种类</a:t>
            </a:r>
            <a:endParaRPr lang="zh-CN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170000"/>
              </a:lnSpc>
              <a:buFont typeface="Wingdings" pitchFamily="2" charset="2"/>
              <a:buChar char="Ø"/>
            </a:pP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One-to-one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：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stream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维护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着分区以及元素的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顺序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比如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source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map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之间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。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这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意味着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map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算子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子任务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看到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的元素的个数以及顺序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跟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source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算子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子任务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生产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的元素的个数、顺序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相同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。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map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、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fliter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、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flatMap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等算子都是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one-to-one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的对应关系。</a:t>
            </a:r>
          </a:p>
          <a:p>
            <a:pPr marL="285750" indent="-285750">
              <a:lnSpc>
                <a:spcPct val="170000"/>
              </a:lnSpc>
              <a:buFont typeface="Wingdings" pitchFamily="2" charset="2"/>
              <a:buChar char="Ø"/>
            </a:pP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Redistributing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：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stream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分区会发生改变。每一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个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算子的子任务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依据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所选择的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transformation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发送数据到不同的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目标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任务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。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例如，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keyBy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基于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hashCode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重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分区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、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而 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broadcast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rebalance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会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随机重新分区，这些算子都会引起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redistribute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过程，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而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redistribute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过程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就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类似于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Spark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中的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shuffle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过程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。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endParaRPr lang="zh-CN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243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03110"/>
            <a:ext cx="749917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任务链（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Operator Chains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1700808"/>
            <a:ext cx="7632848" cy="439248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采用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了一种称为任务链的优化技术，可以在特定条件下减少本地通信的开销。为了满足任务链的要求，必须将两个或多个算子设为相同的并行度，并通过本地转发（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local forward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）的方式进行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连接</a:t>
            </a:r>
            <a:endParaRPr lang="zh-CN" altLang="zh-CN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b="1">
                <a:latin typeface="微软雅黑 Light" pitchFamily="34" charset="-122"/>
                <a:ea typeface="微软雅黑 Light" pitchFamily="34" charset="-122"/>
              </a:rPr>
              <a:t>相同并行度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b="1" smtClean="0">
                <a:latin typeface="微软雅黑 Light" pitchFamily="34" charset="-122"/>
                <a:ea typeface="微软雅黑 Light" pitchFamily="34" charset="-122"/>
              </a:rPr>
              <a:t>one-to-one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操作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这样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相连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算子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链接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在一起形成一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个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task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，原来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算子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成为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里面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subtask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并行度相同、并且是 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one-to-one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操作，两个条件缺一不可</a:t>
            </a:r>
            <a:endParaRPr lang="zh-CN" altLang="zh-CN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endParaRPr lang="zh-CN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746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03110"/>
            <a:ext cx="749917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任务链（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Operator Chains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395198"/>
            <a:ext cx="5904656" cy="48421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515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131840" y="2564904"/>
            <a:ext cx="2808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smtClean="0"/>
              <a:t>Q &amp; A</a:t>
            </a:r>
            <a:endParaRPr lang="en-US" altLang="zh-CN" sz="8000" dirty="0" smtClean="0"/>
          </a:p>
        </p:txBody>
      </p:sp>
    </p:spTree>
    <p:extLst>
      <p:ext uri="{BB962C8B-B14F-4D97-AF65-F5344CB8AC3E}">
        <p14:creationId xmlns:p14="http://schemas.microsoft.com/office/powerpoint/2010/main" val="126119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</a:t>
            </a:r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运行时的组件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81088" y="1885281"/>
            <a:ext cx="5283200" cy="4063999"/>
            <a:chOff x="1930400" y="1397000"/>
            <a:chExt cx="5283200" cy="4063999"/>
          </a:xfrm>
        </p:grpSpPr>
        <p:grpSp>
          <p:nvGrpSpPr>
            <p:cNvPr id="13" name="组合 12"/>
            <p:cNvGrpSpPr/>
            <p:nvPr/>
          </p:nvGrpSpPr>
          <p:grpSpPr>
            <a:xfrm>
              <a:off x="5205984" y="4160519"/>
              <a:ext cx="2007616" cy="1300480"/>
              <a:chOff x="3681984" y="2763519"/>
              <a:chExt cx="2007616" cy="1300480"/>
            </a:xfrm>
          </p:grpSpPr>
          <p:sp>
            <p:nvSpPr>
              <p:cNvPr id="37" name="圆角矩形 36"/>
              <p:cNvSpPr/>
              <p:nvPr/>
            </p:nvSpPr>
            <p:spPr>
              <a:xfrm>
                <a:off x="3681984" y="2763519"/>
                <a:ext cx="2007616" cy="130048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shade val="80000"/>
                  <a:hueOff val="204164"/>
                  <a:satOff val="-2928"/>
                  <a:lumOff val="17077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8" name="圆角矩形 4"/>
              <p:cNvSpPr/>
              <p:nvPr/>
            </p:nvSpPr>
            <p:spPr>
              <a:xfrm>
                <a:off x="4312835" y="3117206"/>
                <a:ext cx="1348197" cy="91822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marL="171450" lvl="1" indent="-17145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sz="1600" kern="1200" smtClean="0">
                    <a:latin typeface="微软雅黑 Light" pitchFamily="34" charset="-122"/>
                    <a:ea typeface="微软雅黑 Light" pitchFamily="34" charset="-122"/>
                  </a:rPr>
                  <a:t>分发器</a:t>
                </a:r>
                <a:endParaRPr lang="zh-CN" altLang="en-US" sz="1600" kern="1200">
                  <a:latin typeface="微软雅黑 Light" pitchFamily="34" charset="-122"/>
                  <a:ea typeface="微软雅黑 Light" pitchFamily="34" charset="-122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930400" y="4160519"/>
              <a:ext cx="2007616" cy="1300480"/>
              <a:chOff x="406400" y="2763519"/>
              <a:chExt cx="2007616" cy="1300480"/>
            </a:xfrm>
          </p:grpSpPr>
          <p:sp>
            <p:nvSpPr>
              <p:cNvPr id="35" name="圆角矩形 34"/>
              <p:cNvSpPr/>
              <p:nvPr/>
            </p:nvSpPr>
            <p:spPr>
              <a:xfrm>
                <a:off x="406400" y="2763519"/>
                <a:ext cx="2007616" cy="130048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shade val="80000"/>
                  <a:hueOff val="306246"/>
                  <a:satOff val="-4392"/>
                  <a:lumOff val="25615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6" name="圆角矩形 6"/>
              <p:cNvSpPr/>
              <p:nvPr/>
            </p:nvSpPr>
            <p:spPr>
              <a:xfrm>
                <a:off x="434967" y="3117206"/>
                <a:ext cx="1348197" cy="91822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marL="171450" lvl="1" indent="-17145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sz="1600" kern="1200" smtClean="0">
                    <a:latin typeface="微软雅黑 Light" pitchFamily="34" charset="-122"/>
                    <a:ea typeface="微软雅黑 Light" pitchFamily="34" charset="-122"/>
                  </a:rPr>
                  <a:t>资源管理器</a:t>
                </a:r>
                <a:endParaRPr lang="zh-CN" altLang="en-US" sz="1600" kern="1200">
                  <a:latin typeface="微软雅黑 Light" pitchFamily="34" charset="-122"/>
                  <a:ea typeface="微软雅黑 Light" pitchFamily="34" charset="-122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5205984" y="1397000"/>
              <a:ext cx="2007616" cy="1300480"/>
              <a:chOff x="3681984" y="0"/>
              <a:chExt cx="2007616" cy="1300480"/>
            </a:xfrm>
          </p:grpSpPr>
          <p:sp>
            <p:nvSpPr>
              <p:cNvPr id="33" name="圆角矩形 32"/>
              <p:cNvSpPr/>
              <p:nvPr/>
            </p:nvSpPr>
            <p:spPr>
              <a:xfrm>
                <a:off x="3681984" y="0"/>
                <a:ext cx="2007616" cy="130048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shade val="80000"/>
                  <a:hueOff val="102082"/>
                  <a:satOff val="-1464"/>
                  <a:lumOff val="8538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4" name="圆角矩形 8"/>
              <p:cNvSpPr/>
              <p:nvPr/>
            </p:nvSpPr>
            <p:spPr>
              <a:xfrm>
                <a:off x="4312835" y="28567"/>
                <a:ext cx="1348197" cy="91822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marL="171450" lvl="1" indent="-17145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sz="1600" kern="1200" smtClean="0">
                    <a:latin typeface="微软雅黑 Light" pitchFamily="34" charset="-122"/>
                    <a:ea typeface="微软雅黑 Light" pitchFamily="34" charset="-122"/>
                  </a:rPr>
                  <a:t>任务管理器</a:t>
                </a:r>
                <a:endParaRPr lang="zh-CN" altLang="en-US" sz="1600" kern="1200">
                  <a:latin typeface="微软雅黑 Light" pitchFamily="34" charset="-122"/>
                  <a:ea typeface="微软雅黑 Light" pitchFamily="34" charset="-122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1930400" y="1397000"/>
              <a:ext cx="2007616" cy="1300480"/>
              <a:chOff x="406400" y="0"/>
              <a:chExt cx="2007616" cy="1300480"/>
            </a:xfrm>
          </p:grpSpPr>
          <p:sp>
            <p:nvSpPr>
              <p:cNvPr id="31" name="圆角矩形 30"/>
              <p:cNvSpPr/>
              <p:nvPr/>
            </p:nvSpPr>
            <p:spPr>
              <a:xfrm>
                <a:off x="406400" y="0"/>
                <a:ext cx="2007616" cy="130048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2" name="圆角矩形 10"/>
              <p:cNvSpPr/>
              <p:nvPr/>
            </p:nvSpPr>
            <p:spPr>
              <a:xfrm>
                <a:off x="434967" y="28567"/>
                <a:ext cx="1348197" cy="91822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marL="171450" lvl="1" indent="-17145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sz="1600" kern="1200" smtClean="0">
                    <a:latin typeface="微软雅黑 Light" pitchFamily="34" charset="-122"/>
                    <a:ea typeface="微软雅黑 Light" pitchFamily="34" charset="-122"/>
                  </a:rPr>
                  <a:t>作业管理器</a:t>
                </a:r>
                <a:endParaRPr lang="zh-CN" altLang="en-US" sz="1600" kern="1200">
                  <a:latin typeface="微软雅黑 Light" pitchFamily="34" charset="-122"/>
                  <a:ea typeface="微软雅黑 Light" pitchFamily="34" charset="-122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771648" y="1628647"/>
              <a:ext cx="1759712" cy="1759712"/>
              <a:chOff x="1247648" y="231647"/>
              <a:chExt cx="1759712" cy="1759712"/>
            </a:xfrm>
          </p:grpSpPr>
          <p:sp>
            <p:nvSpPr>
              <p:cNvPr id="29" name="饼形 28"/>
              <p:cNvSpPr/>
              <p:nvPr/>
            </p:nvSpPr>
            <p:spPr>
              <a:xfrm>
                <a:off x="1247648" y="231647"/>
                <a:ext cx="1759712" cy="1759712"/>
              </a:xfrm>
              <a:prstGeom prst="pieWedg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0" name="饼形 12"/>
              <p:cNvSpPr/>
              <p:nvPr/>
            </p:nvSpPr>
            <p:spPr>
              <a:xfrm>
                <a:off x="1585144" y="747055"/>
                <a:ext cx="1422216" cy="124430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3792" tIns="113792" rIns="113792" bIns="113792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600" kern="1200" smtClean="0"/>
                  <a:t>JobManager</a:t>
                </a:r>
                <a:endParaRPr lang="zh-CN" altLang="en-US" sz="1600" kern="1200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4612640" y="1628647"/>
              <a:ext cx="1759712" cy="1759712"/>
              <a:chOff x="3088640" y="231647"/>
              <a:chExt cx="1759712" cy="1759712"/>
            </a:xfrm>
          </p:grpSpPr>
          <p:sp>
            <p:nvSpPr>
              <p:cNvPr id="27" name="饼形 26"/>
              <p:cNvSpPr/>
              <p:nvPr/>
            </p:nvSpPr>
            <p:spPr>
              <a:xfrm rot="5400000">
                <a:off x="3088640" y="231647"/>
                <a:ext cx="1759712" cy="1759712"/>
              </a:xfrm>
              <a:prstGeom prst="pieWedg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102082"/>
                  <a:satOff val="-1464"/>
                  <a:lumOff val="8538"/>
                  <a:alphaOff val="0"/>
                </a:schemeClr>
              </a:fillRef>
              <a:effectRef idx="0">
                <a:schemeClr val="accent1">
                  <a:shade val="80000"/>
                  <a:hueOff val="102082"/>
                  <a:satOff val="-1464"/>
                  <a:lumOff val="8538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8" name="饼形 14"/>
              <p:cNvSpPr/>
              <p:nvPr/>
            </p:nvSpPr>
            <p:spPr>
              <a:xfrm>
                <a:off x="3088640" y="747055"/>
                <a:ext cx="1448832" cy="124430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3792" tIns="113792" rIns="113792" bIns="113792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600" kern="1200" smtClean="0"/>
                  <a:t>TaskManager</a:t>
                </a:r>
                <a:endParaRPr lang="zh-CN" altLang="en-US" sz="1600" kern="1200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4612640" y="3469640"/>
              <a:ext cx="1759712" cy="1759712"/>
              <a:chOff x="3088640" y="2072640"/>
              <a:chExt cx="1759712" cy="1759712"/>
            </a:xfrm>
          </p:grpSpPr>
          <p:sp>
            <p:nvSpPr>
              <p:cNvPr id="25" name="饼形 24"/>
              <p:cNvSpPr/>
              <p:nvPr/>
            </p:nvSpPr>
            <p:spPr>
              <a:xfrm rot="10800000">
                <a:off x="3088640" y="2072640"/>
                <a:ext cx="1759712" cy="1759712"/>
              </a:xfrm>
              <a:prstGeom prst="pieWedg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204164"/>
                  <a:satOff val="-2928"/>
                  <a:lumOff val="17077"/>
                  <a:alphaOff val="0"/>
                </a:schemeClr>
              </a:fillRef>
              <a:effectRef idx="0">
                <a:schemeClr val="accent1">
                  <a:shade val="80000"/>
                  <a:hueOff val="204164"/>
                  <a:satOff val="-2928"/>
                  <a:lumOff val="17077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6" name="饼形 16"/>
              <p:cNvSpPr/>
              <p:nvPr/>
            </p:nvSpPr>
            <p:spPr>
              <a:xfrm rot="21600000">
                <a:off x="3088640" y="2072640"/>
                <a:ext cx="1244304" cy="124430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28016" tIns="128016" rIns="128016" bIns="128016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800" kern="1200" smtClean="0"/>
                  <a:t>Dispacher</a:t>
                </a:r>
                <a:endParaRPr lang="zh-CN" altLang="en-US" sz="1800" kern="1200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771648" y="3469640"/>
              <a:ext cx="1759712" cy="1759712"/>
              <a:chOff x="1247648" y="2072640"/>
              <a:chExt cx="1759712" cy="1759712"/>
            </a:xfrm>
          </p:grpSpPr>
          <p:sp>
            <p:nvSpPr>
              <p:cNvPr id="23" name="饼形 22"/>
              <p:cNvSpPr/>
              <p:nvPr/>
            </p:nvSpPr>
            <p:spPr>
              <a:xfrm rot="16200000">
                <a:off x="1247648" y="2072640"/>
                <a:ext cx="1759712" cy="1759712"/>
              </a:xfrm>
              <a:prstGeom prst="pieWedg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306246"/>
                  <a:satOff val="-4392"/>
                  <a:lumOff val="25615"/>
                  <a:alphaOff val="0"/>
                </a:schemeClr>
              </a:fillRef>
              <a:effectRef idx="0">
                <a:schemeClr val="accent1">
                  <a:shade val="80000"/>
                  <a:hueOff val="306246"/>
                  <a:satOff val="-4392"/>
                  <a:lumOff val="25615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4" name="饼形 18"/>
              <p:cNvSpPr/>
              <p:nvPr/>
            </p:nvSpPr>
            <p:spPr>
              <a:xfrm rot="21600000">
                <a:off x="1763056" y="2072640"/>
                <a:ext cx="1244304" cy="124430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28016" tIns="128016" rIns="128016" bIns="128016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800" kern="1200" smtClean="0"/>
                  <a:t>ResourceManager</a:t>
                </a:r>
                <a:endParaRPr lang="zh-CN" altLang="en-US" sz="1800" kern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106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03110"/>
            <a:ext cx="749917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作业管理器（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JobManager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1412776"/>
            <a:ext cx="7632848" cy="489654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控制一个应用程序执行的主进程，也就是说，每个应用程序都会被一个不同的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JobManager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所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控制执行。</a:t>
            </a:r>
          </a:p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JobManager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会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先接收到要执行的应用程序，这个应用程序会包括：作业图（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JobGraph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）、逻辑数据流图（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logical dataflow graph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）和打包了所有的类、库和其它资源的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JAR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包。</a:t>
            </a:r>
          </a:p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JobManager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会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把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JobGraph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转换成一个物理层面的数据流图，这个图被叫做“执行图”（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ExecutionGraph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），包含了所有可以并发执行的任务。</a:t>
            </a:r>
          </a:p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JobManager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会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向资源管理器（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ResourceManager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）请求执行任务必要的资源，也就是任务管理器（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TaskManager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）上的插槽（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slot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。一旦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它获取到了足够的资源，就会将执行图分发到真正运行它们的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TaskManager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上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。而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在运行过程中，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JobManager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会负责所有需要中央协调的操作，比如说检查点（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checkpoints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）的协调。</a:t>
            </a:r>
          </a:p>
        </p:txBody>
      </p:sp>
    </p:spTree>
    <p:extLst>
      <p:ext uri="{BB962C8B-B14F-4D97-AF65-F5344CB8AC3E}">
        <p14:creationId xmlns:p14="http://schemas.microsoft.com/office/powerpoint/2010/main" val="107203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03110"/>
            <a:ext cx="749917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任务管理器（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Task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Manager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1412776"/>
            <a:ext cx="7632848" cy="489654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Flink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中的工作进程。通常在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Flink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中会有多个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TaskManager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运行，每一个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TaskManager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都包含了一定数量的插槽（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slots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）。插槽的数量限制了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TaskManager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能够执行的任务数量。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启动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之后，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TaskManager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会向资源管理器注册它的插槽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；收到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资源管理器的指令后，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TaskManager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就会将一个或者多个插槽提供给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JobManager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调用。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JobManager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就可以向插槽分配任务（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tasks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）来执行了。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执行过程中，一个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TaskManager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可以跟其它运行同一应用程序的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TaskManager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交换数据。</a:t>
            </a:r>
          </a:p>
        </p:txBody>
      </p:sp>
    </p:spTree>
    <p:extLst>
      <p:ext uri="{BB962C8B-B14F-4D97-AF65-F5344CB8AC3E}">
        <p14:creationId xmlns:p14="http://schemas.microsoft.com/office/powerpoint/2010/main" val="395929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03110"/>
            <a:ext cx="749917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资源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管理器（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Resource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Manager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1484784"/>
            <a:ext cx="7632848" cy="489654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主要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负责管理任务管理器（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TaskManager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）的插槽（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slot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），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TaskManger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插槽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是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Flink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中定义的处理资源单元。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Flink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为不同的环境和资源管理工具提供了不同资源管理器，比如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YARN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、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Mesos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、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K8s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，以及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standalone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部署。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当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JobManager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申请插槽资源时，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ResourceManager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会将有空闲插槽的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TaskManager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分配给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JobManager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。如果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ResourceManager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没有足够的插槽来满足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JobManager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的请求，它还可以向资源提供平台发起会话，以提供启动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TaskManager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进程的容器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。</a:t>
            </a:r>
            <a:endParaRPr lang="zh-CN" altLang="zh-CN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88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03110"/>
            <a:ext cx="749917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分发器（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Dispatcher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1484784"/>
            <a:ext cx="7632848" cy="460851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2000" smtClean="0">
                <a:latin typeface="微软雅黑 Light" pitchFamily="34" charset="-122"/>
                <a:ea typeface="微软雅黑 Light" pitchFamily="34" charset="-122"/>
              </a:rPr>
              <a:t>可以</a:t>
            </a:r>
            <a:r>
              <a:rPr lang="zh-CN" altLang="zh-CN" sz="2000">
                <a:latin typeface="微软雅黑 Light" pitchFamily="34" charset="-122"/>
                <a:ea typeface="微软雅黑 Light" pitchFamily="34" charset="-122"/>
              </a:rPr>
              <a:t>跨作业运行，它为应用提交提供了</a:t>
            </a:r>
            <a:r>
              <a:rPr lang="en-US" altLang="zh-CN" sz="2000">
                <a:latin typeface="微软雅黑 Light" pitchFamily="34" charset="-122"/>
                <a:ea typeface="微软雅黑 Light" pitchFamily="34" charset="-122"/>
              </a:rPr>
              <a:t>REST</a:t>
            </a:r>
            <a:r>
              <a:rPr lang="zh-CN" altLang="zh-CN" sz="2000">
                <a:latin typeface="微软雅黑 Light" pitchFamily="34" charset="-122"/>
                <a:ea typeface="微软雅黑 Light" pitchFamily="34" charset="-122"/>
              </a:rPr>
              <a:t>接口</a:t>
            </a:r>
            <a:r>
              <a:rPr lang="zh-CN" altLang="zh-CN" sz="2000" smtClean="0">
                <a:latin typeface="微软雅黑 Light" pitchFamily="34" charset="-122"/>
                <a:ea typeface="微软雅黑 Light" pitchFamily="34" charset="-122"/>
              </a:rPr>
              <a:t>。</a:t>
            </a:r>
            <a:endParaRPr lang="en-US" altLang="zh-CN" sz="2000" smtClean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2000" smtClean="0">
                <a:latin typeface="微软雅黑 Light" pitchFamily="34" charset="-122"/>
                <a:ea typeface="微软雅黑 Light" pitchFamily="34" charset="-122"/>
              </a:rPr>
              <a:t>当</a:t>
            </a:r>
            <a:r>
              <a:rPr lang="zh-CN" altLang="zh-CN" sz="2000">
                <a:latin typeface="微软雅黑 Light" pitchFamily="34" charset="-122"/>
                <a:ea typeface="微软雅黑 Light" pitchFamily="34" charset="-122"/>
              </a:rPr>
              <a:t>一个应用被提交执行时，分发器就会启动并将应用移交给一个</a:t>
            </a:r>
            <a:r>
              <a:rPr lang="en-US" altLang="zh-CN" sz="2000">
                <a:latin typeface="微软雅黑 Light" pitchFamily="34" charset="-122"/>
                <a:ea typeface="微软雅黑 Light" pitchFamily="34" charset="-122"/>
              </a:rPr>
              <a:t>JobManager</a:t>
            </a:r>
            <a:r>
              <a:rPr lang="zh-CN" altLang="zh-CN" sz="2000" smtClean="0">
                <a:latin typeface="微软雅黑 Light" pitchFamily="34" charset="-122"/>
                <a:ea typeface="微软雅黑 Light" pitchFamily="34" charset="-122"/>
              </a:rPr>
              <a:t>。</a:t>
            </a:r>
            <a:endParaRPr lang="en-US" altLang="zh-CN" sz="2000" smtClean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Dispatcher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也</a:t>
            </a:r>
            <a:r>
              <a:rPr lang="zh-CN" altLang="zh-CN" sz="2000" smtClean="0">
                <a:latin typeface="微软雅黑 Light" pitchFamily="34" charset="-122"/>
                <a:ea typeface="微软雅黑 Light" pitchFamily="34" charset="-122"/>
              </a:rPr>
              <a:t>会</a:t>
            </a:r>
            <a:r>
              <a:rPr lang="zh-CN" altLang="zh-CN" sz="2000">
                <a:latin typeface="微软雅黑 Light" pitchFamily="34" charset="-122"/>
                <a:ea typeface="微软雅黑 Light" pitchFamily="34" charset="-122"/>
              </a:rPr>
              <a:t>启动一个</a:t>
            </a:r>
            <a:r>
              <a:rPr lang="en-US" altLang="zh-CN" sz="2000">
                <a:latin typeface="微软雅黑 Light" pitchFamily="34" charset="-122"/>
                <a:ea typeface="微软雅黑 Light" pitchFamily="34" charset="-122"/>
              </a:rPr>
              <a:t>Web UI</a:t>
            </a:r>
            <a:r>
              <a:rPr lang="zh-CN" altLang="zh-CN" sz="2000">
                <a:latin typeface="微软雅黑 Light" pitchFamily="34" charset="-122"/>
                <a:ea typeface="微软雅黑 Light" pitchFamily="34" charset="-122"/>
              </a:rPr>
              <a:t>，用来方便地展示和监控作业执行的信息</a:t>
            </a:r>
            <a:r>
              <a:rPr lang="zh-CN" altLang="zh-CN" sz="2000" smtClean="0">
                <a:latin typeface="微软雅黑 Light" pitchFamily="34" charset="-122"/>
                <a:ea typeface="微软雅黑 Light" pitchFamily="34" charset="-122"/>
              </a:rPr>
              <a:t>。</a:t>
            </a:r>
            <a:endParaRPr lang="en-US" altLang="zh-CN" sz="2000" smtClean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Dispatcher</a:t>
            </a:r>
            <a:r>
              <a:rPr lang="zh-CN" altLang="zh-CN" sz="2000">
                <a:latin typeface="微软雅黑 Light" pitchFamily="34" charset="-122"/>
                <a:ea typeface="微软雅黑 Light" pitchFamily="34" charset="-122"/>
              </a:rPr>
              <a:t>在架构中可能并不是必需的，这取决于应用提交运行的方式。</a:t>
            </a:r>
          </a:p>
        </p:txBody>
      </p:sp>
    </p:spTree>
    <p:extLst>
      <p:ext uri="{BB962C8B-B14F-4D97-AF65-F5344CB8AC3E}">
        <p14:creationId xmlns:p14="http://schemas.microsoft.com/office/powerpoint/2010/main" val="118199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任务提交流程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39" name="图片 38" descr="图3-1-应用提交和组件交互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32856"/>
            <a:ext cx="8321025" cy="27499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543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任务提交流程（</a:t>
            </a:r>
            <a:r>
              <a:rPr lang="en-US" altLang="zh-CN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YARN</a:t>
            </a:r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61592"/>
            <a:ext cx="8136904" cy="4015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941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29825</TotalTime>
  <Words>1253</Words>
  <Application>Microsoft Office PowerPoint</Application>
  <PresentationFormat>全屏显示(4:3)</PresentationFormat>
  <Paragraphs>79</Paragraphs>
  <Slides>25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</vt:lpstr>
      <vt:lpstr>Flink 运行架构</vt:lpstr>
      <vt:lpstr>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5_电影推荐系统设计</dc:title>
  <dc:creator>wushengran</dc:creator>
  <cp:lastModifiedBy>Thingkpad</cp:lastModifiedBy>
  <cp:revision>422</cp:revision>
  <dcterms:created xsi:type="dcterms:W3CDTF">2017-11-14T06:09:04Z</dcterms:created>
  <dcterms:modified xsi:type="dcterms:W3CDTF">2020-08-04T08:58:28Z</dcterms:modified>
</cp:coreProperties>
</file>