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56" r:id="rId13"/>
    <p:sldId id="376" r:id="rId14"/>
    <p:sldId id="381" r:id="rId15"/>
    <p:sldId id="372" r:id="rId16"/>
    <p:sldId id="374" r:id="rId17"/>
    <p:sldId id="375" r:id="rId18"/>
    <p:sldId id="357" r:id="rId19"/>
    <p:sldId id="382" r:id="rId20"/>
    <p:sldId id="369" r:id="rId21"/>
    <p:sldId id="377" r:id="rId22"/>
    <p:sldId id="358" r:id="rId23"/>
    <p:sldId id="359" r:id="rId24"/>
    <p:sldId id="360" r:id="rId25"/>
    <p:sldId id="383" r:id="rId26"/>
    <p:sldId id="384" r:id="rId27"/>
    <p:sldId id="385" r:id="rId28"/>
    <p:sldId id="386" r:id="rId29"/>
    <p:sldId id="387" r:id="rId30"/>
    <p:sldId id="361" r:id="rId31"/>
    <p:sldId id="399" r:id="rId32"/>
    <p:sldId id="400" r:id="rId33"/>
    <p:sldId id="401" r:id="rId34"/>
    <p:sldId id="402" r:id="rId35"/>
    <p:sldId id="403" r:id="rId36"/>
    <p:sldId id="405" r:id="rId37"/>
    <p:sldId id="404" r:id="rId38"/>
    <p:sldId id="362" r:id="rId39"/>
    <p:sldId id="388" r:id="rId40"/>
    <p:sldId id="390" r:id="rId41"/>
    <p:sldId id="392" r:id="rId42"/>
    <p:sldId id="393" r:id="rId43"/>
    <p:sldId id="397" r:id="rId44"/>
    <p:sldId id="389" r:id="rId45"/>
    <p:sldId id="394" r:id="rId46"/>
    <p:sldId id="395" r:id="rId47"/>
    <p:sldId id="398" r:id="rId48"/>
    <p:sldId id="363" r:id="rId49"/>
    <p:sldId id="412" r:id="rId50"/>
    <p:sldId id="396" r:id="rId51"/>
    <p:sldId id="406" r:id="rId52"/>
    <p:sldId id="407" r:id="rId53"/>
    <p:sldId id="408" r:id="rId54"/>
    <p:sldId id="410" r:id="rId55"/>
    <p:sldId id="409" r:id="rId56"/>
    <p:sldId id="411" r:id="rId57"/>
    <p:sldId id="291" r:id="rId5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，并提供一整套操作处理的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方法会返回一个新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对输入表应用转换操作的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18249"/>
            <a:ext cx="64782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 b="1" smtClean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tableEnv.from(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en-US" altLang="zh-CN" sz="15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sensorTable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基于实现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，用常规字符串来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27200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 b="1" smtClean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声明如何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和外部连接器之间执行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外部系统交换的消息类型，由更新模式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pdate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做插入操作，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外部连接器只交换插入（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5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25258"/>
            <a:ext cx="473398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2362115"/>
            <a:ext cx="6849952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 table jdbcOutputTable (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流处理或批处理程序就可以继续在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的结果上运行了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，需要指定生成的数据类型，即要将表的每一行转换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成的数据类型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场景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5254" y="2649518"/>
            <a:ext cx="8648521" cy="438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 = tableEnv.toAppendStream(resultTable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5561" y="5301207"/>
            <a:ext cx="64267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DataStream&lt;Tuple2&lt;Boolean, Row&gt;&gt;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, Row.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一套内嵌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非常直观的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方式组合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来自一些关系运算符的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10936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6003567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timestamp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as ts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 as ts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TableEnvironment.explain(table)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一个字符串，描述三个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23625"/>
            <a:ext cx="568617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smtClean="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 = tableEnv.explain(resultTable)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System.</a:t>
            </a:r>
            <a:r>
              <a:rPr lang="en-US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out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println(e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xplaination)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3243808"/>
                <a:gridCol w="2743200"/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 smtClean="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不断更新其动态结果表，以反映其动态输入表上的更改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被转换为动态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动态表计算连续查询，生成新的动态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的动态表被转换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回流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处理带有关系查询的流，必须先将其转换为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概念上讲，流的每个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数据记录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常规的数据库表一样，动态表可以通过插入（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更改来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修改的动态表，可以直接转换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为仅追加流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是包含两类消息的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两种类型的消息：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elete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22372"/>
            <a:ext cx="769633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tableEnv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...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result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时间的操作（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窗口操作），需要定义相关的时间语义和时间数据来源的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提供一个逻辑上的时间字段，用于在表处理程序中，指示时间和访问相应的时间戳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定义了时间属性，它就可以作为一个字段引用，并且可以在基于时间的操作中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时间语义下，允许表处理程序根据机器的本地时间生成结果。它是时间的最简单概念。它既不需要提取时间戳，也不需要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744154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pt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.proctime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420888"/>
            <a:ext cx="4733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419569"/>
            <a:ext cx="547260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 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id varchar(20) not null,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ts bigint,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temperature double,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pt AS PROCTIME()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'connector.type' = 'filesystem',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'format.type' = 'csv')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时间语义，允许表处理程序根据每个记录中包含的时间生成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即使在有乱序事件或者延迟事件时，也可以获得正确的结果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处理无序事件，并区分流中的准时和迟到事件；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从事件数据中，提取时间戳，并用来推进事件时间的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进展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6638356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timestamp.rowtime,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id, temperature, timestamp, rt.rowtime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337847"/>
            <a:ext cx="558037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id varchar(20) not null,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ts bigint,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temperature double,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rt AS TO_TIMESTAMP( FROM_UNIXTIME(ts) ),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watermark for rt as rt - interval '1' second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with 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'connector.type' = 'filesystem',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'format.type' = 'csv')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en-US" altLang="zh-CN" sz="1500" b="1" smtClean="0">
              <a:solidFill>
                <a:srgbClr val="658ABA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，主要有两种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时间或行计数间隔，将行聚合到有限的组（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按窗口对表进行分组，窗口的别名必须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中，像常规的分组字段一样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引用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sum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了一组具有特定语义的预定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，这些类会被转换为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底层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1" y="2276872"/>
            <a:ext cx="741682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 tableEnv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核心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25796"/>
            <a:ext cx="6840760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500">
                <a:latin typeface="Consolas" pitchFamily="49" charset="0"/>
              </a:rPr>
              <a:t>Tumble.</a:t>
            </a:r>
            <a:r>
              <a:rPr lang="en-US" altLang="zh-CN" sz="1500" i="1">
                <a:latin typeface="Consolas" pitchFamily="49" charset="0"/>
              </a:rPr>
              <a:t>over</a:t>
            </a:r>
            <a:r>
              <a:rPr lang="en-US" altLang="zh-CN" sz="1500">
                <a:latin typeface="Consolas" pitchFamily="49" charset="0"/>
              </a:rPr>
              <a:t>(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500" b="1">
                <a:latin typeface="Consolas" pitchFamily="49" charset="0"/>
              </a:rPr>
              <a:t>"</a:t>
            </a:r>
            <a:r>
              <a:rPr lang="en-US" altLang="zh-CN" sz="1500">
                <a:latin typeface="Consolas" pitchFamily="49" charset="0"/>
              </a:rPr>
              <a:t>).on</a:t>
            </a:r>
            <a:r>
              <a:rPr lang="en-US" altLang="zh-CN" sz="1500" smtClean="0">
                <a:latin typeface="Consolas" pitchFamily="49" charset="0"/>
              </a:rPr>
              <a:t>(</a:t>
            </a:r>
            <a:r>
              <a:rPr lang="en-US" altLang="zh-CN" sz="1500" b="1" smtClean="0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 b="1" smtClean="0">
                <a:latin typeface="Consolas" pitchFamily="49" charset="0"/>
              </a:rPr>
              <a:t>"</a:t>
            </a:r>
            <a:r>
              <a:rPr lang="en-US" altLang="zh-CN" sz="1500" smtClean="0">
                <a:latin typeface="Consolas" pitchFamily="49" charset="0"/>
              </a:rPr>
              <a:t>).</a:t>
            </a:r>
            <a:r>
              <a:rPr lang="en-US" altLang="zh-CN" sz="1500">
                <a:latin typeface="Consolas" pitchFamily="49" charset="0"/>
              </a:rPr>
              <a:t>as</a:t>
            </a:r>
            <a:r>
              <a:rPr lang="en-US" altLang="zh-CN" sz="1500" smtClean="0">
                <a:latin typeface="Consolas" pitchFamily="49" charset="0"/>
              </a:rPr>
              <a:t>(</a:t>
            </a:r>
            <a:r>
              <a:rPr lang="en-US" altLang="zh-CN" sz="1500" b="1" smtClean="0">
                <a:latin typeface="Consolas" pitchFamily="49" charset="0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smtClean="0">
                <a:latin typeface="Consolas" pitchFamily="49" charset="0"/>
              </a:rPr>
              <a:t>))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400">
                <a:latin typeface="Consolas" pitchFamily="49" charset="0"/>
              </a:rPr>
              <a:t>Tumble.</a:t>
            </a:r>
            <a:r>
              <a:rPr lang="en-US" altLang="zh-CN" sz="1400" i="1">
                <a:latin typeface="Consolas" pitchFamily="49" charset="0"/>
              </a:rPr>
              <a:t>over</a:t>
            </a:r>
            <a:r>
              <a:rPr lang="en-US" altLang="zh-CN" sz="1400">
                <a:latin typeface="Consolas" pitchFamily="49" charset="0"/>
              </a:rPr>
              <a:t>(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400">
                <a:latin typeface="Consolas" pitchFamily="49" charset="0"/>
              </a:rPr>
              <a:t>).on</a:t>
            </a:r>
            <a:r>
              <a:rPr lang="en-US" altLang="zh-CN" sz="1400" smtClean="0">
                <a:latin typeface="Consolas" pitchFamily="49" charset="0"/>
              </a:rPr>
              <a:t>(</a:t>
            </a:r>
            <a:r>
              <a:rPr lang="en-US" altLang="zh-CN" sz="1400" b="1" smtClean="0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400" b="1">
                <a:latin typeface="Consolas" pitchFamily="49" charset="0"/>
              </a:rPr>
              <a:t>"</a:t>
            </a:r>
            <a:r>
              <a:rPr lang="en-US" altLang="zh-CN" sz="1400">
                <a:latin typeface="Consolas" pitchFamily="49" charset="0"/>
              </a:rPr>
              <a:t>).as</a:t>
            </a:r>
            <a:r>
              <a:rPr lang="en-US" altLang="zh-CN" sz="1400" smtClean="0">
                <a:latin typeface="Consolas" pitchFamily="49" charset="0"/>
              </a:rPr>
              <a:t>(</a:t>
            </a:r>
            <a:r>
              <a:rPr lang="en-US" altLang="zh-CN" sz="1400" b="1" smtClean="0">
                <a:latin typeface="Consolas" pitchFamily="49" charset="0"/>
              </a:rPr>
              <a:t>"</a:t>
            </a:r>
            <a:r>
              <a:rPr lang="en-US" altLang="zh-CN" sz="14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400">
                <a:latin typeface="Consolas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600">
                <a:latin typeface="Consolas" pitchFamily="49" charset="0"/>
              </a:rPr>
              <a:t>Tumble.</a:t>
            </a:r>
            <a:r>
              <a:rPr lang="en-US" altLang="zh-CN" sz="1600" i="1">
                <a:latin typeface="Consolas" pitchFamily="49" charset="0"/>
              </a:rPr>
              <a:t>over</a:t>
            </a:r>
            <a:r>
              <a:rPr lang="en-US" altLang="zh-CN" sz="1600">
                <a:latin typeface="Consolas" pitchFamily="49" charset="0"/>
              </a:rPr>
              <a:t>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10.rows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>
                <a:latin typeface="Consolas" pitchFamily="49" charset="0"/>
              </a:rPr>
              <a:t>).on(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>
                <a:latin typeface="Consolas" pitchFamily="49" charset="0"/>
              </a:rPr>
              <a:t>).as(</a:t>
            </a:r>
            <a:r>
              <a:rPr lang="en-US" altLang="zh-CN" sz="1600" b="1">
                <a:latin typeface="Consolas" pitchFamily="49" charset="0"/>
              </a:rPr>
              <a:t>"</a:t>
            </a:r>
            <a:r>
              <a:rPr lang="en-US" altLang="zh-CN" sz="16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600">
                <a:latin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42002"/>
            <a:ext cx="811953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(Slide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("proc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Slide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(Session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(“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间隔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60213"/>
            <a:ext cx="473398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b.sum over w, c.min over w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246" y="3118785"/>
            <a:ext cx="8712968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4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4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</a:t>
            </a:r>
            <a:r>
              <a:rPr lang="zh-CN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</a:t>
            </a:r>
            <a:r>
              <a:rPr lang="zh-CN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lang="en-US" altLang="zh-CN" sz="14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4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9995" y="2139360"/>
            <a:ext cx="8568952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5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ime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5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聚合必须在同一窗口上定义，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也就是说必须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是相同的分区、排序和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范围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仅支持在当前行范围之前的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在单一的时间属性上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SELECT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COUNT</a:t>
            </a:r>
            <a:r>
              <a:rPr lang="en-US" altLang="zh-CN">
                <a:latin typeface="Consolas" pitchFamily="49" charset="0"/>
              </a:rPr>
              <a:t>(amount) OVER (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PARTITION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user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ORDER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proctime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ROWS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BETWEEN</a:t>
            </a:r>
            <a:r>
              <a:rPr lang="en-US" altLang="zh-CN">
                <a:latin typeface="Consolas" pitchFamily="49" charset="0"/>
              </a:rPr>
              <a:t> 2 PRECEDING </a:t>
            </a:r>
            <a:r>
              <a:rPr lang="en-US" altLang="zh-CN" b="1">
                <a:latin typeface="Consolas" pitchFamily="49" charset="0"/>
              </a:rPr>
              <a:t>AND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CURRENT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ROW</a:t>
            </a:r>
            <a:r>
              <a:rPr lang="en-US" altLang="zh-CN">
                <a:latin typeface="Consolas" pitchFamily="49" charset="0"/>
              </a:rPr>
              <a:t>)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FROM</a:t>
            </a:r>
            <a:r>
              <a:rPr lang="en-US" altLang="zh-CN">
                <a:latin typeface="Consolas" pitchFamily="49" charset="0"/>
              </a:rPr>
              <a:t> Orders</a:t>
            </a:r>
            <a:endParaRPr lang="zh-CN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用户提供了一组用于数据转换的内置函数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支持的很多函数，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已经做了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===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ANY2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ANY2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IS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NOT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|| BOOLEAN2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BOOLEAN.isFalse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POWER(numeric1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numeric2)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NUMERIC1.power(NUMERIC2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DATE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2008364"/>
            <a:ext cx="7272808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365104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7151" y="5255598"/>
            <a:ext cx="833112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ExecutionEnvironment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BatchTableEnvironment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注册。当用户定义的函数被注册时，它被插入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器就可以识别并正确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定义的标量函数，可以将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定义标量函数，必须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扩展基类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函数的行为由求值方法决定，求值方法必须公开声明并命名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0350" y="3813847"/>
            <a:ext cx="5791970" cy="25643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private int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factor)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factor;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int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eval(String s)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s.hashCode() *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factor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定义的表函数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或多个标量值作为输入参数；与标量函数不同的是，它可以返回任意数量的行作为输出，而不是单个值</a:t>
            </a:r>
          </a:p>
          <a:p>
            <a:pPr>
              <a:lnSpc>
                <a:spcPct val="15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的基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TableFunction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实现（一个或多个）求值方法</a:t>
            </a:r>
          </a:p>
          <a:p>
            <a:pPr>
              <a:lnSpc>
                <a:spcPct val="15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，并命名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8748" y="3528718"/>
            <a:ext cx="8013732" cy="2870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TableFunction&lt;Tuple2&lt;String, Integer&gt;&gt;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","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Split(String separator)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separator;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eval(String str)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(String s : str.split(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separator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collect(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Tuple2&lt;String, Integer&gt;(s, s.length()));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的数据，聚合成一个标量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用来保存聚合中间结果的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创建空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来更新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来计算并返回最终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emitValue() 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emitValue()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981688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16832"/>
            <a:ext cx="7167347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557752"/>
            <a:ext cx="7167347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TableEnvironment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由一个“标识符”（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数据，也可以直接从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从现有的表中创建，通常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18280"/>
            <a:ext cx="597471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46294</TotalTime>
  <Words>3357</Words>
  <Application>Microsoft Office PowerPoint</Application>
  <PresentationFormat>全屏显示(4:3)</PresentationFormat>
  <Paragraphs>379</Paragraphs>
  <Slides>57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将 DataStream 转换成表</vt:lpstr>
      <vt:lpstr>创建临时视图（Temporary View）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SQL 中的 Group Windows</vt:lpstr>
      <vt:lpstr>Over Windows</vt:lpstr>
      <vt:lpstr>无界 Over Windows</vt:lpstr>
      <vt:lpstr>有界 Over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583</cp:revision>
  <dcterms:created xsi:type="dcterms:W3CDTF">2017-11-14T06:09:04Z</dcterms:created>
  <dcterms:modified xsi:type="dcterms:W3CDTF">2020-10-28T01:09:21Z</dcterms:modified>
</cp:coreProperties>
</file>