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7" r:id="rId2"/>
    <p:sldId id="268" r:id="rId3"/>
    <p:sldId id="287" r:id="rId4"/>
    <p:sldId id="276" r:id="rId5"/>
    <p:sldId id="277" r:id="rId6"/>
    <p:sldId id="278" r:id="rId7"/>
    <p:sldId id="281" r:id="rId8"/>
    <p:sldId id="279" r:id="rId9"/>
    <p:sldId id="288" r:id="rId10"/>
    <p:sldId id="280" r:id="rId11"/>
    <p:sldId id="282" r:id="rId12"/>
    <p:sldId id="283" r:id="rId13"/>
    <p:sldId id="291" r:id="rId14"/>
    <p:sldId id="292" r:id="rId15"/>
    <p:sldId id="289" r:id="rId16"/>
    <p:sldId id="293" r:id="rId17"/>
    <p:sldId id="294" r:id="rId18"/>
    <p:sldId id="295" r:id="rId19"/>
    <p:sldId id="296" r:id="rId20"/>
    <p:sldId id="297" r:id="rId21"/>
    <p:sldId id="290" r:id="rId22"/>
    <p:sldId id="284" r:id="rId23"/>
    <p:sldId id="302" r:id="rId24"/>
    <p:sldId id="285" r:id="rId25"/>
    <p:sldId id="2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9ADB"/>
    <a:srgbClr val="8F001A"/>
    <a:srgbClr val="1BA2E2"/>
    <a:srgbClr val="009D93"/>
    <a:srgbClr val="2F1A45"/>
    <a:srgbClr val="F5F5F5"/>
    <a:srgbClr val="3B3734"/>
    <a:srgbClr val="F38A00"/>
    <a:srgbClr val="D1B400"/>
    <a:srgbClr val="AC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463" autoAdjust="0"/>
    <p:restoredTop sz="88989" autoAdjust="0"/>
  </p:normalViewPr>
  <p:slideViewPr>
    <p:cSldViewPr>
      <p:cViewPr varScale="1">
        <p:scale>
          <a:sx n="75" d="100"/>
          <a:sy n="7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1)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violet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foncé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1)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</a:t>
            </a:r>
            <a:r>
              <a:rPr lang="en-US" sz="1200" kern="120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dark purple 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INTÉRIEURE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INSIDE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COUVERTURE (option 3)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ÉBAUCHE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(DOCUMENT NON FINALISÉ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lire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avant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d’utiliser</a:t>
            </a: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</a:t>
            </a:r>
            <a:r>
              <a:rPr lang="en-US" sz="1200" b="1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éléments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gabarit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ne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Entête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d’Ottawa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</a:t>
            </a:r>
            <a:b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Pied de page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organisationnel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comprenant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bande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grise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grenat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ainsi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que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logo,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l’exception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Web qui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peut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être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modifiée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étapes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suivantes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dans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le document PowerPoint,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cliquez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l’onglet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View,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puis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Slide Master. Sur le menu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d’affichage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gauche),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sélectionnez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troisième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diapositive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et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inscrivez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la nouvelle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adresse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sur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celle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-ci.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COVER PAGE (option 3)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DRAFT ONLY (FI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LE NOT FINAL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)</a:t>
            </a:r>
            <a:b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Read before using template</a:t>
            </a:r>
            <a:endParaRPr lang="en-US" sz="1200" b="1" kern="1200" baseline="0" dirty="0" smtClean="0">
              <a:solidFill>
                <a:schemeClr val="tx1"/>
              </a:solidFill>
              <a:latin typeface="Times" pitchFamily="-110" charset="0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NOTE: The following elements of the template should remain untouched and cannot be modified: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(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Université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d'Ottawa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| University of Ottawa) garnet header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• Corporate </a:t>
            </a:r>
            <a:r>
              <a:rPr lang="en-US" sz="1200" kern="1200" dirty="0" err="1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uOttawa</a:t>
            </a:r>
            <a:r>
              <a:rPr lang="en-US" sz="1200" kern="1200" dirty="0" smtClean="0">
                <a:solidFill>
                  <a:schemeClr val="tx1"/>
                </a:solidFill>
                <a:latin typeface="Times" pitchFamily="-110" charset="0"/>
                <a:ea typeface="ＭＳ Ｐゴシック" charset="0"/>
                <a:cs typeface="ＭＳ Ｐゴシック" charset="0"/>
              </a:rPr>
              <a:t> footer including the grey/garnet stripe and logo, with the exception of the URL which can be customized to a specific URL by following these simple steps: On the PowerPoint View tab, in the Master Views group, select Slide Master. Select the third slide on the left side panel, and type in the desired URL on the slide.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273363" y="2276872"/>
            <a:ext cx="7884368" cy="1656184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663280" y="4298896"/>
            <a:ext cx="6480720" cy="45973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1742701" y="2708920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Variational</a:t>
            </a:r>
            <a:r>
              <a:rPr lang="en-US" altLang="zh-CN" sz="3200" dirty="0">
                <a:solidFill>
                  <a:schemeClr val="bg1"/>
                </a:solidFill>
              </a:rPr>
              <a:t> Inference</a:t>
            </a:r>
          </a:p>
        </p:txBody>
      </p:sp>
      <p:sp>
        <p:nvSpPr>
          <p:cNvPr id="32" name="Text Placeholder 2"/>
          <p:cNvSpPr txBox="1">
            <a:spLocks/>
          </p:cNvSpPr>
          <p:nvPr/>
        </p:nvSpPr>
        <p:spPr bwMode="auto">
          <a:xfrm>
            <a:off x="2786334" y="4384745"/>
            <a:ext cx="6188086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Presented by: 	</a:t>
            </a:r>
            <a:r>
              <a:rPr lang="en-US" sz="1400" dirty="0" err="1" smtClean="0">
                <a:solidFill>
                  <a:schemeClr val="bg1"/>
                </a:solidFill>
                <a:latin typeface="Arial"/>
                <a:cs typeface="Arial"/>
              </a:rPr>
              <a:t>Weilin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 Wu (8140344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 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Huizhen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/>
                <a:cs typeface="Arial"/>
              </a:rPr>
              <a:t>Zhang (</a:t>
            </a:r>
            <a:r>
              <a:rPr lang="en-CA" altLang="zh-CN" sz="1400" dirty="0">
                <a:solidFill>
                  <a:schemeClr val="bg1"/>
                </a:solidFill>
                <a:latin typeface="Arial"/>
                <a:cs typeface="Arial"/>
              </a:rPr>
              <a:t>8858346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29" y="-1866"/>
            <a:ext cx="9172670" cy="6866445"/>
            <a:chOff x="-13729" y="-1866"/>
            <a:chExt cx="9172670" cy="6866445"/>
          </a:xfrm>
        </p:grpSpPr>
        <p:sp>
          <p:nvSpPr>
            <p:cNvPr id="8" name="Rectangle 7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17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1148"/>
              <a:ext cx="9171460" cy="213431"/>
            </a:xfrm>
            <a:prstGeom prst="rect">
              <a:avLst/>
            </a:prstGeom>
          </p:spPr>
        </p:pic>
      </p:grpSp>
      <p:sp>
        <p:nvSpPr>
          <p:cNvPr id="21" name="Footer Placeholder 6"/>
          <p:cNvSpPr txBox="1">
            <a:spLocks noChangeArrowheads="1"/>
          </p:cNvSpPr>
          <p:nvPr/>
        </p:nvSpPr>
        <p:spPr bwMode="auto">
          <a:xfrm>
            <a:off x="179512" y="5753851"/>
            <a:ext cx="640871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50" dirty="0" smtClean="0">
                <a:solidFill>
                  <a:schemeClr val="bg1"/>
                </a:solidFill>
              </a:rPr>
              <a:t>School of Electrical Engineering and Computer Science</a:t>
            </a:r>
            <a:endParaRPr lang="en-US" sz="14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1340768"/>
            <a:ext cx="3433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 smtClean="0"/>
              <a:t>KL</a:t>
            </a:r>
            <a:r>
              <a:rPr lang="en-US" altLang="zh-CN" sz="2800" dirty="0" smtClean="0"/>
              <a:t> + </a:t>
            </a:r>
            <a:r>
              <a:rPr lang="en-US" altLang="zh-CN" sz="2800" i="1" dirty="0" smtClean="0"/>
              <a:t>ELBO </a:t>
            </a:r>
            <a:r>
              <a:rPr lang="en-US" altLang="zh-CN" sz="2800" dirty="0" smtClean="0"/>
              <a:t>= 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5868144" y="2116887"/>
            <a:ext cx="2969729" cy="2016224"/>
            <a:chOff x="5796136" y="2492896"/>
            <a:chExt cx="2969729" cy="2016224"/>
          </a:xfrm>
        </p:grpSpPr>
        <p:cxnSp>
          <p:nvCxnSpPr>
            <p:cNvPr id="7" name="直接连接符 6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9" name="矩形 18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sp>
        <p:nvSpPr>
          <p:cNvPr id="23" name="矩形 22"/>
          <p:cNvSpPr/>
          <p:nvPr/>
        </p:nvSpPr>
        <p:spPr bwMode="auto">
          <a:xfrm>
            <a:off x="155700" y="2565427"/>
            <a:ext cx="5112568" cy="782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chemeClr val="tx1"/>
                </a:solidFill>
                <a:latin typeface="Times" pitchFamily="-110" charset="0"/>
              </a:rPr>
              <a:t>S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o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minimizing KL is equivalent to maximizing ELBO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01421" y="4821533"/>
            <a:ext cx="4558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*(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min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3972" y="5196476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4837" y="5597652"/>
            <a:ext cx="374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        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max </a:t>
            </a:r>
            <a:r>
              <a:rPr lang="en-US" altLang="zh-CN" i="1" dirty="0" smtClean="0"/>
              <a:t>ELBO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3972" y="5956695"/>
            <a:ext cx="911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/>
              <a:t>q</a:t>
            </a:r>
            <a:r>
              <a:rPr lang="en-US" altLang="zh-CN" sz="1200" dirty="0" smtClean="0"/>
              <a:t>(</a:t>
            </a:r>
            <a:r>
              <a:rPr lang="en-US" altLang="zh-CN" sz="1200" b="1" dirty="0" smtClean="0"/>
              <a:t>z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∈</a:t>
            </a:r>
            <a:r>
              <a:rPr lang="en-US" altLang="zh-CN" sz="1200" dirty="0" smtClean="0"/>
              <a:t> D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-46272" y="4133111"/>
            <a:ext cx="560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objective function change to be ELBO: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11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688" y="148478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Objective function: </a:t>
            </a:r>
          </a:p>
          <a:p>
            <a:endParaRPr lang="en-US" altLang="zh-CN" dirty="0" smtClean="0"/>
          </a:p>
          <a:p>
            <a:r>
              <a:rPr lang="en-US" altLang="zh-CN" i="1" dirty="0" smtClean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</a:t>
            </a:r>
            <a:r>
              <a:rPr lang="en-US" altLang="zh-CN" dirty="0" smtClean="0"/>
              <a:t>= 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i="1" dirty="0"/>
              <a:t>KL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	         =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41239" y="394061"/>
            <a:ext cx="7774632" cy="864096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ELBO - Evidence lower bound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353399"/>
            <a:ext cx="7774632" cy="864096"/>
          </a:xfrm>
        </p:spPr>
        <p:txBody>
          <a:bodyPr/>
          <a:lstStyle/>
          <a:p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family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9712" y="1268760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15816" y="149959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>
          <a:xfrm>
            <a:off x="4788024" y="1279228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 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16" y="2276872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When we are picking the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):</a:t>
            </a:r>
          </a:p>
          <a:p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complexity of the family of distributions from which we pick our approximate distribution determines the complexity of the optimization. 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more flexibility in the family of distributions, the closer the approximation and the harder the optimization.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0" y="353399"/>
            <a:ext cx="777463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mtClean="0"/>
              <a:t>Mean-field variational family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9512" y="1266063"/>
            <a:ext cx="8307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family is used in </a:t>
            </a:r>
            <a:r>
              <a:rPr lang="en-US" altLang="zh-CN" dirty="0" err="1" smtClean="0"/>
              <a:t>variatoinal</a:t>
            </a:r>
            <a:r>
              <a:rPr lang="en-US" altLang="zh-CN" dirty="0" smtClean="0"/>
              <a:t> inference: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40" y="1988840"/>
            <a:ext cx="2181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00833" y="3068960"/>
            <a:ext cx="84476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Properties: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/>
              <a:t>latent variables are mutually </a:t>
            </a:r>
            <a:r>
              <a:rPr lang="en-US" altLang="zh-CN" dirty="0" smtClean="0"/>
              <a:t>independent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each governed by a distinct factor in the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dirty="0"/>
              <a:t>Each can take on any </a:t>
            </a:r>
            <a:r>
              <a:rPr lang="en-US" altLang="zh-CN" dirty="0" err="1"/>
              <a:t>paramteric</a:t>
            </a:r>
            <a:r>
              <a:rPr lang="en-US" altLang="zh-CN" dirty="0"/>
              <a:t> form corresponding to the latent variable. For example, a continuous variable might have a Gaussian factor whereas a categorical variable will typically have a categorical factor.</a:t>
            </a:r>
            <a:endParaRPr lang="zh-CN" altLang="en-US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35694"/>
            <a:ext cx="86178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example where a 2D Gaussian Posterior is approximated by a mean-field </a:t>
            </a:r>
            <a:r>
              <a:rPr lang="en-US" altLang="zh-CN" dirty="0" err="1"/>
              <a:t>variational</a:t>
            </a:r>
            <a:r>
              <a:rPr lang="en-US" altLang="zh-CN" dirty="0"/>
              <a:t> structure with </a:t>
            </a:r>
            <a:r>
              <a:rPr lang="en-US" altLang="zh-CN" dirty="0" smtClean="0"/>
              <a:t>independent Gaussians </a:t>
            </a:r>
            <a:r>
              <a:rPr lang="en-US" altLang="zh-CN" dirty="0"/>
              <a:t>in the 2 </a:t>
            </a:r>
            <a:r>
              <a:rPr lang="en-US" altLang="zh-CN" dirty="0" smtClean="0"/>
              <a:t>dimensions. The correlation could not be captured.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335" y="2204864"/>
            <a:ext cx="58864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3980388"/>
            <a:ext cx="5810374" cy="5287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4" y="1484784"/>
            <a:ext cx="7274545" cy="48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6396" y="692696"/>
            <a:ext cx="9127604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" y="620688"/>
            <a:ext cx="8982671" cy="864096"/>
          </a:xfrm>
        </p:spPr>
        <p:txBody>
          <a:bodyPr/>
          <a:lstStyle/>
          <a:p>
            <a:r>
              <a:rPr lang="en-US" altLang="zh-CN" dirty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inference (CAVI)</a:t>
            </a:r>
            <a:r>
              <a:rPr lang="en-US" altLang="zh-CN" b="0" i="1" dirty="0"/>
              <a:t/>
            </a:r>
            <a:br>
              <a:rPr lang="en-US" altLang="zh-CN" b="0" i="1" dirty="0"/>
            </a:b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1340768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How to understand the </a:t>
            </a:r>
            <a:r>
              <a:rPr lang="en-US" altLang="zh-CN" dirty="0" err="1" smtClean="0"/>
              <a:t>fator</a:t>
            </a:r>
            <a:r>
              <a:rPr lang="en-US" altLang="zh-CN" dirty="0" smtClean="0"/>
              <a:t> update in each iteration?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7815" y="22048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|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09019" y="3068960"/>
            <a:ext cx="628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/>
              <a:t>=&gt; </a:t>
            </a:r>
            <a:r>
              <a:rPr lang="en-US" altLang="zh-CN" sz="2800" i="1" dirty="0" err="1" smtClean="0"/>
              <a:t>q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 smtClean="0"/>
              <a:t>j</a:t>
            </a:r>
            <a:r>
              <a:rPr lang="en-US" altLang="zh-CN" sz="2800" dirty="0" smtClean="0"/>
              <a:t>)  </a:t>
            </a:r>
            <a:r>
              <a:rPr lang="zh-CN" altLang="en-US" sz="2800" dirty="0" smtClean="0"/>
              <a:t>∝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exp</a:t>
            </a:r>
            <a:r>
              <a:rPr lang="en-US" altLang="zh-CN" sz="2800" dirty="0" smtClean="0"/>
              <a:t> {</a:t>
            </a:r>
            <a:r>
              <a:rPr lang="en-US" altLang="zh-CN" sz="2800" i="1" dirty="0" smtClean="0"/>
              <a:t>E</a:t>
            </a:r>
            <a:r>
              <a:rPr lang="en-US" altLang="zh-CN" sz="2800" i="1" baseline="-25000" dirty="0" smtClean="0"/>
              <a:t>-j</a:t>
            </a:r>
            <a:r>
              <a:rPr lang="en-US" altLang="zh-CN" sz="2800" dirty="0" smtClean="0"/>
              <a:t> [log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(</a:t>
            </a:r>
            <a:r>
              <a:rPr lang="en-US" altLang="zh-CN" sz="2800" i="1" dirty="0" err="1" smtClean="0"/>
              <a:t>z</a:t>
            </a:r>
            <a:r>
              <a:rPr lang="en-US" altLang="zh-CN" sz="2800" i="1" baseline="-25000" dirty="0" err="1"/>
              <a:t>j</a:t>
            </a:r>
            <a:r>
              <a:rPr lang="en-US" altLang="zh-CN" sz="2800" dirty="0" smtClean="0"/>
              <a:t> , </a:t>
            </a:r>
            <a:r>
              <a:rPr lang="en-US" altLang="zh-CN" sz="2800" b="1" dirty="0" smtClean="0"/>
              <a:t>z</a:t>
            </a:r>
            <a:r>
              <a:rPr lang="en-US" altLang="zh-CN" sz="2800" i="1" baseline="-25000" dirty="0" smtClean="0"/>
              <a:t>-j</a:t>
            </a:r>
            <a:r>
              <a:rPr lang="en-US" altLang="zh-CN" sz="2800" baseline="-25000" dirty="0" smtClean="0"/>
              <a:t> </a:t>
            </a:r>
            <a:r>
              <a:rPr lang="en-US" altLang="zh-CN" sz="2800" dirty="0" smtClean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dirty="0" smtClean="0"/>
              <a:t>)]}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81604" y="4221088"/>
            <a:ext cx="7042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Note: 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 is called complete </a:t>
            </a:r>
            <a:r>
              <a:rPr lang="en-US" altLang="zh-CN" dirty="0" smtClean="0"/>
              <a:t>conditional </a:t>
            </a:r>
            <a:r>
              <a:rPr lang="en-US" altLang="zh-CN" dirty="0" smtClean="0"/>
              <a:t>of </a:t>
            </a:r>
            <a:r>
              <a:rPr lang="en-US" altLang="zh-CN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340768"/>
            <a:ext cx="3667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That is derived from ELBO: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1843103"/>
            <a:ext cx="5814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ELBO </a:t>
            </a:r>
            <a:r>
              <a:rPr lang="en-US" altLang="zh-CN" dirty="0"/>
              <a:t>(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1808" y="2412567"/>
            <a:ext cx="8840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/>
              <a:buChar char="Þ"/>
            </a:pPr>
            <a:r>
              <a:rPr lang="en-US" altLang="zh-CN" i="1" dirty="0" smtClean="0"/>
              <a:t> ELBO </a:t>
            </a:r>
            <a:r>
              <a:rPr lang="en-US" altLang="zh-CN" dirty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)) </a:t>
            </a:r>
            <a:r>
              <a:rPr lang="en-US" altLang="zh-CN" dirty="0"/>
              <a:t>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, </a:t>
            </a:r>
            <a:r>
              <a:rPr lang="en-US" altLang="zh-CN" b="1" dirty="0" smtClean="0"/>
              <a:t>z</a:t>
            </a:r>
            <a:r>
              <a:rPr lang="en-US" altLang="zh-CN" i="1" baseline="-25000" dirty="0" smtClean="0"/>
              <a:t>-j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)]] -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)]]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E</a:t>
            </a:r>
            <a:r>
              <a:rPr lang="en-US" altLang="zh-CN" i="1" baseline="-25000" dirty="0" err="1" smtClean="0"/>
              <a:t>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A</a:t>
            </a:r>
            <a:r>
              <a:rPr lang="en-US" altLang="zh-CN" dirty="0" smtClean="0"/>
              <a:t>]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[log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)]] + </a:t>
            </a:r>
            <a:r>
              <a:rPr lang="en-US" altLang="zh-CN" dirty="0" smtClean="0"/>
              <a:t>constant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</a:t>
            </a:r>
            <a:r>
              <a:rPr lang="en-US" altLang="zh-CN" dirty="0" smtClean="0"/>
              <a:t>  </a:t>
            </a:r>
            <a:r>
              <a:rPr lang="en-US" altLang="zh-CN" dirty="0" smtClean="0"/>
              <a:t>= - </a:t>
            </a:r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|| A) + constant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Where A 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)].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229073" y="5301208"/>
            <a:ext cx="87535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ELBO</a:t>
            </a:r>
            <a:r>
              <a:rPr lang="en-US" altLang="zh-CN" dirty="0"/>
              <a:t> </a:t>
            </a:r>
            <a:r>
              <a:rPr lang="en-US" altLang="zh-CN" dirty="0" smtClean="0"/>
              <a:t>is maximized when KL = 0. That is</a:t>
            </a:r>
          </a:p>
          <a:p>
            <a:pPr algn="ctr"/>
            <a:r>
              <a:rPr lang="en-US" altLang="zh-CN" i="1" dirty="0" smtClean="0"/>
              <a:t>log </a:t>
            </a:r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A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, </a:t>
            </a:r>
            <a:r>
              <a:rPr lang="en-US" altLang="zh-CN" b="1" dirty="0"/>
              <a:t>z</a:t>
            </a:r>
            <a:r>
              <a:rPr lang="en-US" altLang="zh-CN" i="1" baseline="-25000" dirty="0"/>
              <a:t>-j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19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072" y="1628800"/>
            <a:ext cx="8753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 err="1" smtClean="0"/>
              <a:t>q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) =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 {</a:t>
            </a:r>
            <a:r>
              <a:rPr lang="en-US" altLang="zh-CN" i="1" dirty="0" smtClean="0"/>
              <a:t>E</a:t>
            </a:r>
            <a:r>
              <a:rPr lang="en-US" altLang="zh-CN" i="1" baseline="-25000" dirty="0" smtClean="0"/>
              <a:t>-j</a:t>
            </a:r>
            <a:r>
              <a:rPr lang="en-US" altLang="zh-CN" dirty="0" smtClean="0"/>
              <a:t> </a:t>
            </a:r>
            <a:r>
              <a:rPr lang="en-US" altLang="zh-CN" dirty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baseline="-25000" dirty="0" smtClean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340" y="2564904"/>
            <a:ext cx="8746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Normalize each factor:</a:t>
            </a:r>
          </a:p>
          <a:p>
            <a:endParaRPr lang="en-US" altLang="zh-CN" dirty="0" smtClean="0"/>
          </a:p>
          <a:p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en-US" altLang="zh-CN" dirty="0" smtClean="0"/>
              <a:t> </a:t>
            </a:r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/>
              <a:t>)]}</a:t>
            </a:r>
            <a:r>
              <a:rPr lang="en-US" altLang="zh-CN" dirty="0" smtClean="0"/>
              <a:t> / </a:t>
            </a:r>
            <a:r>
              <a:rPr lang="zh-CN" altLang="en-US" dirty="0" smtClean="0"/>
              <a:t>∫ </a:t>
            </a:r>
            <a:r>
              <a:rPr lang="en-US" altLang="zh-CN" dirty="0" err="1"/>
              <a:t>exp</a:t>
            </a:r>
            <a:r>
              <a:rPr lang="en-US" altLang="zh-CN" dirty="0"/>
              <a:t> {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-j</a:t>
            </a:r>
            <a:r>
              <a:rPr lang="en-US" altLang="zh-CN" dirty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)]} </a:t>
            </a:r>
            <a:r>
              <a:rPr lang="en-US" altLang="zh-CN" dirty="0" err="1" smtClean="0"/>
              <a:t>d</a:t>
            </a:r>
            <a:r>
              <a:rPr lang="en-US" altLang="zh-CN" i="1" dirty="0" err="1" smtClean="0"/>
              <a:t>z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</a:rPr>
              <a:t>Variational</a:t>
            </a:r>
            <a:r>
              <a:rPr lang="en-US" altLang="zh-CN" dirty="0">
                <a:solidFill>
                  <a:schemeClr val="tx1"/>
                </a:solidFill>
              </a:rPr>
              <a:t> Inference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1656184"/>
          </a:xfrm>
        </p:spPr>
        <p:txBody>
          <a:bodyPr/>
          <a:lstStyle/>
          <a:p>
            <a:r>
              <a:rPr lang="en-US" altLang="zh-CN" dirty="0" smtClean="0"/>
              <a:t>What for?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easy-to-compute </a:t>
            </a:r>
            <a:r>
              <a:rPr lang="en-US" altLang="zh-CN" dirty="0"/>
              <a:t>probability distributions to approximate difficult-to-compute </a:t>
            </a:r>
            <a:r>
              <a:rPr lang="en-US" altLang="zh-CN" dirty="0" smtClean="0"/>
              <a:t>probability distributions.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0289" y="4221088"/>
            <a:ext cx="799288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Verdana"/>
                <a:cs typeface="Verdana"/>
              </a:rPr>
              <a:t>Variational</a:t>
            </a:r>
            <a:r>
              <a:rPr lang="en-US" altLang="zh-CN" sz="2000" dirty="0">
                <a:latin typeface="Verdana"/>
                <a:cs typeface="Verdana"/>
              </a:rPr>
              <a:t> </a:t>
            </a:r>
            <a:r>
              <a:rPr lang="en-US" altLang="zh-CN" sz="2000" dirty="0" smtClean="0">
                <a:latin typeface="Verdana"/>
                <a:cs typeface="Verdana"/>
              </a:rPr>
              <a:t>inference is </a:t>
            </a:r>
            <a:r>
              <a:rPr lang="en-US" altLang="zh-CN" sz="2000" dirty="0">
                <a:latin typeface="Verdana"/>
                <a:cs typeface="Verdana"/>
              </a:rPr>
              <a:t>widely used to approximate posterior distributions for Bayesian models.</a:t>
            </a:r>
            <a:endParaRPr lang="zh-CN" altLang="en-US"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20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 bwMode="auto">
          <a:xfrm>
            <a:off x="-1" y="620688"/>
            <a:ext cx="898267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dirty="0" smtClean="0"/>
              <a:t>Coordinate ascent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 (CAVI)</a:t>
            </a:r>
            <a:r>
              <a:rPr lang="en-US" altLang="zh-CN" b="0" i="1" dirty="0" smtClean="0"/>
              <a:t/>
            </a:r>
            <a:br>
              <a:rPr lang="en-US" altLang="zh-CN" b="0" i="1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25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1959" y="1399381"/>
            <a:ext cx="871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Generally the ELBO is a non-convex objective function, </a:t>
            </a:r>
            <a:r>
              <a:rPr lang="en-US" altLang="zh-CN" dirty="0" err="1" smtClean="0"/>
              <a:t>CAVIonly</a:t>
            </a:r>
            <a:r>
              <a:rPr lang="en-US" altLang="zh-CN" dirty="0" smtClean="0"/>
              <a:t> guarantees convergence </a:t>
            </a:r>
            <a:r>
              <a:rPr lang="en-US" altLang="zh-CN" dirty="0"/>
              <a:t>to a local optimum, which can be sensitive to initialization.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6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Mean-field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Optimization 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An example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6938" y="4437112"/>
            <a:ext cx="581037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22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92696"/>
            <a:ext cx="4427984" cy="236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212976"/>
            <a:ext cx="8064896" cy="288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949" y="951460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Another example: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Mixture of 2-D Gaussians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73789"/>
            <a:ext cx="8841432" cy="903826"/>
          </a:xfrm>
        </p:spPr>
        <p:txBody>
          <a:bodyPr/>
          <a:lstStyle/>
          <a:p>
            <a:r>
              <a:rPr lang="en-US" altLang="zh-CN" dirty="0" smtClean="0"/>
              <a:t>Quick Comparison: </a:t>
            </a:r>
            <a:r>
              <a:rPr lang="en-US" altLang="zh-CN" sz="3200" dirty="0" smtClean="0"/>
              <a:t>EM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VI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sz="3200" dirty="0" smtClean="0"/>
              <a:t>MCMC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23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907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more accurate </a:t>
            </a:r>
          </a:p>
          <a:p>
            <a:r>
              <a:rPr lang="en-US" altLang="zh-CN" dirty="0" smtClean="0"/>
              <a:t>  - applied when integration of posterior distribution is computable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2348880"/>
            <a:ext cx="9075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VI: </a:t>
            </a:r>
          </a:p>
          <a:p>
            <a:r>
              <a:rPr lang="en-US" altLang="zh-CN" dirty="0" smtClean="0"/>
              <a:t>  - applied when integration 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MCMC, much </a:t>
            </a:r>
            <a:r>
              <a:rPr lang="en-US" altLang="zh-CN" dirty="0"/>
              <a:t>faster and easier to scale to large data </a:t>
            </a:r>
            <a:r>
              <a:rPr lang="en-US" altLang="zh-CN" dirty="0" smtClean="0"/>
              <a:t>set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MCMC, more difficult </a:t>
            </a:r>
            <a:r>
              <a:rPr lang="en-US" altLang="zh-CN" dirty="0"/>
              <a:t>steps to be applied to different models 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1344" y="4437112"/>
            <a:ext cx="9075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Markov chain Monte Carlo </a:t>
            </a:r>
            <a:r>
              <a:rPr lang="en-US" altLang="zh-CN" dirty="0" smtClean="0"/>
              <a:t>(MCMC) sampling:</a:t>
            </a:r>
            <a:endParaRPr lang="zh-CN" altLang="en-US" dirty="0"/>
          </a:p>
          <a:p>
            <a:r>
              <a:rPr lang="en-US" altLang="zh-CN" dirty="0" smtClean="0"/>
              <a:t>  - applied when integration of posterior distribution is not computable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en-US" altLang="zh-CN" dirty="0"/>
              <a:t>compared to </a:t>
            </a:r>
            <a:r>
              <a:rPr lang="en-US" altLang="zh-CN" dirty="0" smtClean="0"/>
              <a:t>VI, slower </a:t>
            </a:r>
            <a:r>
              <a:rPr lang="en-US" altLang="zh-CN" dirty="0"/>
              <a:t>(more computationally expensive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- compared to VI, easier steps to be applied to different models </a:t>
            </a:r>
          </a:p>
        </p:txBody>
      </p:sp>
    </p:spTree>
    <p:extLst>
      <p:ext uri="{BB962C8B-B14F-4D97-AF65-F5344CB8AC3E}">
        <p14:creationId xmlns:p14="http://schemas.microsoft.com/office/powerpoint/2010/main" val="37834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1239" y="355961"/>
            <a:ext cx="7774632" cy="864096"/>
          </a:xfrm>
        </p:spPr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196752"/>
            <a:ext cx="7772400" cy="4536504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inference </a:t>
            </a:r>
            <a:r>
              <a:rPr lang="en-US" altLang="zh-CN" dirty="0" smtClean="0"/>
              <a:t>is an approach to approximate difficult-to-compute </a:t>
            </a:r>
            <a:r>
              <a:rPr lang="en-US" altLang="zh-CN" dirty="0"/>
              <a:t>probability </a:t>
            </a:r>
            <a:r>
              <a:rPr lang="en-US" altLang="zh-CN" dirty="0" smtClean="0"/>
              <a:t>distributions.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Key concepts:</a:t>
            </a:r>
          </a:p>
          <a:p>
            <a:pPr marL="0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KL divergence</a:t>
            </a:r>
          </a:p>
          <a:p>
            <a:pPr marL="0" indent="0">
              <a:buNone/>
            </a:pPr>
            <a:r>
              <a:rPr lang="en-US" altLang="zh-CN" dirty="0" smtClean="0"/>
              <a:t>    ELBO </a:t>
            </a:r>
          </a:p>
          <a:p>
            <a:pPr marL="0" indent="0">
              <a:buNone/>
            </a:pPr>
            <a:r>
              <a:rPr lang="en-US" altLang="zh-CN" dirty="0" smtClean="0"/>
              <a:t>    Mean-field family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CAVI</a:t>
            </a:r>
            <a:endParaRPr lang="zh-CN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555776" y="2566752"/>
            <a:ext cx="1512168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511660" y="3501008"/>
            <a:ext cx="270030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2555776" y="4077072"/>
            <a:ext cx="1368152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971600" y="4365104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32484"/>
            <a:ext cx="4824536" cy="74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4869160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An algorithm to optimize ELBO</a:t>
            </a:r>
            <a:endParaRPr lang="zh-CN" alt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770700" cy="122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" name="组合 23"/>
          <p:cNvGrpSpPr/>
          <p:nvPr/>
        </p:nvGrpSpPr>
        <p:grpSpPr>
          <a:xfrm>
            <a:off x="4619760" y="3048811"/>
            <a:ext cx="2969729" cy="2016224"/>
            <a:chOff x="5796136" y="2492896"/>
            <a:chExt cx="2969729" cy="20162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5796136" y="2492896"/>
              <a:ext cx="2736304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5796136" y="3356992"/>
              <a:ext cx="1368152" cy="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49AD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5796136" y="450912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6480212" y="2492896"/>
              <a:ext cx="0" cy="86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7020272" y="3356992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7740352" y="2492896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1" name="矩形 30"/>
            <p:cNvSpPr/>
            <p:nvPr/>
          </p:nvSpPr>
          <p:spPr>
            <a:xfrm>
              <a:off x="5796136" y="2724889"/>
              <a:ext cx="4988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KL</a:t>
              </a:r>
              <a:endParaRPr lang="zh-CN" altLang="en-US" sz="20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066476" y="3733001"/>
              <a:ext cx="827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ELBO</a:t>
              </a:r>
              <a:endParaRPr lang="zh-CN" altLang="en-US" sz="2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7763668" y="3202346"/>
              <a:ext cx="10021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log </a:t>
              </a:r>
              <a:r>
                <a:rPr lang="en-US" altLang="zh-CN" sz="2000" i="1" dirty="0"/>
                <a:t>p</a:t>
              </a:r>
              <a:r>
                <a:rPr lang="en-US" altLang="zh-CN" sz="2000" dirty="0"/>
                <a:t>(</a:t>
              </a:r>
              <a:r>
                <a:rPr lang="en-US" altLang="zh-CN" sz="2000" b="1" dirty="0"/>
                <a:t>x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980728"/>
            <a:ext cx="8731250" cy="547260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8F001A"/>
                </a:solidFill>
              </a:rPr>
              <a:t>References</a:t>
            </a:r>
            <a:br>
              <a:rPr lang="en-US" altLang="zh-CN" dirty="0" smtClean="0">
                <a:solidFill>
                  <a:srgbClr val="8F001A"/>
                </a:solidFill>
              </a:rPr>
            </a:br>
            <a:r>
              <a:rPr lang="en-US" altLang="zh-CN" dirty="0">
                <a:solidFill>
                  <a:srgbClr val="8F001A"/>
                </a:solidFill>
              </a:rPr>
              <a:t/>
            </a:r>
            <a:br>
              <a:rPr lang="en-US" altLang="zh-CN" dirty="0">
                <a:solidFill>
                  <a:srgbClr val="8F001A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[1] </a:t>
            </a:r>
            <a:r>
              <a:rPr lang="en-US" altLang="zh-CN" sz="2000" b="0" dirty="0">
                <a:solidFill>
                  <a:schemeClr val="tx1"/>
                </a:solidFill>
              </a:rPr>
              <a:t>David M. </a:t>
            </a:r>
            <a:r>
              <a:rPr lang="en-US" altLang="zh-CN" sz="2000" b="0" dirty="0" err="1">
                <a:solidFill>
                  <a:schemeClr val="tx1"/>
                </a:solidFill>
              </a:rPr>
              <a:t>Blei</a:t>
            </a:r>
            <a:r>
              <a:rPr lang="en-US" altLang="zh-CN" sz="2000" b="0" dirty="0">
                <a:solidFill>
                  <a:schemeClr val="tx1"/>
                </a:solidFill>
              </a:rPr>
              <a:t>, Alp </a:t>
            </a:r>
            <a:r>
              <a:rPr lang="en-US" altLang="zh-CN" sz="2000" b="0" dirty="0" err="1">
                <a:solidFill>
                  <a:schemeClr val="tx1"/>
                </a:solidFill>
              </a:rPr>
              <a:t>Kucukelbir</a:t>
            </a:r>
            <a:r>
              <a:rPr lang="en-US" altLang="zh-CN" sz="2000" b="0" dirty="0">
                <a:solidFill>
                  <a:schemeClr val="tx1"/>
                </a:solidFill>
              </a:rPr>
              <a:t>, and Jon D.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McAulie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</a:rPr>
              <a:t>inference: A review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for statisticians</a:t>
            </a:r>
            <a:r>
              <a:rPr lang="en-US" altLang="zh-CN" sz="2000" b="0" dirty="0">
                <a:solidFill>
                  <a:schemeClr val="tx1"/>
                </a:solidFill>
              </a:rPr>
              <a:t>. </a:t>
            </a:r>
            <a:r>
              <a:rPr lang="en-US" altLang="zh-CN" sz="2000" b="0" dirty="0" err="1">
                <a:solidFill>
                  <a:schemeClr val="tx1"/>
                </a:solidFill>
              </a:rPr>
              <a:t>CoRR</a:t>
            </a:r>
            <a:r>
              <a:rPr lang="en-US" altLang="zh-CN" sz="2000" b="0" dirty="0">
                <a:solidFill>
                  <a:schemeClr val="tx1"/>
                </a:solidFill>
              </a:rPr>
              <a:t>, abs/1601.00670, 2016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[2]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Inference https</a:t>
            </a:r>
            <a:r>
              <a:rPr lang="en-US" altLang="zh-CN" sz="2000" b="0" dirty="0">
                <a:solidFill>
                  <a:schemeClr val="tx1"/>
                </a:solidFill>
              </a:rPr>
              <a:t>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am207.github.io/2017/wiki/VI.html.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[3] PRML summary: </a:t>
            </a:r>
            <a:r>
              <a:rPr lang="en-US" altLang="zh-CN" sz="2000" b="0" dirty="0">
                <a:solidFill>
                  <a:schemeClr val="tx1"/>
                </a:solidFill>
              </a:rPr>
              <a:t>Approximate Inference http://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blog.csdn.net/nietzsche2015/article/details/43450853</a:t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/>
            </a:r>
            <a:br>
              <a:rPr lang="en-US" altLang="zh-CN" sz="2000" b="0" dirty="0" smtClean="0">
                <a:solidFill>
                  <a:schemeClr val="tx1"/>
                </a:solidFill>
              </a:rPr>
            </a:br>
            <a:r>
              <a:rPr lang="en-US" altLang="zh-CN" sz="2000" b="0" dirty="0" smtClean="0">
                <a:solidFill>
                  <a:schemeClr val="tx1"/>
                </a:solidFill>
              </a:rPr>
              <a:t>[4] Notes of </a:t>
            </a:r>
            <a:r>
              <a:rPr lang="en-US" altLang="zh-CN" sz="2000" b="0" dirty="0" err="1" smtClean="0">
                <a:solidFill>
                  <a:schemeClr val="tx1"/>
                </a:solidFill>
              </a:rPr>
              <a:t>Variational</a:t>
            </a:r>
            <a:r>
              <a:rPr lang="en-US" altLang="zh-CN" sz="2000" b="0" dirty="0">
                <a:solidFill>
                  <a:schemeClr val="tx1"/>
                </a:solidFill>
              </a:rPr>
              <a:t> Inference http://blog.csdn.net/guolinsen123/article/details/53241346?locationNum=2&amp;fps=1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25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err="1">
                <a:solidFill>
                  <a:schemeClr val="bg1"/>
                </a:solidFill>
              </a:rPr>
              <a:t>Variational</a:t>
            </a:r>
            <a:r>
              <a:rPr lang="en-US" altLang="zh-CN" dirty="0">
                <a:solidFill>
                  <a:schemeClr val="bg1"/>
                </a:solidFill>
              </a:rPr>
              <a:t> family - Mean-field approximation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01786" y="1619300"/>
            <a:ext cx="5810374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5" y="535962"/>
            <a:ext cx="3312369" cy="576064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8F001A"/>
                </a:solidFill>
              </a:rPr>
              <a:t>General Problem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4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672408" cy="528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2124819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 smtClean="0"/>
              <a:t> : a set of observed variables</a:t>
            </a:r>
          </a:p>
          <a:p>
            <a:r>
              <a:rPr lang="en-US" altLang="zh-CN" b="1" dirty="0" smtClean="0"/>
              <a:t>z</a:t>
            </a:r>
            <a:r>
              <a:rPr lang="en-US" altLang="zh-CN" dirty="0" smtClean="0"/>
              <a:t> : a set of  latent(hidden) variables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33" y="980728"/>
            <a:ext cx="14382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3819057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>
            <a:off x="5541020" y="4120914"/>
            <a:ext cx="1079649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73032" y="452260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Known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3426203" y="4983510"/>
            <a:ext cx="1188132" cy="359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419908" y="5445224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标题 2"/>
          <p:cNvSpPr txBox="1">
            <a:spLocks/>
          </p:cNvSpPr>
          <p:nvPr/>
        </p:nvSpPr>
        <p:spPr bwMode="auto">
          <a:xfrm>
            <a:off x="467544" y="3312071"/>
            <a:ext cx="3106309" cy="4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altLang="zh-CN" sz="2000" b="0" dirty="0" err="1" smtClean="0">
                <a:solidFill>
                  <a:schemeClr val="tx1"/>
                </a:solidFill>
              </a:rPr>
              <a:t>Postierior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 distribution: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60" y="442765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76" y="454041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5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88" y="3212976"/>
            <a:ext cx="2664296" cy="96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86" y="535962"/>
            <a:ext cx="2925614" cy="116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093947"/>
            <a:ext cx="792088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marginal distribution of the observations, also called the </a:t>
            </a:r>
            <a:r>
              <a:rPr lang="en-US" altLang="zh-CN" b="1" i="1" dirty="0" smtClean="0"/>
              <a:t>evidence: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21828" y="4509120"/>
            <a:ext cx="7900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Difficult to compute: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this </a:t>
            </a:r>
            <a:r>
              <a:rPr lang="en-US" altLang="zh-CN" dirty="0"/>
              <a:t>evidence integral is unavailable in closed </a:t>
            </a:r>
            <a:r>
              <a:rPr lang="en-US" altLang="zh-CN" dirty="0" smtClean="0"/>
              <a:t>form</a:t>
            </a:r>
          </a:p>
          <a:p>
            <a:pPr marL="457200" indent="-457200">
              <a:buAutoNum type="arabicPeriod"/>
            </a:pPr>
            <a:r>
              <a:rPr lang="en-US" altLang="zh-CN" dirty="0" smtClean="0"/>
              <a:t>requires exponential time </a:t>
            </a:r>
            <a:r>
              <a:rPr lang="en-US" altLang="zh-CN" dirty="0"/>
              <a:t>to compute.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>
                <a:solidFill>
                  <a:srgbClr val="8F001A"/>
                </a:solidFill>
              </a:rPr>
              <a:t>Variational</a:t>
            </a:r>
            <a:r>
              <a:rPr lang="en-US" altLang="zh-CN" sz="2400" dirty="0">
                <a:solidFill>
                  <a:srgbClr val="8F001A"/>
                </a:solidFill>
              </a:rPr>
              <a:t> </a:t>
            </a:r>
            <a:r>
              <a:rPr lang="en-US" altLang="zh-CN" sz="2400" dirty="0" smtClean="0">
                <a:solidFill>
                  <a:srgbClr val="8F001A"/>
                </a:solidFill>
              </a:rPr>
              <a:t>Inference – core idea</a:t>
            </a:r>
            <a:endParaRPr lang="zh-CN" altLang="en-US" sz="2400" dirty="0">
              <a:solidFill>
                <a:srgbClr val="8F001A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6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6437" y="15567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We restrict ourselves a family of approximate distributions D over the latent variables. </a:t>
            </a:r>
            <a:endParaRPr lang="en-US" altLang="zh-CN" sz="2000" dirty="0" smtClean="0">
              <a:latin typeface="Verdana"/>
              <a:cs typeface="Verdana"/>
            </a:endParaRPr>
          </a:p>
          <a:p>
            <a:endParaRPr lang="en-US" altLang="zh-CN" sz="2000" dirty="0">
              <a:latin typeface="Verdana"/>
              <a:cs typeface="Verdana"/>
            </a:endParaRPr>
          </a:p>
          <a:p>
            <a:r>
              <a:rPr lang="en-US" altLang="zh-CN" sz="2000" dirty="0">
                <a:latin typeface="Verdana"/>
                <a:cs typeface="Verdana"/>
              </a:rPr>
              <a:t>We then try to find the member of that family that minimizes the </a:t>
            </a:r>
            <a:r>
              <a:rPr lang="en-US" altLang="zh-CN" sz="2000" dirty="0" err="1" smtClean="0">
                <a:latin typeface="Verdana"/>
                <a:cs typeface="Verdana"/>
              </a:rPr>
              <a:t>Kullback-Leibler</a:t>
            </a:r>
            <a:r>
              <a:rPr lang="en-US" altLang="zh-CN" sz="2000" dirty="0" smtClean="0">
                <a:latin typeface="Verdana"/>
                <a:cs typeface="Verdana"/>
              </a:rPr>
              <a:t> divergence to </a:t>
            </a:r>
            <a:r>
              <a:rPr lang="en-US" altLang="zh-CN" sz="2000" dirty="0">
                <a:latin typeface="Verdana"/>
                <a:cs typeface="Verdana"/>
              </a:rPr>
              <a:t>the exact posterior. 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1789" y="5258816"/>
            <a:ext cx="6699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This reduces to solving an </a:t>
            </a:r>
            <a:r>
              <a:rPr lang="en-US" altLang="zh-CN" sz="2000" b="1" dirty="0">
                <a:latin typeface="Verdana"/>
                <a:cs typeface="Verdana"/>
              </a:rPr>
              <a:t>optimization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37846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/>
              <a:t>q</a:t>
            </a:r>
            <a:r>
              <a:rPr lang="en-US" altLang="zh-CN" sz="3200" dirty="0" smtClean="0"/>
              <a:t>*(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= </a:t>
            </a:r>
            <a:r>
              <a:rPr lang="en-US" altLang="zh-CN" sz="3200" dirty="0" err="1" smtClean="0"/>
              <a:t>arg</a:t>
            </a:r>
            <a:r>
              <a:rPr lang="en-US" altLang="zh-CN" sz="3200" dirty="0" smtClean="0"/>
              <a:t> min </a:t>
            </a:r>
            <a:r>
              <a:rPr lang="en-US" altLang="zh-CN" sz="3200" i="1" dirty="0" smtClean="0"/>
              <a:t>KL </a:t>
            </a:r>
            <a:r>
              <a:rPr lang="en-US" altLang="zh-CN" sz="3200" dirty="0" smtClean="0"/>
              <a:t>(</a:t>
            </a:r>
            <a:r>
              <a:rPr lang="en-US" altLang="zh-CN" sz="3200" i="1" dirty="0" smtClean="0"/>
              <a:t>q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) || </a:t>
            </a:r>
            <a:r>
              <a:rPr lang="en-US" altLang="zh-CN" sz="3200" i="1" dirty="0" smtClean="0"/>
              <a:t>p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/>
              <a:t>z</a:t>
            </a:r>
            <a:r>
              <a:rPr lang="en-US" altLang="zh-CN" sz="3200" dirty="0" smtClean="0"/>
              <a:t> | </a:t>
            </a:r>
            <a:r>
              <a:rPr lang="en-US" altLang="zh-CN" sz="3200" b="1" dirty="0" smtClean="0"/>
              <a:t>x</a:t>
            </a:r>
            <a:r>
              <a:rPr lang="en-US" altLang="zh-CN" sz="3200" dirty="0" smtClean="0"/>
              <a:t>))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82802" y="4254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/>
              <a:t>q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z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∈</a:t>
            </a:r>
            <a:r>
              <a:rPr lang="en-US" altLang="zh-CN" sz="1800" dirty="0" smtClean="0"/>
              <a:t> D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7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://images.cnitblog.com/blog/567182/201501/2815122725334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48124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7824" y="5445224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119109" y="4437112"/>
            <a:ext cx="275301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1444221" y="2888940"/>
            <a:ext cx="1060632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64227" y="2492896"/>
            <a:ext cx="679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13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6849071" y="170837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41412A11-ED37-C246-9B22-5C3108A6995A}" type="slidenum">
              <a:rPr lang="en-US" sz="1200" smtClean="0">
                <a:solidFill>
                  <a:srgbClr val="A69C95"/>
                </a:solidFill>
                <a:latin typeface="Arial"/>
                <a:cs typeface="Arial"/>
              </a:rPr>
              <a:pPr algn="r"/>
              <a:t>8</a:t>
            </a:fld>
            <a:endParaRPr lang="en-US" sz="120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35962"/>
            <a:ext cx="6991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  <a:latin typeface="Verdana"/>
                <a:cs typeface="Verdana"/>
              </a:rPr>
              <a:t>Kullback-Leibler</a:t>
            </a:r>
            <a:r>
              <a:rPr lang="en-US" altLang="zh-CN" dirty="0">
                <a:solidFill>
                  <a:srgbClr val="C00000"/>
                </a:solidFill>
                <a:latin typeface="Verdana"/>
                <a:cs typeface="Verdana"/>
              </a:rPr>
              <a:t> divergence </a:t>
            </a:r>
            <a:r>
              <a:rPr lang="en-US" altLang="zh-CN" dirty="0" smtClean="0">
                <a:solidFill>
                  <a:srgbClr val="C00000"/>
                </a:solidFill>
                <a:latin typeface="Verdana"/>
                <a:cs typeface="Verdana"/>
              </a:rPr>
              <a:t>(KL divergence)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7" y="1268760"/>
            <a:ext cx="806489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dirty="0" smtClean="0"/>
              <a:t>an </a:t>
            </a:r>
            <a:r>
              <a:rPr lang="en-US" altLang="zh-CN" dirty="0"/>
              <a:t>information-theoretic measure of proximity between two distributions</a:t>
            </a:r>
            <a:r>
              <a:rPr lang="en-US" altLang="zh-CN" dirty="0" smtClean="0"/>
              <a:t>. </a:t>
            </a:r>
          </a:p>
          <a:p>
            <a:pPr marL="342900" indent="-342900">
              <a:buFontTx/>
              <a:buChar char="-"/>
            </a:pPr>
            <a:r>
              <a:rPr lang="en-US" altLang="zh-CN" dirty="0" smtClean="0"/>
              <a:t>It </a:t>
            </a:r>
            <a:r>
              <a:rPr lang="en-US" altLang="zh-CN" dirty="0"/>
              <a:t>is minimized </a:t>
            </a:r>
            <a:r>
              <a:rPr lang="en-US" altLang="zh-CN" dirty="0" smtClean="0"/>
              <a:t>to be 0 when </a:t>
            </a:r>
            <a:r>
              <a:rPr lang="en-US" altLang="zh-CN" dirty="0"/>
              <a:t>two </a:t>
            </a:r>
            <a:r>
              <a:rPr lang="en-US" altLang="zh-CN" dirty="0" smtClean="0"/>
              <a:t>distributions are the same.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3" y="2924943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KL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) ||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 </a:t>
            </a:r>
            <a:r>
              <a:rPr lang="en-US" altLang="zh-CN" dirty="0" smtClean="0"/>
              <a:t>| 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)) =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 smtClean="0"/>
              <a:t>)] – 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 [log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b="1" dirty="0"/>
              <a:t>z </a:t>
            </a:r>
            <a:r>
              <a:rPr lang="en-US" altLang="zh-CN" dirty="0"/>
              <a:t>| </a:t>
            </a:r>
            <a:r>
              <a:rPr lang="en-US" altLang="zh-CN" b="1" dirty="0"/>
              <a:t>x</a:t>
            </a:r>
            <a:r>
              <a:rPr lang="en-US" altLang="zh-CN" dirty="0" smtClean="0"/>
              <a:t>)] </a:t>
            </a:r>
          </a:p>
          <a:p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      = </a:t>
            </a:r>
            <a:r>
              <a:rPr lang="en-US" altLang="zh-CN" i="1" dirty="0"/>
              <a:t>E</a:t>
            </a:r>
            <a:r>
              <a:rPr lang="en-US" altLang="zh-CN" dirty="0"/>
              <a:t> [log </a:t>
            </a:r>
            <a:r>
              <a:rPr lang="en-US" altLang="zh-CN" i="1" dirty="0"/>
              <a:t>q</a:t>
            </a:r>
            <a:r>
              <a:rPr lang="en-US" altLang="zh-CN" dirty="0"/>
              <a:t>(</a:t>
            </a:r>
            <a:r>
              <a:rPr lang="en-US" altLang="zh-CN" b="1" dirty="0"/>
              <a:t>z</a:t>
            </a:r>
            <a:r>
              <a:rPr lang="en-US" altLang="zh-CN" dirty="0"/>
              <a:t>)] –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 smtClean="0"/>
              <a:t>[log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z</a:t>
            </a:r>
            <a:r>
              <a:rPr lang="en-US" altLang="zh-CN" dirty="0" smtClean="0"/>
              <a:t>, </a:t>
            </a:r>
            <a:r>
              <a:rPr lang="en-US" altLang="zh-CN" b="1" dirty="0"/>
              <a:t>x</a:t>
            </a:r>
            <a:r>
              <a:rPr lang="en-US" altLang="zh-CN" dirty="0" smtClean="0"/>
              <a:t>)] + </a:t>
            </a:r>
            <a:r>
              <a:rPr lang="en-US" altLang="zh-CN" dirty="0"/>
              <a:t>log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x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/>
              <a:t>*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Note</a:t>
            </a:r>
            <a:r>
              <a:rPr lang="en-US" altLang="zh-CN" sz="2000" i="1" dirty="0" smtClean="0"/>
              <a:t>: all the expectation in our presentation is taken with respect to q(</a:t>
            </a:r>
            <a:r>
              <a:rPr lang="en-US" altLang="zh-CN" sz="2000" b="1" i="1" dirty="0" smtClean="0"/>
              <a:t>z</a:t>
            </a:r>
            <a:r>
              <a:rPr lang="en-US" altLang="zh-CN" sz="2000" i="1" dirty="0" smtClean="0"/>
              <a:t>) unless otherwise specified.</a:t>
            </a:r>
            <a:endParaRPr lang="zh-CN" altLang="en-US" sz="2000" i="1" dirty="0"/>
          </a:p>
        </p:txBody>
      </p:sp>
      <p:sp>
        <p:nvSpPr>
          <p:cNvPr id="11" name="矩形 10"/>
          <p:cNvSpPr/>
          <p:nvPr/>
        </p:nvSpPr>
        <p:spPr bwMode="auto">
          <a:xfrm>
            <a:off x="7452320" y="3645024"/>
            <a:ext cx="720080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096335" y="4221088"/>
            <a:ext cx="1296144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11960" y="4437112"/>
            <a:ext cx="1763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Difficult to compute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796" y="4401108"/>
            <a:ext cx="1847875" cy="161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828817" y="5622106"/>
            <a:ext cx="4645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ELBO helps to get around this!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7" y="4506138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9" y="452682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79" y="5296325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718" y="4753439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189887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19" y="4863236"/>
            <a:ext cx="651561" cy="65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454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PT_BKG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9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6643" y="-1866"/>
            <a:ext cx="9165584" cy="6656791"/>
            <a:chOff x="-6643" y="-1866"/>
            <a:chExt cx="9165584" cy="665679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26" name="Picture 25" descr="uOttawa_HOR_WHI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27" name="Picture 26" descr="top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3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1148"/>
            <a:ext cx="9171460" cy="2134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786" y="548680"/>
            <a:ext cx="85834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Outline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General problem and core idea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Kullback-Leibler</a:t>
            </a:r>
            <a:r>
              <a:rPr lang="en-US" altLang="zh-CN" dirty="0">
                <a:solidFill>
                  <a:schemeClr val="bg1"/>
                </a:solidFill>
              </a:rPr>
              <a:t> divergence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Approximate inference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	- ELBO </a:t>
            </a:r>
            <a:r>
              <a:rPr lang="en-US" altLang="zh-CN" dirty="0">
                <a:solidFill>
                  <a:schemeClr val="bg1"/>
                </a:solidFill>
              </a:rPr>
              <a:t>- Evidence lower </a:t>
            </a:r>
            <a:r>
              <a:rPr lang="en-US" altLang="zh-CN" dirty="0" smtClean="0">
                <a:solidFill>
                  <a:schemeClr val="bg1"/>
                </a:solidFill>
              </a:rPr>
              <a:t>bound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- </a:t>
            </a:r>
            <a:r>
              <a:rPr lang="en-US" altLang="zh-CN" dirty="0" smtClean="0">
                <a:solidFill>
                  <a:schemeClr val="bg1"/>
                </a:solidFill>
              </a:rPr>
              <a:t>Mean-field </a:t>
            </a:r>
            <a:r>
              <a:rPr lang="en-US" altLang="zh-CN" dirty="0" err="1" smtClean="0">
                <a:solidFill>
                  <a:schemeClr val="bg1"/>
                </a:solidFill>
              </a:rPr>
              <a:t>variational</a:t>
            </a:r>
            <a:r>
              <a:rPr lang="en-US" altLang="zh-CN" dirty="0" smtClean="0">
                <a:solidFill>
                  <a:schemeClr val="bg1"/>
                </a:solidFill>
              </a:rPr>
              <a:t> family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Optimization </a:t>
            </a:r>
            <a:r>
              <a:rPr lang="en-US" altLang="zh-CN" sz="3200" dirty="0" smtClean="0">
                <a:solidFill>
                  <a:schemeClr val="bg1"/>
                </a:solidFill>
              </a:rPr>
              <a:t>algorithm (CAVI)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>
                <a:solidFill>
                  <a:schemeClr val="bg1"/>
                </a:solidFill>
              </a:rPr>
              <a:t>An example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Summary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References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altLang="zh-CN" sz="32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01786" y="2816932"/>
            <a:ext cx="7106518" cy="1224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1723</TotalTime>
  <Words>1058</Words>
  <Application>Microsoft Office PowerPoint</Application>
  <PresentationFormat>全屏显示(4:3)</PresentationFormat>
  <Paragraphs>503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uOttawa-powerpoint-template</vt:lpstr>
      <vt:lpstr>PowerPoint 演示文稿</vt:lpstr>
      <vt:lpstr>Variational Inference</vt:lpstr>
      <vt:lpstr>PowerPoint 演示文稿</vt:lpstr>
      <vt:lpstr>General Problem</vt:lpstr>
      <vt:lpstr>PowerPoint 演示文稿</vt:lpstr>
      <vt:lpstr>Variational Inference – core idea</vt:lpstr>
      <vt:lpstr>PowerPoint 演示文稿</vt:lpstr>
      <vt:lpstr>PowerPoint 演示文稿</vt:lpstr>
      <vt:lpstr>PowerPoint 演示文稿</vt:lpstr>
      <vt:lpstr>ELBO - Evidence lower bound</vt:lpstr>
      <vt:lpstr>ELBO - Evidence lower bound</vt:lpstr>
      <vt:lpstr>Mean-field variational family</vt:lpstr>
      <vt:lpstr>PowerPoint 演示文稿</vt:lpstr>
      <vt:lpstr>PowerPoint 演示文稿</vt:lpstr>
      <vt:lpstr>PowerPoint 演示文稿</vt:lpstr>
      <vt:lpstr>Coordinate ascent variational inference (CAVI) </vt:lpstr>
      <vt:lpstr>Coordinate ascent variational inference (CAVI)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Quick Comparison: EM vs VI vs MCMC</vt:lpstr>
      <vt:lpstr>Summary</vt:lpstr>
      <vt:lpstr>References  [1] David M. Blei, Alp Kucukelbir, and Jon D. McAulie. Variational inference: A review for statisticians. CoRR, abs/1601.00670, 2016.  [2] Variational Inference https://am207.github.io/2017/wiki/VI.html.  [3] PRML summary: Approximate Inference http://blog.csdn.net/nietzsche2015/article/details/43450853  [4] Notes of Variational Inference http://blog.csdn.net/guolinsen123/article/details/53241346?locationNum=2&amp;fps=1    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YL</cp:lastModifiedBy>
  <cp:revision>184</cp:revision>
  <cp:lastPrinted>2013-11-28T21:12:25Z</cp:lastPrinted>
  <dcterms:created xsi:type="dcterms:W3CDTF">2010-02-26T18:49:55Z</dcterms:created>
  <dcterms:modified xsi:type="dcterms:W3CDTF">2017-11-13T12:45:27Z</dcterms:modified>
</cp:coreProperties>
</file>