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5" r:id="rId19"/>
    <p:sldId id="296" r:id="rId20"/>
    <p:sldId id="297" r:id="rId21"/>
    <p:sldId id="290" r:id="rId22"/>
    <p:sldId id="284" r:id="rId23"/>
    <p:sldId id="302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understand the </a:t>
            </a:r>
            <a:r>
              <a:rPr lang="en-US" altLang="zh-CN" dirty="0" err="1" smtClean="0"/>
              <a:t>fator</a:t>
            </a:r>
            <a:r>
              <a:rPr lang="en-US" altLang="zh-CN" dirty="0" smtClean="0"/>
              <a:t> update in each iteration?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7815" y="22048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q*</a:t>
            </a:r>
            <a:r>
              <a:rPr lang="en-US" altLang="zh-CN" sz="2800" i="1" baseline="-25000" dirty="0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|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09019" y="3068960"/>
            <a:ext cx="62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=&gt; q*</a:t>
            </a:r>
            <a:r>
              <a:rPr lang="en-US" altLang="zh-CN" sz="2800" i="1" baseline="-25000" dirty="0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,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81604" y="4221088"/>
            <a:ext cx="704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Note: 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 is called complete </a:t>
            </a:r>
            <a:r>
              <a:rPr lang="en-US" altLang="zh-CN" dirty="0" err="1" smtClean="0"/>
              <a:t>condictional</a:t>
            </a:r>
            <a:r>
              <a:rPr lang="en-US" altLang="zh-CN" dirty="0" smtClean="0"/>
              <a:t> of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40768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That is derived from ELBO: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1843103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808" y="2412567"/>
            <a:ext cx="8840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, </a:t>
            </a:r>
            <a:r>
              <a:rPr lang="en-US" altLang="zh-CN" b="1" dirty="0" smtClean="0"/>
              <a:t>z</a:t>
            </a:r>
            <a:r>
              <a:rPr lang="en-US" altLang="zh-CN" i="1" baseline="-25000" dirty="0" smtClean="0"/>
              <a:t>-j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)]] -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)]]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</a:t>
            </a:r>
            <a:r>
              <a:rPr lang="en-US" altLang="zh-CN" dirty="0" smtClean="0"/>
              <a:t>]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[log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)]] + </a:t>
            </a:r>
            <a:r>
              <a:rPr lang="en-US" altLang="zh-CN" dirty="0" smtClean="0"/>
              <a:t>constant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= -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|| A)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Where A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)].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29073" y="5301208"/>
            <a:ext cx="87535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ELBO</a:t>
            </a:r>
            <a:r>
              <a:rPr lang="en-US" altLang="zh-CN" dirty="0"/>
              <a:t> </a:t>
            </a:r>
            <a:r>
              <a:rPr lang="en-US" altLang="zh-CN" dirty="0" smtClean="0"/>
              <a:t>is maximized when KL = 0. That is</a:t>
            </a:r>
          </a:p>
          <a:p>
            <a:pPr algn="ctr"/>
            <a:r>
              <a:rPr lang="en-US" altLang="zh-CN" i="1" dirty="0" smtClean="0"/>
              <a:t>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A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2" y="1628800"/>
            <a:ext cx="8753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40" y="2564904"/>
            <a:ext cx="8746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 each factor: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en-US" altLang="zh-CN" dirty="0" smtClean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)]}</a:t>
            </a:r>
            <a:r>
              <a:rPr lang="en-US" altLang="zh-CN" dirty="0" smtClean="0"/>
              <a:t> / </a:t>
            </a:r>
            <a:r>
              <a:rPr lang="zh-CN" altLang="en-US" dirty="0" smtClean="0"/>
              <a:t>∫ </a:t>
            </a:r>
            <a:r>
              <a:rPr lang="en-US" altLang="zh-CN" dirty="0" err="1"/>
              <a:t>exp</a:t>
            </a:r>
            <a:r>
              <a:rPr lang="en-US" altLang="zh-CN" dirty="0"/>
              <a:t> 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 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656184"/>
          </a:xfrm>
        </p:spPr>
        <p:txBody>
          <a:bodyPr/>
          <a:lstStyle/>
          <a:p>
            <a:r>
              <a:rPr lang="en-US" altLang="zh-CN" dirty="0" smtClean="0"/>
              <a:t>What for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easy-to-compute </a:t>
            </a:r>
            <a:r>
              <a:rPr lang="en-US" altLang="zh-CN" dirty="0"/>
              <a:t>probability distributions to </a:t>
            </a:r>
            <a:r>
              <a:rPr lang="en-US" altLang="zh-CN" dirty="0"/>
              <a:t>approximate difficult-to-compute </a:t>
            </a:r>
            <a:r>
              <a:rPr lang="en-US" altLang="zh-CN" dirty="0" smtClean="0"/>
              <a:t>probability distributions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89" y="4221088"/>
            <a:ext cx="799288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25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959" y="1399381"/>
            <a:ext cx="871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Generally the ELBO is a non-convex objective function, </a:t>
            </a:r>
            <a:r>
              <a:rPr lang="en-US" altLang="zh-CN" dirty="0" err="1" smtClean="0"/>
              <a:t>CAVIonly</a:t>
            </a:r>
            <a:r>
              <a:rPr lang="en-US" altLang="zh-CN" dirty="0" smtClean="0"/>
              <a:t> guarantees convergence </a:t>
            </a:r>
            <a:r>
              <a:rPr lang="en-US" altLang="zh-CN" dirty="0"/>
              <a:t>to a local optimum, which can be sensitive to initialization.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An example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2-D 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508950"/>
            <a:ext cx="8841432" cy="903826"/>
          </a:xfrm>
        </p:spPr>
        <p:txBody>
          <a:bodyPr/>
          <a:lstStyle/>
          <a:p>
            <a:r>
              <a:rPr lang="en-US" altLang="zh-CN" dirty="0" smtClean="0"/>
              <a:t>Quick Comparison: </a:t>
            </a:r>
            <a:r>
              <a:rPr lang="en-US" altLang="zh-CN" sz="3200" dirty="0" smtClean="0"/>
              <a:t>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VI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MCMC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</a:t>
            </a:r>
            <a:r>
              <a:rPr lang="en-US" altLang="zh-CN" sz="2000" dirty="0" smtClean="0"/>
              <a:t>optimize </a:t>
            </a:r>
            <a:r>
              <a:rPr lang="en-US" altLang="zh-CN" sz="2000" dirty="0" smtClean="0"/>
              <a:t>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80728"/>
            <a:ext cx="8731250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br>
              <a:rPr lang="en-US" altLang="zh-CN" dirty="0" smtClean="0">
                <a:solidFill>
                  <a:srgbClr val="8F001A"/>
                </a:solidFill>
              </a:rPr>
            </a:br>
            <a:r>
              <a:rPr lang="en-US" altLang="zh-CN" dirty="0">
                <a:solidFill>
                  <a:srgbClr val="8F001A"/>
                </a:solidFill>
              </a:rPr>
              <a:t/>
            </a:r>
            <a:br>
              <a:rPr lang="en-US" altLang="zh-CN" dirty="0">
                <a:solidFill>
                  <a:srgbClr val="8F001A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[1] </a:t>
            </a:r>
            <a:r>
              <a:rPr lang="en-US" altLang="zh-CN" sz="2000" b="0" dirty="0">
                <a:solidFill>
                  <a:schemeClr val="tx1"/>
                </a:solidFill>
              </a:rPr>
              <a:t>David M. </a:t>
            </a:r>
            <a:r>
              <a:rPr lang="en-US" altLang="zh-CN" sz="2000" b="0" dirty="0" err="1">
                <a:solidFill>
                  <a:schemeClr val="tx1"/>
                </a:solidFill>
              </a:rPr>
              <a:t>Blei</a:t>
            </a:r>
            <a:r>
              <a:rPr lang="en-US" altLang="zh-CN" sz="2000" b="0" dirty="0">
                <a:solidFill>
                  <a:schemeClr val="tx1"/>
                </a:solidFill>
              </a:rPr>
              <a:t>, Alp </a:t>
            </a:r>
            <a:r>
              <a:rPr lang="en-US" altLang="zh-CN" sz="2000" b="0" dirty="0" err="1">
                <a:solidFill>
                  <a:schemeClr val="tx1"/>
                </a:solidFill>
              </a:rPr>
              <a:t>Kucukelbir</a:t>
            </a:r>
            <a:r>
              <a:rPr lang="en-US" altLang="zh-CN" sz="2000" b="0" dirty="0">
                <a:solidFill>
                  <a:schemeClr val="tx1"/>
                </a:solidFill>
              </a:rPr>
              <a:t>, and Jon D.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McAulie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inference: A review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for statisticians</a:t>
            </a:r>
            <a:r>
              <a:rPr lang="en-US" altLang="zh-CN" sz="2000" b="0" dirty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>
                <a:solidFill>
                  <a:schemeClr val="tx1"/>
                </a:solidFill>
              </a:rPr>
              <a:t>CoRR</a:t>
            </a:r>
            <a:r>
              <a:rPr lang="en-US" altLang="zh-CN" sz="2000" b="0" dirty="0">
                <a:solidFill>
                  <a:schemeClr val="tx1"/>
                </a:solidFill>
              </a:rPr>
              <a:t>, abs/1601.00670, 2016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[2]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Inference https</a:t>
            </a:r>
            <a:r>
              <a:rPr lang="en-US" altLang="zh-CN" sz="2000" b="0" dirty="0">
                <a:solidFill>
                  <a:schemeClr val="tx1"/>
                </a:solidFill>
              </a:rPr>
              <a:t>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am207.github.io/2017/wiki/VI.html.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[3] PRML summary: </a:t>
            </a:r>
            <a:r>
              <a:rPr lang="en-US" altLang="zh-CN" sz="2000" b="0" dirty="0">
                <a:solidFill>
                  <a:schemeClr val="tx1"/>
                </a:solidFill>
              </a:rPr>
              <a:t>Approximate Inference http://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blog.csdn.net/nietzsche2015/article/details/43450853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[4] Notes of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Inference http://blog.csdn.net/guolinsen123/article/details/53241346?locationNum=2&amp;fps=1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1653</TotalTime>
  <Words>951</Words>
  <Application>Microsoft Office PowerPoint</Application>
  <PresentationFormat>全屏显示(4:3)</PresentationFormat>
  <Paragraphs>492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Quick Comparison: EM vs VI vs MCMC</vt:lpstr>
      <vt:lpstr>Summary</vt:lpstr>
      <vt:lpstr>References  [1] David M. Blei, Alp Kucukelbir, and Jon D. McAulie. Variational inference: A review for statisticians. CoRR, abs/1601.00670, 2016.  [2] Variational Inference https://am207.github.io/2017/wiki/VI.html.  [3] PRML summary: Approximate Inference http://blog.csdn.net/nietzsche2015/article/details/43450853  [4] Notes of Variational Inference http://blog.csdn.net/guolinsen123/article/details/53241346?locationNum=2&amp;fps=1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178</cp:revision>
  <cp:lastPrinted>2013-11-28T21:12:25Z</cp:lastPrinted>
  <dcterms:created xsi:type="dcterms:W3CDTF">2010-02-26T18:49:55Z</dcterms:created>
  <dcterms:modified xsi:type="dcterms:W3CDTF">2017-11-13T11:34:04Z</dcterms:modified>
</cp:coreProperties>
</file>