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7" r:id="rId2"/>
    <p:sldId id="268" r:id="rId3"/>
    <p:sldId id="287" r:id="rId4"/>
    <p:sldId id="276" r:id="rId5"/>
    <p:sldId id="277" r:id="rId6"/>
    <p:sldId id="278" r:id="rId7"/>
    <p:sldId id="279" r:id="rId8"/>
    <p:sldId id="288" r:id="rId9"/>
    <p:sldId id="280" r:id="rId10"/>
    <p:sldId id="289" r:id="rId11"/>
    <p:sldId id="290" r:id="rId12"/>
    <p:sldId id="281" r:id="rId13"/>
    <p:sldId id="282" r:id="rId14"/>
    <p:sldId id="283" r:id="rId15"/>
    <p:sldId id="284" r:id="rId16"/>
    <p:sldId id="285" r:id="rId17"/>
    <p:sldId id="286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49ADB"/>
    <a:srgbClr val="8F001A"/>
    <a:srgbClr val="1BA2E2"/>
    <a:srgbClr val="009D93"/>
    <a:srgbClr val="2F1A45"/>
    <a:srgbClr val="F5F5F5"/>
    <a:srgbClr val="3B3734"/>
    <a:srgbClr val="F38A00"/>
    <a:srgbClr val="D1B400"/>
    <a:srgbClr val="ACA3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463" autoAdjust="0"/>
    <p:restoredTop sz="88989" autoAdjust="0"/>
  </p:normalViewPr>
  <p:slideViewPr>
    <p:cSldViewPr>
      <p:cViewPr varScale="1">
        <p:scale>
          <a:sx n="75" d="100"/>
          <a:sy n="75" d="100"/>
        </p:scale>
        <p:origin x="-74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1BB15-DE40-F842-8059-510BF077C15F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442AD-E810-5C4F-BBB9-F00611DA0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21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0BA96726-B0E5-5C4D-84CE-D535101983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910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COUVERTURE (option 1)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violet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foncé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COVER PAGE (option 1)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</a:t>
            </a:r>
            <a:r>
              <a:rPr lang="en-US" sz="1200" kern="120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dark purple 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86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COUVERTURE (option 3)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COVER PAGE (option 3)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11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COUVERTURE (option 3)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COVER PAGE (option 3)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11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COUVERTURE (option 3)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COVER PAGE (option 3)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11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COUVERTURE (option 3)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COVER PAGE (option 3)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118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op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0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1" name="Picture 10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1148"/>
            <a:ext cx="9171460" cy="21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19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pic>
        <p:nvPicPr>
          <p:cNvPr id="6" name="Picture 5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1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2" name="Picture 11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1148"/>
            <a:ext cx="9171460" cy="21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92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029200"/>
          </a:xfrm>
        </p:spPr>
        <p:txBody>
          <a:bodyPr vert="eaVert"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029200"/>
          </a:xfrm>
        </p:spPr>
        <p:txBody>
          <a:bodyPr vert="eaVert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pic>
        <p:nvPicPr>
          <p:cNvPr id="6" name="Picture 5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1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2" name="Picture 11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1148"/>
            <a:ext cx="9171460" cy="21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269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2750" y="692696"/>
            <a:ext cx="7774632" cy="864096"/>
          </a:xfrm>
        </p:spPr>
        <p:txBody>
          <a:bodyPr/>
          <a:lstStyle/>
          <a:p>
            <a:endParaRPr lang="en-US" b="1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95536" y="1700808"/>
            <a:ext cx="7772400" cy="375354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4" name="Picture 13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7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8" name="Picture 17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1148"/>
            <a:ext cx="9171460" cy="21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645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28111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80928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pic>
        <p:nvPicPr>
          <p:cNvPr id="6" name="Picture 5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1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2" name="Picture 11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1148"/>
            <a:ext cx="9171460" cy="21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314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pic>
        <p:nvPicPr>
          <p:cNvPr id="7" name="Picture 6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2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3" name="Picture 12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1148"/>
            <a:ext cx="9171460" cy="21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33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pic>
        <p:nvPicPr>
          <p:cNvPr id="9" name="Picture 8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4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5" name="Picture 14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1148"/>
            <a:ext cx="9171460" cy="21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345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pic>
        <p:nvPicPr>
          <p:cNvPr id="5" name="Picture 4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0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1" name="Picture 10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1148"/>
            <a:ext cx="9171460" cy="21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1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9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0" name="Picture 9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1148"/>
            <a:ext cx="9171460" cy="21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743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 dirty="0" smtClean="0"/>
              <a:t>Click to </a:t>
            </a:r>
            <a:r>
              <a:rPr lang="fr-CA" dirty="0" err="1" smtClean="0"/>
              <a:t>edit</a:t>
            </a:r>
            <a:r>
              <a:rPr lang="fr-CA" dirty="0" smtClean="0"/>
              <a:t> Master </a:t>
            </a:r>
            <a:r>
              <a:rPr lang="fr-CA" dirty="0" err="1" smtClean="0"/>
              <a:t>title</a:t>
            </a:r>
            <a:r>
              <a:rPr lang="fr-CA" dirty="0" smtClean="0"/>
              <a:t>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04665"/>
            <a:ext cx="5111750" cy="547260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 dirty="0" smtClean="0"/>
              <a:t>Click to </a:t>
            </a:r>
            <a:r>
              <a:rPr lang="fr-CA" dirty="0" err="1" smtClean="0"/>
              <a:t>edit</a:t>
            </a:r>
            <a:r>
              <a:rPr lang="fr-CA" dirty="0" smtClean="0"/>
              <a:t> Master </a:t>
            </a:r>
            <a:r>
              <a:rPr lang="fr-CA" dirty="0" err="1" smtClean="0"/>
              <a:t>text</a:t>
            </a:r>
            <a:r>
              <a:rPr lang="fr-CA" dirty="0" smtClean="0"/>
              <a:t> styles</a:t>
            </a:r>
          </a:p>
          <a:p>
            <a:pPr lvl="1"/>
            <a:r>
              <a:rPr lang="fr-CA" dirty="0" smtClean="0"/>
              <a:t>Second </a:t>
            </a:r>
            <a:r>
              <a:rPr lang="fr-CA" dirty="0" err="1" smtClean="0"/>
              <a:t>level</a:t>
            </a:r>
            <a:endParaRPr lang="fr-CA" dirty="0" smtClean="0"/>
          </a:p>
          <a:p>
            <a:pPr lvl="2"/>
            <a:r>
              <a:rPr lang="fr-CA" dirty="0" err="1" smtClean="0"/>
              <a:t>Third</a:t>
            </a:r>
            <a:r>
              <a:rPr lang="fr-CA" dirty="0" smtClean="0"/>
              <a:t> </a:t>
            </a:r>
            <a:r>
              <a:rPr lang="fr-CA" dirty="0" err="1" smtClean="0"/>
              <a:t>level</a:t>
            </a:r>
            <a:endParaRPr lang="fr-CA" dirty="0" smtClean="0"/>
          </a:p>
          <a:p>
            <a:pPr lvl="3"/>
            <a:r>
              <a:rPr lang="fr-CA" dirty="0" err="1" smtClean="0"/>
              <a:t>Fourth</a:t>
            </a:r>
            <a:r>
              <a:rPr lang="fr-CA" dirty="0" smtClean="0"/>
              <a:t> </a:t>
            </a:r>
            <a:r>
              <a:rPr lang="fr-CA" dirty="0" err="1" smtClean="0"/>
              <a:t>level</a:t>
            </a:r>
            <a:endParaRPr lang="fr-CA" dirty="0" smtClean="0"/>
          </a:p>
          <a:p>
            <a:pPr lvl="4"/>
            <a:r>
              <a:rPr lang="fr-CA" dirty="0" err="1" smtClean="0"/>
              <a:t>Fifth</a:t>
            </a:r>
            <a:r>
              <a:rPr lang="fr-CA" dirty="0" smtClean="0"/>
              <a:t> </a:t>
            </a:r>
            <a:r>
              <a:rPr lang="fr-CA" dirty="0" err="1" smtClean="0"/>
              <a:t>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72817"/>
            <a:ext cx="3008313" cy="41044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pic>
        <p:nvPicPr>
          <p:cNvPr id="7" name="Picture 6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2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3" name="Picture 12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1148"/>
            <a:ext cx="9171460" cy="21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238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30242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5363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CA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86916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pic>
        <p:nvPicPr>
          <p:cNvPr id="7" name="Picture 6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2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3" name="Picture 12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1148"/>
            <a:ext cx="9171460" cy="21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005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6553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 dirty="0" smtClean="0"/>
              <a:t>Click to </a:t>
            </a:r>
            <a:r>
              <a:rPr lang="fr-CA" dirty="0" err="1" smtClean="0"/>
              <a:t>add</a:t>
            </a:r>
            <a:r>
              <a:rPr lang="fr-CA" dirty="0" smtClean="0"/>
              <a:t> </a:t>
            </a:r>
            <a:r>
              <a:rPr lang="fr-CA" dirty="0" err="1" smtClean="0"/>
              <a:t>title</a:t>
            </a:r>
            <a:r>
              <a:rPr lang="fr-CA" dirty="0" smtClean="0"/>
              <a:t> </a:t>
            </a:r>
            <a:r>
              <a:rPr lang="fr-CA" dirty="0" err="1" smtClean="0"/>
              <a:t>here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dirty="0" smtClean="0"/>
              <a:t>Click to </a:t>
            </a:r>
            <a:r>
              <a:rPr lang="fr-CA" dirty="0" err="1" smtClean="0"/>
              <a:t>add</a:t>
            </a:r>
            <a:r>
              <a:rPr lang="fr-CA" dirty="0" smtClean="0"/>
              <a:t> content </a:t>
            </a:r>
            <a:r>
              <a:rPr lang="fr-CA" dirty="0" err="1" smtClean="0"/>
              <a:t>here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990000"/>
          </a:solidFill>
          <a:latin typeface="Verdana"/>
          <a:ea typeface="ＭＳ Ｐゴシック" charset="0"/>
          <a:cs typeface="Verdan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Verdana"/>
          <a:ea typeface="ＭＳ Ｐゴシック" charset="0"/>
          <a:cs typeface="Verdana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1273363" y="2276872"/>
            <a:ext cx="7884368" cy="1656184"/>
          </a:xfrm>
          <a:prstGeom prst="rect">
            <a:avLst/>
          </a:prstGeom>
          <a:solidFill>
            <a:srgbClr val="3B373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663280" y="4298896"/>
            <a:ext cx="6480720" cy="459730"/>
          </a:xfrm>
          <a:prstGeom prst="rect">
            <a:avLst/>
          </a:prstGeom>
          <a:solidFill>
            <a:srgbClr val="3B373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30" name="Title 1"/>
          <p:cNvSpPr txBox="1">
            <a:spLocks/>
          </p:cNvSpPr>
          <p:nvPr/>
        </p:nvSpPr>
        <p:spPr bwMode="auto">
          <a:xfrm>
            <a:off x="1742701" y="2708920"/>
            <a:ext cx="716428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990000"/>
                </a:solidFill>
                <a:latin typeface="Verdana"/>
                <a:ea typeface="ＭＳ Ｐゴシック" charset="0"/>
                <a:cs typeface="Verdan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9pPr>
          </a:lstStyle>
          <a:p>
            <a:r>
              <a:rPr lang="en-US" altLang="zh-CN" sz="3200" dirty="0" err="1">
                <a:solidFill>
                  <a:schemeClr val="bg1"/>
                </a:solidFill>
              </a:rPr>
              <a:t>Variational</a:t>
            </a:r>
            <a:r>
              <a:rPr lang="en-US" altLang="zh-CN" sz="3200" dirty="0">
                <a:solidFill>
                  <a:schemeClr val="bg1"/>
                </a:solidFill>
              </a:rPr>
              <a:t> Inference</a:t>
            </a:r>
          </a:p>
        </p:txBody>
      </p:sp>
      <p:sp>
        <p:nvSpPr>
          <p:cNvPr id="32" name="Text Placeholder 2"/>
          <p:cNvSpPr txBox="1">
            <a:spLocks/>
          </p:cNvSpPr>
          <p:nvPr/>
        </p:nvSpPr>
        <p:spPr bwMode="auto">
          <a:xfrm>
            <a:off x="2786334" y="4384745"/>
            <a:ext cx="6188086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charset="0"/>
                <a:cs typeface="Verdan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marL="0" indent="0">
              <a:buNone/>
            </a:pPr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Presented by: </a:t>
            </a:r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lang="en-US" sz="1400" dirty="0" err="1" smtClean="0">
                <a:solidFill>
                  <a:schemeClr val="bg1"/>
                </a:solidFill>
                <a:latin typeface="Arial"/>
                <a:cs typeface="Arial"/>
              </a:rPr>
              <a:t>Weilin</a:t>
            </a:r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 Wu (8140344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)  </a:t>
            </a:r>
            <a:r>
              <a:rPr lang="en-US" sz="1400" dirty="0" err="1">
                <a:solidFill>
                  <a:schemeClr val="bg1"/>
                </a:solidFill>
                <a:latin typeface="Arial"/>
                <a:cs typeface="Arial"/>
              </a:rPr>
              <a:t>Huizhen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/>
                <a:cs typeface="Arial"/>
              </a:rPr>
              <a:t>Zhange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lang="en-CA" altLang="zh-CN" sz="1400" dirty="0">
                <a:solidFill>
                  <a:schemeClr val="bg1"/>
                </a:solidFill>
                <a:latin typeface="Arial"/>
                <a:cs typeface="Arial"/>
              </a:rPr>
              <a:t>8858346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lang="en-US"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13729" y="-1866"/>
            <a:ext cx="9172670" cy="6866445"/>
            <a:chOff x="-13729" y="-1866"/>
            <a:chExt cx="9172670" cy="6866445"/>
          </a:xfrm>
        </p:grpSpPr>
        <p:sp>
          <p:nvSpPr>
            <p:cNvPr id="8" name="Rectangle 7"/>
            <p:cNvSpPr/>
            <p:nvPr/>
          </p:nvSpPr>
          <p:spPr bwMode="auto">
            <a:xfrm>
              <a:off x="-6643" y="5661248"/>
              <a:ext cx="9165584" cy="993677"/>
            </a:xfrm>
            <a:prstGeom prst="rect">
              <a:avLst/>
            </a:prstGeom>
            <a:solidFill>
              <a:srgbClr val="3B3734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10" charset="0"/>
                </a:rPr>
                <a:t> 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endParaRPr>
            </a:p>
          </p:txBody>
        </p:sp>
        <p:pic>
          <p:nvPicPr>
            <p:cNvPr id="16" name="Picture 15" descr="uOttawa_HOR_WHIT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3600" y="5949280"/>
              <a:ext cx="1693389" cy="452922"/>
            </a:xfrm>
            <a:prstGeom prst="rect">
              <a:avLst/>
            </a:prstGeom>
          </p:spPr>
        </p:pic>
        <p:pic>
          <p:nvPicPr>
            <p:cNvPr id="14" name="Picture 13" descr="top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-1866"/>
              <a:ext cx="9144002" cy="384305"/>
            </a:xfrm>
            <a:prstGeom prst="rect">
              <a:avLst/>
            </a:prstGeom>
          </p:spPr>
        </p:pic>
        <p:sp>
          <p:nvSpPr>
            <p:cNvPr id="17" name="Footer Placeholder 6"/>
            <p:cNvSpPr txBox="1">
              <a:spLocks noChangeArrowheads="1"/>
            </p:cNvSpPr>
            <p:nvPr/>
          </p:nvSpPr>
          <p:spPr bwMode="auto">
            <a:xfrm>
              <a:off x="179512" y="6152115"/>
              <a:ext cx="4536504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A69C95"/>
                  </a:solidFill>
                  <a:latin typeface="Verdana" charset="0"/>
                  <a:ea typeface="ＭＳ Ｐゴシック" charset="0"/>
                  <a:cs typeface="Verdana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l"/>
              <a:r>
                <a:rPr lang="en-US" dirty="0" err="1" smtClean="0">
                  <a:solidFill>
                    <a:schemeClr val="bg1"/>
                  </a:solidFill>
                </a:rPr>
                <a:t>uOttawa.ca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29" y="6651148"/>
              <a:ext cx="9171460" cy="213431"/>
            </a:xfrm>
            <a:prstGeom prst="rect">
              <a:avLst/>
            </a:prstGeom>
          </p:spPr>
        </p:pic>
      </p:grpSp>
      <p:sp>
        <p:nvSpPr>
          <p:cNvPr id="21" name="Footer Placeholder 6"/>
          <p:cNvSpPr txBox="1">
            <a:spLocks noChangeArrowheads="1"/>
          </p:cNvSpPr>
          <p:nvPr/>
        </p:nvSpPr>
        <p:spPr bwMode="auto">
          <a:xfrm>
            <a:off x="179512" y="5753851"/>
            <a:ext cx="640871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sz="1450" dirty="0" smtClean="0">
                <a:solidFill>
                  <a:schemeClr val="bg1"/>
                </a:solidFill>
              </a:rPr>
              <a:t>School of Electrical Engineering and Computer Science</a:t>
            </a:r>
            <a:endParaRPr lang="en-US" sz="14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56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PT_BKG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9" name="Footer Placeholder 6"/>
          <p:cNvSpPr txBox="1">
            <a:spLocks noChangeArrowheads="1"/>
          </p:cNvSpPr>
          <p:nvPr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chemeClr val="bg1"/>
                </a:solidFill>
              </a:rPr>
              <a:t>uOttawa.ca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-6643" y="-1866"/>
            <a:ext cx="9165584" cy="6656791"/>
            <a:chOff x="-6643" y="-1866"/>
            <a:chExt cx="9165584" cy="6656791"/>
          </a:xfrm>
        </p:grpSpPr>
        <p:sp>
          <p:nvSpPr>
            <p:cNvPr id="25" name="Rectangle 24"/>
            <p:cNvSpPr/>
            <p:nvPr/>
          </p:nvSpPr>
          <p:spPr bwMode="auto">
            <a:xfrm>
              <a:off x="-6643" y="5661248"/>
              <a:ext cx="9165584" cy="993677"/>
            </a:xfrm>
            <a:prstGeom prst="rect">
              <a:avLst/>
            </a:prstGeom>
            <a:solidFill>
              <a:srgbClr val="3B3734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10" charset="0"/>
                </a:rPr>
                <a:t> 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endParaRPr>
            </a:p>
          </p:txBody>
        </p:sp>
        <p:pic>
          <p:nvPicPr>
            <p:cNvPr id="26" name="Picture 25" descr="uOttawa_HOR_WHIT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3600" y="5949280"/>
              <a:ext cx="1693389" cy="452922"/>
            </a:xfrm>
            <a:prstGeom prst="rect">
              <a:avLst/>
            </a:prstGeom>
          </p:spPr>
        </p:pic>
        <p:pic>
          <p:nvPicPr>
            <p:cNvPr id="27" name="Picture 26" descr="top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-1866"/>
              <a:ext cx="9144002" cy="384305"/>
            </a:xfrm>
            <a:prstGeom prst="rect">
              <a:avLst/>
            </a:prstGeom>
          </p:spPr>
        </p:pic>
        <p:sp>
          <p:nvSpPr>
            <p:cNvPr id="33" name="Footer Placeholder 6"/>
            <p:cNvSpPr txBox="1">
              <a:spLocks noChangeArrowheads="1"/>
            </p:cNvSpPr>
            <p:nvPr/>
          </p:nvSpPr>
          <p:spPr bwMode="auto">
            <a:xfrm>
              <a:off x="179512" y="6152115"/>
              <a:ext cx="4536504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A69C95"/>
                  </a:solidFill>
                  <a:latin typeface="Verdana" charset="0"/>
                  <a:ea typeface="ＭＳ Ｐゴシック" charset="0"/>
                  <a:cs typeface="Verdana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l"/>
              <a:r>
                <a:rPr lang="en-US" dirty="0" err="1" smtClean="0">
                  <a:solidFill>
                    <a:schemeClr val="bg1"/>
                  </a:solidFill>
                </a:rPr>
                <a:t>uOttawa.ca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1148"/>
            <a:ext cx="9171460" cy="213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01786" y="548680"/>
            <a:ext cx="858346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</a:rPr>
              <a:t>Outline</a:t>
            </a:r>
          </a:p>
          <a:p>
            <a:endParaRPr lang="en-US" altLang="zh-CN" sz="3200" dirty="0" smtClean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General problem and core idea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	</a:t>
            </a:r>
            <a:r>
              <a:rPr lang="en-US" altLang="zh-CN" dirty="0">
                <a:solidFill>
                  <a:schemeClr val="bg1"/>
                </a:solidFill>
              </a:rPr>
              <a:t>- </a:t>
            </a:r>
            <a:r>
              <a:rPr lang="en-US" altLang="zh-CN" dirty="0" err="1">
                <a:solidFill>
                  <a:schemeClr val="bg1"/>
                </a:solidFill>
              </a:rPr>
              <a:t>Kullback-Leibler</a:t>
            </a:r>
            <a:r>
              <a:rPr lang="en-US" altLang="zh-CN" dirty="0">
                <a:solidFill>
                  <a:schemeClr val="bg1"/>
                </a:solidFill>
              </a:rPr>
              <a:t> divergence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Approximate inference</a:t>
            </a:r>
            <a:endParaRPr lang="en-US" altLang="zh-CN" sz="3200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	- ELBO </a:t>
            </a:r>
            <a:r>
              <a:rPr lang="en-US" altLang="zh-CN" dirty="0">
                <a:solidFill>
                  <a:schemeClr val="bg1"/>
                </a:solidFill>
              </a:rPr>
              <a:t>- Evidence lower </a:t>
            </a:r>
            <a:r>
              <a:rPr lang="en-US" altLang="zh-CN" dirty="0" smtClean="0">
                <a:solidFill>
                  <a:schemeClr val="bg1"/>
                </a:solidFill>
              </a:rPr>
              <a:t>bound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>
                <a:solidFill>
                  <a:schemeClr val="bg1"/>
                </a:solidFill>
              </a:rPr>
              <a:t>- Mean-field </a:t>
            </a:r>
            <a:r>
              <a:rPr lang="en-US" altLang="zh-CN" dirty="0" err="1">
                <a:solidFill>
                  <a:schemeClr val="bg1"/>
                </a:solidFill>
              </a:rPr>
              <a:t>variational</a:t>
            </a:r>
            <a:r>
              <a:rPr lang="en-US" altLang="zh-CN" dirty="0">
                <a:solidFill>
                  <a:schemeClr val="bg1"/>
                </a:solidFill>
              </a:rPr>
              <a:t> family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Optimization algorithm (CAVI)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A complete example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Summary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References</a:t>
            </a:r>
            <a:endParaRPr lang="en-US" altLang="zh-CN" sz="3200" dirty="0">
              <a:solidFill>
                <a:schemeClr val="bg1"/>
              </a:solidFill>
            </a:endParaRPr>
          </a:p>
          <a:p>
            <a:endParaRPr lang="en-US" altLang="zh-CN" sz="3200" dirty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endParaRPr lang="en-US" altLang="zh-CN" sz="3200" dirty="0" smtClean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01786" y="3980388"/>
            <a:ext cx="5810374" cy="52873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97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PT_BKG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9" name="Footer Placeholder 6"/>
          <p:cNvSpPr txBox="1">
            <a:spLocks noChangeArrowheads="1"/>
          </p:cNvSpPr>
          <p:nvPr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chemeClr val="bg1"/>
                </a:solidFill>
              </a:rPr>
              <a:t>uOttawa.ca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-6643" y="-1866"/>
            <a:ext cx="9165584" cy="6656791"/>
            <a:chOff x="-6643" y="-1866"/>
            <a:chExt cx="9165584" cy="6656791"/>
          </a:xfrm>
        </p:grpSpPr>
        <p:sp>
          <p:nvSpPr>
            <p:cNvPr id="25" name="Rectangle 24"/>
            <p:cNvSpPr/>
            <p:nvPr/>
          </p:nvSpPr>
          <p:spPr bwMode="auto">
            <a:xfrm>
              <a:off x="-6643" y="5661248"/>
              <a:ext cx="9165584" cy="993677"/>
            </a:xfrm>
            <a:prstGeom prst="rect">
              <a:avLst/>
            </a:prstGeom>
            <a:solidFill>
              <a:srgbClr val="3B3734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10" charset="0"/>
                </a:rPr>
                <a:t> 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endParaRPr>
            </a:p>
          </p:txBody>
        </p:sp>
        <p:pic>
          <p:nvPicPr>
            <p:cNvPr id="26" name="Picture 25" descr="uOttawa_HOR_WHIT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3600" y="5949280"/>
              <a:ext cx="1693389" cy="452922"/>
            </a:xfrm>
            <a:prstGeom prst="rect">
              <a:avLst/>
            </a:prstGeom>
          </p:spPr>
        </p:pic>
        <p:pic>
          <p:nvPicPr>
            <p:cNvPr id="27" name="Picture 26" descr="top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-1866"/>
              <a:ext cx="9144002" cy="384305"/>
            </a:xfrm>
            <a:prstGeom prst="rect">
              <a:avLst/>
            </a:prstGeom>
          </p:spPr>
        </p:pic>
        <p:sp>
          <p:nvSpPr>
            <p:cNvPr id="33" name="Footer Placeholder 6"/>
            <p:cNvSpPr txBox="1">
              <a:spLocks noChangeArrowheads="1"/>
            </p:cNvSpPr>
            <p:nvPr/>
          </p:nvSpPr>
          <p:spPr bwMode="auto">
            <a:xfrm>
              <a:off x="179512" y="6152115"/>
              <a:ext cx="4536504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A69C95"/>
                  </a:solidFill>
                  <a:latin typeface="Verdana" charset="0"/>
                  <a:ea typeface="ＭＳ Ｐゴシック" charset="0"/>
                  <a:cs typeface="Verdana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l"/>
              <a:r>
                <a:rPr lang="en-US" dirty="0" err="1" smtClean="0">
                  <a:solidFill>
                    <a:schemeClr val="bg1"/>
                  </a:solidFill>
                </a:rPr>
                <a:t>uOttawa.ca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1148"/>
            <a:ext cx="9171460" cy="213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01786" y="548680"/>
            <a:ext cx="858346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</a:rPr>
              <a:t>Outline</a:t>
            </a:r>
          </a:p>
          <a:p>
            <a:endParaRPr lang="en-US" altLang="zh-CN" sz="3200" dirty="0" smtClean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General problem and core idea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	</a:t>
            </a:r>
            <a:r>
              <a:rPr lang="en-US" altLang="zh-CN" dirty="0">
                <a:solidFill>
                  <a:schemeClr val="bg1"/>
                </a:solidFill>
              </a:rPr>
              <a:t>- </a:t>
            </a:r>
            <a:r>
              <a:rPr lang="en-US" altLang="zh-CN" dirty="0" err="1">
                <a:solidFill>
                  <a:schemeClr val="bg1"/>
                </a:solidFill>
              </a:rPr>
              <a:t>Kullback-Leibler</a:t>
            </a:r>
            <a:r>
              <a:rPr lang="en-US" altLang="zh-CN" dirty="0">
                <a:solidFill>
                  <a:schemeClr val="bg1"/>
                </a:solidFill>
              </a:rPr>
              <a:t> divergence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Approximate inference</a:t>
            </a:r>
            <a:endParaRPr lang="en-US" altLang="zh-CN" sz="3200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	- ELBO </a:t>
            </a:r>
            <a:r>
              <a:rPr lang="en-US" altLang="zh-CN" dirty="0">
                <a:solidFill>
                  <a:schemeClr val="bg1"/>
                </a:solidFill>
              </a:rPr>
              <a:t>- Evidence lower </a:t>
            </a:r>
            <a:r>
              <a:rPr lang="en-US" altLang="zh-CN" dirty="0" smtClean="0">
                <a:solidFill>
                  <a:schemeClr val="bg1"/>
                </a:solidFill>
              </a:rPr>
              <a:t>bound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>
                <a:solidFill>
                  <a:schemeClr val="bg1"/>
                </a:solidFill>
              </a:rPr>
              <a:t>- Mean-field </a:t>
            </a:r>
            <a:r>
              <a:rPr lang="en-US" altLang="zh-CN" dirty="0" err="1">
                <a:solidFill>
                  <a:schemeClr val="bg1"/>
                </a:solidFill>
              </a:rPr>
              <a:t>variational</a:t>
            </a:r>
            <a:r>
              <a:rPr lang="en-US" altLang="zh-CN" dirty="0">
                <a:solidFill>
                  <a:schemeClr val="bg1"/>
                </a:solidFill>
              </a:rPr>
              <a:t> family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Optimization algorithm (CAVI)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A complete example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Summary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References</a:t>
            </a:r>
            <a:endParaRPr lang="en-US" altLang="zh-CN" sz="3200" dirty="0">
              <a:solidFill>
                <a:schemeClr val="bg1"/>
              </a:solidFill>
            </a:endParaRPr>
          </a:p>
          <a:p>
            <a:endParaRPr lang="en-US" altLang="zh-CN" sz="3200" dirty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endParaRPr lang="en-US" altLang="zh-CN" sz="3200" dirty="0" smtClean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26938" y="4437112"/>
            <a:ext cx="5810374" cy="50405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97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12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132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13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132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14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132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15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132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1239" y="355961"/>
            <a:ext cx="7774632" cy="864096"/>
          </a:xfrm>
        </p:spPr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51520" y="1196752"/>
            <a:ext cx="7772400" cy="4536504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altLang="zh-CN" b="1" dirty="0" err="1" smtClean="0"/>
              <a:t>Variational</a:t>
            </a:r>
            <a:r>
              <a:rPr lang="en-US" altLang="zh-CN" b="1" dirty="0" smtClean="0"/>
              <a:t> inference </a:t>
            </a:r>
            <a:r>
              <a:rPr lang="en-US" altLang="zh-CN" dirty="0" smtClean="0"/>
              <a:t>is an approac</a:t>
            </a:r>
            <a:r>
              <a:rPr lang="en-US" altLang="zh-CN" dirty="0" smtClean="0"/>
              <a:t>h to approximate difficult-to-compute </a:t>
            </a:r>
            <a:r>
              <a:rPr lang="en-US" altLang="zh-CN" dirty="0"/>
              <a:t>probability </a:t>
            </a:r>
            <a:r>
              <a:rPr lang="en-US" altLang="zh-CN" dirty="0" smtClean="0"/>
              <a:t>distributions.</a:t>
            </a:r>
          </a:p>
          <a:p>
            <a:pPr marL="0" indent="0">
              <a:buNone/>
            </a:pPr>
            <a:endParaRPr lang="en-US" altLang="zh-CN" dirty="0" smtClean="0"/>
          </a:p>
          <a:p>
            <a:pPr>
              <a:buFont typeface="Arial" charset="0"/>
              <a:buChar char="•"/>
            </a:pPr>
            <a:r>
              <a:rPr lang="en-US" altLang="zh-CN" dirty="0" smtClean="0"/>
              <a:t>Key concepts:</a:t>
            </a:r>
          </a:p>
          <a:p>
            <a:pPr marL="0" indent="0"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KL divergence</a:t>
            </a:r>
          </a:p>
          <a:p>
            <a:pPr marL="0" indent="0">
              <a:buNone/>
            </a:pPr>
            <a:r>
              <a:rPr lang="en-US" altLang="zh-CN" dirty="0" smtClean="0"/>
              <a:t>    ELBO </a:t>
            </a:r>
          </a:p>
          <a:p>
            <a:pPr marL="0" indent="0">
              <a:buNone/>
            </a:pPr>
            <a:r>
              <a:rPr lang="en-US" altLang="zh-CN" dirty="0" smtClean="0"/>
              <a:t>    Mean-field family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CAVI</a:t>
            </a:r>
            <a:endParaRPr lang="zh-CN" alt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16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cxnSp>
        <p:nvCxnSpPr>
          <p:cNvPr id="6" name="直接箭头连接符 5"/>
          <p:cNvCxnSpPr/>
          <p:nvPr/>
        </p:nvCxnSpPr>
        <p:spPr bwMode="auto">
          <a:xfrm flipV="1">
            <a:off x="2555776" y="2566752"/>
            <a:ext cx="1512168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直接箭头连接符 7"/>
          <p:cNvCxnSpPr/>
          <p:nvPr/>
        </p:nvCxnSpPr>
        <p:spPr bwMode="auto">
          <a:xfrm>
            <a:off x="1511660" y="3501008"/>
            <a:ext cx="2700300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直接箭头连接符 9"/>
          <p:cNvCxnSpPr/>
          <p:nvPr/>
        </p:nvCxnSpPr>
        <p:spPr bwMode="auto">
          <a:xfrm>
            <a:off x="2555776" y="4077072"/>
            <a:ext cx="1368152" cy="12961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直接箭头连接符 11"/>
          <p:cNvCxnSpPr/>
          <p:nvPr/>
        </p:nvCxnSpPr>
        <p:spPr bwMode="auto">
          <a:xfrm>
            <a:off x="971600" y="4365104"/>
            <a:ext cx="0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032484"/>
            <a:ext cx="4824536" cy="743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51520" y="4869160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An algorithm to </a:t>
            </a:r>
            <a:r>
              <a:rPr lang="en-US" altLang="zh-CN" sz="2000" dirty="0" err="1" smtClean="0"/>
              <a:t>opmize</a:t>
            </a:r>
            <a:r>
              <a:rPr lang="en-US" altLang="zh-CN" sz="2000" dirty="0" smtClean="0"/>
              <a:t> ELBO</a:t>
            </a:r>
            <a:endParaRPr lang="zh-CN" altLang="en-US" sz="2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5373216"/>
            <a:ext cx="2770700" cy="1222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4" name="组合 23"/>
          <p:cNvGrpSpPr/>
          <p:nvPr/>
        </p:nvGrpSpPr>
        <p:grpSpPr>
          <a:xfrm>
            <a:off x="4619760" y="3048811"/>
            <a:ext cx="2969729" cy="2016224"/>
            <a:chOff x="5796136" y="2492896"/>
            <a:chExt cx="2969729" cy="2016224"/>
          </a:xfrm>
        </p:grpSpPr>
        <p:cxnSp>
          <p:nvCxnSpPr>
            <p:cNvPr id="25" name="直接连接符 24"/>
            <p:cNvCxnSpPr/>
            <p:nvPr/>
          </p:nvCxnSpPr>
          <p:spPr bwMode="auto">
            <a:xfrm>
              <a:off x="5796136" y="2492896"/>
              <a:ext cx="2736304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 bwMode="auto">
            <a:xfrm>
              <a:off x="5796136" y="3356992"/>
              <a:ext cx="1368152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049AD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 bwMode="auto">
            <a:xfrm>
              <a:off x="5796136" y="4509120"/>
              <a:ext cx="28803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直接箭头连接符 27"/>
            <p:cNvCxnSpPr/>
            <p:nvPr/>
          </p:nvCxnSpPr>
          <p:spPr bwMode="auto">
            <a:xfrm>
              <a:off x="6480212" y="2492896"/>
              <a:ext cx="0" cy="8640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29" name="直接箭头连接符 28"/>
            <p:cNvCxnSpPr/>
            <p:nvPr/>
          </p:nvCxnSpPr>
          <p:spPr bwMode="auto">
            <a:xfrm>
              <a:off x="7020272" y="3356992"/>
              <a:ext cx="0" cy="115212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30" name="直接箭头连接符 29"/>
            <p:cNvCxnSpPr/>
            <p:nvPr/>
          </p:nvCxnSpPr>
          <p:spPr bwMode="auto">
            <a:xfrm>
              <a:off x="7740352" y="2492896"/>
              <a:ext cx="0" cy="201622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31" name="矩形 30"/>
            <p:cNvSpPr/>
            <p:nvPr/>
          </p:nvSpPr>
          <p:spPr>
            <a:xfrm>
              <a:off x="5796136" y="2724889"/>
              <a:ext cx="49885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i="1" dirty="0"/>
                <a:t>KL</a:t>
              </a:r>
              <a:endParaRPr lang="zh-CN" altLang="en-US" sz="2000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6066476" y="3733001"/>
              <a:ext cx="82747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i="1" dirty="0"/>
                <a:t>ELBO</a:t>
              </a:r>
              <a:endParaRPr lang="zh-CN" altLang="en-US" sz="2000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7763668" y="3202346"/>
              <a:ext cx="100219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/>
                <a:t>log </a:t>
              </a:r>
              <a:r>
                <a:rPr lang="en-US" altLang="zh-CN" sz="2000" i="1" dirty="0"/>
                <a:t>p</a:t>
              </a:r>
              <a:r>
                <a:rPr lang="en-US" altLang="zh-CN" sz="2000" dirty="0"/>
                <a:t>(</a:t>
              </a:r>
              <a:r>
                <a:rPr lang="en-US" altLang="zh-CN" sz="2000" b="1" dirty="0"/>
                <a:t>x</a:t>
              </a:r>
              <a:r>
                <a:rPr lang="en-US" altLang="zh-CN" sz="2000" dirty="0"/>
                <a:t>)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6132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2750" y="692696"/>
            <a:ext cx="8407722" cy="5472608"/>
          </a:xfrm>
        </p:spPr>
        <p:txBody>
          <a:bodyPr/>
          <a:lstStyle/>
          <a:p>
            <a:r>
              <a:rPr lang="en-US" altLang="zh-CN" dirty="0" smtClean="0">
                <a:solidFill>
                  <a:srgbClr val="8F001A"/>
                </a:solidFill>
              </a:rPr>
              <a:t>References</a:t>
            </a: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/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/>
            </a:r>
            <a:br>
              <a:rPr lang="en-US" altLang="zh-CN" dirty="0">
                <a:solidFill>
                  <a:schemeClr val="tx1"/>
                </a:solidFill>
              </a:rPr>
            </a:b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17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132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500111" y="3080563"/>
            <a:ext cx="7992888" cy="12961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tx1"/>
                </a:solidFill>
              </a:rPr>
              <a:t>Variational</a:t>
            </a:r>
            <a:r>
              <a:rPr lang="en-US" altLang="zh-CN" dirty="0">
                <a:solidFill>
                  <a:schemeClr val="tx1"/>
                </a:solidFill>
              </a:rPr>
              <a:t> Inference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67544" y="1628800"/>
            <a:ext cx="8208912" cy="1080120"/>
          </a:xfrm>
        </p:spPr>
        <p:txBody>
          <a:bodyPr/>
          <a:lstStyle/>
          <a:p>
            <a:r>
              <a:rPr lang="en-US" altLang="zh-CN" dirty="0" smtClean="0"/>
              <a:t>What for?</a:t>
            </a:r>
          </a:p>
          <a:p>
            <a:pPr marL="0" indent="0">
              <a:buNone/>
            </a:pPr>
            <a:r>
              <a:rPr lang="en-US" altLang="zh-CN" dirty="0"/>
              <a:t>T</a:t>
            </a:r>
            <a:r>
              <a:rPr lang="en-US" altLang="zh-CN" dirty="0" smtClean="0"/>
              <a:t>o </a:t>
            </a:r>
            <a:r>
              <a:rPr lang="en-US" altLang="zh-CN" dirty="0"/>
              <a:t>approximate difficult-to-compute </a:t>
            </a:r>
            <a:r>
              <a:rPr lang="en-US" altLang="zh-CN" dirty="0" smtClean="0"/>
              <a:t>probability distributions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2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9757" y="3374692"/>
            <a:ext cx="79928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latin typeface="Verdana"/>
                <a:cs typeface="Verdana"/>
              </a:rPr>
              <a:t>Variational</a:t>
            </a:r>
            <a:r>
              <a:rPr lang="en-US" altLang="zh-CN" sz="2000" dirty="0">
                <a:latin typeface="Verdana"/>
                <a:cs typeface="Verdana"/>
              </a:rPr>
              <a:t> </a:t>
            </a:r>
            <a:r>
              <a:rPr lang="en-US" altLang="zh-CN" sz="2000" dirty="0" smtClean="0">
                <a:latin typeface="Verdana"/>
                <a:cs typeface="Verdana"/>
              </a:rPr>
              <a:t>inference is </a:t>
            </a:r>
            <a:r>
              <a:rPr lang="en-US" altLang="zh-CN" sz="2000" dirty="0">
                <a:latin typeface="Verdana"/>
                <a:cs typeface="Verdana"/>
              </a:rPr>
              <a:t>widely used to approximate posterior distributions for Bayesian models.</a:t>
            </a:r>
            <a:endParaRPr lang="zh-CN" altLang="en-US" sz="2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1506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PT_BKG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9" name="Footer Placeholder 6"/>
          <p:cNvSpPr txBox="1">
            <a:spLocks noChangeArrowheads="1"/>
          </p:cNvSpPr>
          <p:nvPr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chemeClr val="bg1"/>
                </a:solidFill>
              </a:rPr>
              <a:t>uOttawa.ca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-6643" y="-1866"/>
            <a:ext cx="9165584" cy="6656791"/>
            <a:chOff x="-6643" y="-1866"/>
            <a:chExt cx="9165584" cy="6656791"/>
          </a:xfrm>
        </p:grpSpPr>
        <p:sp>
          <p:nvSpPr>
            <p:cNvPr id="25" name="Rectangle 24"/>
            <p:cNvSpPr/>
            <p:nvPr/>
          </p:nvSpPr>
          <p:spPr bwMode="auto">
            <a:xfrm>
              <a:off x="-6643" y="5661248"/>
              <a:ext cx="9165584" cy="993677"/>
            </a:xfrm>
            <a:prstGeom prst="rect">
              <a:avLst/>
            </a:prstGeom>
            <a:solidFill>
              <a:srgbClr val="3B3734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10" charset="0"/>
                </a:rPr>
                <a:t> 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endParaRPr>
            </a:p>
          </p:txBody>
        </p:sp>
        <p:pic>
          <p:nvPicPr>
            <p:cNvPr id="26" name="Picture 25" descr="uOttawa_HOR_WHIT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3600" y="5949280"/>
              <a:ext cx="1693389" cy="452922"/>
            </a:xfrm>
            <a:prstGeom prst="rect">
              <a:avLst/>
            </a:prstGeom>
          </p:spPr>
        </p:pic>
        <p:pic>
          <p:nvPicPr>
            <p:cNvPr id="27" name="Picture 26" descr="top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-1866"/>
              <a:ext cx="9144002" cy="384305"/>
            </a:xfrm>
            <a:prstGeom prst="rect">
              <a:avLst/>
            </a:prstGeom>
          </p:spPr>
        </p:pic>
        <p:sp>
          <p:nvSpPr>
            <p:cNvPr id="33" name="Footer Placeholder 6"/>
            <p:cNvSpPr txBox="1">
              <a:spLocks noChangeArrowheads="1"/>
            </p:cNvSpPr>
            <p:nvPr/>
          </p:nvSpPr>
          <p:spPr bwMode="auto">
            <a:xfrm>
              <a:off x="179512" y="6152115"/>
              <a:ext cx="4536504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A69C95"/>
                  </a:solidFill>
                  <a:latin typeface="Verdana" charset="0"/>
                  <a:ea typeface="ＭＳ Ｐゴシック" charset="0"/>
                  <a:cs typeface="Verdana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l"/>
              <a:r>
                <a:rPr lang="en-US" dirty="0" err="1" smtClean="0">
                  <a:solidFill>
                    <a:schemeClr val="bg1"/>
                  </a:solidFill>
                </a:rPr>
                <a:t>uOttawa.ca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1148"/>
            <a:ext cx="9171460" cy="213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01786" y="548680"/>
            <a:ext cx="858346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</a:rPr>
              <a:t>Outline</a:t>
            </a:r>
          </a:p>
          <a:p>
            <a:endParaRPr lang="en-US" altLang="zh-CN" sz="3200" dirty="0" smtClean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General problem and core idea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	</a:t>
            </a:r>
            <a:r>
              <a:rPr lang="en-US" altLang="zh-CN" dirty="0">
                <a:solidFill>
                  <a:schemeClr val="bg1"/>
                </a:solidFill>
              </a:rPr>
              <a:t>- </a:t>
            </a:r>
            <a:r>
              <a:rPr lang="en-US" altLang="zh-CN" dirty="0" err="1">
                <a:solidFill>
                  <a:schemeClr val="bg1"/>
                </a:solidFill>
              </a:rPr>
              <a:t>Kullback-Leibler</a:t>
            </a:r>
            <a:r>
              <a:rPr lang="en-US" altLang="zh-CN" dirty="0">
                <a:solidFill>
                  <a:schemeClr val="bg1"/>
                </a:solidFill>
              </a:rPr>
              <a:t> divergence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Approximate inference</a:t>
            </a:r>
            <a:endParaRPr lang="en-US" altLang="zh-CN" sz="3200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	- ELBO </a:t>
            </a:r>
            <a:r>
              <a:rPr lang="en-US" altLang="zh-CN" dirty="0">
                <a:solidFill>
                  <a:schemeClr val="bg1"/>
                </a:solidFill>
              </a:rPr>
              <a:t>- Evidence lower </a:t>
            </a:r>
            <a:r>
              <a:rPr lang="en-US" altLang="zh-CN" dirty="0" smtClean="0">
                <a:solidFill>
                  <a:schemeClr val="bg1"/>
                </a:solidFill>
              </a:rPr>
              <a:t>bound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>
                <a:solidFill>
                  <a:schemeClr val="bg1"/>
                </a:solidFill>
              </a:rPr>
              <a:t>- </a:t>
            </a:r>
            <a:r>
              <a:rPr lang="en-US" altLang="zh-CN" dirty="0" err="1">
                <a:solidFill>
                  <a:schemeClr val="bg1"/>
                </a:solidFill>
              </a:rPr>
              <a:t>Variational</a:t>
            </a:r>
            <a:r>
              <a:rPr lang="en-US" altLang="zh-CN" dirty="0">
                <a:solidFill>
                  <a:schemeClr val="bg1"/>
                </a:solidFill>
              </a:rPr>
              <a:t> family - Mean-field </a:t>
            </a:r>
            <a:r>
              <a:rPr lang="en-US" altLang="zh-CN" dirty="0">
                <a:solidFill>
                  <a:schemeClr val="bg1"/>
                </a:solidFill>
              </a:rPr>
              <a:t>approximation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Optimization </a:t>
            </a:r>
            <a:r>
              <a:rPr lang="en-US" altLang="zh-CN" sz="3200" dirty="0" smtClean="0">
                <a:solidFill>
                  <a:schemeClr val="bg1"/>
                </a:solidFill>
              </a:rPr>
              <a:t>algorithm (CAVI)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A complete example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Summary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References</a:t>
            </a:r>
            <a:endParaRPr lang="en-US" altLang="zh-CN" sz="3200" dirty="0">
              <a:solidFill>
                <a:schemeClr val="bg1"/>
              </a:solidFill>
            </a:endParaRPr>
          </a:p>
          <a:p>
            <a:endParaRPr lang="en-US" altLang="zh-CN" sz="3200" dirty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endParaRPr lang="en-US" altLang="zh-CN" sz="3200" dirty="0" smtClean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201786" y="1619300"/>
            <a:ext cx="5810374" cy="122413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95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95535" y="535962"/>
            <a:ext cx="3312369" cy="576064"/>
          </a:xfrm>
        </p:spPr>
        <p:txBody>
          <a:bodyPr/>
          <a:lstStyle/>
          <a:p>
            <a:r>
              <a:rPr lang="en-US" altLang="zh-CN" sz="2400" dirty="0" smtClean="0">
                <a:solidFill>
                  <a:srgbClr val="8F001A"/>
                </a:solidFill>
              </a:rPr>
              <a:t>General Problem</a:t>
            </a:r>
            <a:endParaRPr lang="zh-CN" altLang="en-US" sz="2400" dirty="0">
              <a:solidFill>
                <a:srgbClr val="8F001A"/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4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268760"/>
            <a:ext cx="3672408" cy="528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7544" y="2124819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x</a:t>
            </a:r>
            <a:r>
              <a:rPr lang="en-US" altLang="zh-CN" dirty="0" smtClean="0"/>
              <a:t> : a set of observed variables</a:t>
            </a:r>
          </a:p>
          <a:p>
            <a:r>
              <a:rPr lang="en-US" altLang="zh-CN" b="1" dirty="0" smtClean="0"/>
              <a:t>z</a:t>
            </a:r>
            <a:r>
              <a:rPr lang="en-US" altLang="zh-CN" dirty="0" smtClean="0"/>
              <a:t> : a set of  latent variables</a:t>
            </a:r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733" y="980728"/>
            <a:ext cx="1438275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462" y="3819057"/>
            <a:ext cx="2925614" cy="116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直接箭头连接符 7"/>
          <p:cNvCxnSpPr/>
          <p:nvPr/>
        </p:nvCxnSpPr>
        <p:spPr bwMode="auto">
          <a:xfrm>
            <a:off x="5541020" y="4120914"/>
            <a:ext cx="1079649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6873032" y="4522608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Known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 flipH="1">
            <a:off x="3426203" y="4983510"/>
            <a:ext cx="1188132" cy="3590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2419908" y="5445224"/>
            <a:ext cx="1763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Difficult to compute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9" name="标题 2"/>
          <p:cNvSpPr txBox="1">
            <a:spLocks/>
          </p:cNvSpPr>
          <p:nvPr/>
        </p:nvSpPr>
        <p:spPr bwMode="auto">
          <a:xfrm>
            <a:off x="467544" y="3312071"/>
            <a:ext cx="3106309" cy="476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990000"/>
                </a:solidFill>
                <a:latin typeface="Verdana"/>
                <a:ea typeface="ＭＳ Ｐゴシック" charset="0"/>
                <a:cs typeface="Verdan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9pPr>
          </a:lstStyle>
          <a:p>
            <a:r>
              <a:rPr lang="en-US" altLang="zh-CN" sz="2000" b="0" dirty="0" err="1" smtClean="0">
                <a:solidFill>
                  <a:schemeClr val="tx1"/>
                </a:solidFill>
              </a:rPr>
              <a:t>Postierior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distribution:</a:t>
            </a:r>
            <a:endParaRPr lang="zh-CN" altLang="en-US" sz="2000" b="0" dirty="0">
              <a:solidFill>
                <a:schemeClr val="tx1"/>
              </a:solidFill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160" y="4427659"/>
            <a:ext cx="651561" cy="651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76" y="4540418"/>
            <a:ext cx="1847875" cy="161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454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5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888" y="3212976"/>
            <a:ext cx="2664296" cy="96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286" y="535962"/>
            <a:ext cx="2925614" cy="116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395536" y="2093947"/>
            <a:ext cx="7920880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he </a:t>
            </a:r>
            <a:r>
              <a:rPr lang="en-US" altLang="zh-CN" dirty="0"/>
              <a:t>marginal distribution of the observations, also called the </a:t>
            </a:r>
            <a:r>
              <a:rPr lang="en-US" altLang="zh-CN" b="1" i="1" dirty="0" smtClean="0"/>
              <a:t>evidence:</a:t>
            </a:r>
            <a:endParaRPr lang="zh-CN" altLang="en-US" b="1" dirty="0"/>
          </a:p>
        </p:txBody>
      </p:sp>
      <p:sp>
        <p:nvSpPr>
          <p:cNvPr id="8" name="矩形 7"/>
          <p:cNvSpPr/>
          <p:nvPr/>
        </p:nvSpPr>
        <p:spPr>
          <a:xfrm>
            <a:off x="421828" y="4509120"/>
            <a:ext cx="79008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Difficult to compute:</a:t>
            </a:r>
          </a:p>
          <a:p>
            <a:pPr marL="457200" indent="-457200">
              <a:buAutoNum type="arabicPeriod"/>
            </a:pPr>
            <a:r>
              <a:rPr lang="en-US" altLang="zh-CN" dirty="0" smtClean="0"/>
              <a:t>this </a:t>
            </a:r>
            <a:r>
              <a:rPr lang="en-US" altLang="zh-CN" dirty="0"/>
              <a:t>evidence integral is unavailable in closed </a:t>
            </a:r>
            <a:r>
              <a:rPr lang="en-US" altLang="zh-CN" dirty="0" smtClean="0"/>
              <a:t>form</a:t>
            </a:r>
          </a:p>
          <a:p>
            <a:pPr marL="457200" indent="-457200">
              <a:buAutoNum type="arabicPeriod"/>
            </a:pPr>
            <a:r>
              <a:rPr lang="en-US" altLang="zh-CN" dirty="0" smtClean="0"/>
              <a:t>requires exponential time </a:t>
            </a:r>
            <a:r>
              <a:rPr lang="en-US" altLang="zh-CN" dirty="0"/>
              <a:t>to compute.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454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err="1">
                <a:solidFill>
                  <a:srgbClr val="8F001A"/>
                </a:solidFill>
              </a:rPr>
              <a:t>Variational</a:t>
            </a:r>
            <a:r>
              <a:rPr lang="en-US" altLang="zh-CN" sz="2400" dirty="0">
                <a:solidFill>
                  <a:srgbClr val="8F001A"/>
                </a:solidFill>
              </a:rPr>
              <a:t> </a:t>
            </a:r>
            <a:r>
              <a:rPr lang="en-US" altLang="zh-CN" sz="2400" dirty="0" smtClean="0">
                <a:solidFill>
                  <a:srgbClr val="8F001A"/>
                </a:solidFill>
              </a:rPr>
              <a:t>Inference – core idea</a:t>
            </a:r>
            <a:endParaRPr lang="zh-CN" altLang="en-US" sz="2400" dirty="0">
              <a:solidFill>
                <a:srgbClr val="8F001A"/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6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6437" y="1556792"/>
            <a:ext cx="813690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Verdana"/>
                <a:cs typeface="Verdana"/>
              </a:rPr>
              <a:t>We restrict </a:t>
            </a:r>
            <a:r>
              <a:rPr lang="en-US" altLang="zh-CN" sz="2000" dirty="0">
                <a:latin typeface="Verdana"/>
                <a:cs typeface="Verdana"/>
              </a:rPr>
              <a:t>ourselves a family of approximate distributions D over the latent variables. </a:t>
            </a:r>
            <a:endParaRPr lang="en-US" altLang="zh-CN" sz="2000" dirty="0" smtClean="0">
              <a:latin typeface="Verdana"/>
              <a:cs typeface="Verdana"/>
            </a:endParaRPr>
          </a:p>
          <a:p>
            <a:endParaRPr lang="en-US" altLang="zh-CN" sz="2000" dirty="0">
              <a:latin typeface="Verdana"/>
              <a:cs typeface="Verdana"/>
            </a:endParaRPr>
          </a:p>
          <a:p>
            <a:r>
              <a:rPr lang="en-US" altLang="zh-CN" sz="2000" dirty="0">
                <a:latin typeface="Verdana"/>
                <a:cs typeface="Verdana"/>
              </a:rPr>
              <a:t>We </a:t>
            </a:r>
            <a:r>
              <a:rPr lang="en-US" altLang="zh-CN" sz="2000" dirty="0">
                <a:latin typeface="Verdana"/>
                <a:cs typeface="Verdana"/>
              </a:rPr>
              <a:t>then try to find the member of that family that minimizes the </a:t>
            </a:r>
            <a:r>
              <a:rPr lang="en-US" altLang="zh-CN" sz="2000" dirty="0" err="1" smtClean="0">
                <a:latin typeface="Verdana"/>
                <a:cs typeface="Verdana"/>
              </a:rPr>
              <a:t>Kullback-Leibler</a:t>
            </a:r>
            <a:r>
              <a:rPr lang="en-US" altLang="zh-CN" sz="2000" dirty="0" smtClean="0">
                <a:latin typeface="Verdana"/>
                <a:cs typeface="Verdana"/>
              </a:rPr>
              <a:t> divergence to </a:t>
            </a:r>
            <a:r>
              <a:rPr lang="en-US" altLang="zh-CN" sz="2000" dirty="0">
                <a:latin typeface="Verdana"/>
                <a:cs typeface="Verdana"/>
              </a:rPr>
              <a:t>the exact posterior. 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1789" y="5258816"/>
            <a:ext cx="66990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Verdana"/>
                <a:cs typeface="Verdana"/>
              </a:rPr>
              <a:t>This reduces to solving an </a:t>
            </a:r>
            <a:r>
              <a:rPr lang="en-US" altLang="zh-CN" sz="2000" b="1" dirty="0">
                <a:latin typeface="Verdana"/>
                <a:cs typeface="Verdana"/>
              </a:rPr>
              <a:t>optimization problem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03648" y="3784684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 smtClean="0"/>
              <a:t>q</a:t>
            </a:r>
            <a:r>
              <a:rPr lang="en-US" altLang="zh-CN" sz="3200" dirty="0" smtClean="0"/>
              <a:t>*(</a:t>
            </a:r>
            <a:r>
              <a:rPr lang="en-US" altLang="zh-CN" sz="3200" b="1" dirty="0" smtClean="0"/>
              <a:t>z</a:t>
            </a:r>
            <a:r>
              <a:rPr lang="en-US" altLang="zh-CN" sz="3200" dirty="0" smtClean="0"/>
              <a:t>) = </a:t>
            </a:r>
            <a:r>
              <a:rPr lang="en-US" altLang="zh-CN" sz="3200" dirty="0" err="1" smtClean="0"/>
              <a:t>arg</a:t>
            </a:r>
            <a:r>
              <a:rPr lang="en-US" altLang="zh-CN" sz="3200" dirty="0" smtClean="0"/>
              <a:t> min </a:t>
            </a:r>
            <a:r>
              <a:rPr lang="en-US" altLang="zh-CN" sz="3200" i="1" dirty="0" smtClean="0"/>
              <a:t>KL </a:t>
            </a:r>
            <a:r>
              <a:rPr lang="en-US" altLang="zh-CN" sz="3200" dirty="0" smtClean="0"/>
              <a:t>(</a:t>
            </a:r>
            <a:r>
              <a:rPr lang="en-US" altLang="zh-CN" sz="3200" i="1" dirty="0" smtClean="0"/>
              <a:t>q</a:t>
            </a:r>
            <a:r>
              <a:rPr lang="en-US" altLang="zh-CN" sz="3200" dirty="0" smtClean="0"/>
              <a:t>(</a:t>
            </a:r>
            <a:r>
              <a:rPr lang="en-US" altLang="zh-CN" sz="3200" b="1" dirty="0" smtClean="0"/>
              <a:t>z</a:t>
            </a:r>
            <a:r>
              <a:rPr lang="en-US" altLang="zh-CN" sz="3200" dirty="0" smtClean="0"/>
              <a:t>) || </a:t>
            </a:r>
            <a:r>
              <a:rPr lang="en-US" altLang="zh-CN" sz="3200" i="1" dirty="0" smtClean="0"/>
              <a:t>p</a:t>
            </a:r>
            <a:r>
              <a:rPr lang="en-US" altLang="zh-CN" sz="3200" dirty="0" smtClean="0"/>
              <a:t>(</a:t>
            </a:r>
            <a:r>
              <a:rPr lang="en-US" altLang="zh-CN" sz="3200" b="1" dirty="0" smtClean="0"/>
              <a:t>z</a:t>
            </a:r>
            <a:r>
              <a:rPr lang="en-US" altLang="zh-CN" sz="3200" dirty="0" smtClean="0"/>
              <a:t> | </a:t>
            </a:r>
            <a:r>
              <a:rPr lang="en-US" altLang="zh-CN" sz="3200" b="1" dirty="0" smtClean="0"/>
              <a:t>x</a:t>
            </a:r>
            <a:r>
              <a:rPr lang="en-US" altLang="zh-CN" sz="3200" dirty="0" smtClean="0"/>
              <a:t>))</a:t>
            </a:r>
            <a:endParaRPr lang="zh-CN" alt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2782802" y="425474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dirty="0" smtClean="0"/>
              <a:t>q</a:t>
            </a:r>
            <a:r>
              <a:rPr lang="en-US" altLang="zh-CN" sz="1800" dirty="0" smtClean="0"/>
              <a:t>(</a:t>
            </a:r>
            <a:r>
              <a:rPr lang="en-US" altLang="zh-CN" sz="1800" b="1" dirty="0" smtClean="0"/>
              <a:t>z</a:t>
            </a:r>
            <a:r>
              <a:rPr lang="en-US" altLang="zh-CN" sz="1800" dirty="0" smtClean="0"/>
              <a:t>) </a:t>
            </a:r>
            <a:r>
              <a:rPr lang="zh-CN" altLang="en-US" sz="1800" dirty="0" smtClean="0"/>
              <a:t>∈</a:t>
            </a:r>
            <a:r>
              <a:rPr lang="en-US" altLang="zh-CN" sz="1800" dirty="0" smtClean="0"/>
              <a:t> D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5454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7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1520" y="535962"/>
            <a:ext cx="69919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C00000"/>
                </a:solidFill>
                <a:latin typeface="Verdana"/>
                <a:cs typeface="Verdana"/>
              </a:rPr>
              <a:t>Kullback-Leibler</a:t>
            </a:r>
            <a:r>
              <a:rPr lang="en-US" altLang="zh-CN" dirty="0">
                <a:solidFill>
                  <a:srgbClr val="C00000"/>
                </a:solidFill>
                <a:latin typeface="Verdana"/>
                <a:cs typeface="Verdana"/>
              </a:rPr>
              <a:t> divergence </a:t>
            </a:r>
            <a:r>
              <a:rPr lang="en-US" altLang="zh-CN" dirty="0" smtClean="0">
                <a:solidFill>
                  <a:srgbClr val="C00000"/>
                </a:solidFill>
                <a:latin typeface="Verdana"/>
                <a:cs typeface="Verdana"/>
              </a:rPr>
              <a:t>(KL divergence)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37" y="1268760"/>
            <a:ext cx="8064896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zh-CN" dirty="0" smtClean="0"/>
              <a:t>an </a:t>
            </a:r>
            <a:r>
              <a:rPr lang="en-US" altLang="zh-CN" dirty="0"/>
              <a:t>information-theoretic measure of proximity between two distributions</a:t>
            </a:r>
            <a:r>
              <a:rPr lang="en-US" altLang="zh-CN" dirty="0" smtClean="0"/>
              <a:t>. </a:t>
            </a:r>
          </a:p>
          <a:p>
            <a:pPr marL="342900" indent="-342900">
              <a:buFontTx/>
              <a:buChar char="-"/>
            </a:pPr>
            <a:r>
              <a:rPr lang="en-US" altLang="zh-CN" dirty="0" smtClean="0"/>
              <a:t>It </a:t>
            </a:r>
            <a:r>
              <a:rPr lang="en-US" altLang="zh-CN" dirty="0"/>
              <a:t>is minimized </a:t>
            </a:r>
            <a:r>
              <a:rPr lang="en-US" altLang="zh-CN" dirty="0" smtClean="0"/>
              <a:t>to be 0 when </a:t>
            </a:r>
            <a:r>
              <a:rPr lang="en-US" altLang="zh-CN" dirty="0"/>
              <a:t>two </a:t>
            </a:r>
            <a:r>
              <a:rPr lang="en-US" altLang="zh-CN" dirty="0" smtClean="0"/>
              <a:t>distributions are the same.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9553" y="2924943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KL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z</a:t>
            </a:r>
            <a:r>
              <a:rPr lang="en-US" altLang="zh-CN" dirty="0" smtClean="0"/>
              <a:t>) ||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z </a:t>
            </a:r>
            <a:r>
              <a:rPr lang="en-US" altLang="zh-CN" dirty="0" smtClean="0"/>
              <a:t>| </a:t>
            </a:r>
            <a:r>
              <a:rPr lang="en-US" altLang="zh-CN" b="1" dirty="0" smtClean="0"/>
              <a:t>x</a:t>
            </a:r>
            <a:r>
              <a:rPr lang="en-US" altLang="zh-CN" dirty="0" smtClean="0"/>
              <a:t>)) = </a:t>
            </a:r>
            <a:r>
              <a:rPr lang="en-US" altLang="zh-CN" i="1" dirty="0" smtClean="0"/>
              <a:t>E</a:t>
            </a:r>
            <a:r>
              <a:rPr lang="en-US" altLang="zh-CN" dirty="0" smtClean="0"/>
              <a:t> [log </a:t>
            </a:r>
            <a:r>
              <a:rPr lang="en-US" altLang="zh-CN" i="1" dirty="0"/>
              <a:t>q</a:t>
            </a:r>
            <a:r>
              <a:rPr lang="en-US" altLang="zh-CN" dirty="0"/>
              <a:t>(</a:t>
            </a:r>
            <a:r>
              <a:rPr lang="en-US" altLang="zh-CN" b="1" dirty="0"/>
              <a:t>z</a:t>
            </a:r>
            <a:r>
              <a:rPr lang="en-US" altLang="zh-CN" dirty="0" smtClean="0"/>
              <a:t>)] – </a:t>
            </a:r>
            <a:r>
              <a:rPr lang="en-US" altLang="zh-CN" i="1" dirty="0" smtClean="0"/>
              <a:t>E</a:t>
            </a:r>
            <a:r>
              <a:rPr lang="en-US" altLang="zh-CN" dirty="0" smtClean="0"/>
              <a:t> [log 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b="1" dirty="0"/>
              <a:t>z </a:t>
            </a:r>
            <a:r>
              <a:rPr lang="en-US" altLang="zh-CN" dirty="0"/>
              <a:t>| </a:t>
            </a:r>
            <a:r>
              <a:rPr lang="en-US" altLang="zh-CN" b="1" dirty="0"/>
              <a:t>x</a:t>
            </a:r>
            <a:r>
              <a:rPr lang="en-US" altLang="zh-CN" dirty="0" smtClean="0"/>
              <a:t>)] </a:t>
            </a:r>
          </a:p>
          <a:p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      = </a:t>
            </a:r>
            <a:r>
              <a:rPr lang="en-US" altLang="zh-CN" i="1" dirty="0"/>
              <a:t>E</a:t>
            </a:r>
            <a:r>
              <a:rPr lang="en-US" altLang="zh-CN" dirty="0"/>
              <a:t> [log </a:t>
            </a:r>
            <a:r>
              <a:rPr lang="en-US" altLang="zh-CN" i="1" dirty="0"/>
              <a:t>q</a:t>
            </a:r>
            <a:r>
              <a:rPr lang="en-US" altLang="zh-CN" dirty="0"/>
              <a:t>(</a:t>
            </a:r>
            <a:r>
              <a:rPr lang="en-US" altLang="zh-CN" b="1" dirty="0"/>
              <a:t>z</a:t>
            </a:r>
            <a:r>
              <a:rPr lang="en-US" altLang="zh-CN" dirty="0"/>
              <a:t>)] – </a:t>
            </a:r>
            <a:r>
              <a:rPr lang="en-US" altLang="zh-CN" i="1" dirty="0"/>
              <a:t>E</a:t>
            </a:r>
            <a:r>
              <a:rPr lang="en-US" altLang="zh-CN" dirty="0"/>
              <a:t> </a:t>
            </a:r>
            <a:r>
              <a:rPr lang="en-US" altLang="zh-CN" dirty="0" smtClean="0"/>
              <a:t>[log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z</a:t>
            </a:r>
            <a:r>
              <a:rPr lang="en-US" altLang="zh-CN" dirty="0" smtClean="0"/>
              <a:t>, </a:t>
            </a:r>
            <a:r>
              <a:rPr lang="en-US" altLang="zh-CN" b="1" dirty="0"/>
              <a:t>x</a:t>
            </a:r>
            <a:r>
              <a:rPr lang="en-US" altLang="zh-CN" dirty="0" smtClean="0"/>
              <a:t>)] + </a:t>
            </a:r>
            <a:r>
              <a:rPr lang="en-US" altLang="zh-CN" dirty="0"/>
              <a:t>log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x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1520" y="4437112"/>
            <a:ext cx="28083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/>
              <a:t>* 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Note</a:t>
            </a:r>
            <a:r>
              <a:rPr lang="en-US" altLang="zh-CN" sz="2000" i="1" dirty="0" smtClean="0"/>
              <a:t>: all the expectation in our presentation is taken with respect to q(</a:t>
            </a:r>
            <a:r>
              <a:rPr lang="en-US" altLang="zh-CN" sz="2000" b="1" i="1" dirty="0" smtClean="0"/>
              <a:t>z</a:t>
            </a:r>
            <a:r>
              <a:rPr lang="en-US" altLang="zh-CN" sz="2000" i="1" dirty="0" smtClean="0"/>
              <a:t>) unless otherwise specified.</a:t>
            </a:r>
            <a:endParaRPr lang="zh-CN" altLang="en-US" sz="2000" i="1" dirty="0"/>
          </a:p>
        </p:txBody>
      </p:sp>
      <p:sp>
        <p:nvSpPr>
          <p:cNvPr id="11" name="矩形 10"/>
          <p:cNvSpPr/>
          <p:nvPr/>
        </p:nvSpPr>
        <p:spPr bwMode="auto">
          <a:xfrm>
            <a:off x="7452320" y="3645024"/>
            <a:ext cx="720080" cy="57606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cxnSp>
        <p:nvCxnSpPr>
          <p:cNvPr id="13" name="直接箭头连接符 12"/>
          <p:cNvCxnSpPr/>
          <p:nvPr/>
        </p:nvCxnSpPr>
        <p:spPr bwMode="auto">
          <a:xfrm flipH="1">
            <a:off x="6096335" y="4221088"/>
            <a:ext cx="1296144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4211960" y="4437112"/>
            <a:ext cx="1763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Difficult to compute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1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796" y="4401108"/>
            <a:ext cx="1847875" cy="161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828817" y="5622106"/>
            <a:ext cx="4645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ELBO helps to get around this!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1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7" y="4506138"/>
            <a:ext cx="651561" cy="651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379" y="4526829"/>
            <a:ext cx="651561" cy="651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279" y="5296325"/>
            <a:ext cx="651561" cy="651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718" y="4753439"/>
            <a:ext cx="651561" cy="651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5189887"/>
            <a:ext cx="651561" cy="651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619" y="4863236"/>
            <a:ext cx="651561" cy="651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454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5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PT_BKG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9" name="Footer Placeholder 6"/>
          <p:cNvSpPr txBox="1">
            <a:spLocks noChangeArrowheads="1"/>
          </p:cNvSpPr>
          <p:nvPr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chemeClr val="bg1"/>
                </a:solidFill>
              </a:rPr>
              <a:t>uOttawa.ca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-6643" y="-1866"/>
            <a:ext cx="9165584" cy="6656791"/>
            <a:chOff x="-6643" y="-1866"/>
            <a:chExt cx="9165584" cy="6656791"/>
          </a:xfrm>
        </p:grpSpPr>
        <p:sp>
          <p:nvSpPr>
            <p:cNvPr id="25" name="Rectangle 24"/>
            <p:cNvSpPr/>
            <p:nvPr/>
          </p:nvSpPr>
          <p:spPr bwMode="auto">
            <a:xfrm>
              <a:off x="-6643" y="5661248"/>
              <a:ext cx="9165584" cy="993677"/>
            </a:xfrm>
            <a:prstGeom prst="rect">
              <a:avLst/>
            </a:prstGeom>
            <a:solidFill>
              <a:srgbClr val="3B3734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10" charset="0"/>
                </a:rPr>
                <a:t> 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endParaRPr>
            </a:p>
          </p:txBody>
        </p:sp>
        <p:pic>
          <p:nvPicPr>
            <p:cNvPr id="26" name="Picture 25" descr="uOttawa_HOR_WHIT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3600" y="5949280"/>
              <a:ext cx="1693389" cy="452922"/>
            </a:xfrm>
            <a:prstGeom prst="rect">
              <a:avLst/>
            </a:prstGeom>
          </p:spPr>
        </p:pic>
        <p:pic>
          <p:nvPicPr>
            <p:cNvPr id="27" name="Picture 26" descr="top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-1866"/>
              <a:ext cx="9144002" cy="384305"/>
            </a:xfrm>
            <a:prstGeom prst="rect">
              <a:avLst/>
            </a:prstGeom>
          </p:spPr>
        </p:pic>
        <p:sp>
          <p:nvSpPr>
            <p:cNvPr id="33" name="Footer Placeholder 6"/>
            <p:cNvSpPr txBox="1">
              <a:spLocks noChangeArrowheads="1"/>
            </p:cNvSpPr>
            <p:nvPr/>
          </p:nvSpPr>
          <p:spPr bwMode="auto">
            <a:xfrm>
              <a:off x="179512" y="6152115"/>
              <a:ext cx="4536504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A69C95"/>
                  </a:solidFill>
                  <a:latin typeface="Verdana" charset="0"/>
                  <a:ea typeface="ＭＳ Ｐゴシック" charset="0"/>
                  <a:cs typeface="Verdana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l"/>
              <a:r>
                <a:rPr lang="en-US" dirty="0" err="1" smtClean="0">
                  <a:solidFill>
                    <a:schemeClr val="bg1"/>
                  </a:solidFill>
                </a:rPr>
                <a:t>uOttawa.ca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1148"/>
            <a:ext cx="9171460" cy="213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01786" y="548680"/>
            <a:ext cx="858346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</a:rPr>
              <a:t>Outline</a:t>
            </a:r>
          </a:p>
          <a:p>
            <a:endParaRPr lang="en-US" altLang="zh-CN" sz="3200" dirty="0" smtClean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General problem and core idea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	</a:t>
            </a:r>
            <a:r>
              <a:rPr lang="en-US" altLang="zh-CN" dirty="0">
                <a:solidFill>
                  <a:schemeClr val="bg1"/>
                </a:solidFill>
              </a:rPr>
              <a:t>- </a:t>
            </a:r>
            <a:r>
              <a:rPr lang="en-US" altLang="zh-CN" dirty="0" err="1">
                <a:solidFill>
                  <a:schemeClr val="bg1"/>
                </a:solidFill>
              </a:rPr>
              <a:t>Kullback-Leibler</a:t>
            </a:r>
            <a:r>
              <a:rPr lang="en-US" altLang="zh-CN" dirty="0">
                <a:solidFill>
                  <a:schemeClr val="bg1"/>
                </a:solidFill>
              </a:rPr>
              <a:t> divergence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Approximate inference</a:t>
            </a:r>
            <a:endParaRPr lang="en-US" altLang="zh-CN" sz="3200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	- ELBO </a:t>
            </a:r>
            <a:r>
              <a:rPr lang="en-US" altLang="zh-CN" dirty="0">
                <a:solidFill>
                  <a:schemeClr val="bg1"/>
                </a:solidFill>
              </a:rPr>
              <a:t>- Evidence lower </a:t>
            </a:r>
            <a:r>
              <a:rPr lang="en-US" altLang="zh-CN" dirty="0" smtClean="0">
                <a:solidFill>
                  <a:schemeClr val="bg1"/>
                </a:solidFill>
              </a:rPr>
              <a:t>bound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>
                <a:solidFill>
                  <a:schemeClr val="bg1"/>
                </a:solidFill>
              </a:rPr>
              <a:t>- </a:t>
            </a:r>
            <a:r>
              <a:rPr lang="en-US" altLang="zh-CN" dirty="0" smtClean="0">
                <a:solidFill>
                  <a:schemeClr val="bg1"/>
                </a:solidFill>
              </a:rPr>
              <a:t>Mean-field </a:t>
            </a:r>
            <a:r>
              <a:rPr lang="en-US" altLang="zh-CN" dirty="0" err="1" smtClean="0">
                <a:solidFill>
                  <a:schemeClr val="bg1"/>
                </a:solidFill>
              </a:rPr>
              <a:t>variational</a:t>
            </a:r>
            <a:r>
              <a:rPr lang="en-US" altLang="zh-CN" dirty="0" smtClean="0">
                <a:solidFill>
                  <a:schemeClr val="bg1"/>
                </a:solidFill>
              </a:rPr>
              <a:t> family</a:t>
            </a:r>
            <a:endParaRPr lang="en-US" altLang="zh-CN" dirty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Optimization </a:t>
            </a:r>
            <a:r>
              <a:rPr lang="en-US" altLang="zh-CN" sz="3200" dirty="0" smtClean="0">
                <a:solidFill>
                  <a:schemeClr val="bg1"/>
                </a:solidFill>
              </a:rPr>
              <a:t>algorithm (CAVI)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A complete example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Summary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References</a:t>
            </a:r>
            <a:endParaRPr lang="en-US" altLang="zh-CN" sz="3200" dirty="0">
              <a:solidFill>
                <a:schemeClr val="bg1"/>
              </a:solidFill>
            </a:endParaRPr>
          </a:p>
          <a:p>
            <a:endParaRPr lang="en-US" altLang="zh-CN" sz="3200" dirty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endParaRPr lang="en-US" altLang="zh-CN" sz="3200" dirty="0" smtClean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01786" y="2816932"/>
            <a:ext cx="7106518" cy="122413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73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1239" y="394061"/>
            <a:ext cx="7774632" cy="864096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ELBO - Evidence lower bound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9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71800" y="1340768"/>
            <a:ext cx="34339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dirty="0" smtClean="0"/>
              <a:t>KL</a:t>
            </a:r>
            <a:r>
              <a:rPr lang="en-US" altLang="zh-CN" sz="2800" dirty="0" smtClean="0"/>
              <a:t> + </a:t>
            </a:r>
            <a:r>
              <a:rPr lang="en-US" altLang="zh-CN" sz="2800" i="1" dirty="0" smtClean="0"/>
              <a:t>ELBO </a:t>
            </a:r>
            <a:r>
              <a:rPr lang="en-US" altLang="zh-CN" sz="2800" dirty="0" smtClean="0"/>
              <a:t>= log </a:t>
            </a:r>
            <a:r>
              <a:rPr lang="en-US" altLang="zh-CN" sz="2800" i="1" dirty="0" smtClean="0"/>
              <a:t>p</a:t>
            </a:r>
            <a:r>
              <a:rPr lang="en-US" altLang="zh-CN" sz="2800" dirty="0" smtClean="0"/>
              <a:t>(</a:t>
            </a:r>
            <a:r>
              <a:rPr lang="en-US" altLang="zh-CN" sz="2800" b="1" dirty="0" smtClean="0"/>
              <a:t>x</a:t>
            </a:r>
            <a:r>
              <a:rPr lang="en-US" altLang="zh-CN" sz="2800" dirty="0" smtClean="0"/>
              <a:t>)</a:t>
            </a:r>
            <a:endParaRPr lang="zh-CN" altLang="en-US" sz="2800" dirty="0"/>
          </a:p>
        </p:txBody>
      </p:sp>
      <p:grpSp>
        <p:nvGrpSpPr>
          <p:cNvPr id="22" name="组合 21"/>
          <p:cNvGrpSpPr/>
          <p:nvPr/>
        </p:nvGrpSpPr>
        <p:grpSpPr>
          <a:xfrm>
            <a:off x="5796136" y="2492896"/>
            <a:ext cx="2969729" cy="2016224"/>
            <a:chOff x="5796136" y="2492896"/>
            <a:chExt cx="2969729" cy="2016224"/>
          </a:xfrm>
        </p:grpSpPr>
        <p:cxnSp>
          <p:nvCxnSpPr>
            <p:cNvPr id="7" name="直接连接符 6"/>
            <p:cNvCxnSpPr/>
            <p:nvPr/>
          </p:nvCxnSpPr>
          <p:spPr bwMode="auto">
            <a:xfrm>
              <a:off x="5796136" y="2492896"/>
              <a:ext cx="2736304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直接连接符 8"/>
            <p:cNvCxnSpPr/>
            <p:nvPr/>
          </p:nvCxnSpPr>
          <p:spPr bwMode="auto">
            <a:xfrm>
              <a:off x="5796136" y="3356992"/>
              <a:ext cx="1368152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049AD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直接连接符 10"/>
            <p:cNvCxnSpPr/>
            <p:nvPr/>
          </p:nvCxnSpPr>
          <p:spPr bwMode="auto">
            <a:xfrm>
              <a:off x="5796136" y="4509120"/>
              <a:ext cx="28803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直接箭头连接符 13"/>
            <p:cNvCxnSpPr/>
            <p:nvPr/>
          </p:nvCxnSpPr>
          <p:spPr bwMode="auto">
            <a:xfrm>
              <a:off x="6480212" y="2492896"/>
              <a:ext cx="0" cy="8640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6" name="直接箭头连接符 15"/>
            <p:cNvCxnSpPr/>
            <p:nvPr/>
          </p:nvCxnSpPr>
          <p:spPr bwMode="auto">
            <a:xfrm>
              <a:off x="7020272" y="3356992"/>
              <a:ext cx="0" cy="115212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8" name="直接箭头连接符 17"/>
            <p:cNvCxnSpPr/>
            <p:nvPr/>
          </p:nvCxnSpPr>
          <p:spPr bwMode="auto">
            <a:xfrm>
              <a:off x="7740352" y="2492896"/>
              <a:ext cx="0" cy="201622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19" name="矩形 18"/>
            <p:cNvSpPr/>
            <p:nvPr/>
          </p:nvSpPr>
          <p:spPr>
            <a:xfrm>
              <a:off x="5796136" y="2724889"/>
              <a:ext cx="49885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i="1" dirty="0"/>
                <a:t>KL</a:t>
              </a:r>
              <a:endParaRPr lang="zh-CN" altLang="en-US" sz="2000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6066476" y="3733001"/>
              <a:ext cx="82747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i="1" dirty="0"/>
                <a:t>ELBO</a:t>
              </a:r>
              <a:endParaRPr lang="zh-CN" altLang="en-US" sz="2000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7763668" y="3202346"/>
              <a:ext cx="100219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/>
                <a:t>log </a:t>
              </a:r>
              <a:r>
                <a:rPr lang="en-US" altLang="zh-CN" sz="2000" i="1" dirty="0"/>
                <a:t>p</a:t>
              </a:r>
              <a:r>
                <a:rPr lang="en-US" altLang="zh-CN" sz="2000" dirty="0"/>
                <a:t>(</a:t>
              </a:r>
              <a:r>
                <a:rPr lang="en-US" altLang="zh-CN" sz="2000" b="1" dirty="0"/>
                <a:t>x</a:t>
              </a:r>
              <a:r>
                <a:rPr lang="en-US" altLang="zh-CN" sz="2000" dirty="0"/>
                <a:t>)</a:t>
              </a:r>
              <a:endParaRPr lang="zh-CN" altLang="en-US" sz="2000" dirty="0"/>
            </a:p>
          </p:txBody>
        </p:sp>
      </p:grpSp>
      <p:sp>
        <p:nvSpPr>
          <p:cNvPr id="23" name="矩形 22"/>
          <p:cNvSpPr/>
          <p:nvPr/>
        </p:nvSpPr>
        <p:spPr bwMode="auto">
          <a:xfrm>
            <a:off x="194668" y="2158657"/>
            <a:ext cx="5112568" cy="7826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chemeClr val="tx1"/>
                </a:solidFill>
                <a:latin typeface="Times" pitchFamily="-110" charset="0"/>
              </a:rPr>
              <a:t>S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o</a:t>
            </a:r>
            <a:r>
              <a:rPr kumimoji="0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minimizing KL is equivalent to maximizing ELBO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43489" y="3414302"/>
            <a:ext cx="4558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q</a:t>
            </a:r>
            <a:r>
              <a:rPr lang="en-US" altLang="zh-CN" dirty="0" smtClean="0"/>
              <a:t>*(</a:t>
            </a:r>
            <a:r>
              <a:rPr lang="en-US" altLang="zh-CN" b="1" dirty="0" smtClean="0"/>
              <a:t>z</a:t>
            </a:r>
            <a:r>
              <a:rPr lang="en-US" altLang="zh-CN" dirty="0" smtClean="0"/>
              <a:t>) = </a:t>
            </a:r>
            <a:r>
              <a:rPr lang="en-US" altLang="zh-CN" dirty="0" err="1" smtClean="0"/>
              <a:t>arg</a:t>
            </a:r>
            <a:r>
              <a:rPr lang="en-US" altLang="zh-CN" dirty="0" smtClean="0"/>
              <a:t> min </a:t>
            </a:r>
            <a:r>
              <a:rPr lang="en-US" altLang="zh-CN" i="1" dirty="0" smtClean="0"/>
              <a:t>KL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z</a:t>
            </a:r>
            <a:r>
              <a:rPr lang="en-US" altLang="zh-CN" dirty="0" smtClean="0"/>
              <a:t>) ||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z</a:t>
            </a:r>
            <a:r>
              <a:rPr lang="en-US" altLang="zh-CN" dirty="0" smtClean="0"/>
              <a:t> | </a:t>
            </a:r>
            <a:r>
              <a:rPr lang="en-US" altLang="zh-CN" b="1" dirty="0" smtClean="0"/>
              <a:t>x</a:t>
            </a:r>
            <a:r>
              <a:rPr lang="en-US" altLang="zh-CN" dirty="0" smtClean="0"/>
              <a:t>))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846040" y="3789245"/>
            <a:ext cx="911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smtClean="0"/>
              <a:t>q</a:t>
            </a:r>
            <a:r>
              <a:rPr lang="en-US" altLang="zh-CN" sz="1200" dirty="0" smtClean="0"/>
              <a:t>(</a:t>
            </a:r>
            <a:r>
              <a:rPr lang="en-US" altLang="zh-CN" sz="1200" b="1" dirty="0" smtClean="0"/>
              <a:t>z</a:t>
            </a:r>
            <a:r>
              <a:rPr lang="en-US" altLang="zh-CN" sz="1200" dirty="0" smtClean="0"/>
              <a:t>) </a:t>
            </a:r>
            <a:r>
              <a:rPr lang="zh-CN" altLang="en-US" sz="1200" dirty="0" smtClean="0"/>
              <a:t>∈</a:t>
            </a:r>
            <a:r>
              <a:rPr lang="en-US" altLang="zh-CN" sz="1200" dirty="0" smtClean="0"/>
              <a:t> D</a:t>
            </a:r>
            <a:endParaRPr lang="zh-CN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766905" y="4190421"/>
            <a:ext cx="374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         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arg</a:t>
            </a:r>
            <a:r>
              <a:rPr lang="en-US" altLang="zh-CN" dirty="0" smtClean="0"/>
              <a:t> max </a:t>
            </a:r>
            <a:r>
              <a:rPr lang="en-US" altLang="zh-CN" i="1" dirty="0" smtClean="0"/>
              <a:t>ELBO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z</a:t>
            </a:r>
            <a:r>
              <a:rPr lang="en-US" altLang="zh-CN" dirty="0" smtClean="0"/>
              <a:t>))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846040" y="4549464"/>
            <a:ext cx="911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smtClean="0"/>
              <a:t>q</a:t>
            </a:r>
            <a:r>
              <a:rPr lang="en-US" altLang="zh-CN" sz="1200" dirty="0" smtClean="0"/>
              <a:t>(</a:t>
            </a:r>
            <a:r>
              <a:rPr lang="en-US" altLang="zh-CN" sz="1200" b="1" dirty="0" smtClean="0"/>
              <a:t>z</a:t>
            </a:r>
            <a:r>
              <a:rPr lang="en-US" altLang="zh-CN" sz="1200" dirty="0" smtClean="0"/>
              <a:t>) </a:t>
            </a:r>
            <a:r>
              <a:rPr lang="zh-CN" altLang="en-US" sz="1200" dirty="0" smtClean="0"/>
              <a:t>∈</a:t>
            </a:r>
            <a:r>
              <a:rPr lang="en-US" altLang="zh-CN" sz="1200" dirty="0" smtClean="0"/>
              <a:t> D</a:t>
            </a:r>
            <a:endParaRPr lang="zh-CN" altLang="en-US" sz="1200" dirty="0"/>
          </a:p>
        </p:txBody>
      </p:sp>
      <p:sp>
        <p:nvSpPr>
          <p:cNvPr id="24" name="矩形 23"/>
          <p:cNvSpPr/>
          <p:nvPr/>
        </p:nvSpPr>
        <p:spPr>
          <a:xfrm>
            <a:off x="194667" y="5229200"/>
            <a:ext cx="77212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Objective function: </a:t>
            </a:r>
          </a:p>
          <a:p>
            <a:pPr algn="ctr"/>
            <a:r>
              <a:rPr lang="en-US" altLang="zh-CN" i="1" dirty="0" smtClean="0"/>
              <a:t>ELBO </a:t>
            </a:r>
            <a:r>
              <a:rPr lang="en-US" altLang="zh-CN" dirty="0"/>
              <a:t>(</a:t>
            </a:r>
            <a:r>
              <a:rPr lang="en-US" altLang="zh-CN" i="1" dirty="0"/>
              <a:t>q</a:t>
            </a:r>
            <a:r>
              <a:rPr lang="en-US" altLang="zh-CN" dirty="0"/>
              <a:t>(</a:t>
            </a:r>
            <a:r>
              <a:rPr lang="en-US" altLang="zh-CN" b="1" dirty="0"/>
              <a:t>z</a:t>
            </a:r>
            <a:r>
              <a:rPr lang="en-US" altLang="zh-CN" dirty="0"/>
              <a:t>)) </a:t>
            </a:r>
            <a:r>
              <a:rPr lang="en-US" altLang="zh-CN" dirty="0" smtClean="0"/>
              <a:t>= </a:t>
            </a:r>
            <a:r>
              <a:rPr lang="en-US" altLang="zh-CN" i="1" dirty="0"/>
              <a:t>E</a:t>
            </a:r>
            <a:r>
              <a:rPr lang="en-US" altLang="zh-CN" dirty="0"/>
              <a:t> </a:t>
            </a:r>
            <a:r>
              <a:rPr lang="en-US" altLang="zh-CN" dirty="0" smtClean="0"/>
              <a:t>[log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z</a:t>
            </a:r>
            <a:r>
              <a:rPr lang="en-US" altLang="zh-CN" dirty="0" smtClean="0"/>
              <a:t>, </a:t>
            </a:r>
            <a:r>
              <a:rPr lang="en-US" altLang="zh-CN" b="1" dirty="0"/>
              <a:t>x</a:t>
            </a:r>
            <a:r>
              <a:rPr lang="en-US" altLang="zh-CN" dirty="0" smtClean="0"/>
              <a:t>)] – </a:t>
            </a:r>
            <a:r>
              <a:rPr lang="en-US" altLang="zh-CN" i="1" dirty="0"/>
              <a:t>E</a:t>
            </a:r>
            <a:r>
              <a:rPr lang="en-US" altLang="zh-CN" dirty="0"/>
              <a:t> [log </a:t>
            </a:r>
            <a:r>
              <a:rPr lang="en-US" altLang="zh-CN" i="1" dirty="0"/>
              <a:t>q</a:t>
            </a:r>
            <a:r>
              <a:rPr lang="en-US" altLang="zh-CN" dirty="0"/>
              <a:t>(</a:t>
            </a:r>
            <a:r>
              <a:rPr lang="en-US" altLang="zh-CN" b="1" dirty="0"/>
              <a:t>z</a:t>
            </a:r>
            <a:r>
              <a:rPr lang="en-US" altLang="zh-CN" dirty="0" smtClean="0"/>
              <a:t>)]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132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/>
      <p:bldP spid="26" grpId="0"/>
      <p:bldP spid="27" grpId="0"/>
      <p:bldP spid="28" grpId="0"/>
      <p:bldP spid="24" grpId="0"/>
    </p:bldLst>
  </p:timing>
</p:sld>
</file>

<file path=ppt/theme/theme1.xml><?xml version="1.0" encoding="utf-8"?>
<a:theme xmlns:a="http://schemas.openxmlformats.org/drawingml/2006/main" name="uOttawa-powerpoint-template">
  <a:themeElements>
    <a:clrScheme name="Garne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arne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0" charset="0"/>
          </a:defRPr>
        </a:defPPr>
      </a:lstStyle>
    </a:lnDef>
  </a:objectDefaults>
  <a:extraClrSchemeLst>
    <a:extraClrScheme>
      <a:clrScheme name="Garne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rne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uOttawa-powerpoint-template.pot</Template>
  <TotalTime>1055</TotalTime>
  <Words>462</Words>
  <Application>Microsoft Office PowerPoint</Application>
  <PresentationFormat>全屏显示(4:3)</PresentationFormat>
  <Paragraphs>336</Paragraphs>
  <Slides>17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uOttawa-powerpoint-template</vt:lpstr>
      <vt:lpstr>PowerPoint 演示文稿</vt:lpstr>
      <vt:lpstr>Variational Inference</vt:lpstr>
      <vt:lpstr>PowerPoint 演示文稿</vt:lpstr>
      <vt:lpstr>General Problem</vt:lpstr>
      <vt:lpstr>PowerPoint 演示文稿</vt:lpstr>
      <vt:lpstr>Variational Inference – core idea</vt:lpstr>
      <vt:lpstr>PowerPoint 演示文稿</vt:lpstr>
      <vt:lpstr>PowerPoint 演示文稿</vt:lpstr>
      <vt:lpstr>ELBO - Evidence lower bound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Summary</vt:lpstr>
      <vt:lpstr>References    </vt:lpstr>
    </vt:vector>
  </TitlesOfParts>
  <Company>University of Ottawa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France Surprenant-Kyte</dc:creator>
  <cp:lastModifiedBy>YL</cp:lastModifiedBy>
  <cp:revision>138</cp:revision>
  <cp:lastPrinted>2013-11-28T21:12:25Z</cp:lastPrinted>
  <dcterms:created xsi:type="dcterms:W3CDTF">2010-02-26T18:49:55Z</dcterms:created>
  <dcterms:modified xsi:type="dcterms:W3CDTF">2017-11-12T09:59:17Z</dcterms:modified>
</cp:coreProperties>
</file>