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20"/>
  </p:notesMasterIdLst>
  <p:sldIdLst>
    <p:sldId id="550" r:id="rId2"/>
    <p:sldId id="594" r:id="rId3"/>
    <p:sldId id="566" r:id="rId4"/>
    <p:sldId id="581" r:id="rId5"/>
    <p:sldId id="567" r:id="rId6"/>
    <p:sldId id="591" r:id="rId7"/>
    <p:sldId id="599" r:id="rId8"/>
    <p:sldId id="600" r:id="rId9"/>
    <p:sldId id="598" r:id="rId10"/>
    <p:sldId id="602" r:id="rId11"/>
    <p:sldId id="595" r:id="rId12"/>
    <p:sldId id="585" r:id="rId13"/>
    <p:sldId id="603" r:id="rId14"/>
    <p:sldId id="609" r:id="rId15"/>
    <p:sldId id="611" r:id="rId16"/>
    <p:sldId id="573" r:id="rId17"/>
    <p:sldId id="607" r:id="rId18"/>
    <p:sldId id="608" r:id="rId19"/>
  </p:sldIdLst>
  <p:sldSz cx="9144000" cy="6858000" type="screen4x3"/>
  <p:notesSz cx="7315200" cy="9601200"/>
  <p:defaultTextStyle>
    <a:defPPr>
      <a:defRPr lang="en-NZ"/>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FFFFFF"/>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0" autoAdjust="0"/>
    <p:restoredTop sz="82246" autoAdjust="0"/>
  </p:normalViewPr>
  <p:slideViewPr>
    <p:cSldViewPr>
      <p:cViewPr varScale="1">
        <p:scale>
          <a:sx n="76" d="100"/>
          <a:sy n="76" d="100"/>
        </p:scale>
        <p:origin x="2152" y="20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171" name="Rectangle 3"/>
          <p:cNvSpPr>
            <a:spLocks noGrp="1" noChangeArrowheads="1"/>
          </p:cNvSpPr>
          <p:nvPr>
            <p:ph type="dt" idx="1"/>
          </p:nvPr>
        </p:nvSpPr>
        <p:spPr bwMode="auto">
          <a:xfrm>
            <a:off x="414528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175"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a:defRPr sz="1300"/>
            </a:lvl1pPr>
          </a:lstStyle>
          <a:p>
            <a:fld id="{2AEFB8D0-CA2A-4977-BE74-6BE4C1D38446}" type="slidenum">
              <a:rPr lang="en-US"/>
              <a:pPr/>
              <a:t>‹#›</a:t>
            </a:fld>
            <a:endParaRPr lang="en-US"/>
          </a:p>
        </p:txBody>
      </p:sp>
    </p:spTree>
    <p:extLst>
      <p:ext uri="{BB962C8B-B14F-4D97-AF65-F5344CB8AC3E}">
        <p14:creationId xmlns:p14="http://schemas.microsoft.com/office/powerpoint/2010/main" val="32726514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6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6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6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6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6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pitchFamily="-64" charset="-128"/>
                <a:cs typeface="+mn-cs"/>
              </a:rPr>
              <a:t>Wyvern is a new programming language designed from the ground up to support highly productive development of secure software systems. While the language is general purpose, we are especially interested in emerging application areas such as the web, mobile devices, and the internet of things.</a:t>
            </a:r>
          </a:p>
          <a:p>
            <a:r>
              <a:rPr lang="en-US" sz="1200" b="0" i="0" kern="1200" dirty="0">
                <a:solidFill>
                  <a:schemeClr val="tx1"/>
                </a:solidFill>
                <a:effectLst/>
                <a:latin typeface="Arial" charset="0"/>
                <a:ea typeface="ＭＳ Ｐゴシック" pitchFamily="-64" charset="-128"/>
                <a:cs typeface="+mn-cs"/>
              </a:rPr>
              <a:t>Achieving high productivity and high security simultaneously may seem daunting, as there are clear tradeoffs between existing approaches that have been taken to achieve these goals. For example, we could seek to increase security by fully specifying a program's intended behavior and security properties and then verifying the code against that specification, but this could be achieved only at very high cost in programmer time.</a:t>
            </a:r>
          </a:p>
        </p:txBody>
      </p:sp>
      <p:sp>
        <p:nvSpPr>
          <p:cNvPr id="4" name="Slide Number Placeholder 3"/>
          <p:cNvSpPr>
            <a:spLocks noGrp="1"/>
          </p:cNvSpPr>
          <p:nvPr>
            <p:ph type="sldNum" sz="quarter" idx="10"/>
          </p:nvPr>
        </p:nvSpPr>
        <p:spPr/>
        <p:txBody>
          <a:bodyPr/>
          <a:lstStyle/>
          <a:p>
            <a:fld id="{2AEFB8D0-CA2A-4977-BE74-6BE4C1D38446}" type="slidenum">
              <a:rPr lang="en-US" smtClean="0"/>
              <a:pPr/>
              <a:t>2</a:t>
            </a:fld>
            <a:endParaRPr lang="en-US" dirty="0"/>
          </a:p>
        </p:txBody>
      </p:sp>
    </p:spTree>
    <p:extLst>
      <p:ext uri="{BB962C8B-B14F-4D97-AF65-F5344CB8AC3E}">
        <p14:creationId xmlns:p14="http://schemas.microsoft.com/office/powerpoint/2010/main" val="348752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pitchFamily="-64" charset="-128"/>
                <a:cs typeface="+mn-cs"/>
              </a:rPr>
              <a:t>The key insight of Wyvern is that we can leapfrog current languages both in productivity and security by providing better support for </a:t>
            </a:r>
            <a:r>
              <a:rPr lang="en-US" sz="1200" b="0" i="1" kern="1200" dirty="0">
                <a:solidFill>
                  <a:schemeClr val="tx1"/>
                </a:solidFill>
                <a:effectLst/>
                <a:latin typeface="Arial" charset="0"/>
                <a:ea typeface="ＭＳ Ｐゴシック" pitchFamily="-64" charset="-128"/>
                <a:cs typeface="+mn-cs"/>
              </a:rPr>
              <a:t>expressing and enforcing large-scale design</a:t>
            </a:r>
            <a:r>
              <a:rPr lang="en-US" sz="1200" b="0" i="0" kern="1200" dirty="0">
                <a:solidFill>
                  <a:schemeClr val="tx1"/>
                </a:solidFill>
                <a:effectLst/>
                <a:latin typeface="Arial" charset="0"/>
                <a:ea typeface="ＭＳ Ｐゴシック" pitchFamily="-64" charset="-128"/>
                <a:cs typeface="+mn-cs"/>
              </a:rPr>
              <a:t>. Better support for design is important because design drives the core engineering properties of programs: issues like performance, maintainability, and security, among others [Bass et al., Software Architecture in Practice]. Our observation, grounded in software engineering research and experience, is that as programs grow in scale and complexity, ensuring fidelity to design becomes more critical yet also more difficult. Large programs are by necessity implemented by teams, but making sure that everyone on the team shares a design concept is difficult. Even if everyone knows what the design should be, in the course of implementation engineers may discover that this design needs to change, or may make mistakes in implementing it correctly. Therefore the design of the software as-implemented commonly diverges from the design as-intended, and as a result it fails to realize the critical engineering properties that the design was intended to achieve.</a:t>
            </a:r>
          </a:p>
          <a:p>
            <a:endParaRPr lang="en-US" sz="1200" b="0" i="0" kern="1200" dirty="0">
              <a:solidFill>
                <a:schemeClr val="tx1"/>
              </a:solidFill>
              <a:effectLst/>
              <a:latin typeface="Arial" charset="0"/>
              <a:ea typeface="ＭＳ Ｐゴシック" pitchFamily="-64"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pitchFamily="-64" charset="-128"/>
                <a:cs typeface="+mn-cs"/>
              </a:rPr>
              <a:t>Enforcing architectural constraints such as restricted dependencies between modules [Sullivan's design value of modularity], limits on how system resources are used [Google's </a:t>
            </a:r>
            <a:r>
              <a:rPr lang="en-US" sz="1200" b="0" i="0" kern="1200" dirty="0" err="1">
                <a:solidFill>
                  <a:schemeClr val="tx1"/>
                </a:solidFill>
                <a:effectLst/>
                <a:latin typeface="Arial" charset="0"/>
                <a:ea typeface="ＭＳ Ｐゴシック" pitchFamily="-64" charset="-128"/>
                <a:cs typeface="+mn-cs"/>
              </a:rPr>
              <a:t>Caja</a:t>
            </a:r>
            <a:r>
              <a:rPr lang="en-US" sz="1200" b="0" i="0" kern="1200" dirty="0">
                <a:solidFill>
                  <a:schemeClr val="tx1"/>
                </a:solidFill>
                <a:effectLst/>
                <a:latin typeface="Arial" charset="0"/>
                <a:ea typeface="ＭＳ Ｐゴシック" pitchFamily="-64" charset="-128"/>
                <a:cs typeface="+mn-cs"/>
              </a:rPr>
              <a:t>], or restrictions on the side effects of a task [MapReduce, Dean and </a:t>
            </a:r>
            <a:r>
              <a:rPr lang="en-US" sz="1200" b="0" i="0" kern="1200" dirty="0" err="1">
                <a:solidFill>
                  <a:schemeClr val="tx1"/>
                </a:solidFill>
                <a:effectLst/>
                <a:latin typeface="Arial" charset="0"/>
                <a:ea typeface="ＭＳ Ｐゴシック" pitchFamily="-64" charset="-128"/>
                <a:cs typeface="+mn-cs"/>
              </a:rPr>
              <a:t>Ghemawat</a:t>
            </a:r>
            <a:r>
              <a:rPr lang="en-US" sz="1200" b="0" i="0" kern="1200" dirty="0">
                <a:solidFill>
                  <a:schemeClr val="tx1"/>
                </a:solidFill>
                <a:effectLst/>
                <a:latin typeface="Arial" charset="0"/>
                <a:ea typeface="ＭＳ Ｐゴシック" pitchFamily="-64" charset="-128"/>
                <a:cs typeface="+mn-cs"/>
              </a:rPr>
              <a:t>, 2004].</a:t>
            </a:r>
          </a:p>
        </p:txBody>
      </p:sp>
      <p:sp>
        <p:nvSpPr>
          <p:cNvPr id="4" name="Slide Number Placeholder 3"/>
          <p:cNvSpPr>
            <a:spLocks noGrp="1"/>
          </p:cNvSpPr>
          <p:nvPr>
            <p:ph type="sldNum" sz="quarter" idx="10"/>
          </p:nvPr>
        </p:nvSpPr>
        <p:spPr/>
        <p:txBody>
          <a:bodyPr/>
          <a:lstStyle/>
          <a:p>
            <a:fld id="{2AEFB8D0-CA2A-4977-BE74-6BE4C1D38446}" type="slidenum">
              <a:rPr lang="en-US" smtClean="0"/>
              <a:pPr/>
              <a:t>3</a:t>
            </a:fld>
            <a:endParaRPr lang="en-US"/>
          </a:p>
        </p:txBody>
      </p:sp>
    </p:spTree>
    <p:extLst>
      <p:ext uri="{BB962C8B-B14F-4D97-AF65-F5344CB8AC3E}">
        <p14:creationId xmlns:p14="http://schemas.microsoft.com/office/powerpoint/2010/main" val="155479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this is all notional.  In fact there</a:t>
            </a:r>
            <a:r>
              <a:rPr lang="en-US" baseline="0" dirty="0"/>
              <a:t> are good reasons to think Java may be more productive than Python for larger programs or programs that use a lot of libraries.  This is also just 2 dimensions in a multidimensional space.  The point is that there are inherent tradeoffs based on current language technology, and research can change that.</a:t>
            </a:r>
            <a:endParaRPr lang="en-US" dirty="0"/>
          </a:p>
        </p:txBody>
      </p:sp>
      <p:sp>
        <p:nvSpPr>
          <p:cNvPr id="4" name="Slide Number Placeholder 3"/>
          <p:cNvSpPr>
            <a:spLocks noGrp="1"/>
          </p:cNvSpPr>
          <p:nvPr>
            <p:ph type="sldNum" sz="quarter" idx="10"/>
          </p:nvPr>
        </p:nvSpPr>
        <p:spPr/>
        <p:txBody>
          <a:bodyPr/>
          <a:lstStyle/>
          <a:p>
            <a:fld id="{2AEFB8D0-CA2A-4977-BE74-6BE4C1D38446}" type="slidenum">
              <a:rPr lang="en-US" smtClean="0"/>
              <a:pPr/>
              <a:t>4</a:t>
            </a:fld>
            <a:endParaRPr lang="en-US"/>
          </a:p>
        </p:txBody>
      </p:sp>
    </p:spTree>
    <p:extLst>
      <p:ext uri="{BB962C8B-B14F-4D97-AF65-F5344CB8AC3E}">
        <p14:creationId xmlns:p14="http://schemas.microsoft.com/office/powerpoint/2010/main" val="372884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pitchFamily="-64" charset="-128"/>
                <a:cs typeface="+mn-cs"/>
              </a:rPr>
              <a:t>Wyvern's goal is to support </a:t>
            </a:r>
            <a:r>
              <a:rPr lang="en-US" sz="1200" b="0" i="1" kern="1200" dirty="0">
                <a:solidFill>
                  <a:schemeClr val="tx1"/>
                </a:solidFill>
                <a:effectLst/>
                <a:latin typeface="Arial" charset="0"/>
                <a:ea typeface="ＭＳ Ｐゴシック" pitchFamily="-64" charset="-128"/>
                <a:cs typeface="+mn-cs"/>
              </a:rPr>
              <a:t>usable design-driven assurance.</a:t>
            </a:r>
            <a:r>
              <a:rPr lang="en-US" sz="1200" b="0" i="0" kern="1200" dirty="0">
                <a:solidFill>
                  <a:schemeClr val="tx1"/>
                </a:solidFill>
                <a:effectLst/>
                <a:latin typeface="Arial" charset="0"/>
                <a:ea typeface="ＭＳ Ｐゴシック" pitchFamily="-64" charset="-128"/>
                <a:cs typeface="+mn-cs"/>
              </a:rPr>
              <a:t> Through mechanisms that express and enforce important aspects of large-scale design in a usable way, Wyvern enables architects to build in assurance of the properties most critical to their systems. Examples of expressing and enforcing design include:</a:t>
            </a:r>
          </a:p>
          <a:p>
            <a:r>
              <a:rPr lang="en-US" sz="1200" b="0" i="0" kern="1200" dirty="0">
                <a:solidFill>
                  <a:schemeClr val="tx1"/>
                </a:solidFill>
                <a:effectLst/>
                <a:latin typeface="Arial" charset="0"/>
                <a:ea typeface="ＭＳ Ｐゴシック" pitchFamily="-64" charset="-128"/>
                <a:cs typeface="+mn-cs"/>
              </a:rPr>
              <a:t>Hiding information at a scale larger than single modules [ML's hierarchical modules], while also allowing modules to be multiply instantiated and dynamically linked [Object-Oriented Frameworks].</a:t>
            </a:r>
          </a:p>
          <a:p>
            <a:r>
              <a:rPr lang="en-US" sz="1200" b="0" i="0" kern="1200" dirty="0">
                <a:solidFill>
                  <a:schemeClr val="tx1"/>
                </a:solidFill>
                <a:effectLst/>
                <a:latin typeface="Arial" charset="0"/>
                <a:ea typeface="ＭＳ Ｐゴシック" pitchFamily="-64" charset="-128"/>
                <a:cs typeface="+mn-cs"/>
              </a:rPr>
              <a:t>Expressing designs in notation that is appropriate to a specific domain, such as the layout and style of a user interface [HTML/CSS], or notation that is appropriate to a specific engineering task, such as representing the deployment architecture of a software system [Software Architecture in Practice].</a:t>
            </a:r>
          </a:p>
          <a:p>
            <a:r>
              <a:rPr lang="en-US" sz="1200" b="0" i="0" kern="1200" dirty="0">
                <a:solidFill>
                  <a:schemeClr val="tx1"/>
                </a:solidFill>
                <a:effectLst/>
                <a:latin typeface="Arial" charset="0"/>
                <a:ea typeface="ＭＳ Ｐゴシック" pitchFamily="-64" charset="-128"/>
                <a:cs typeface="+mn-cs"/>
              </a:rPr>
              <a:t>Important to Wyvern's philosophy is a focus on usability. We eschew full proofs as well as powerful, but difficult-to-use type systems such as information flow types [Jif]. On the other hand, Wyvern leverages and builds upon now-standard approaches such as type soundness and memory safety that provide assurance and support for design at the low-level.</a:t>
            </a:r>
          </a:p>
          <a:p>
            <a:r>
              <a:rPr lang="en-US" sz="1200" b="0" i="0" kern="1200" dirty="0">
                <a:solidFill>
                  <a:schemeClr val="tx1"/>
                </a:solidFill>
                <a:effectLst/>
                <a:latin typeface="Arial" charset="0"/>
                <a:ea typeface="ＭＳ Ｐゴシック" pitchFamily="-64" charset="-128"/>
                <a:cs typeface="+mn-cs"/>
              </a:rPr>
              <a:t>In addition to these conventional approaches, Wyvern's expression and enforcement of higher-level design properties uses a number of novel lightweight, high-leverage mechanisms:</a:t>
            </a:r>
          </a:p>
          <a:p>
            <a:r>
              <a:rPr lang="en-US" sz="1200" b="0" i="0" kern="1200" dirty="0">
                <a:solidFill>
                  <a:schemeClr val="tx1"/>
                </a:solidFill>
                <a:effectLst/>
                <a:latin typeface="Arial" charset="0"/>
                <a:ea typeface="ＭＳ Ｐゴシック" pitchFamily="-64" charset="-128"/>
                <a:cs typeface="+mn-cs"/>
              </a:rPr>
              <a:t>A first-class module system supporting abstract types, building on the DOT type theory underlying Scala but also improving on it via extensions that make </a:t>
            </a:r>
            <a:r>
              <a:rPr lang="en-US" sz="1200" b="0" i="0" kern="1200" dirty="0" err="1">
                <a:solidFill>
                  <a:schemeClr val="tx1"/>
                </a:solidFill>
                <a:effectLst/>
                <a:latin typeface="Arial" charset="0"/>
                <a:ea typeface="ＭＳ Ｐゴシック" pitchFamily="-64" charset="-128"/>
                <a:cs typeface="+mn-cs"/>
              </a:rPr>
              <a:t>typechecking</a:t>
            </a:r>
            <a:r>
              <a:rPr lang="en-US" sz="1200" b="0" i="0" kern="1200" dirty="0">
                <a:solidFill>
                  <a:schemeClr val="tx1"/>
                </a:solidFill>
                <a:effectLst/>
                <a:latin typeface="Arial" charset="0"/>
                <a:ea typeface="ＭＳ Ｐゴシック" pitchFamily="-64" charset="-128"/>
                <a:cs typeface="+mn-cs"/>
              </a:rPr>
              <a:t> decidable [submission].</a:t>
            </a:r>
          </a:p>
          <a:p>
            <a:r>
              <a:rPr lang="en-US" sz="1200" b="0" i="0" kern="1200" dirty="0">
                <a:solidFill>
                  <a:schemeClr val="tx1"/>
                </a:solidFill>
                <a:effectLst/>
                <a:latin typeface="Arial" charset="0"/>
                <a:ea typeface="ＭＳ Ｐゴシック" pitchFamily="-64" charset="-128"/>
                <a:cs typeface="+mn-cs"/>
              </a:rPr>
              <a:t>A capability safe language design, supporting a least-privilege approach to security and enabling architects to enforce a number of important design constraints [ECOOP/workshop].</a:t>
            </a:r>
          </a:p>
          <a:p>
            <a:r>
              <a:rPr lang="en-US" sz="1200" b="0" i="0" kern="1200" dirty="0">
                <a:solidFill>
                  <a:schemeClr val="tx1"/>
                </a:solidFill>
                <a:effectLst/>
                <a:latin typeface="Arial" charset="0"/>
                <a:ea typeface="ＭＳ Ｐゴシック" pitchFamily="-64" charset="-128"/>
                <a:cs typeface="+mn-cs"/>
              </a:rPr>
              <a:t>Types that describe immutability and the effects of operations in a highly usable way [ICSE]</a:t>
            </a:r>
          </a:p>
          <a:p>
            <a:r>
              <a:rPr lang="en-US" sz="1200" b="0" i="0" kern="1200" dirty="0">
                <a:solidFill>
                  <a:schemeClr val="tx1"/>
                </a:solidFill>
                <a:effectLst/>
                <a:latin typeface="Arial" charset="0"/>
                <a:ea typeface="ＭＳ Ｐゴシック" pitchFamily="-64" charset="-128"/>
                <a:cs typeface="+mn-cs"/>
              </a:rPr>
              <a:t>Support for modular language extensions as libraries, allowing developers to express design in domain-specific or task-specific notation [ECOOP].</a:t>
            </a:r>
          </a:p>
        </p:txBody>
      </p:sp>
      <p:sp>
        <p:nvSpPr>
          <p:cNvPr id="4" name="Slide Number Placeholder 3"/>
          <p:cNvSpPr>
            <a:spLocks noGrp="1"/>
          </p:cNvSpPr>
          <p:nvPr>
            <p:ph type="sldNum" sz="quarter" idx="10"/>
          </p:nvPr>
        </p:nvSpPr>
        <p:spPr/>
        <p:txBody>
          <a:bodyPr/>
          <a:lstStyle/>
          <a:p>
            <a:fld id="{2AEFB8D0-CA2A-4977-BE74-6BE4C1D38446}" type="slidenum">
              <a:rPr lang="en-US" smtClean="0"/>
              <a:pPr/>
              <a:t>5</a:t>
            </a:fld>
            <a:endParaRPr lang="en-US"/>
          </a:p>
        </p:txBody>
      </p:sp>
    </p:spTree>
    <p:extLst>
      <p:ext uri="{BB962C8B-B14F-4D97-AF65-F5344CB8AC3E}">
        <p14:creationId xmlns:p14="http://schemas.microsoft.com/office/powerpoint/2010/main" val="94259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FB8D0-CA2A-4977-BE74-6BE4C1D38446}" type="slidenum">
              <a:rPr lang="en-US" smtClean="0"/>
              <a:pPr/>
              <a:t>6</a:t>
            </a:fld>
            <a:endParaRPr lang="en-US"/>
          </a:p>
        </p:txBody>
      </p:sp>
    </p:spTree>
    <p:extLst>
      <p:ext uri="{BB962C8B-B14F-4D97-AF65-F5344CB8AC3E}">
        <p14:creationId xmlns:p14="http://schemas.microsoft.com/office/powerpoint/2010/main" val="248378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pitchFamily="-64" charset="-128"/>
                <a:cs typeface="+mn-cs"/>
              </a:rPr>
              <a:t>It would be convenient to modify existing languages to make them better support large-scale design, and indeed some of the work in our research groups (and much excellent work elsewhere) focuses on this goal. However, fundamental limitations of today's languages mean that we cannot solve these problems as add-ons as successfully as if we design a language from scratch. For example, capability-safety is one innovation we are applying in Wyvern. Prior research has explored making existing statically-typed languages capability-safe, but with significant design compromises: the standard libraries have to be redesigned [Joe-E], a barrier to use almost as large as adopting a new language. With a newly designed language, we can focus on solutions to the problem that not only solve the problem more elegantly, but also increase usability by staying closer to today's engineering practice.</a:t>
            </a:r>
          </a:p>
          <a:p>
            <a:r>
              <a:rPr lang="en-US" sz="1200" b="0" i="0" kern="1200" dirty="0">
                <a:solidFill>
                  <a:schemeClr val="tx1"/>
                </a:solidFill>
                <a:effectLst/>
                <a:latin typeface="Arial" charset="0"/>
                <a:ea typeface="ＭＳ Ｐゴシック" pitchFamily="-64" charset="-128"/>
                <a:cs typeface="+mn-cs"/>
              </a:rPr>
              <a:t>Wyvern's design benefits from an interdisciplinary perspective. As programming language researchers, we design in deep properties that provide high reasoning leverage, such as supporting transitive immutability [ICSE] rather than weaker restrictions such as read-only references or final fields. From software engineering we draw an understanding of what issues impact engineering at scale, such as the architectural structure of an application. Human-computer interaction leads us to focus on usability [ICSE] and ensure that the unique features of Wyvern are motivated by real software development tasks. This perspective enables us to create a language that is usable by humans, yet is also principled in design and will have high-impact on the software development world.</a:t>
            </a:r>
            <a:endParaRPr lang="en-US" dirty="0"/>
          </a:p>
        </p:txBody>
      </p:sp>
      <p:sp>
        <p:nvSpPr>
          <p:cNvPr id="4" name="Slide Number Placeholder 3"/>
          <p:cNvSpPr>
            <a:spLocks noGrp="1"/>
          </p:cNvSpPr>
          <p:nvPr>
            <p:ph type="sldNum" sz="quarter" idx="10"/>
          </p:nvPr>
        </p:nvSpPr>
        <p:spPr/>
        <p:txBody>
          <a:bodyPr/>
          <a:lstStyle/>
          <a:p>
            <a:fld id="{2AEFB8D0-CA2A-4977-BE74-6BE4C1D38446}" type="slidenum">
              <a:rPr lang="en-US" smtClean="0"/>
              <a:pPr/>
              <a:t>16</a:t>
            </a:fld>
            <a:endParaRPr lang="en-US"/>
          </a:p>
        </p:txBody>
      </p:sp>
    </p:spTree>
    <p:extLst>
      <p:ext uri="{BB962C8B-B14F-4D97-AF65-F5344CB8AC3E}">
        <p14:creationId xmlns:p14="http://schemas.microsoft.com/office/powerpoint/2010/main" val="189782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pitchFamily="-64" charset="-128"/>
                <a:cs typeface="+mn-cs"/>
              </a:rPr>
              <a:t>Furthermore, capability safety is just one example; module systems, extensible notation, and means of reasoning about state are all areas where we believe that a from-scratch language design can make fundamental advances over building on today's languages. Even if we could design one of these on top of a carefully-chosen existing language, these dimensions work together: for example, our module system, our capability safety approach, and our language extension mechanisms each gain from being able to rely on the design of the others. The sum is greater than the parts, and making all of these advances while also dealing with the design mistakes in legacy languages would result in an unusable system.</a:t>
            </a:r>
            <a:endParaRPr lang="en-US" dirty="0"/>
          </a:p>
        </p:txBody>
      </p:sp>
      <p:sp>
        <p:nvSpPr>
          <p:cNvPr id="4" name="Slide Number Placeholder 3"/>
          <p:cNvSpPr>
            <a:spLocks noGrp="1"/>
          </p:cNvSpPr>
          <p:nvPr>
            <p:ph type="sldNum" sz="quarter" idx="10"/>
          </p:nvPr>
        </p:nvSpPr>
        <p:spPr/>
        <p:txBody>
          <a:bodyPr/>
          <a:lstStyle/>
          <a:p>
            <a:fld id="{2AEFB8D0-CA2A-4977-BE74-6BE4C1D38446}" type="slidenum">
              <a:rPr lang="en-US" smtClean="0"/>
              <a:pPr/>
              <a:t>17</a:t>
            </a:fld>
            <a:endParaRPr lang="en-US"/>
          </a:p>
        </p:txBody>
      </p:sp>
    </p:spTree>
    <p:extLst>
      <p:ext uri="{BB962C8B-B14F-4D97-AF65-F5344CB8AC3E}">
        <p14:creationId xmlns:p14="http://schemas.microsoft.com/office/powerpoint/2010/main" val="53025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1752600"/>
            <a:ext cx="7086600" cy="1676400"/>
          </a:xfrm>
        </p:spPr>
        <p:txBody>
          <a:bodyPr/>
          <a:lstStyle>
            <a:lvl1pPr>
              <a:defRPr>
                <a:solidFill>
                  <a:schemeClr val="accent2"/>
                </a:solidFill>
              </a:defRPr>
            </a:lvl1pPr>
          </a:lstStyle>
          <a:p>
            <a:pPr lvl="0"/>
            <a:r>
              <a:rPr lang="en-US" noProof="0"/>
              <a:t>Click to edit Master title style</a:t>
            </a:r>
            <a:endParaRPr lang="en-NZ" noProof="0" dirty="0"/>
          </a:p>
        </p:txBody>
      </p:sp>
      <p:sp>
        <p:nvSpPr>
          <p:cNvPr id="3075" name="Rectangle 3"/>
          <p:cNvSpPr>
            <a:spLocks noGrp="1" noChangeArrowheads="1"/>
          </p:cNvSpPr>
          <p:nvPr>
            <p:ph type="subTitle" idx="1"/>
          </p:nvPr>
        </p:nvSpPr>
        <p:spPr>
          <a:xfrm>
            <a:off x="1371600" y="3886200"/>
            <a:ext cx="7086600" cy="762000"/>
          </a:xfrm>
        </p:spPr>
        <p:txBody>
          <a:bodyPr/>
          <a:lstStyle>
            <a:lvl1pPr marL="0" indent="0" algn="ctr">
              <a:buFontTx/>
              <a:buNone/>
              <a:defRPr/>
            </a:lvl1pPr>
          </a:lstStyle>
          <a:p>
            <a:pPr lvl="0"/>
            <a:r>
              <a:rPr lang="en-US" noProof="0"/>
              <a:t>Click to edit Master subtitle style</a:t>
            </a:r>
            <a:endParaRPr lang="en-NZ" noProof="0" dirty="0"/>
          </a:p>
        </p:txBody>
      </p:sp>
      <p:pic>
        <p:nvPicPr>
          <p:cNvPr id="5" name="Picture 4" descr="narrowscreen green.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93594"/>
            <a:ext cx="9144000" cy="964406"/>
          </a:xfrm>
          <a:prstGeom prst="rect">
            <a:avLst/>
          </a:prstGeom>
        </p:spPr>
      </p:pic>
    </p:spTree>
    <p:extLst>
      <p:ext uri="{BB962C8B-B14F-4D97-AF65-F5344CB8AC3E}">
        <p14:creationId xmlns:p14="http://schemas.microsoft.com/office/powerpoint/2010/main" val="325671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Slide Number Placeholder 3"/>
          <p:cNvSpPr>
            <a:spLocks noGrp="1"/>
          </p:cNvSpPr>
          <p:nvPr>
            <p:ph type="sldNum" sz="quarter" idx="10"/>
          </p:nvPr>
        </p:nvSpPr>
        <p:spPr/>
        <p:txBody>
          <a:bodyPr/>
          <a:lstStyle>
            <a:lvl1pPr>
              <a:defRPr/>
            </a:lvl1pPr>
          </a:lstStyle>
          <a:p>
            <a:fld id="{5CF0F4ED-7A13-4241-AC4C-9FCA6AB2C665}" type="slidenum">
              <a:rPr lang="en-US" smtClean="0"/>
              <a:pPr/>
              <a:t>‹#›</a:t>
            </a:fld>
            <a:endParaRPr lang="en-US"/>
          </a:p>
        </p:txBody>
      </p:sp>
    </p:spTree>
    <p:extLst>
      <p:ext uri="{BB962C8B-B14F-4D97-AF65-F5344CB8AC3E}">
        <p14:creationId xmlns:p14="http://schemas.microsoft.com/office/powerpoint/2010/main" val="25866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dirty="0"/>
          </a:p>
        </p:txBody>
      </p:sp>
      <p:sp>
        <p:nvSpPr>
          <p:cNvPr id="3" name="Content Placeholder 2"/>
          <p:cNvSpPr>
            <a:spLocks noGrp="1"/>
          </p:cNvSpPr>
          <p:nvPr>
            <p:ph sz="half" idx="1"/>
          </p:nvPr>
        </p:nvSpPr>
        <p:spPr>
          <a:xfrm>
            <a:off x="0" y="1196977"/>
            <a:ext cx="4495800" cy="56610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Content Placeholder 3"/>
          <p:cNvSpPr>
            <a:spLocks noGrp="1"/>
          </p:cNvSpPr>
          <p:nvPr>
            <p:ph sz="half" idx="2"/>
          </p:nvPr>
        </p:nvSpPr>
        <p:spPr>
          <a:xfrm>
            <a:off x="4648200" y="1196977"/>
            <a:ext cx="4495800" cy="56610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5" name="Slide Number Placeholder 4"/>
          <p:cNvSpPr>
            <a:spLocks noGrp="1"/>
          </p:cNvSpPr>
          <p:nvPr>
            <p:ph type="sldNum" sz="quarter" idx="10"/>
          </p:nvPr>
        </p:nvSpPr>
        <p:spPr/>
        <p:txBody>
          <a:bodyPr/>
          <a:lstStyle>
            <a:lvl1pPr>
              <a:defRPr/>
            </a:lvl1pPr>
          </a:lstStyle>
          <a:p>
            <a:fld id="{ECE7F8F8-7627-4609-AD67-56F4BC5C4D53}" type="slidenum">
              <a:rPr lang="en-US" smtClean="0"/>
              <a:pPr/>
              <a:t>‹#›</a:t>
            </a:fld>
            <a:endParaRPr lang="en-US"/>
          </a:p>
        </p:txBody>
      </p:sp>
    </p:spTree>
    <p:extLst>
      <p:ext uri="{BB962C8B-B14F-4D97-AF65-F5344CB8AC3E}">
        <p14:creationId xmlns:p14="http://schemas.microsoft.com/office/powerpoint/2010/main" val="137509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100" b="1"/>
            </a:lvl1pPr>
          </a:lstStyle>
          <a:p>
            <a:r>
              <a:rPr lang="en-US" noProof="0"/>
              <a:t>Click to edit Master title style</a:t>
            </a:r>
            <a:endParaRPr lang="en-NZ" noProof="0"/>
          </a:p>
        </p:txBody>
      </p:sp>
      <p:sp>
        <p:nvSpPr>
          <p:cNvPr id="3" name="Picture Placeholder 2"/>
          <p:cNvSpPr>
            <a:spLocks noGrp="1"/>
          </p:cNvSpPr>
          <p:nvPr>
            <p:ph type="pic" idx="1"/>
          </p:nvPr>
        </p:nvSpPr>
        <p:spPr>
          <a:xfrm>
            <a:off x="1792288" y="612775"/>
            <a:ext cx="5486400" cy="4114800"/>
          </a:xfrm>
        </p:spPr>
        <p:txBody>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a:t>Click icon to add picture</a:t>
            </a:r>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5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noProof="0"/>
              <a:t>Edit Master text styles</a:t>
            </a:r>
          </a:p>
        </p:txBody>
      </p:sp>
      <p:sp>
        <p:nvSpPr>
          <p:cNvPr id="5" name="Slide Number Placeholder 4"/>
          <p:cNvSpPr>
            <a:spLocks noGrp="1"/>
          </p:cNvSpPr>
          <p:nvPr>
            <p:ph type="sldNum" sz="quarter" idx="10"/>
          </p:nvPr>
        </p:nvSpPr>
        <p:spPr/>
        <p:txBody>
          <a:bodyPr/>
          <a:lstStyle>
            <a:lvl1pPr>
              <a:defRPr/>
            </a:lvl1pPr>
          </a:lstStyle>
          <a:p>
            <a:fld id="{B4A1C2F0-DD1E-4FE6-A3B7-8FFC734D9B59}" type="slidenum">
              <a:rPr lang="en-US" smtClean="0"/>
              <a:pPr/>
              <a:t>‹#›</a:t>
            </a:fld>
            <a:endParaRPr lang="en-US"/>
          </a:p>
        </p:txBody>
      </p:sp>
    </p:spTree>
    <p:extLst>
      <p:ext uri="{BB962C8B-B14F-4D97-AF65-F5344CB8AC3E}">
        <p14:creationId xmlns:p14="http://schemas.microsoft.com/office/powerpoint/2010/main" val="94192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NZ" noProof="0" dirty="0"/>
          </a:p>
        </p:txBody>
      </p:sp>
      <p:sp>
        <p:nvSpPr>
          <p:cNvPr id="3" name="Slide Number Placeholder 2"/>
          <p:cNvSpPr>
            <a:spLocks noGrp="1"/>
          </p:cNvSpPr>
          <p:nvPr>
            <p:ph type="sldNum" sz="quarter" idx="10"/>
          </p:nvPr>
        </p:nvSpPr>
        <p:spPr/>
        <p:txBody>
          <a:bodyPr/>
          <a:lstStyle>
            <a:lvl1pPr>
              <a:defRPr/>
            </a:lvl1pPr>
          </a:lstStyle>
          <a:p>
            <a:fld id="{A18184A8-A36D-433C-B478-74E961CA426C}" type="slidenum">
              <a:rPr lang="en-US" smtClean="0"/>
              <a:pPr/>
              <a:t>‹#›</a:t>
            </a:fld>
            <a:endParaRPr lang="en-US"/>
          </a:p>
        </p:txBody>
      </p:sp>
    </p:spTree>
    <p:extLst>
      <p:ext uri="{BB962C8B-B14F-4D97-AF65-F5344CB8AC3E}">
        <p14:creationId xmlns:p14="http://schemas.microsoft.com/office/powerpoint/2010/main" val="626540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dirty="0"/>
          </a:p>
        </p:txBody>
      </p:sp>
      <p:sp>
        <p:nvSpPr>
          <p:cNvPr id="1027" name="Rectangle 3"/>
          <p:cNvSpPr>
            <a:spLocks noGrp="1" noChangeArrowheads="1"/>
          </p:cNvSpPr>
          <p:nvPr>
            <p:ph type="body" idx="1"/>
          </p:nvPr>
        </p:nvSpPr>
        <p:spPr bwMode="auto">
          <a:xfrm>
            <a:off x="0" y="1196977"/>
            <a:ext cx="9144000" cy="5661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dirty="0"/>
          </a:p>
        </p:txBody>
      </p:sp>
      <p:sp>
        <p:nvSpPr>
          <p:cNvPr id="1030" name="Rectangle 6"/>
          <p:cNvSpPr>
            <a:spLocks noGrp="1" noChangeArrowheads="1"/>
          </p:cNvSpPr>
          <p:nvPr>
            <p:ph type="sldNum" sz="quarter" idx="4"/>
          </p:nvPr>
        </p:nvSpPr>
        <p:spPr bwMode="auto">
          <a:xfrm>
            <a:off x="8459788" y="0"/>
            <a:ext cx="684212"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050">
                <a:solidFill>
                  <a:schemeClr val="accent2"/>
                </a:solidFill>
              </a:defRPr>
            </a:lvl1pPr>
          </a:lstStyle>
          <a:p>
            <a:fld id="{A081E159-3876-4BD8-B665-4441C70B7F01}" type="slidenum">
              <a:rPr lang="en-US" smtClean="0"/>
              <a:pPr/>
              <a:t>‹#›</a:t>
            </a:fld>
            <a:endParaRPr lang="en-US"/>
          </a:p>
        </p:txBody>
      </p:sp>
    </p:spTree>
    <p:extLst>
      <p:ext uri="{BB962C8B-B14F-4D97-AF65-F5344CB8AC3E}">
        <p14:creationId xmlns:p14="http://schemas.microsoft.com/office/powerpoint/2010/main" val="236652876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hf hdr="0" ftr="0" dt="0"/>
  <p:txStyles>
    <p:titleStyle>
      <a:lvl1pPr algn="l" rtl="0" eaLnBrk="1" fontAlgn="base" hangingPunct="1">
        <a:spcBef>
          <a:spcPct val="0"/>
        </a:spcBef>
        <a:spcAft>
          <a:spcPct val="0"/>
        </a:spcAft>
        <a:defRPr sz="2700">
          <a:solidFill>
            <a:srgbClr val="0066FF"/>
          </a:solidFill>
          <a:latin typeface="+mj-lt"/>
          <a:ea typeface="+mj-ea"/>
          <a:cs typeface="+mj-cs"/>
        </a:defRPr>
      </a:lvl1pPr>
      <a:lvl2pPr algn="l" rtl="0" eaLnBrk="1" fontAlgn="base" hangingPunct="1">
        <a:spcBef>
          <a:spcPct val="0"/>
        </a:spcBef>
        <a:spcAft>
          <a:spcPct val="0"/>
        </a:spcAft>
        <a:defRPr sz="3000">
          <a:solidFill>
            <a:srgbClr val="0066FF"/>
          </a:solidFill>
          <a:latin typeface="Arial" charset="0"/>
          <a:ea typeface="ＭＳ Ｐゴシック" pitchFamily="34" charset="-128"/>
        </a:defRPr>
      </a:lvl2pPr>
      <a:lvl3pPr algn="l" rtl="0" eaLnBrk="1" fontAlgn="base" hangingPunct="1">
        <a:spcBef>
          <a:spcPct val="0"/>
        </a:spcBef>
        <a:spcAft>
          <a:spcPct val="0"/>
        </a:spcAft>
        <a:defRPr sz="3000">
          <a:solidFill>
            <a:srgbClr val="0066FF"/>
          </a:solidFill>
          <a:latin typeface="Arial" charset="0"/>
          <a:ea typeface="ＭＳ Ｐゴシック" pitchFamily="34" charset="-128"/>
        </a:defRPr>
      </a:lvl3pPr>
      <a:lvl4pPr algn="l" rtl="0" eaLnBrk="1" fontAlgn="base" hangingPunct="1">
        <a:spcBef>
          <a:spcPct val="0"/>
        </a:spcBef>
        <a:spcAft>
          <a:spcPct val="0"/>
        </a:spcAft>
        <a:defRPr sz="3000">
          <a:solidFill>
            <a:srgbClr val="0066FF"/>
          </a:solidFill>
          <a:latin typeface="Arial" charset="0"/>
          <a:ea typeface="ＭＳ Ｐゴシック" pitchFamily="34" charset="-128"/>
        </a:defRPr>
      </a:lvl4pPr>
      <a:lvl5pPr algn="l" rtl="0" eaLnBrk="1" fontAlgn="base" hangingPunct="1">
        <a:spcBef>
          <a:spcPct val="0"/>
        </a:spcBef>
        <a:spcAft>
          <a:spcPct val="0"/>
        </a:spcAft>
        <a:defRPr sz="3000">
          <a:solidFill>
            <a:srgbClr val="0066FF"/>
          </a:solidFill>
          <a:latin typeface="Arial" charset="0"/>
          <a:ea typeface="ＭＳ Ｐゴシック" pitchFamily="34" charset="-128"/>
        </a:defRPr>
      </a:lvl5pPr>
      <a:lvl6pPr marL="342900" algn="l" rtl="0" eaLnBrk="1" fontAlgn="base" hangingPunct="1">
        <a:spcBef>
          <a:spcPct val="0"/>
        </a:spcBef>
        <a:spcAft>
          <a:spcPct val="0"/>
        </a:spcAft>
        <a:defRPr sz="3000">
          <a:solidFill>
            <a:srgbClr val="0066FF"/>
          </a:solidFill>
          <a:latin typeface="Arial" charset="0"/>
          <a:ea typeface="ＭＳ Ｐゴシック" pitchFamily="34" charset="-128"/>
        </a:defRPr>
      </a:lvl6pPr>
      <a:lvl7pPr marL="685800" algn="l" rtl="0" eaLnBrk="1" fontAlgn="base" hangingPunct="1">
        <a:spcBef>
          <a:spcPct val="0"/>
        </a:spcBef>
        <a:spcAft>
          <a:spcPct val="0"/>
        </a:spcAft>
        <a:defRPr sz="3000">
          <a:solidFill>
            <a:srgbClr val="0066FF"/>
          </a:solidFill>
          <a:latin typeface="Arial" charset="0"/>
          <a:ea typeface="ＭＳ Ｐゴシック" pitchFamily="34" charset="-128"/>
        </a:defRPr>
      </a:lvl7pPr>
      <a:lvl8pPr marL="1028700" algn="l" rtl="0" eaLnBrk="1" fontAlgn="base" hangingPunct="1">
        <a:spcBef>
          <a:spcPct val="0"/>
        </a:spcBef>
        <a:spcAft>
          <a:spcPct val="0"/>
        </a:spcAft>
        <a:defRPr sz="3000">
          <a:solidFill>
            <a:srgbClr val="0066FF"/>
          </a:solidFill>
          <a:latin typeface="Arial" charset="0"/>
          <a:ea typeface="ＭＳ Ｐゴシック" pitchFamily="34" charset="-128"/>
        </a:defRPr>
      </a:lvl8pPr>
      <a:lvl9pPr marL="1371600" algn="l" rtl="0" eaLnBrk="1" fontAlgn="base" hangingPunct="1">
        <a:spcBef>
          <a:spcPct val="0"/>
        </a:spcBef>
        <a:spcAft>
          <a:spcPct val="0"/>
        </a:spcAft>
        <a:defRPr sz="3000">
          <a:solidFill>
            <a:srgbClr val="0066FF"/>
          </a:solidFill>
          <a:latin typeface="Arial" charset="0"/>
          <a:ea typeface="ＭＳ Ｐゴシック" pitchFamily="34" charset="-128"/>
        </a:defRPr>
      </a:lvl9pPr>
    </p:titleStyle>
    <p:bodyStyle>
      <a:lvl1pPr marL="257175" indent="-257175" algn="l" rtl="0" eaLnBrk="1" fontAlgn="base" hangingPunct="1">
        <a:spcBef>
          <a:spcPct val="20000"/>
        </a:spcBef>
        <a:spcAft>
          <a:spcPct val="0"/>
        </a:spcAft>
        <a:buChar char="•"/>
        <a:defRPr sz="2100">
          <a:solidFill>
            <a:schemeClr val="accent2"/>
          </a:solidFill>
          <a:latin typeface="+mn-lt"/>
          <a:ea typeface="+mn-ea"/>
          <a:cs typeface="+mn-cs"/>
        </a:defRPr>
      </a:lvl1pPr>
      <a:lvl2pPr marL="557213" indent="-214313" algn="l" rtl="0" eaLnBrk="1" fontAlgn="base" hangingPunct="1">
        <a:spcBef>
          <a:spcPct val="20000"/>
        </a:spcBef>
        <a:spcAft>
          <a:spcPct val="0"/>
        </a:spcAft>
        <a:buChar char="–"/>
        <a:defRPr sz="1950">
          <a:solidFill>
            <a:schemeClr val="accent2"/>
          </a:solidFill>
          <a:latin typeface="+mn-lt"/>
          <a:ea typeface="+mn-ea"/>
        </a:defRPr>
      </a:lvl2pPr>
      <a:lvl3pPr marL="857250" indent="-171450" algn="l" rtl="0" eaLnBrk="1" fontAlgn="base" hangingPunct="1">
        <a:spcBef>
          <a:spcPct val="20000"/>
        </a:spcBef>
        <a:spcAft>
          <a:spcPct val="0"/>
        </a:spcAft>
        <a:buChar char="•"/>
        <a:defRPr sz="1800">
          <a:solidFill>
            <a:schemeClr val="accent2"/>
          </a:solidFill>
          <a:latin typeface="+mn-lt"/>
          <a:ea typeface="+mn-ea"/>
        </a:defRPr>
      </a:lvl3pPr>
      <a:lvl4pPr marL="1200150" indent="-171450" algn="l" rtl="0" eaLnBrk="1" fontAlgn="base" hangingPunct="1">
        <a:spcBef>
          <a:spcPct val="20000"/>
        </a:spcBef>
        <a:spcAft>
          <a:spcPct val="0"/>
        </a:spcAft>
        <a:buChar char="–"/>
        <a:defRPr sz="1650">
          <a:solidFill>
            <a:schemeClr val="accent2"/>
          </a:solidFill>
          <a:latin typeface="+mn-lt"/>
          <a:ea typeface="+mn-ea"/>
        </a:defRPr>
      </a:lvl4pPr>
      <a:lvl5pPr marL="1543050" indent="-171450" algn="l" rtl="0" eaLnBrk="1" fontAlgn="base" hangingPunct="1">
        <a:spcBef>
          <a:spcPct val="20000"/>
        </a:spcBef>
        <a:spcAft>
          <a:spcPct val="0"/>
        </a:spcAft>
        <a:buChar char="»"/>
        <a:defRPr sz="1500">
          <a:solidFill>
            <a:schemeClr val="accent2"/>
          </a:solidFill>
          <a:latin typeface="+mn-lt"/>
          <a:ea typeface="+mn-ea"/>
        </a:defRPr>
      </a:lvl5pPr>
      <a:lvl6pPr marL="1885950" indent="-171450" algn="l" rtl="0" eaLnBrk="1" fontAlgn="base" hangingPunct="1">
        <a:spcBef>
          <a:spcPct val="20000"/>
        </a:spcBef>
        <a:spcAft>
          <a:spcPct val="0"/>
        </a:spcAft>
        <a:buChar char="»"/>
        <a:defRPr sz="2100">
          <a:solidFill>
            <a:schemeClr val="accent2"/>
          </a:solidFill>
          <a:latin typeface="+mn-lt"/>
          <a:ea typeface="+mn-ea"/>
        </a:defRPr>
      </a:lvl6pPr>
      <a:lvl7pPr marL="2228850" indent="-171450" algn="l" rtl="0" eaLnBrk="1" fontAlgn="base" hangingPunct="1">
        <a:spcBef>
          <a:spcPct val="20000"/>
        </a:spcBef>
        <a:spcAft>
          <a:spcPct val="0"/>
        </a:spcAft>
        <a:buChar char="»"/>
        <a:defRPr sz="2100">
          <a:solidFill>
            <a:schemeClr val="accent2"/>
          </a:solidFill>
          <a:latin typeface="+mn-lt"/>
          <a:ea typeface="+mn-ea"/>
        </a:defRPr>
      </a:lvl7pPr>
      <a:lvl8pPr marL="2571750" indent="-171450" algn="l" rtl="0" eaLnBrk="1" fontAlgn="base" hangingPunct="1">
        <a:spcBef>
          <a:spcPct val="20000"/>
        </a:spcBef>
        <a:spcAft>
          <a:spcPct val="0"/>
        </a:spcAft>
        <a:buChar char="»"/>
        <a:defRPr sz="2100">
          <a:solidFill>
            <a:schemeClr val="accent2"/>
          </a:solidFill>
          <a:latin typeface="+mn-lt"/>
          <a:ea typeface="+mn-ea"/>
        </a:defRPr>
      </a:lvl8pPr>
      <a:lvl9pPr marL="2914650" indent="-171450" algn="l" rtl="0" eaLnBrk="1" fontAlgn="base" hangingPunct="1">
        <a:spcBef>
          <a:spcPct val="20000"/>
        </a:spcBef>
        <a:spcAft>
          <a:spcPct val="0"/>
        </a:spcAft>
        <a:buChar char="»"/>
        <a:defRPr sz="2100">
          <a:solidFill>
            <a:schemeClr val="accent2"/>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3200" dirty="0"/>
              <a:t>Design-Driven</a:t>
            </a:r>
            <a:r>
              <a:rPr lang="en-US" sz="3200" dirty="0"/>
              <a:t> Assurance in Wyvern</a:t>
            </a:r>
          </a:p>
        </p:txBody>
      </p:sp>
      <p:sp>
        <p:nvSpPr>
          <p:cNvPr id="3" name="Subtitle 2"/>
          <p:cNvSpPr>
            <a:spLocks noGrp="1"/>
          </p:cNvSpPr>
          <p:nvPr>
            <p:ph type="subTitle" idx="1"/>
          </p:nvPr>
        </p:nvSpPr>
        <p:spPr>
          <a:xfrm>
            <a:off x="746326" y="3048000"/>
            <a:ext cx="7877554" cy="1981200"/>
          </a:xfrm>
        </p:spPr>
        <p:txBody>
          <a:bodyPr/>
          <a:lstStyle/>
          <a:p>
            <a:r>
              <a:rPr lang="en-US" b="1" dirty="0"/>
              <a:t>Alex Potanin</a:t>
            </a:r>
          </a:p>
          <a:p>
            <a:r>
              <a:rPr lang="en-US" b="1" dirty="0"/>
              <a:t>Jonathan Aldrich</a:t>
            </a:r>
            <a:endParaRPr lang="en-US" sz="2000" dirty="0"/>
          </a:p>
        </p:txBody>
      </p:sp>
      <p:grpSp>
        <p:nvGrpSpPr>
          <p:cNvPr id="8" name="Group 7"/>
          <p:cNvGrpSpPr/>
          <p:nvPr/>
        </p:nvGrpSpPr>
        <p:grpSpPr>
          <a:xfrm>
            <a:off x="76200" y="152400"/>
            <a:ext cx="3620310" cy="582144"/>
            <a:chOff x="5486400" y="5943600"/>
            <a:chExt cx="3620310" cy="582144"/>
          </a:xfrm>
        </p:grpSpPr>
        <p:pic>
          <p:nvPicPr>
            <p:cNvPr id="4" name="Picture 6" descr="http://www.yapc.org/America/previous-years/19100/images/scslogo.gif"/>
            <p:cNvPicPr>
              <a:picLocks noChangeAspect="1" noChangeArrowheads="1"/>
            </p:cNvPicPr>
            <p:nvPr/>
          </p:nvPicPr>
          <p:blipFill>
            <a:blip r:embed="rId2"/>
            <a:srcRect/>
            <a:stretch>
              <a:fillRect/>
            </a:stretch>
          </p:blipFill>
          <p:spPr bwMode="auto">
            <a:xfrm>
              <a:off x="5486400" y="5943600"/>
              <a:ext cx="512884" cy="533400"/>
            </a:xfrm>
            <a:prstGeom prst="rect">
              <a:avLst/>
            </a:prstGeom>
            <a:noFill/>
          </p:spPr>
        </p:pic>
        <p:pic>
          <p:nvPicPr>
            <p:cNvPr id="5" name="Picture 7" descr="C:\Users\aldrich\AppData\Local\Temp\CMU_logo_horiz_187 red.jpg"/>
            <p:cNvPicPr>
              <a:picLocks noChangeAspect="1" noChangeArrowheads="1"/>
            </p:cNvPicPr>
            <p:nvPr/>
          </p:nvPicPr>
          <p:blipFill>
            <a:blip r:embed="rId3" cstate="print"/>
            <a:srcRect/>
            <a:stretch>
              <a:fillRect/>
            </a:stretch>
          </p:blipFill>
          <p:spPr bwMode="auto">
            <a:xfrm>
              <a:off x="6096000" y="6034738"/>
              <a:ext cx="2362200" cy="211692"/>
            </a:xfrm>
            <a:prstGeom prst="rect">
              <a:avLst/>
            </a:prstGeom>
            <a:noFill/>
          </p:spPr>
        </p:pic>
        <p:sp>
          <p:nvSpPr>
            <p:cNvPr id="6" name="TextBox 5"/>
            <p:cNvSpPr txBox="1"/>
            <p:nvPr/>
          </p:nvSpPr>
          <p:spPr>
            <a:xfrm>
              <a:off x="5982510" y="6187190"/>
              <a:ext cx="3124200" cy="338554"/>
            </a:xfrm>
            <a:prstGeom prst="rect">
              <a:avLst/>
            </a:prstGeom>
            <a:noFill/>
          </p:spPr>
          <p:txBody>
            <a:bodyPr wrap="square" rtlCol="0">
              <a:spAutoFit/>
            </a:bodyPr>
            <a:lstStyle/>
            <a:p>
              <a:r>
                <a:rPr lang="en-US" sz="1600" b="1" dirty="0"/>
                <a:t>School of Computer Science</a:t>
              </a:r>
            </a:p>
          </p:txBody>
        </p:sp>
      </p:grpSp>
      <p:pic>
        <p:nvPicPr>
          <p:cNvPr id="9" name="Picture 2" descr="Wyver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8986" y="32656"/>
            <a:ext cx="1377976" cy="194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56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won’t it be a pain to link everything?</a:t>
            </a:r>
          </a:p>
        </p:txBody>
      </p:sp>
      <p:sp>
        <p:nvSpPr>
          <p:cNvPr id="3" name="Content Placeholder 2"/>
          <p:cNvSpPr>
            <a:spLocks noGrp="1"/>
          </p:cNvSpPr>
          <p:nvPr>
            <p:ph idx="1"/>
          </p:nvPr>
        </p:nvSpPr>
        <p:spPr/>
        <p:txBody>
          <a:bodyPr>
            <a:normAutofit lnSpcReduction="10000"/>
          </a:bodyPr>
          <a:lstStyle/>
          <a:p>
            <a:r>
              <a:rPr lang="en-US" sz="2400" dirty="0"/>
              <a:t>Most Wyvern modules don’t have state, can be freely imported</a:t>
            </a:r>
          </a:p>
          <a:p>
            <a:r>
              <a:rPr lang="en-US" sz="2400" dirty="0"/>
              <a:t>Statically tracked: </a:t>
            </a:r>
            <a:r>
              <a:rPr lang="en-US" sz="2400" dirty="0" err="1"/>
              <a:t>stateful</a:t>
            </a:r>
            <a:r>
              <a:rPr lang="en-US" sz="2400" dirty="0"/>
              <a:t> modules/objects and </a:t>
            </a:r>
            <a:r>
              <a:rPr lang="en-US" sz="2400" b="1" dirty="0"/>
              <a:t>resource </a:t>
            </a:r>
            <a:r>
              <a:rPr lang="en-US" sz="2400" dirty="0"/>
              <a:t>types</a:t>
            </a:r>
          </a:p>
          <a:p>
            <a:pPr marL="0" indent="0">
              <a:buNone/>
            </a:pPr>
            <a:endParaRPr lang="en-US" sz="900" dirty="0"/>
          </a:p>
          <a:p>
            <a:pPr marL="0" indent="0">
              <a:buNone/>
            </a:pPr>
            <a:endParaRPr lang="en-US" sz="900" dirty="0"/>
          </a:p>
          <a:p>
            <a:pPr marL="0" indent="0">
              <a:buNone/>
            </a:pPr>
            <a:r>
              <a:rPr lang="en-US" sz="1800" b="1" dirty="0"/>
              <a:t>type</a:t>
            </a:r>
            <a:r>
              <a:rPr lang="en-US" sz="1800" dirty="0"/>
              <a:t> </a:t>
            </a:r>
            <a:r>
              <a:rPr lang="en-US" sz="1800" dirty="0" err="1"/>
              <a:t>SetM</a:t>
            </a:r>
            <a:endParaRPr lang="en-US" sz="1800" dirty="0"/>
          </a:p>
          <a:p>
            <a:pPr marL="0" indent="0">
              <a:buNone/>
            </a:pPr>
            <a:r>
              <a:rPr lang="en-US" sz="1800" dirty="0"/>
              <a:t>    </a:t>
            </a:r>
            <a:r>
              <a:rPr lang="en-US" sz="1800" b="1" dirty="0"/>
              <a:t>resource type </a:t>
            </a:r>
            <a:r>
              <a:rPr lang="en-US" sz="1800" dirty="0"/>
              <a:t>Set</a:t>
            </a:r>
          </a:p>
          <a:p>
            <a:pPr marL="0" indent="0">
              <a:buNone/>
            </a:pPr>
            <a:r>
              <a:rPr lang="en-US" sz="1800" dirty="0"/>
              <a:t>        </a:t>
            </a:r>
            <a:r>
              <a:rPr lang="en-US" sz="1800" b="1" dirty="0" err="1"/>
              <a:t>def</a:t>
            </a:r>
            <a:r>
              <a:rPr lang="en-US" sz="1800" dirty="0"/>
              <a:t> add(</a:t>
            </a:r>
            <a:r>
              <a:rPr lang="en-US" sz="1800" dirty="0" err="1"/>
              <a:t>v:Int</a:t>
            </a:r>
            <a:r>
              <a:rPr lang="en-US" sz="1800" dirty="0"/>
              <a:t>)</a:t>
            </a:r>
          </a:p>
          <a:p>
            <a:pPr marL="0" indent="0">
              <a:buNone/>
            </a:pPr>
            <a:r>
              <a:rPr lang="en-US" sz="1800" dirty="0"/>
              <a:t>        </a:t>
            </a:r>
            <a:r>
              <a:rPr lang="en-US" sz="1800" b="1" dirty="0" err="1"/>
              <a:t>def</a:t>
            </a:r>
            <a:r>
              <a:rPr lang="en-US" sz="1800" dirty="0"/>
              <a:t> </a:t>
            </a:r>
            <a:r>
              <a:rPr lang="en-US" sz="1800" dirty="0" err="1"/>
              <a:t>isMember</a:t>
            </a:r>
            <a:r>
              <a:rPr lang="en-US" sz="1800" dirty="0"/>
              <a:t>(</a:t>
            </a:r>
            <a:r>
              <a:rPr lang="en-US" sz="1800" dirty="0" err="1"/>
              <a:t>v:Int</a:t>
            </a:r>
            <a:r>
              <a:rPr lang="en-US" sz="1800" dirty="0"/>
              <a:t>):Bool</a:t>
            </a:r>
          </a:p>
          <a:p>
            <a:pPr marL="0" indent="0">
              <a:buNone/>
            </a:pPr>
            <a:r>
              <a:rPr lang="en-US" sz="1800" b="1" dirty="0"/>
              <a:t>    </a:t>
            </a:r>
            <a:r>
              <a:rPr lang="en-US" sz="1800" b="1" dirty="0" err="1"/>
              <a:t>def</a:t>
            </a:r>
            <a:r>
              <a:rPr lang="en-US" sz="1800" b="1" dirty="0"/>
              <a:t> </a:t>
            </a:r>
            <a:r>
              <a:rPr lang="en-US" sz="1800" dirty="0" err="1"/>
              <a:t>makeSet</a:t>
            </a:r>
            <a:r>
              <a:rPr lang="en-US" sz="1800" dirty="0"/>
              <a:t>():Set</a:t>
            </a:r>
          </a:p>
          <a:p>
            <a:pPr marL="0" indent="0">
              <a:buNone/>
            </a:pPr>
            <a:endParaRPr lang="en-US" sz="1000" dirty="0"/>
          </a:p>
          <a:p>
            <a:pPr marL="0" indent="0">
              <a:buNone/>
            </a:pPr>
            <a:r>
              <a:rPr lang="en-US" sz="1800" b="1" dirty="0"/>
              <a:t>module </a:t>
            </a:r>
            <a:r>
              <a:rPr lang="en-US" sz="1800" dirty="0" err="1"/>
              <a:t>setM</a:t>
            </a:r>
            <a:r>
              <a:rPr lang="en-US" sz="1800" dirty="0"/>
              <a:t> : </a:t>
            </a:r>
            <a:r>
              <a:rPr lang="en-US" sz="1800" dirty="0" err="1"/>
              <a:t>SetM</a:t>
            </a:r>
            <a:r>
              <a:rPr lang="en-US" sz="1800" dirty="0"/>
              <a:t> …</a:t>
            </a:r>
          </a:p>
          <a:p>
            <a:pPr marL="0" indent="0">
              <a:buNone/>
            </a:pPr>
            <a:endParaRPr lang="en-US" sz="1000" dirty="0"/>
          </a:p>
          <a:p>
            <a:pPr marL="0" indent="0">
              <a:buNone/>
            </a:pPr>
            <a:r>
              <a:rPr lang="en-US" sz="1800" b="1" dirty="0"/>
              <a:t>module </a:t>
            </a:r>
            <a:r>
              <a:rPr lang="en-US" sz="1800" b="1" dirty="0" err="1"/>
              <a:t>def</a:t>
            </a:r>
            <a:r>
              <a:rPr lang="en-US" sz="1800" b="1" dirty="0"/>
              <a:t> </a:t>
            </a:r>
            <a:r>
              <a:rPr lang="en-US" sz="1800" dirty="0"/>
              <a:t>client(</a:t>
            </a:r>
            <a:r>
              <a:rPr lang="en-US" sz="1800" dirty="0" err="1"/>
              <a:t>aFile:File</a:t>
            </a:r>
            <a:r>
              <a:rPr lang="en-US" sz="1800" dirty="0"/>
              <a:t>)</a:t>
            </a:r>
          </a:p>
          <a:p>
            <a:pPr marL="0" indent="0">
              <a:buNone/>
            </a:pPr>
            <a:r>
              <a:rPr lang="en-US" sz="1800" b="1" dirty="0"/>
              <a:t>import </a:t>
            </a:r>
            <a:r>
              <a:rPr lang="en-US" sz="1800" dirty="0" err="1"/>
              <a:t>setM</a:t>
            </a:r>
            <a:r>
              <a:rPr lang="en-US" sz="1800" dirty="0"/>
              <a:t> …</a:t>
            </a:r>
          </a:p>
          <a:p>
            <a:endParaRPr lang="en-US" sz="900" dirty="0"/>
          </a:p>
          <a:p>
            <a:endParaRPr lang="en-US" sz="900" b="1" dirty="0"/>
          </a:p>
          <a:p>
            <a:r>
              <a:rPr lang="en-US" sz="2400" b="1" dirty="0"/>
              <a:t>resource </a:t>
            </a:r>
            <a:r>
              <a:rPr lang="en-US" sz="2400" dirty="0"/>
              <a:t>types capture state or system access: other types do not</a:t>
            </a:r>
          </a:p>
          <a:p>
            <a:pPr lvl="1"/>
            <a:r>
              <a:rPr lang="en-US" sz="2000" dirty="0"/>
              <a:t>Useful design documentation; e.g. </a:t>
            </a:r>
            <a:r>
              <a:rPr lang="en-US" sz="2000" dirty="0" err="1"/>
              <a:t>MapReduce</a:t>
            </a:r>
            <a:r>
              <a:rPr lang="en-US" sz="2000" dirty="0"/>
              <a:t> tasks should be stateless</a:t>
            </a:r>
          </a:p>
          <a:p>
            <a:pPr lvl="1"/>
            <a:r>
              <a:rPr lang="en-US" sz="2000" dirty="0"/>
              <a:t>Supports powerful equational reasoning, safe concurrency, etc.</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10</a:t>
            </a:fld>
            <a:endParaRPr lang="en-US"/>
          </a:p>
        </p:txBody>
      </p:sp>
      <p:sp>
        <p:nvSpPr>
          <p:cNvPr id="5" name="TextBox 4"/>
          <p:cNvSpPr txBox="1"/>
          <p:nvPr/>
        </p:nvSpPr>
        <p:spPr>
          <a:xfrm>
            <a:off x="4800600" y="2096869"/>
            <a:ext cx="2274982" cy="646331"/>
          </a:xfrm>
          <a:prstGeom prst="rect">
            <a:avLst/>
          </a:prstGeom>
          <a:noFill/>
        </p:spPr>
        <p:txBody>
          <a:bodyPr wrap="none" rtlCol="0">
            <a:spAutoFit/>
          </a:bodyPr>
          <a:lstStyle/>
          <a:p>
            <a:r>
              <a:rPr lang="en-US" sz="1800" b="1" dirty="0">
                <a:solidFill>
                  <a:schemeClr val="accent2"/>
                </a:solidFill>
                <a:latin typeface="+mn-lt"/>
              </a:rPr>
              <a:t>resource type</a:t>
            </a:r>
            <a:r>
              <a:rPr lang="en-US" sz="1800" dirty="0">
                <a:solidFill>
                  <a:schemeClr val="accent2"/>
                </a:solidFill>
                <a:latin typeface="+mn-lt"/>
              </a:rPr>
              <a:t> File</a:t>
            </a:r>
          </a:p>
          <a:p>
            <a:r>
              <a:rPr lang="en-US" sz="1800" dirty="0">
                <a:solidFill>
                  <a:schemeClr val="accent2"/>
                </a:solidFill>
                <a:latin typeface="+mn-lt"/>
              </a:rPr>
              <a:t>    </a:t>
            </a:r>
            <a:r>
              <a:rPr lang="en-US" sz="1800" b="1" dirty="0" err="1">
                <a:solidFill>
                  <a:schemeClr val="accent2"/>
                </a:solidFill>
                <a:latin typeface="+mn-lt"/>
              </a:rPr>
              <a:t>def</a:t>
            </a:r>
            <a:r>
              <a:rPr lang="en-US" sz="1800" b="1" dirty="0">
                <a:solidFill>
                  <a:schemeClr val="accent2"/>
                </a:solidFill>
                <a:latin typeface="+mn-lt"/>
              </a:rPr>
              <a:t> </a:t>
            </a:r>
            <a:r>
              <a:rPr lang="en-US" sz="1800" dirty="0">
                <a:solidFill>
                  <a:schemeClr val="accent2"/>
                </a:solidFill>
                <a:latin typeface="+mn-lt"/>
              </a:rPr>
              <a:t>write(</a:t>
            </a:r>
            <a:r>
              <a:rPr lang="en-US" sz="1800" dirty="0" err="1">
                <a:solidFill>
                  <a:schemeClr val="accent2"/>
                </a:solidFill>
                <a:latin typeface="+mn-lt"/>
              </a:rPr>
              <a:t>s:String</a:t>
            </a:r>
            <a:r>
              <a:rPr lang="en-US" sz="1800" dirty="0">
                <a:solidFill>
                  <a:schemeClr val="accent2"/>
                </a:solidFill>
                <a:latin typeface="+mn-lt"/>
              </a:rPr>
              <a:t>)</a:t>
            </a:r>
          </a:p>
        </p:txBody>
      </p:sp>
      <p:sp>
        <p:nvSpPr>
          <p:cNvPr id="6" name="Rectangular Callout 5"/>
          <p:cNvSpPr/>
          <p:nvPr/>
        </p:nvSpPr>
        <p:spPr bwMode="auto">
          <a:xfrm>
            <a:off x="7162800" y="2776787"/>
            <a:ext cx="1813037" cy="739566"/>
          </a:xfrm>
          <a:prstGeom prst="wedgeRectCallout">
            <a:avLst>
              <a:gd name="adj1" fmla="val -65128"/>
              <a:gd name="adj2" fmla="val -109162"/>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solidFill>
                  <a:schemeClr val="bg1"/>
                </a:solidFill>
                <a:latin typeface="+mn-lt"/>
                <a:cs typeface="Consolas" panose="020B0609020204030204" pitchFamily="49" charset="0"/>
              </a:rPr>
              <a:t>Provides access to OS resource</a:t>
            </a:r>
            <a:endParaRPr lang="en-US" sz="2000" dirty="0">
              <a:solidFill>
                <a:schemeClr val="bg1"/>
              </a:solidFill>
              <a:latin typeface="+mn-lt"/>
            </a:endParaRPr>
          </a:p>
        </p:txBody>
      </p:sp>
      <p:sp>
        <p:nvSpPr>
          <p:cNvPr id="8" name="Rectangular Callout 7"/>
          <p:cNvSpPr/>
          <p:nvPr/>
        </p:nvSpPr>
        <p:spPr bwMode="auto">
          <a:xfrm>
            <a:off x="3413237" y="2911675"/>
            <a:ext cx="3581400" cy="1311273"/>
          </a:xfrm>
          <a:prstGeom prst="wedgeRectCallout">
            <a:avLst>
              <a:gd name="adj1" fmla="val -74979"/>
              <a:gd name="adj2" fmla="val -88686"/>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solidFill>
                  <a:schemeClr val="bg1"/>
                </a:solidFill>
                <a:latin typeface="+mn-lt"/>
                <a:cs typeface="Consolas" panose="020B0609020204030204" pitchFamily="49" charset="0"/>
              </a:rPr>
              <a:t>Type of module is pure; no static state.  Objects created by module may be </a:t>
            </a:r>
            <a:r>
              <a:rPr lang="en-US" sz="2000" dirty="0" err="1">
                <a:solidFill>
                  <a:schemeClr val="bg1"/>
                </a:solidFill>
                <a:latin typeface="+mn-lt"/>
                <a:cs typeface="Consolas" panose="020B0609020204030204" pitchFamily="49" charset="0"/>
              </a:rPr>
              <a:t>stateful</a:t>
            </a:r>
            <a:r>
              <a:rPr lang="en-US" sz="2000" dirty="0">
                <a:solidFill>
                  <a:schemeClr val="bg1"/>
                </a:solidFill>
                <a:latin typeface="+mn-lt"/>
                <a:cs typeface="Consolas" panose="020B0609020204030204" pitchFamily="49" charset="0"/>
              </a:rPr>
              <a:t> resources, though.</a:t>
            </a:r>
            <a:endParaRPr lang="en-US" sz="2000" dirty="0">
              <a:solidFill>
                <a:schemeClr val="bg1"/>
              </a:solidFill>
              <a:latin typeface="+mn-lt"/>
            </a:endParaRPr>
          </a:p>
        </p:txBody>
      </p:sp>
      <p:sp>
        <p:nvSpPr>
          <p:cNvPr id="9" name="Rectangular Callout 8"/>
          <p:cNvSpPr/>
          <p:nvPr/>
        </p:nvSpPr>
        <p:spPr bwMode="auto">
          <a:xfrm>
            <a:off x="4343400" y="4419600"/>
            <a:ext cx="4267200" cy="795589"/>
          </a:xfrm>
          <a:prstGeom prst="wedgeRectCallout">
            <a:avLst>
              <a:gd name="adj1" fmla="val -79635"/>
              <a:gd name="adj2" fmla="val -27677"/>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solidFill>
                  <a:schemeClr val="bg1"/>
                </a:solidFill>
                <a:latin typeface="+mn-lt"/>
                <a:cs typeface="Consolas" panose="020B0609020204030204" pitchFamily="49" charset="0"/>
              </a:rPr>
              <a:t>Resources must be passed in; pure modules can just be imported</a:t>
            </a:r>
            <a:endParaRPr lang="en-US" sz="2000" dirty="0">
              <a:solidFill>
                <a:schemeClr val="bg1"/>
              </a:solidFill>
              <a:latin typeface="+mn-lt"/>
            </a:endParaRPr>
          </a:p>
        </p:txBody>
      </p:sp>
    </p:spTree>
    <p:extLst>
      <p:ext uri="{BB962C8B-B14F-4D97-AF65-F5344CB8AC3E}">
        <p14:creationId xmlns:p14="http://schemas.microsoft.com/office/powerpoint/2010/main" val="6721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I </a:t>
            </a:r>
            <a:r>
              <a:rPr lang="en-US" i="1" dirty="0"/>
              <a:t>like </a:t>
            </a:r>
            <a:r>
              <a:rPr lang="en-US" dirty="0"/>
              <a:t>my insecure SQL library!</a:t>
            </a:r>
          </a:p>
        </p:txBody>
      </p:sp>
      <p:sp>
        <p:nvSpPr>
          <p:cNvPr id="3" name="Content Placeholder 2"/>
          <p:cNvSpPr>
            <a:spLocks noGrp="1"/>
          </p:cNvSpPr>
          <p:nvPr>
            <p:ph idx="1"/>
          </p:nvPr>
        </p:nvSpPr>
        <p:spPr/>
        <p:txBody>
          <a:bodyPr/>
          <a:lstStyle/>
          <a:p>
            <a:r>
              <a:rPr lang="en-US" dirty="0"/>
              <a:t>Pasting strings is convenient:</a:t>
            </a:r>
          </a:p>
          <a:p>
            <a:pPr marL="0" indent="0">
              <a:buNone/>
            </a:pPr>
            <a:r>
              <a:rPr lang="en-US" sz="2000" dirty="0" err="1"/>
              <a:t>connection.executeQuery</a:t>
            </a:r>
            <a:r>
              <a:rPr lang="en-US" sz="2000" dirty="0"/>
              <a:t>(</a:t>
            </a:r>
          </a:p>
          <a:p>
            <a:pPr marL="0" indent="0">
              <a:buNone/>
            </a:pPr>
            <a:r>
              <a:rPr lang="en-US" sz="2000" dirty="0"/>
              <a:t>	"SELECT * FROM Students WHERE name = '" + </a:t>
            </a:r>
            <a:r>
              <a:rPr lang="en-US" sz="2000" dirty="0" err="1"/>
              <a:t>studentName</a:t>
            </a:r>
            <a:r>
              <a:rPr lang="en-US" sz="2000" dirty="0"/>
              <a:t> + "';");</a:t>
            </a:r>
          </a:p>
          <a:p>
            <a:pPr marL="0" indent="0">
              <a:buNone/>
            </a:pPr>
            <a:endParaRPr lang="en-US" sz="1000" dirty="0"/>
          </a:p>
          <a:p>
            <a:r>
              <a:rPr lang="en-US" dirty="0"/>
              <a:t>A fully secure library might not be nearly as nice:</a:t>
            </a:r>
          </a:p>
          <a:p>
            <a:pPr marL="0" lvl="0" indent="0">
              <a:buClr>
                <a:srgbClr val="2A547B"/>
              </a:buClr>
              <a:buNone/>
            </a:pPr>
            <a:r>
              <a:rPr lang="en-US" sz="2000" dirty="0" err="1"/>
              <a:t>connection.executeQuery</a:t>
            </a:r>
            <a:r>
              <a:rPr lang="en-US" sz="2000" dirty="0"/>
              <a:t>(select(star, </a:t>
            </a:r>
            <a:r>
              <a:rPr lang="en-US" sz="2000" b="1" dirty="0"/>
              <a:t>new</a:t>
            </a:r>
            <a:r>
              <a:rPr lang="en-US" sz="2000" dirty="0"/>
              <a:t> String[] { “Students” },</a:t>
            </a:r>
          </a:p>
          <a:p>
            <a:pPr marL="0" lvl="0" indent="0">
              <a:buClr>
                <a:srgbClr val="2A547B"/>
              </a:buClr>
              <a:buNone/>
            </a:pPr>
            <a:r>
              <a:rPr lang="en-US" sz="2000" dirty="0"/>
              <a:t>                                                     equals(column(“name”), </a:t>
            </a:r>
            <a:r>
              <a:rPr lang="en-US" sz="2000" dirty="0" err="1"/>
              <a:t>studentName</a:t>
            </a:r>
            <a:r>
              <a:rPr lang="en-US" sz="2000" dirty="0"/>
              <a:t>)));</a:t>
            </a:r>
            <a:endParaRPr lang="en-US" dirty="0"/>
          </a:p>
          <a:p>
            <a:pPr marL="0" lvl="0" indent="0">
              <a:buClr>
                <a:srgbClr val="2A547B"/>
              </a:buClr>
              <a:buNone/>
            </a:pPr>
            <a:endParaRPr lang="en-US" sz="1000" dirty="0"/>
          </a:p>
          <a:p>
            <a:r>
              <a:rPr lang="en-US" dirty="0"/>
              <a:t>Prepared queries are also not great (and not fully secure):</a:t>
            </a:r>
          </a:p>
          <a:p>
            <a:pPr marL="0" lvl="0" indent="0">
              <a:buClr>
                <a:srgbClr val="2A547B"/>
              </a:buClr>
              <a:buNone/>
            </a:pPr>
            <a:r>
              <a:rPr lang="en-US" sz="2000" dirty="0" err="1"/>
              <a:t>PreparedStatement</a:t>
            </a:r>
            <a:r>
              <a:rPr lang="en-US" sz="2000" dirty="0"/>
              <a:t> s = </a:t>
            </a:r>
            <a:r>
              <a:rPr lang="en-US" sz="2000" dirty="0" err="1"/>
              <a:t>connection.prepareStatement</a:t>
            </a:r>
            <a:r>
              <a:rPr lang="en-US" sz="2000" dirty="0"/>
              <a:t>(</a:t>
            </a:r>
          </a:p>
          <a:p>
            <a:pPr marL="0" lvl="0" indent="0">
              <a:buClr>
                <a:srgbClr val="2A547B"/>
              </a:buClr>
              <a:buNone/>
            </a:pPr>
            <a:r>
              <a:rPr lang="en-US" sz="2000" dirty="0"/>
              <a:t>	"SELECT * FROM Students WHERE name = ?;");</a:t>
            </a:r>
          </a:p>
          <a:p>
            <a:pPr marL="0" lvl="0" indent="0">
              <a:buClr>
                <a:srgbClr val="2A547B"/>
              </a:buClr>
              <a:buNone/>
            </a:pPr>
            <a:r>
              <a:rPr lang="en-US" sz="2000" dirty="0" err="1"/>
              <a:t>s.setString</a:t>
            </a:r>
            <a:r>
              <a:rPr lang="en-US" sz="2000" dirty="0"/>
              <a:t>(1, </a:t>
            </a:r>
            <a:r>
              <a:rPr lang="en-US" sz="2000" dirty="0" err="1"/>
              <a:t>userName</a:t>
            </a:r>
            <a:r>
              <a:rPr lang="en-US" sz="2000" dirty="0"/>
              <a:t>);</a:t>
            </a:r>
          </a:p>
          <a:p>
            <a:pPr marL="0" lvl="0" indent="0">
              <a:buClr>
                <a:srgbClr val="2A547B"/>
              </a:buClr>
              <a:buNone/>
            </a:pPr>
            <a:r>
              <a:rPr lang="en-US" sz="2000" dirty="0" err="1"/>
              <a:t>s.executeQuery</a:t>
            </a:r>
            <a:r>
              <a:rPr lang="en-US" sz="2000" dirty="0"/>
              <a:t>();</a:t>
            </a:r>
          </a:p>
          <a:p>
            <a:pPr marL="0" indent="0">
              <a:buNone/>
            </a:pPr>
            <a:endParaRPr lang="en-US" dirty="0"/>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11</a:t>
            </a:fld>
            <a:endParaRPr lang="en-US"/>
          </a:p>
        </p:txBody>
      </p:sp>
    </p:spTree>
    <p:extLst>
      <p:ext uri="{BB962C8B-B14F-4D97-AF65-F5344CB8AC3E}">
        <p14:creationId xmlns:p14="http://schemas.microsoft.com/office/powerpoint/2010/main" val="300322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Wyvern: </a:t>
            </a:r>
            <a:r>
              <a:rPr lang="en-US" b="1" i="1" dirty="0">
                <a:solidFill>
                  <a:srgbClr val="0070C0"/>
                </a:solidFill>
              </a:rPr>
              <a:t>Usable</a:t>
            </a:r>
            <a:r>
              <a:rPr lang="en-US" dirty="0">
                <a:solidFill>
                  <a:srgbClr val="0070C0"/>
                </a:solidFill>
              </a:rPr>
              <a:t> </a:t>
            </a:r>
            <a:r>
              <a:rPr lang="en-US" dirty="0"/>
              <a:t>Secure Programming</a:t>
            </a:r>
          </a:p>
        </p:txBody>
      </p:sp>
      <p:sp>
        <p:nvSpPr>
          <p:cNvPr id="3" name="Content Placeholder 2"/>
          <p:cNvSpPr>
            <a:spLocks noGrp="1"/>
          </p:cNvSpPr>
          <p:nvPr>
            <p:ph idx="1"/>
          </p:nvPr>
        </p:nvSpPr>
        <p:spPr/>
        <p:txBody>
          <a:bodyPr/>
          <a:lstStyle/>
          <a:p>
            <a:r>
              <a:rPr lang="en-US" dirty="0"/>
              <a:t>A SQL query in Wyvern</a:t>
            </a:r>
            <a:endParaRPr lang="en-US" sz="2000" dirty="0"/>
          </a:p>
          <a:p>
            <a:pPr marL="0" lvl="0" indent="0">
              <a:buClr>
                <a:srgbClr val="2A547B"/>
              </a:buClr>
              <a:buNone/>
            </a:pPr>
            <a:r>
              <a:rPr lang="en-US" sz="2000" b="1" dirty="0"/>
              <a:t>import metadata</a:t>
            </a:r>
            <a:r>
              <a:rPr lang="en-US" sz="2000" dirty="0"/>
              <a:t> </a:t>
            </a:r>
            <a:r>
              <a:rPr lang="en-US" sz="2000" dirty="0" err="1"/>
              <a:t>sqlLang</a:t>
            </a:r>
            <a:endParaRPr lang="en-US" sz="2000" dirty="0"/>
          </a:p>
          <a:p>
            <a:pPr marL="0" lvl="0" indent="0">
              <a:buClr>
                <a:srgbClr val="2A547B"/>
              </a:buClr>
              <a:buNone/>
            </a:pPr>
            <a:endParaRPr lang="en-US" sz="2000" dirty="0"/>
          </a:p>
          <a:p>
            <a:pPr marL="0" lvl="0" indent="0">
              <a:buClr>
                <a:srgbClr val="2A547B"/>
              </a:buClr>
              <a:buNone/>
            </a:pPr>
            <a:r>
              <a:rPr lang="en-US" sz="2000" dirty="0" err="1"/>
              <a:t>connection.executeQuery</a:t>
            </a:r>
            <a:r>
              <a:rPr lang="en-US" sz="2000" dirty="0"/>
              <a:t>(~)</a:t>
            </a:r>
          </a:p>
          <a:p>
            <a:pPr marL="0" lvl="0" indent="0">
              <a:buClr>
                <a:srgbClr val="2A547B"/>
              </a:buClr>
              <a:buNone/>
            </a:pPr>
            <a:r>
              <a:rPr lang="en-US" sz="2000" dirty="0"/>
              <a:t>	</a:t>
            </a:r>
            <a:r>
              <a:rPr lang="en-US" sz="2000" b="1" dirty="0"/>
              <a:t>SELECT </a:t>
            </a:r>
            <a:r>
              <a:rPr lang="en-US" sz="2000" dirty="0"/>
              <a:t>* </a:t>
            </a:r>
            <a:r>
              <a:rPr lang="en-US" sz="2000" b="1" dirty="0"/>
              <a:t>FROM </a:t>
            </a:r>
            <a:r>
              <a:rPr lang="en-US" sz="2000" dirty="0"/>
              <a:t>Students </a:t>
            </a:r>
            <a:r>
              <a:rPr lang="en-US" sz="2000" b="1" dirty="0"/>
              <a:t>WHERE </a:t>
            </a:r>
            <a:r>
              <a:rPr lang="en-US" sz="2000" dirty="0"/>
              <a:t>name = {</a:t>
            </a:r>
            <a:r>
              <a:rPr lang="en-US" sz="2000" dirty="0" err="1"/>
              <a:t>studentName</a:t>
            </a:r>
            <a:r>
              <a:rPr lang="en-US" sz="2000" dirty="0"/>
              <a:t>}</a:t>
            </a:r>
            <a:endParaRPr lang="en-US" dirty="0"/>
          </a:p>
          <a:p>
            <a:endParaRPr lang="en-US" dirty="0"/>
          </a:p>
          <a:p>
            <a:endParaRPr lang="en-US" dirty="0"/>
          </a:p>
          <a:p>
            <a:endParaRPr lang="en-US" dirty="0"/>
          </a:p>
          <a:p>
            <a:r>
              <a:rPr lang="en-US" dirty="0"/>
              <a:t>Compare the (insecure) alternative</a:t>
            </a:r>
          </a:p>
          <a:p>
            <a:pPr marL="0" lvl="0" indent="0">
              <a:buClr>
                <a:srgbClr val="2A547B"/>
              </a:buClr>
              <a:buNone/>
            </a:pPr>
            <a:r>
              <a:rPr lang="en-US" sz="2000" dirty="0" err="1"/>
              <a:t>connection.executeQuery</a:t>
            </a:r>
            <a:r>
              <a:rPr lang="en-US" sz="2000" dirty="0"/>
              <a:t>(</a:t>
            </a:r>
          </a:p>
          <a:p>
            <a:pPr marL="0" lvl="0" indent="0">
              <a:buClr>
                <a:srgbClr val="2A547B"/>
              </a:buClr>
              <a:buNone/>
            </a:pPr>
            <a:r>
              <a:rPr lang="en-US" sz="2000" dirty="0"/>
              <a:t>	"SELECT * FROM Students WHERE name = '" + </a:t>
            </a:r>
            <a:r>
              <a:rPr lang="en-US" sz="2000" dirty="0" err="1"/>
              <a:t>studentName</a:t>
            </a:r>
            <a:r>
              <a:rPr lang="en-US" sz="2000" dirty="0"/>
              <a:t> + "';");</a:t>
            </a:r>
            <a:endParaRPr lang="en-US" dirty="0"/>
          </a:p>
          <a:p>
            <a:r>
              <a:rPr lang="en-US" dirty="0"/>
              <a:t>Claim: the secure version </a:t>
            </a:r>
            <a:r>
              <a:rPr lang="en-US" b="1" dirty="0"/>
              <a:t>more natural </a:t>
            </a:r>
            <a:r>
              <a:rPr lang="en-US" i="1" dirty="0"/>
              <a:t>and </a:t>
            </a:r>
            <a:r>
              <a:rPr lang="en-US" b="1" dirty="0"/>
              <a:t>more usable</a:t>
            </a:r>
          </a:p>
          <a:p>
            <a:pPr lvl="1"/>
            <a:r>
              <a:rPr lang="en-US" dirty="0"/>
              <a:t>We hope to evaluate this empirically in the near future</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12</a:t>
            </a:fld>
            <a:endParaRPr lang="en-US"/>
          </a:p>
        </p:txBody>
      </p:sp>
      <p:sp>
        <p:nvSpPr>
          <p:cNvPr id="5" name="Rectangular Callout 4"/>
          <p:cNvSpPr/>
          <p:nvPr/>
        </p:nvSpPr>
        <p:spPr bwMode="auto">
          <a:xfrm>
            <a:off x="5715000" y="1905000"/>
            <a:ext cx="3200400" cy="762000"/>
          </a:xfrm>
          <a:prstGeom prst="wedgeRectCallout">
            <a:avLst>
              <a:gd name="adj1" fmla="val -124946"/>
              <a:gd name="adj2" fmla="val 3789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 triggers parser for SQL DSL </a:t>
            </a:r>
            <a:r>
              <a:rPr kumimoji="0" lang="en-US" sz="2000" b="0" i="0" u="none" strike="noStrike" cap="none" normalizeH="0" dirty="0">
                <a:ln>
                  <a:noFill/>
                </a:ln>
                <a:solidFill>
                  <a:schemeClr val="bg1"/>
                </a:solidFill>
                <a:effectLst/>
                <a:latin typeface="Arial" charset="0"/>
                <a:ea typeface="ＭＳ Ｐゴシック" pitchFamily="-64" charset="-128"/>
              </a:rPr>
              <a:t>on indented lines</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
        <p:nvSpPr>
          <p:cNvPr id="6" name="Rectangular Callout 5"/>
          <p:cNvSpPr/>
          <p:nvPr/>
        </p:nvSpPr>
        <p:spPr bwMode="auto">
          <a:xfrm>
            <a:off x="27992" y="3124200"/>
            <a:ext cx="4544008" cy="685800"/>
          </a:xfrm>
          <a:prstGeom prst="wedgeRectCallout">
            <a:avLst>
              <a:gd name="adj1" fmla="val -9291"/>
              <a:gd name="adj2" fmla="val -62822"/>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Can provide IDE support, e.g. syntax highlighting, autocomplete,</a:t>
            </a:r>
            <a:r>
              <a:rPr kumimoji="0" lang="en-US" sz="2000" b="0" i="0" u="none" strike="noStrike" cap="none" normalizeH="0" dirty="0">
                <a:ln>
                  <a:noFill/>
                </a:ln>
                <a:solidFill>
                  <a:schemeClr val="bg1"/>
                </a:solidFill>
                <a:effectLst/>
                <a:latin typeface="Arial" charset="0"/>
                <a:ea typeface="ＭＳ Ｐゴシック" pitchFamily="-64" charset="-128"/>
              </a:rPr>
              <a:t> …</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
        <p:nvSpPr>
          <p:cNvPr id="7" name="Rectangular Callout 6"/>
          <p:cNvSpPr/>
          <p:nvPr/>
        </p:nvSpPr>
        <p:spPr bwMode="auto">
          <a:xfrm>
            <a:off x="5828522" y="3352800"/>
            <a:ext cx="3048000" cy="1066800"/>
          </a:xfrm>
          <a:prstGeom prst="wedgeRectCallout">
            <a:avLst>
              <a:gd name="adj1" fmla="val -5618"/>
              <a:gd name="adj2" fmla="val -81854"/>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Safely</a:t>
            </a:r>
            <a:r>
              <a:rPr kumimoji="0" lang="en-US" sz="2000" b="0" i="0" u="none" strike="noStrike" cap="none" normalizeH="0" dirty="0">
                <a:ln>
                  <a:noFill/>
                </a:ln>
                <a:solidFill>
                  <a:schemeClr val="bg1"/>
                </a:solidFill>
                <a:effectLst/>
                <a:latin typeface="Arial" charset="0"/>
                <a:ea typeface="ＭＳ Ｐゴシック" pitchFamily="-64" charset="-128"/>
              </a:rPr>
              <a:t> incorporates dynamic data—as data, not a command</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
        <p:nvSpPr>
          <p:cNvPr id="8" name="Rectangular Callout 7"/>
          <p:cNvSpPr/>
          <p:nvPr/>
        </p:nvSpPr>
        <p:spPr bwMode="auto">
          <a:xfrm>
            <a:off x="4876800" y="1066800"/>
            <a:ext cx="3733800" cy="762000"/>
          </a:xfrm>
          <a:prstGeom prst="wedgeRectCallout">
            <a:avLst>
              <a:gd name="adj1" fmla="val -98457"/>
              <a:gd name="adj2" fmla="val 45241"/>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Imports a</a:t>
            </a:r>
            <a:r>
              <a:rPr kumimoji="0" lang="en-US" sz="2000" b="0" i="0" u="none" strike="noStrike" cap="none" normalizeH="0" dirty="0">
                <a:ln>
                  <a:noFill/>
                </a:ln>
                <a:solidFill>
                  <a:schemeClr val="bg1"/>
                </a:solidFill>
                <a:effectLst/>
                <a:latin typeface="Arial" charset="0"/>
                <a:ea typeface="ＭＳ Ｐゴシック" pitchFamily="-64" charset="-128"/>
              </a:rPr>
              <a:t> DSL for SQL queries, including metadata for parsing</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Tree>
    <p:extLst>
      <p:ext uri="{BB962C8B-B14F-4D97-AF65-F5344CB8AC3E}">
        <p14:creationId xmlns:p14="http://schemas.microsoft.com/office/powerpoint/2010/main" val="1240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Architecture (ongoing work)</a:t>
            </a:r>
          </a:p>
        </p:txBody>
      </p:sp>
      <p:sp>
        <p:nvSpPr>
          <p:cNvPr id="3" name="Content Placeholder 2"/>
          <p:cNvSpPr>
            <a:spLocks noGrp="1"/>
          </p:cNvSpPr>
          <p:nvPr>
            <p:ph idx="1"/>
          </p:nvPr>
        </p:nvSpPr>
        <p:spPr/>
        <p:txBody>
          <a:bodyPr/>
          <a:lstStyle/>
          <a:p>
            <a:pPr marL="0" lvl="0" indent="0">
              <a:buClr>
                <a:srgbClr val="2A547B"/>
              </a:buClr>
              <a:buNone/>
            </a:pPr>
            <a:r>
              <a:rPr lang="en-US" sz="2000" b="1" dirty="0"/>
              <a:t>import </a:t>
            </a:r>
            <a:r>
              <a:rPr lang="en-US" sz="2000" b="1" dirty="0" err="1"/>
              <a:t>lang</a:t>
            </a:r>
            <a:r>
              <a:rPr lang="en-US" sz="2000" dirty="0"/>
              <a:t> architecture</a:t>
            </a:r>
          </a:p>
          <a:p>
            <a:pPr marL="0" lvl="0" indent="0">
              <a:buClr>
                <a:srgbClr val="2A547B"/>
              </a:buClr>
              <a:buNone/>
            </a:pPr>
            <a:endParaRPr lang="en-US" sz="2000" dirty="0"/>
          </a:p>
          <a:p>
            <a:pPr marL="0" lvl="0" indent="0">
              <a:buClr>
                <a:srgbClr val="2A547B"/>
              </a:buClr>
              <a:buNone/>
            </a:pPr>
            <a:r>
              <a:rPr lang="en-US" sz="2000" b="1" dirty="0"/>
              <a:t>architecture </a:t>
            </a:r>
            <a:r>
              <a:rPr lang="en-US" sz="2000" dirty="0" err="1"/>
              <a:t>clientServer</a:t>
            </a:r>
            <a:endParaRPr lang="en-US" sz="2000" dirty="0"/>
          </a:p>
          <a:p>
            <a:pPr marL="0" lvl="0" indent="0">
              <a:buClr>
                <a:srgbClr val="2A547B"/>
              </a:buClr>
              <a:buNone/>
            </a:pPr>
            <a:r>
              <a:rPr lang="en-US" sz="2000" dirty="0"/>
              <a:t>	</a:t>
            </a:r>
            <a:r>
              <a:rPr lang="en-US" sz="2000" b="1" dirty="0"/>
              <a:t>component </a:t>
            </a:r>
            <a:r>
              <a:rPr lang="en-US" sz="2000" dirty="0"/>
              <a:t>c:Client</a:t>
            </a:r>
          </a:p>
          <a:p>
            <a:pPr marL="0" lvl="0" indent="0">
              <a:buClr>
                <a:srgbClr val="2A547B"/>
              </a:buClr>
              <a:buNone/>
            </a:pPr>
            <a:r>
              <a:rPr lang="en-US" sz="2000" dirty="0"/>
              <a:t>	</a:t>
            </a:r>
            <a:r>
              <a:rPr lang="en-US" sz="2000" b="1" dirty="0"/>
              <a:t>component </a:t>
            </a:r>
            <a:r>
              <a:rPr lang="en-US" sz="2000" dirty="0"/>
              <a:t>s:Server</a:t>
            </a:r>
          </a:p>
          <a:p>
            <a:pPr marL="0" lvl="0" indent="0">
              <a:buClr>
                <a:srgbClr val="2A547B"/>
              </a:buClr>
              <a:buNone/>
            </a:pPr>
            <a:endParaRPr lang="en-US" sz="2000" dirty="0"/>
          </a:p>
          <a:p>
            <a:pPr marL="0" lvl="0" indent="0">
              <a:buClr>
                <a:srgbClr val="2A547B"/>
              </a:buClr>
              <a:buNone/>
            </a:pPr>
            <a:r>
              <a:rPr lang="en-US" sz="2000" dirty="0"/>
              <a:t>	</a:t>
            </a:r>
            <a:r>
              <a:rPr lang="en-US" sz="2000" b="1" dirty="0"/>
              <a:t>connector </a:t>
            </a:r>
            <a:r>
              <a:rPr lang="en-US" sz="2000" dirty="0" err="1"/>
              <a:t>link:HTTPSCtr</a:t>
            </a:r>
            <a:endParaRPr lang="en-US" sz="2000" dirty="0"/>
          </a:p>
          <a:p>
            <a:pPr marL="0" lvl="0" indent="0">
              <a:buClr>
                <a:srgbClr val="2A547B"/>
              </a:buClr>
              <a:buNone/>
            </a:pPr>
            <a:endParaRPr lang="en-US" sz="2000" dirty="0"/>
          </a:p>
          <a:p>
            <a:pPr marL="0" lvl="0" indent="0">
              <a:buClr>
                <a:srgbClr val="2A547B"/>
              </a:buClr>
              <a:buNone/>
            </a:pPr>
            <a:r>
              <a:rPr lang="en-US" sz="2000" dirty="0"/>
              <a:t>	</a:t>
            </a:r>
            <a:r>
              <a:rPr lang="en-US" sz="2000" b="1" dirty="0"/>
              <a:t>connect </a:t>
            </a:r>
            <a:r>
              <a:rPr lang="en-US" sz="2000" dirty="0" err="1"/>
              <a:t>c.getInfo</a:t>
            </a:r>
            <a:r>
              <a:rPr lang="en-US" sz="2000" dirty="0"/>
              <a:t> </a:t>
            </a:r>
            <a:r>
              <a:rPr lang="en-US" sz="2000" b="1" dirty="0"/>
              <a:t>and</a:t>
            </a:r>
            <a:r>
              <a:rPr lang="en-US" sz="2000" dirty="0"/>
              <a:t> </a:t>
            </a:r>
            <a:r>
              <a:rPr lang="en-US" sz="2000" dirty="0" err="1"/>
              <a:t>s.sendInfo</a:t>
            </a:r>
            <a:r>
              <a:rPr lang="en-US" sz="2000" dirty="0"/>
              <a:t> </a:t>
            </a:r>
            <a:r>
              <a:rPr lang="en-US" sz="2000" b="1" dirty="0"/>
              <a:t>with</a:t>
            </a:r>
            <a:r>
              <a:rPr lang="en-US" sz="2000" dirty="0"/>
              <a:t> link</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13</a:t>
            </a:fld>
            <a:endParaRPr lang="en-US"/>
          </a:p>
        </p:txBody>
      </p:sp>
      <p:sp>
        <p:nvSpPr>
          <p:cNvPr id="6" name="Rectangular Callout 5"/>
          <p:cNvSpPr/>
          <p:nvPr/>
        </p:nvSpPr>
        <p:spPr bwMode="auto">
          <a:xfrm>
            <a:off x="4876800" y="1066800"/>
            <a:ext cx="3505200" cy="381000"/>
          </a:xfrm>
          <a:prstGeom prst="wedgeRectCallout">
            <a:avLst>
              <a:gd name="adj1" fmla="val -105378"/>
              <a:gd name="adj2" fmla="val 25649"/>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Imports the architecture DSL</a:t>
            </a:r>
          </a:p>
        </p:txBody>
      </p:sp>
      <p:sp>
        <p:nvSpPr>
          <p:cNvPr id="7" name="Rectangular Callout 6"/>
          <p:cNvSpPr/>
          <p:nvPr/>
        </p:nvSpPr>
        <p:spPr bwMode="auto">
          <a:xfrm>
            <a:off x="4572000" y="1752600"/>
            <a:ext cx="4419600" cy="990600"/>
          </a:xfrm>
          <a:prstGeom prst="wedgeRectCallout">
            <a:avLst>
              <a:gd name="adj1" fmla="val -75396"/>
              <a:gd name="adj2" fmla="val 43190"/>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DSL</a:t>
            </a:r>
            <a:r>
              <a:rPr kumimoji="0" lang="en-US" sz="2000" b="0" i="0" u="none" strike="noStrike" cap="none" normalizeH="0" dirty="0">
                <a:ln>
                  <a:noFill/>
                </a:ln>
                <a:solidFill>
                  <a:schemeClr val="bg1"/>
                </a:solidFill>
                <a:effectLst/>
                <a:latin typeface="Arial" charset="0"/>
                <a:ea typeface="ＭＳ Ｐゴシック" pitchFamily="-64" charset="-128"/>
              </a:rPr>
              <a:t> implementation</a:t>
            </a:r>
            <a:r>
              <a:rPr kumimoji="0" lang="en-US" sz="2000" b="0" i="0" u="none" strike="noStrike" cap="none" normalizeH="0" baseline="0" dirty="0">
                <a:ln>
                  <a:noFill/>
                </a:ln>
                <a:solidFill>
                  <a:schemeClr val="bg1"/>
                </a:solidFill>
                <a:effectLst/>
                <a:latin typeface="Arial" charset="0"/>
                <a:ea typeface="ＭＳ Ｐゴシック" pitchFamily="-64" charset="-128"/>
              </a:rPr>
              <a:t> uses capabilities internally</a:t>
            </a:r>
            <a:r>
              <a:rPr kumimoji="0" lang="en-US" sz="2000" b="0" i="0" u="none" strike="noStrike" cap="none" normalizeH="0" dirty="0">
                <a:ln>
                  <a:noFill/>
                </a:ln>
                <a:solidFill>
                  <a:schemeClr val="bg1"/>
                </a:solidFill>
                <a:effectLst/>
                <a:latin typeface="Arial" charset="0"/>
                <a:ea typeface="ＭＳ Ｐゴシック" pitchFamily="-64" charset="-128"/>
              </a:rPr>
              <a:t> to ensure components only communicate via connections</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
        <p:nvSpPr>
          <p:cNvPr id="8" name="Rectangular Callout 7"/>
          <p:cNvSpPr/>
          <p:nvPr/>
        </p:nvSpPr>
        <p:spPr bwMode="auto">
          <a:xfrm>
            <a:off x="4881465" y="3067406"/>
            <a:ext cx="3500535" cy="990600"/>
          </a:xfrm>
          <a:prstGeom prst="wedgeRectCallout">
            <a:avLst>
              <a:gd name="adj1" fmla="val -73586"/>
              <a:gd name="adj2" fmla="val 5740"/>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Architecture specifies use of connector library with desired security characteristics</a:t>
            </a:r>
          </a:p>
        </p:txBody>
      </p:sp>
      <p:sp>
        <p:nvSpPr>
          <p:cNvPr id="9" name="Rectangular Callout 8"/>
          <p:cNvSpPr/>
          <p:nvPr/>
        </p:nvSpPr>
        <p:spPr bwMode="auto">
          <a:xfrm>
            <a:off x="4897016" y="4606925"/>
            <a:ext cx="4094584" cy="990600"/>
          </a:xfrm>
          <a:prstGeom prst="wedgeRectCallout">
            <a:avLst>
              <a:gd name="adj1" fmla="val -84168"/>
              <a:gd name="adj2" fmla="val -6251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Connector</a:t>
            </a:r>
            <a:r>
              <a:rPr kumimoji="0" lang="en-US" sz="2000" b="0" i="0" u="none" strike="noStrike" cap="none" normalizeH="0" dirty="0">
                <a:ln>
                  <a:noFill/>
                </a:ln>
                <a:solidFill>
                  <a:schemeClr val="bg1"/>
                </a:solidFill>
                <a:effectLst/>
                <a:latin typeface="Arial" charset="0"/>
                <a:ea typeface="ＭＳ Ｐゴシック" pitchFamily="-64" charset="-128"/>
              </a:rPr>
              <a:t> implemented using metaprogramming that generates boilerplate, enhancing usability</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Tree>
    <p:extLst>
      <p:ext uri="{BB962C8B-B14F-4D97-AF65-F5344CB8AC3E}">
        <p14:creationId xmlns:p14="http://schemas.microsoft.com/office/powerpoint/2010/main" val="153168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609600"/>
          </a:xfrm>
        </p:spPr>
        <p:txBody>
          <a:bodyPr/>
          <a:lstStyle/>
          <a:p>
            <a:r>
              <a:rPr lang="en-US" sz="3200" dirty="0"/>
              <a:t>Reasoning about Authority with Types</a:t>
            </a:r>
          </a:p>
        </p:txBody>
      </p:sp>
      <p:sp>
        <p:nvSpPr>
          <p:cNvPr id="3" name="Content Placeholder 2"/>
          <p:cNvSpPr>
            <a:spLocks noGrp="1"/>
          </p:cNvSpPr>
          <p:nvPr>
            <p:ph idx="1"/>
          </p:nvPr>
        </p:nvSpPr>
        <p:spPr>
          <a:xfrm>
            <a:off x="0" y="1066800"/>
            <a:ext cx="9144000" cy="5791200"/>
          </a:xfrm>
        </p:spPr>
        <p:txBody>
          <a:bodyPr>
            <a:normAutofit/>
          </a:bodyPr>
          <a:lstStyle/>
          <a:p>
            <a:r>
              <a:rPr lang="en-US" sz="2000" dirty="0"/>
              <a:t>How do we reason about the </a:t>
            </a:r>
            <a:r>
              <a:rPr lang="en-US" sz="2000" b="1" i="1" dirty="0"/>
              <a:t>authority </a:t>
            </a:r>
            <a:r>
              <a:rPr lang="en-US" sz="2000" dirty="0"/>
              <a:t>of an object?</a:t>
            </a:r>
          </a:p>
          <a:p>
            <a:pPr lvl="1"/>
            <a:r>
              <a:rPr lang="en-US" sz="1800" dirty="0"/>
              <a:t>i.e. what effects (writes, system operations) can an object have? [Miller 2006]</a:t>
            </a:r>
          </a:p>
          <a:p>
            <a:pPr lvl="1"/>
            <a:r>
              <a:rPr lang="en-US" sz="1800" dirty="0"/>
              <a:t>Prior work: semantic definition of </a:t>
            </a:r>
            <a:r>
              <a:rPr lang="en-US" sz="1800" b="1" i="1" dirty="0"/>
              <a:t>eventual authority </a:t>
            </a:r>
            <a:r>
              <a:rPr lang="en-US" sz="1800" dirty="0"/>
              <a:t>[</a:t>
            </a:r>
            <a:r>
              <a:rPr lang="en-US" sz="1800" dirty="0" err="1"/>
              <a:t>Drossopoulou</a:t>
            </a:r>
            <a:r>
              <a:rPr lang="en-US" sz="1800" dirty="0"/>
              <a:t> et al., 2016]</a:t>
            </a:r>
          </a:p>
          <a:p>
            <a:pPr lvl="1"/>
            <a:r>
              <a:rPr lang="en-US" sz="1800" dirty="0"/>
              <a:t>Prior work: </a:t>
            </a:r>
            <a:r>
              <a:rPr lang="en-US" sz="1800" b="1" dirty="0"/>
              <a:t>topological bound</a:t>
            </a:r>
            <a:r>
              <a:rPr lang="en-US" sz="1800" dirty="0"/>
              <a:t> on authority [Miller 2006; </a:t>
            </a:r>
            <a:r>
              <a:rPr lang="en-US" sz="1800" dirty="0" err="1"/>
              <a:t>Maffeis</a:t>
            </a:r>
            <a:r>
              <a:rPr lang="en-US" sz="1800" dirty="0"/>
              <a:t> et al. 2010]</a:t>
            </a:r>
          </a:p>
          <a:p>
            <a:r>
              <a:rPr lang="en-US" sz="2000" dirty="0"/>
              <a:t>Approximate authority informally using types [</a:t>
            </a:r>
            <a:r>
              <a:rPr lang="en-US" sz="2000" dirty="0" err="1"/>
              <a:t>Melicher</a:t>
            </a:r>
            <a:r>
              <a:rPr lang="en-US" sz="2000" dirty="0"/>
              <a:t> et al., 2017]</a:t>
            </a:r>
          </a:p>
          <a:p>
            <a:pPr marL="0" indent="0">
              <a:buNone/>
            </a:pPr>
            <a:endParaRPr lang="en-US" sz="2000" b="1" dirty="0"/>
          </a:p>
          <a:p>
            <a:pPr marL="0" indent="0">
              <a:buNone/>
            </a:pPr>
            <a:r>
              <a:rPr lang="en-US" sz="2000" b="1" dirty="0"/>
              <a:t>type </a:t>
            </a:r>
            <a:r>
              <a:rPr lang="en-US" sz="2000" dirty="0" err="1"/>
              <a:t>HttpRequestor</a:t>
            </a:r>
            <a:endParaRPr lang="en-US" sz="2000" dirty="0"/>
          </a:p>
          <a:p>
            <a:pPr marL="0" indent="0">
              <a:buNone/>
            </a:pPr>
            <a:r>
              <a:rPr lang="en-US" sz="2000" i="1" dirty="0"/>
              <a:t>    // HTTP get request on a URL</a:t>
            </a:r>
          </a:p>
          <a:p>
            <a:pPr marL="0" indent="0">
              <a:buNone/>
            </a:pPr>
            <a:r>
              <a:rPr lang="en-US" sz="2000" dirty="0"/>
              <a:t>    </a:t>
            </a:r>
            <a:r>
              <a:rPr lang="en-US" sz="2000" b="1" dirty="0" err="1"/>
              <a:t>def</a:t>
            </a:r>
            <a:r>
              <a:rPr lang="en-US" sz="2000" b="1" dirty="0"/>
              <a:t> </a:t>
            </a:r>
            <a:r>
              <a:rPr lang="en-US" sz="2000" dirty="0"/>
              <a:t>get(url:String):String</a:t>
            </a:r>
          </a:p>
          <a:p>
            <a:pPr marL="0" indent="0">
              <a:buNone/>
            </a:pPr>
            <a:endParaRPr lang="en-US" sz="2000" dirty="0"/>
          </a:p>
          <a:p>
            <a:pPr marL="0" indent="0">
              <a:buNone/>
            </a:pPr>
            <a:r>
              <a:rPr lang="en-US" sz="2000" i="1" dirty="0"/>
              <a:t>// defined in a pure module</a:t>
            </a:r>
          </a:p>
          <a:p>
            <a:pPr marL="0" indent="0">
              <a:buNone/>
            </a:pPr>
            <a:r>
              <a:rPr lang="en-US" sz="2000" b="1" dirty="0"/>
              <a:t>type </a:t>
            </a:r>
            <a:r>
              <a:rPr lang="en-US" sz="2000" dirty="0" err="1"/>
              <a:t>MyADT</a:t>
            </a:r>
            <a:endParaRPr lang="en-US" sz="2000" dirty="0"/>
          </a:p>
          <a:p>
            <a:pPr marL="0" indent="0">
              <a:buNone/>
            </a:pPr>
            <a:r>
              <a:rPr lang="en-US" sz="2000" dirty="0"/>
              <a:t>    </a:t>
            </a:r>
            <a:r>
              <a:rPr lang="en-US" sz="2000" b="1" dirty="0" err="1"/>
              <a:t>def</a:t>
            </a:r>
            <a:r>
              <a:rPr lang="en-US" sz="2000" dirty="0"/>
              <a:t> operation(</a:t>
            </a:r>
            <a:r>
              <a:rPr lang="en-US" sz="2000" dirty="0" err="1"/>
              <a:t>x:Int</a:t>
            </a:r>
            <a:r>
              <a:rPr lang="en-US" sz="2000" dirty="0"/>
              <a:t>):String</a:t>
            </a:r>
          </a:p>
          <a:p>
            <a:pPr marL="0" indent="0">
              <a:buNone/>
            </a:pPr>
            <a:r>
              <a:rPr lang="en-US" sz="2000" b="1" dirty="0" err="1"/>
              <a:t>def</a:t>
            </a:r>
            <a:r>
              <a:rPr lang="en-US" sz="2000" b="1" dirty="0"/>
              <a:t> </a:t>
            </a:r>
            <a:r>
              <a:rPr lang="en-US" sz="2000" dirty="0" err="1"/>
              <a:t>makeADT</a:t>
            </a:r>
            <a:r>
              <a:rPr lang="en-US" sz="2000" dirty="0"/>
              <a:t>(</a:t>
            </a:r>
            <a:r>
              <a:rPr lang="en-US" sz="2000" dirty="0" err="1"/>
              <a:t>req:HttpRequestor</a:t>
            </a:r>
            <a:r>
              <a:rPr lang="en-US" sz="2000" dirty="0"/>
              <a:t>):</a:t>
            </a:r>
            <a:r>
              <a:rPr lang="en-US" sz="2000" dirty="0" err="1"/>
              <a:t>MyADT</a:t>
            </a:r>
            <a:endParaRPr lang="en-US" sz="2000" dirty="0"/>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14</a:t>
            </a:fld>
            <a:endParaRPr lang="en-US"/>
          </a:p>
        </p:txBody>
      </p:sp>
      <p:sp>
        <p:nvSpPr>
          <p:cNvPr id="6" name="Rectangular Callout 5"/>
          <p:cNvSpPr/>
          <p:nvPr/>
        </p:nvSpPr>
        <p:spPr bwMode="auto">
          <a:xfrm>
            <a:off x="6172200" y="4648200"/>
            <a:ext cx="2694992" cy="1309558"/>
          </a:xfrm>
          <a:prstGeom prst="wedgeRectCallout">
            <a:avLst>
              <a:gd name="adj1" fmla="val -136367"/>
              <a:gd name="adj2" fmla="val -15568"/>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bg1"/>
                </a:solidFill>
                <a:effectLst/>
                <a:latin typeface="Arial" charset="0"/>
                <a:ea typeface="ＭＳ Ｐゴシック" pitchFamily="-64" charset="-128"/>
              </a:rPr>
              <a:t>MyADT</a:t>
            </a:r>
            <a:r>
              <a:rPr kumimoji="0" lang="en-US" sz="1600" b="0" i="0" u="none" strike="noStrike" cap="none" normalizeH="0" baseline="0" dirty="0">
                <a:ln>
                  <a:noFill/>
                </a:ln>
                <a:solidFill>
                  <a:schemeClr val="bg1"/>
                </a:solidFill>
                <a:effectLst/>
                <a:latin typeface="Arial" charset="0"/>
                <a:ea typeface="ＭＳ Ｐゴシック" pitchFamily="-64" charset="-128"/>
              </a:rPr>
              <a:t> is born with permission</a:t>
            </a:r>
            <a:r>
              <a:rPr kumimoji="0" lang="en-US" sz="1600" b="0" i="0" u="none" strike="noStrike" cap="none" normalizeH="0" dirty="0">
                <a:ln>
                  <a:noFill/>
                </a:ln>
                <a:solidFill>
                  <a:schemeClr val="bg1"/>
                </a:solidFill>
                <a:effectLst/>
                <a:latin typeface="Arial" charset="0"/>
                <a:ea typeface="ＭＳ Ｐゴシック" pitchFamily="-64" charset="-128"/>
              </a:rPr>
              <a:t> to an </a:t>
            </a:r>
            <a:r>
              <a:rPr kumimoji="0" lang="en-US" sz="1600" b="0" i="0" u="none" strike="noStrike" cap="none" normalizeH="0" dirty="0" err="1">
                <a:ln>
                  <a:noFill/>
                </a:ln>
                <a:solidFill>
                  <a:schemeClr val="bg1"/>
                </a:solidFill>
                <a:effectLst/>
                <a:latin typeface="Arial" charset="0"/>
                <a:ea typeface="ＭＳ Ｐゴシック" pitchFamily="-64" charset="-128"/>
              </a:rPr>
              <a:t>HttpRequestor</a:t>
            </a:r>
            <a:r>
              <a:rPr kumimoji="0" lang="en-US" sz="1600" b="0" i="0" u="none" strike="noStrike" cap="none" normalizeH="0" dirty="0">
                <a:ln>
                  <a:noFill/>
                </a:ln>
                <a:solidFill>
                  <a:schemeClr val="bg1"/>
                </a:solidFill>
                <a:effectLst/>
                <a:latin typeface="Arial" charset="0"/>
                <a:ea typeface="ＭＳ Ｐゴシック" pitchFamily="-64" charset="-128"/>
              </a:rPr>
              <a:t>.  The type proves it can’t get additional permissions</a:t>
            </a:r>
            <a:endParaRPr kumimoji="0" lang="en-US" sz="1600" b="0" i="0" u="none" strike="noStrike" cap="none" normalizeH="0" baseline="0" dirty="0">
              <a:ln>
                <a:noFill/>
              </a:ln>
              <a:solidFill>
                <a:schemeClr val="bg1"/>
              </a:solidFill>
              <a:effectLst/>
              <a:latin typeface="Arial" charset="0"/>
              <a:ea typeface="ＭＳ Ｐゴシック" pitchFamily="-64" charset="-128"/>
            </a:endParaRPr>
          </a:p>
        </p:txBody>
      </p:sp>
      <p:sp>
        <p:nvSpPr>
          <p:cNvPr id="7" name="Rectangular Callout 6"/>
          <p:cNvSpPr/>
          <p:nvPr/>
        </p:nvSpPr>
        <p:spPr bwMode="auto">
          <a:xfrm>
            <a:off x="5029200" y="3048000"/>
            <a:ext cx="3962400" cy="1258888"/>
          </a:xfrm>
          <a:prstGeom prst="wedgeRectCallout">
            <a:avLst>
              <a:gd name="adj1" fmla="val -81660"/>
              <a:gd name="adj2" fmla="val -27480"/>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ea typeface="ＭＳ Ｐゴシック" pitchFamily="-64" charset="-128"/>
              </a:rPr>
              <a:t>If we trust the </a:t>
            </a:r>
            <a:r>
              <a:rPr kumimoji="0" lang="en-US" sz="1600" b="0" i="0" u="none" strike="noStrike" cap="none" normalizeH="0" baseline="0" dirty="0" err="1">
                <a:ln>
                  <a:noFill/>
                </a:ln>
                <a:solidFill>
                  <a:schemeClr val="bg1"/>
                </a:solidFill>
                <a:effectLst/>
                <a:ea typeface="ＭＳ Ｐゴシック" pitchFamily="-64" charset="-128"/>
              </a:rPr>
              <a:t>HttpRequestor</a:t>
            </a:r>
            <a:r>
              <a:rPr kumimoji="0" lang="en-US" sz="1600" b="0" i="0" u="none" strike="noStrike" cap="none" normalizeH="0" baseline="0" dirty="0">
                <a:ln>
                  <a:noFill/>
                </a:ln>
                <a:solidFill>
                  <a:schemeClr val="bg1"/>
                </a:solidFill>
                <a:effectLst/>
                <a:ea typeface="ＭＳ Ｐゴシック" pitchFamily="-64" charset="-128"/>
              </a:rPr>
              <a:t> implementation, we can (informally)</a:t>
            </a:r>
            <a:r>
              <a:rPr kumimoji="0" lang="en-US" sz="1600" b="0" i="0" u="none" strike="noStrike" cap="none" normalizeH="0" dirty="0">
                <a:ln>
                  <a:noFill/>
                </a:ln>
                <a:solidFill>
                  <a:schemeClr val="bg1"/>
                </a:solidFill>
                <a:effectLst/>
                <a:ea typeface="ＭＳ Ｐゴシック" pitchFamily="-64" charset="-128"/>
              </a:rPr>
              <a:t> reason about the authority of </a:t>
            </a:r>
            <a:r>
              <a:rPr kumimoji="0" lang="en-US" sz="1600" b="0" i="0" u="none" strike="noStrike" cap="none" normalizeH="0" dirty="0" err="1">
                <a:ln>
                  <a:noFill/>
                </a:ln>
                <a:solidFill>
                  <a:schemeClr val="bg1"/>
                </a:solidFill>
                <a:effectLst/>
                <a:ea typeface="ＭＳ Ｐゴシック" pitchFamily="-64" charset="-128"/>
              </a:rPr>
              <a:t>MyADT</a:t>
            </a:r>
            <a:r>
              <a:rPr kumimoji="0" lang="en-US" sz="1600" b="0" i="0" u="none" strike="noStrike" cap="none" normalizeH="0" dirty="0">
                <a:ln>
                  <a:noFill/>
                </a:ln>
                <a:solidFill>
                  <a:schemeClr val="bg1"/>
                </a:solidFill>
                <a:effectLst/>
                <a:ea typeface="ＭＳ Ｐゴシック" pitchFamily="-64" charset="-128"/>
              </a:rPr>
              <a:t>: to do HTTP get requests.</a:t>
            </a:r>
          </a:p>
          <a:p>
            <a:pPr marL="0" marR="0" indent="0" algn="l" defTabSz="914400" rtl="0" eaLnBrk="0" fontAlgn="base" latinLnBrk="0" hangingPunct="0">
              <a:lnSpc>
                <a:spcPct val="100000"/>
              </a:lnSpc>
              <a:spcBef>
                <a:spcPct val="0"/>
              </a:spcBef>
              <a:spcAft>
                <a:spcPct val="0"/>
              </a:spcAft>
              <a:buClrTx/>
              <a:buSzTx/>
              <a:buFontTx/>
              <a:buNone/>
              <a:tabLst/>
            </a:pPr>
            <a:r>
              <a:rPr lang="en-US" sz="1600" baseline="0" dirty="0">
                <a:solidFill>
                  <a:schemeClr val="bg1"/>
                </a:solidFill>
              </a:rPr>
              <a:t>More precise than topological bound.</a:t>
            </a:r>
            <a:endParaRPr kumimoji="0" lang="en-US" sz="1600" b="0" i="0" u="none" strike="noStrike" cap="none" normalizeH="0" baseline="0" dirty="0">
              <a:ln>
                <a:noFill/>
              </a:ln>
              <a:solidFill>
                <a:schemeClr val="bg1"/>
              </a:solidFill>
              <a:effectLst/>
              <a:ea typeface="ＭＳ Ｐゴシック" pitchFamily="-64" charset="-128"/>
            </a:endParaRPr>
          </a:p>
        </p:txBody>
      </p:sp>
    </p:spTree>
    <p:extLst>
      <p:ext uri="{BB962C8B-B14F-4D97-AF65-F5344CB8AC3E}">
        <p14:creationId xmlns:p14="http://schemas.microsoft.com/office/powerpoint/2010/main" val="255714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609600"/>
          </a:xfrm>
        </p:spPr>
        <p:txBody>
          <a:bodyPr/>
          <a:lstStyle/>
          <a:p>
            <a:r>
              <a:rPr lang="en-US" sz="3200" dirty="0"/>
              <a:t>Reasoning about Authority with Effects</a:t>
            </a:r>
          </a:p>
        </p:txBody>
      </p:sp>
      <p:sp>
        <p:nvSpPr>
          <p:cNvPr id="3" name="Content Placeholder 2"/>
          <p:cNvSpPr>
            <a:spLocks noGrp="1"/>
          </p:cNvSpPr>
          <p:nvPr>
            <p:ph idx="1"/>
          </p:nvPr>
        </p:nvSpPr>
        <p:spPr>
          <a:xfrm>
            <a:off x="0" y="1066800"/>
            <a:ext cx="9144000" cy="5791200"/>
          </a:xfrm>
        </p:spPr>
        <p:txBody>
          <a:bodyPr>
            <a:normAutofit/>
          </a:bodyPr>
          <a:lstStyle/>
          <a:p>
            <a:r>
              <a:rPr lang="en-US" sz="2000" dirty="0"/>
              <a:t>How do we reason about the </a:t>
            </a:r>
            <a:r>
              <a:rPr lang="en-US" sz="2000" b="1" i="1" dirty="0"/>
              <a:t>authority </a:t>
            </a:r>
            <a:r>
              <a:rPr lang="en-US" sz="2000" dirty="0"/>
              <a:t>of an object?</a:t>
            </a:r>
          </a:p>
          <a:p>
            <a:pPr lvl="1"/>
            <a:r>
              <a:rPr lang="en-US" sz="1800" dirty="0"/>
              <a:t>i.e. what effects (writes, system operations) can an object have? [Miller 2006]</a:t>
            </a:r>
          </a:p>
          <a:p>
            <a:pPr lvl="1"/>
            <a:r>
              <a:rPr lang="en-US" sz="1800" dirty="0"/>
              <a:t>Prior work: semantic definition of </a:t>
            </a:r>
            <a:r>
              <a:rPr lang="en-US" sz="1800" b="1" i="1" dirty="0"/>
              <a:t>eventual authority </a:t>
            </a:r>
            <a:r>
              <a:rPr lang="en-US" sz="1800" dirty="0"/>
              <a:t>[</a:t>
            </a:r>
            <a:r>
              <a:rPr lang="en-US" sz="1800" dirty="0" err="1"/>
              <a:t>Drossopoulou</a:t>
            </a:r>
            <a:r>
              <a:rPr lang="en-US" sz="1800" dirty="0"/>
              <a:t> et al., 2016]</a:t>
            </a:r>
          </a:p>
          <a:p>
            <a:pPr lvl="1"/>
            <a:r>
              <a:rPr lang="en-US" sz="1800" dirty="0"/>
              <a:t>Prior work: </a:t>
            </a:r>
            <a:r>
              <a:rPr lang="en-US" sz="1800" b="1" dirty="0"/>
              <a:t>topological bound</a:t>
            </a:r>
            <a:r>
              <a:rPr lang="en-US" sz="1800" dirty="0"/>
              <a:t> on authority [Miller 2006; </a:t>
            </a:r>
            <a:r>
              <a:rPr lang="en-US" sz="1800" dirty="0" err="1"/>
              <a:t>Maffeis</a:t>
            </a:r>
            <a:r>
              <a:rPr lang="en-US" sz="1800" dirty="0"/>
              <a:t> et al. 2010]</a:t>
            </a:r>
          </a:p>
          <a:p>
            <a:r>
              <a:rPr lang="en-US" sz="2000" dirty="0"/>
              <a:t>Current work: reason </a:t>
            </a:r>
            <a:r>
              <a:rPr lang="en-US" sz="2000" b="1" i="1" dirty="0"/>
              <a:t>formally</a:t>
            </a:r>
            <a:r>
              <a:rPr lang="en-US" sz="2000" i="1" dirty="0"/>
              <a:t>, </a:t>
            </a:r>
            <a:r>
              <a:rPr lang="en-US" sz="2000" b="1" i="1" dirty="0"/>
              <a:t>precisely </a:t>
            </a:r>
            <a:r>
              <a:rPr lang="en-US" sz="2000" dirty="0"/>
              <a:t>about authority using effects</a:t>
            </a:r>
          </a:p>
          <a:p>
            <a:pPr marL="0" indent="0">
              <a:buNone/>
            </a:pPr>
            <a:endParaRPr lang="en-US" sz="500" b="1" dirty="0"/>
          </a:p>
          <a:p>
            <a:pPr marL="0" indent="0">
              <a:buNone/>
            </a:pPr>
            <a:endParaRPr lang="en-US" sz="2000" b="1" dirty="0"/>
          </a:p>
          <a:p>
            <a:pPr marL="0" indent="0">
              <a:buNone/>
            </a:pPr>
            <a:r>
              <a:rPr lang="en-US" sz="2000" b="1" dirty="0"/>
              <a:t>effect </a:t>
            </a:r>
            <a:r>
              <a:rPr lang="en-US" sz="2000" dirty="0" err="1">
                <a:solidFill>
                  <a:srgbClr val="7030A0"/>
                </a:solidFill>
              </a:rPr>
              <a:t>getRequest</a:t>
            </a:r>
            <a:endParaRPr lang="en-US" sz="2000" dirty="0">
              <a:solidFill>
                <a:srgbClr val="7030A0"/>
              </a:solidFill>
            </a:endParaRPr>
          </a:p>
          <a:p>
            <a:pPr marL="0" indent="0">
              <a:buNone/>
            </a:pPr>
            <a:endParaRPr lang="en-US" sz="2000" b="1" dirty="0"/>
          </a:p>
          <a:p>
            <a:pPr marL="0" indent="0">
              <a:buNone/>
            </a:pPr>
            <a:r>
              <a:rPr lang="en-US" sz="2000" b="1" dirty="0"/>
              <a:t>type </a:t>
            </a:r>
            <a:r>
              <a:rPr lang="en-US" sz="2000" dirty="0"/>
              <a:t>Requestor </a:t>
            </a:r>
            <a:r>
              <a:rPr lang="en-US" sz="2000" i="1" dirty="0"/>
              <a:t>// untrusted code</a:t>
            </a:r>
          </a:p>
          <a:p>
            <a:pPr marL="0" indent="0">
              <a:buNone/>
            </a:pPr>
            <a:r>
              <a:rPr lang="en-US" sz="2000" b="1" dirty="0"/>
              <a:t>    </a:t>
            </a:r>
            <a:r>
              <a:rPr lang="en-US" sz="2000" b="1" dirty="0" err="1"/>
              <a:t>def</a:t>
            </a:r>
            <a:r>
              <a:rPr lang="en-US" sz="2000" b="1" dirty="0"/>
              <a:t> </a:t>
            </a:r>
            <a:r>
              <a:rPr lang="en-US" sz="2000" dirty="0"/>
              <a:t>get(url:String):String { </a:t>
            </a:r>
            <a:r>
              <a:rPr lang="en-US" sz="2000" dirty="0" err="1">
                <a:solidFill>
                  <a:srgbClr val="7030A0"/>
                </a:solidFill>
              </a:rPr>
              <a:t>getRequest</a:t>
            </a:r>
            <a:r>
              <a:rPr lang="en-US" sz="2000" dirty="0"/>
              <a:t> }</a:t>
            </a:r>
          </a:p>
          <a:p>
            <a:pPr marL="0" indent="0">
              <a:buNone/>
            </a:pPr>
            <a:endParaRPr lang="en-US" sz="1200" b="1" dirty="0"/>
          </a:p>
          <a:p>
            <a:pPr marL="0" indent="0">
              <a:buNone/>
            </a:pPr>
            <a:r>
              <a:rPr lang="en-US" sz="2000" b="1" dirty="0"/>
              <a:t>type </a:t>
            </a:r>
            <a:r>
              <a:rPr lang="en-US" sz="2000" dirty="0" err="1"/>
              <a:t>MyADT</a:t>
            </a:r>
            <a:endParaRPr lang="en-US" sz="2000" dirty="0"/>
          </a:p>
          <a:p>
            <a:pPr marL="0" indent="0">
              <a:buNone/>
            </a:pPr>
            <a:r>
              <a:rPr lang="en-US" sz="2000" dirty="0"/>
              <a:t>    </a:t>
            </a:r>
            <a:r>
              <a:rPr lang="en-US" sz="2000" b="1" dirty="0" err="1"/>
              <a:t>def</a:t>
            </a:r>
            <a:r>
              <a:rPr lang="en-US" sz="2000" dirty="0"/>
              <a:t> operation(</a:t>
            </a:r>
            <a:r>
              <a:rPr lang="en-US" sz="2000" dirty="0" err="1"/>
              <a:t>x:Int</a:t>
            </a:r>
            <a:r>
              <a:rPr lang="en-US" sz="2000" dirty="0"/>
              <a:t>):String { </a:t>
            </a:r>
            <a:r>
              <a:rPr lang="en-US" sz="2000" dirty="0" err="1">
                <a:solidFill>
                  <a:srgbClr val="7030A0"/>
                </a:solidFill>
              </a:rPr>
              <a:t>getRequest</a:t>
            </a:r>
            <a:r>
              <a:rPr lang="en-US" sz="2000" dirty="0"/>
              <a:t> }</a:t>
            </a:r>
          </a:p>
          <a:p>
            <a:pPr marL="0" indent="0">
              <a:buNone/>
            </a:pPr>
            <a:r>
              <a:rPr lang="en-US" sz="2000" b="1" dirty="0" err="1"/>
              <a:t>def</a:t>
            </a:r>
            <a:r>
              <a:rPr lang="en-US" sz="2000" b="1" dirty="0"/>
              <a:t> </a:t>
            </a:r>
            <a:r>
              <a:rPr lang="en-US" sz="2000" dirty="0" err="1"/>
              <a:t>makeADT</a:t>
            </a:r>
            <a:r>
              <a:rPr lang="en-US" sz="2000" dirty="0"/>
              <a:t>(</a:t>
            </a:r>
            <a:r>
              <a:rPr lang="en-US" sz="2000" dirty="0" err="1"/>
              <a:t>req:HttpRequestor</a:t>
            </a:r>
            <a:r>
              <a:rPr lang="en-US" sz="2000" dirty="0"/>
              <a:t>):</a:t>
            </a:r>
            <a:r>
              <a:rPr lang="en-US" sz="2000" dirty="0" err="1"/>
              <a:t>MyADT</a:t>
            </a:r>
            <a:endParaRPr lang="en-US" sz="2000" dirty="0"/>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15</a:t>
            </a:fld>
            <a:endParaRPr lang="en-US"/>
          </a:p>
        </p:txBody>
      </p:sp>
      <p:sp>
        <p:nvSpPr>
          <p:cNvPr id="6" name="Rectangular Callout 5"/>
          <p:cNvSpPr/>
          <p:nvPr/>
        </p:nvSpPr>
        <p:spPr bwMode="auto">
          <a:xfrm>
            <a:off x="5562600" y="3162300"/>
            <a:ext cx="3256384" cy="990600"/>
          </a:xfrm>
          <a:prstGeom prst="wedgeRectCallout">
            <a:avLst>
              <a:gd name="adj1" fmla="val -137929"/>
              <a:gd name="adj2" fmla="val -1309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Trusted HTTP library implements </a:t>
            </a:r>
            <a:r>
              <a:rPr kumimoji="0" lang="en-US" sz="2000" b="0" i="0" u="none" strike="noStrike" cap="none" normalizeH="0" baseline="0" dirty="0" err="1">
                <a:ln>
                  <a:noFill/>
                </a:ln>
                <a:solidFill>
                  <a:schemeClr val="bg1"/>
                </a:solidFill>
                <a:effectLst/>
                <a:latin typeface="Arial" charset="0"/>
                <a:ea typeface="ＭＳ Ｐゴシック" pitchFamily="-64" charset="-128"/>
              </a:rPr>
              <a:t>getRequest</a:t>
            </a:r>
            <a:r>
              <a:rPr kumimoji="0" lang="en-US" sz="2000" b="0" i="0" u="none" strike="noStrike" cap="none" normalizeH="0" baseline="0" dirty="0">
                <a:ln>
                  <a:noFill/>
                </a:ln>
                <a:solidFill>
                  <a:schemeClr val="bg1"/>
                </a:solidFill>
                <a:effectLst/>
                <a:latin typeface="Arial" charset="0"/>
                <a:ea typeface="ＭＳ Ｐゴシック" pitchFamily="-64" charset="-128"/>
              </a:rPr>
              <a:t> functionality using</a:t>
            </a:r>
            <a:r>
              <a:rPr kumimoji="0" lang="en-US" sz="2000" b="0" i="0" u="none" strike="noStrike" cap="none" normalizeH="0" dirty="0">
                <a:ln>
                  <a:noFill/>
                </a:ln>
                <a:solidFill>
                  <a:schemeClr val="bg1"/>
                </a:solidFill>
                <a:effectLst/>
                <a:latin typeface="Arial" charset="0"/>
                <a:ea typeface="ＭＳ Ｐゴシック" pitchFamily="-64" charset="-128"/>
              </a:rPr>
              <a:t> network</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
        <p:nvSpPr>
          <p:cNvPr id="8" name="Rectangular Callout 7"/>
          <p:cNvSpPr/>
          <p:nvPr/>
        </p:nvSpPr>
        <p:spPr bwMode="auto">
          <a:xfrm>
            <a:off x="5887616" y="4572000"/>
            <a:ext cx="3256384" cy="1676400"/>
          </a:xfrm>
          <a:prstGeom prst="wedgeRectCallout">
            <a:avLst>
              <a:gd name="adj1" fmla="val -80895"/>
              <a:gd name="adj2" fmla="val -43047"/>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ea typeface="ＭＳ Ｐゴシック" pitchFamily="-64" charset="-128"/>
              </a:rPr>
              <a:t>We don’t know/trust the</a:t>
            </a:r>
            <a:r>
              <a:rPr kumimoji="0" lang="en-US" sz="2000" b="0" i="0" u="none" strike="noStrike" cap="none" normalizeH="0" dirty="0">
                <a:ln>
                  <a:noFill/>
                </a:ln>
                <a:solidFill>
                  <a:schemeClr val="bg1"/>
                </a:solidFill>
                <a:effectLst/>
                <a:latin typeface="Arial" charset="0"/>
                <a:ea typeface="ＭＳ Ｐゴシック" pitchFamily="-64" charset="-128"/>
              </a:rPr>
              <a:t> </a:t>
            </a:r>
            <a:r>
              <a:rPr kumimoji="0" lang="en-US" sz="2000" b="0" i="0" u="none" strike="noStrike" cap="none" normalizeH="0" baseline="0" dirty="0">
                <a:ln>
                  <a:noFill/>
                </a:ln>
                <a:solidFill>
                  <a:schemeClr val="bg1"/>
                </a:solidFill>
                <a:effectLst/>
                <a:latin typeface="Arial" charset="0"/>
                <a:ea typeface="ＭＳ Ｐゴシック" pitchFamily="-64" charset="-128"/>
              </a:rPr>
              <a:t>Requestor implementation, but</a:t>
            </a:r>
            <a:r>
              <a:rPr kumimoji="0" lang="en-US" sz="2000" b="0" i="0" u="none" strike="noStrike" cap="none" normalizeH="0" dirty="0">
                <a:ln>
                  <a:noFill/>
                </a:ln>
                <a:solidFill>
                  <a:schemeClr val="bg1"/>
                </a:solidFill>
                <a:effectLst/>
                <a:latin typeface="Arial" charset="0"/>
                <a:ea typeface="ＭＳ Ｐゴシック" pitchFamily="-64" charset="-128"/>
              </a:rPr>
              <a:t> the effect bounds its authority (and the authority of clients)</a:t>
            </a:r>
            <a:endParaRPr kumimoji="0" lang="en-US" sz="2000" b="0" i="0" u="none" strike="noStrike" cap="none" normalizeH="0" baseline="0" dirty="0">
              <a:ln>
                <a:noFill/>
              </a:ln>
              <a:solidFill>
                <a:schemeClr val="bg1"/>
              </a:solidFill>
              <a:effectLst/>
              <a:latin typeface="Arial" charset="0"/>
              <a:ea typeface="ＭＳ Ｐゴシック" pitchFamily="-64" charset="-128"/>
            </a:endParaRPr>
          </a:p>
        </p:txBody>
      </p:sp>
    </p:spTree>
    <p:extLst>
      <p:ext uri="{BB962C8B-B14F-4D97-AF65-F5344CB8AC3E}">
        <p14:creationId xmlns:p14="http://schemas.microsoft.com/office/powerpoint/2010/main" val="39045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609600"/>
          </a:xfrm>
        </p:spPr>
        <p:txBody>
          <a:bodyPr/>
          <a:lstStyle/>
          <a:p>
            <a:r>
              <a:rPr lang="en-US" dirty="0"/>
              <a:t>Wyvern Design Principles From 3 Fields</a:t>
            </a:r>
          </a:p>
        </p:txBody>
      </p:sp>
      <p:sp>
        <p:nvSpPr>
          <p:cNvPr id="3" name="Content Placeholder 2"/>
          <p:cNvSpPr>
            <a:spLocks noGrp="1"/>
          </p:cNvSpPr>
          <p:nvPr>
            <p:ph idx="1"/>
          </p:nvPr>
        </p:nvSpPr>
        <p:spPr>
          <a:xfrm>
            <a:off x="304800" y="1066800"/>
            <a:ext cx="8839200" cy="5181600"/>
          </a:xfrm>
        </p:spPr>
        <p:txBody>
          <a:bodyPr/>
          <a:lstStyle/>
          <a:p>
            <a:r>
              <a:rPr lang="en-US" dirty="0"/>
              <a:t>SE: Express design that impacts engineering at scale</a:t>
            </a:r>
          </a:p>
          <a:p>
            <a:pPr lvl="1"/>
            <a:r>
              <a:rPr lang="en-US" dirty="0"/>
              <a:t>Enforcing </a:t>
            </a:r>
            <a:r>
              <a:rPr lang="en-US" b="1" dirty="0"/>
              <a:t>system organization</a:t>
            </a:r>
            <a:r>
              <a:rPr lang="en-US" dirty="0"/>
              <a:t>: both code and run-time structure</a:t>
            </a:r>
          </a:p>
          <a:p>
            <a:pPr lvl="1"/>
            <a:r>
              <a:rPr lang="en-US" b="1" dirty="0"/>
              <a:t>Immutability </a:t>
            </a:r>
            <a:r>
              <a:rPr lang="en-US" dirty="0"/>
              <a:t>constraints play architectural role</a:t>
            </a:r>
          </a:p>
          <a:p>
            <a:pPr lvl="1"/>
            <a:r>
              <a:rPr lang="en-US" b="1" dirty="0"/>
              <a:t>Effects </a:t>
            </a:r>
            <a:r>
              <a:rPr lang="en-US" dirty="0"/>
              <a:t>for reasoning about authority in the large</a:t>
            </a:r>
          </a:p>
          <a:p>
            <a:r>
              <a:rPr lang="en-US" dirty="0"/>
              <a:t>PL: Formal properties that are deep and widely applicable</a:t>
            </a:r>
          </a:p>
          <a:p>
            <a:pPr lvl="1"/>
            <a:r>
              <a:rPr lang="en-US" b="1" dirty="0"/>
              <a:t>Composability </a:t>
            </a:r>
            <a:r>
              <a:rPr lang="en-US" dirty="0"/>
              <a:t>of language extension [Omar et al. 2014]</a:t>
            </a:r>
          </a:p>
          <a:p>
            <a:pPr lvl="1"/>
            <a:r>
              <a:rPr lang="en-US" b="1" dirty="0"/>
              <a:t>Immutability </a:t>
            </a:r>
            <a:r>
              <a:rPr lang="en-US" dirty="0"/>
              <a:t>is used widely and provides high reasoning leverage</a:t>
            </a:r>
          </a:p>
          <a:p>
            <a:pPr lvl="1"/>
            <a:r>
              <a:rPr lang="en-US" b="1" dirty="0"/>
              <a:t>Capability safety </a:t>
            </a:r>
            <a:r>
              <a:rPr lang="en-US" dirty="0"/>
              <a:t>can be leveraged to enforce design properties</a:t>
            </a:r>
          </a:p>
          <a:p>
            <a:r>
              <a:rPr lang="en-US" dirty="0"/>
              <a:t>HCI: Empirical focus on usability and user tasks</a:t>
            </a:r>
          </a:p>
          <a:p>
            <a:pPr lvl="1"/>
            <a:r>
              <a:rPr lang="en-US" dirty="0"/>
              <a:t>SQL arguably a </a:t>
            </a:r>
            <a:r>
              <a:rPr lang="en-US" b="1" dirty="0"/>
              <a:t>natural notation </a:t>
            </a:r>
            <a:r>
              <a:rPr lang="en-US" dirty="0"/>
              <a:t>[Myers et al. 2004] for queries</a:t>
            </a:r>
          </a:p>
          <a:p>
            <a:pPr lvl="1"/>
            <a:r>
              <a:rPr lang="en-US" b="1" dirty="0"/>
              <a:t>IDE support</a:t>
            </a:r>
            <a:r>
              <a:rPr lang="en-US" dirty="0"/>
              <a:t> for languages has high impact on tasks</a:t>
            </a:r>
          </a:p>
          <a:p>
            <a:pPr lvl="1"/>
            <a:r>
              <a:rPr lang="en-US" dirty="0"/>
              <a:t>Empirical study on </a:t>
            </a:r>
            <a:r>
              <a:rPr lang="en-US" b="1" dirty="0"/>
              <a:t>usability of immutability </a:t>
            </a:r>
            <a:r>
              <a:rPr lang="en-US" dirty="0"/>
              <a:t>[Coblenz et al. 2017]</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16</a:t>
            </a:fld>
            <a:endParaRPr lang="en-US"/>
          </a:p>
        </p:txBody>
      </p:sp>
    </p:spTree>
    <p:extLst>
      <p:ext uri="{BB962C8B-B14F-4D97-AF65-F5344CB8AC3E}">
        <p14:creationId xmlns:p14="http://schemas.microsoft.com/office/powerpoint/2010/main" val="10632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4264967"/>
            <a:ext cx="2839239" cy="461665"/>
          </a:xfrm>
          <a:prstGeom prst="rect">
            <a:avLst/>
          </a:prstGeom>
          <a:solidFill>
            <a:srgbClr val="FFFFFF">
              <a:alpha val="80000"/>
            </a:srgbClr>
          </a:solidFill>
        </p:spPr>
        <p:txBody>
          <a:bodyPr wrap="none" rtlCol="0">
            <a:spAutoFit/>
          </a:bodyPr>
          <a:lstStyle/>
          <a:p>
            <a:r>
              <a:rPr lang="en-US" dirty="0"/>
              <a:t>Extensible Notation</a:t>
            </a:r>
          </a:p>
        </p:txBody>
      </p:sp>
      <p:cxnSp>
        <p:nvCxnSpPr>
          <p:cNvPr id="34" name="Straight Arrow Connector 33"/>
          <p:cNvCxnSpPr>
            <a:stCxn id="12" idx="0"/>
            <a:endCxn id="8" idx="2"/>
          </p:cNvCxnSpPr>
          <p:nvPr/>
        </p:nvCxnSpPr>
        <p:spPr bwMode="auto">
          <a:xfrm flipV="1">
            <a:off x="4801128" y="2214265"/>
            <a:ext cx="1318128" cy="3267670"/>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sp>
        <p:nvSpPr>
          <p:cNvPr id="6" name="TextBox 5"/>
          <p:cNvSpPr txBox="1"/>
          <p:nvPr/>
        </p:nvSpPr>
        <p:spPr>
          <a:xfrm>
            <a:off x="4871158" y="3048000"/>
            <a:ext cx="2496196" cy="461665"/>
          </a:xfrm>
          <a:prstGeom prst="rect">
            <a:avLst/>
          </a:prstGeom>
          <a:solidFill>
            <a:srgbClr val="FFFFFF">
              <a:alpha val="80000"/>
            </a:srgbClr>
          </a:solidFill>
        </p:spPr>
        <p:txBody>
          <a:bodyPr wrap="none" rtlCol="0">
            <a:spAutoFit/>
          </a:bodyPr>
          <a:lstStyle/>
          <a:p>
            <a:r>
              <a:rPr lang="en-US" dirty="0"/>
              <a:t>Capability Safety</a:t>
            </a:r>
          </a:p>
        </p:txBody>
      </p:sp>
      <p:sp>
        <p:nvSpPr>
          <p:cNvPr id="2" name="Title 1"/>
          <p:cNvSpPr>
            <a:spLocks noGrp="1"/>
          </p:cNvSpPr>
          <p:nvPr>
            <p:ph type="title"/>
          </p:nvPr>
        </p:nvSpPr>
        <p:spPr/>
        <p:txBody>
          <a:bodyPr/>
          <a:lstStyle/>
          <a:p>
            <a:r>
              <a:rPr lang="en-US" dirty="0"/>
              <a:t>Synergies in Language Design</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17</a:t>
            </a:fld>
            <a:endParaRPr lang="en-US"/>
          </a:p>
        </p:txBody>
      </p:sp>
      <p:sp>
        <p:nvSpPr>
          <p:cNvPr id="8" name="TextBox 7"/>
          <p:cNvSpPr txBox="1"/>
          <p:nvPr/>
        </p:nvSpPr>
        <p:spPr>
          <a:xfrm>
            <a:off x="4965735" y="1752600"/>
            <a:ext cx="2307042" cy="461665"/>
          </a:xfrm>
          <a:prstGeom prst="rect">
            <a:avLst/>
          </a:prstGeom>
          <a:noFill/>
        </p:spPr>
        <p:txBody>
          <a:bodyPr wrap="none" rtlCol="0">
            <a:spAutoFit/>
          </a:bodyPr>
          <a:lstStyle/>
          <a:p>
            <a:r>
              <a:rPr lang="en-US" dirty="0"/>
              <a:t>Module System</a:t>
            </a:r>
          </a:p>
        </p:txBody>
      </p:sp>
      <p:sp>
        <p:nvSpPr>
          <p:cNvPr id="9" name="TextBox 8"/>
          <p:cNvSpPr txBox="1"/>
          <p:nvPr/>
        </p:nvSpPr>
        <p:spPr>
          <a:xfrm>
            <a:off x="1594531" y="1752600"/>
            <a:ext cx="1827744" cy="461665"/>
          </a:xfrm>
          <a:prstGeom prst="rect">
            <a:avLst/>
          </a:prstGeom>
          <a:noFill/>
        </p:spPr>
        <p:txBody>
          <a:bodyPr wrap="none" rtlCol="0">
            <a:spAutoFit/>
          </a:bodyPr>
          <a:lstStyle/>
          <a:p>
            <a:r>
              <a:rPr lang="en-US" dirty="0"/>
              <a:t>Immutability</a:t>
            </a:r>
          </a:p>
        </p:txBody>
      </p:sp>
      <p:sp>
        <p:nvSpPr>
          <p:cNvPr id="11" name="TextBox 10"/>
          <p:cNvSpPr txBox="1"/>
          <p:nvPr/>
        </p:nvSpPr>
        <p:spPr>
          <a:xfrm>
            <a:off x="6128927" y="4337994"/>
            <a:ext cx="1118448" cy="461665"/>
          </a:xfrm>
          <a:prstGeom prst="rect">
            <a:avLst/>
          </a:prstGeom>
          <a:noFill/>
        </p:spPr>
        <p:txBody>
          <a:bodyPr wrap="none" rtlCol="0">
            <a:spAutoFit/>
          </a:bodyPr>
          <a:lstStyle/>
          <a:p>
            <a:pPr algn="ctr"/>
            <a:r>
              <a:rPr lang="en-US" dirty="0"/>
              <a:t>Effects</a:t>
            </a:r>
          </a:p>
        </p:txBody>
      </p:sp>
      <p:sp>
        <p:nvSpPr>
          <p:cNvPr id="12" name="TextBox 11"/>
          <p:cNvSpPr txBox="1"/>
          <p:nvPr/>
        </p:nvSpPr>
        <p:spPr>
          <a:xfrm>
            <a:off x="3887256" y="5481935"/>
            <a:ext cx="1827744" cy="461665"/>
          </a:xfrm>
          <a:prstGeom prst="rect">
            <a:avLst/>
          </a:prstGeom>
          <a:noFill/>
        </p:spPr>
        <p:txBody>
          <a:bodyPr wrap="none" rtlCol="0">
            <a:spAutoFit/>
          </a:bodyPr>
          <a:lstStyle/>
          <a:p>
            <a:r>
              <a:rPr lang="en-US" dirty="0"/>
              <a:t>Architecture</a:t>
            </a:r>
          </a:p>
        </p:txBody>
      </p:sp>
      <p:cxnSp>
        <p:nvCxnSpPr>
          <p:cNvPr id="14" name="Straight Arrow Connector 13"/>
          <p:cNvCxnSpPr>
            <a:stCxn id="10" idx="0"/>
          </p:cNvCxnSpPr>
          <p:nvPr/>
        </p:nvCxnSpPr>
        <p:spPr bwMode="auto">
          <a:xfrm flipV="1">
            <a:off x="2105420" y="2214265"/>
            <a:ext cx="256780" cy="2050702"/>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16" name="Straight Arrow Connector 15"/>
          <p:cNvCxnSpPr>
            <a:stCxn id="6" idx="0"/>
          </p:cNvCxnSpPr>
          <p:nvPr/>
        </p:nvCxnSpPr>
        <p:spPr bwMode="auto">
          <a:xfrm flipV="1">
            <a:off x="6119256" y="2214265"/>
            <a:ext cx="205344" cy="833735"/>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19" name="Straight Arrow Connector 18"/>
          <p:cNvCxnSpPr>
            <a:stCxn id="10" idx="0"/>
          </p:cNvCxnSpPr>
          <p:nvPr/>
        </p:nvCxnSpPr>
        <p:spPr bwMode="auto">
          <a:xfrm flipV="1">
            <a:off x="2105420" y="2214265"/>
            <a:ext cx="3838180" cy="2050702"/>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22" name="Straight Arrow Connector 21"/>
          <p:cNvCxnSpPr>
            <a:stCxn id="6" idx="0"/>
          </p:cNvCxnSpPr>
          <p:nvPr/>
        </p:nvCxnSpPr>
        <p:spPr bwMode="auto">
          <a:xfrm flipH="1" flipV="1">
            <a:off x="2667000" y="2214265"/>
            <a:ext cx="3452256" cy="833735"/>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25" name="Straight Arrow Connector 24"/>
          <p:cNvCxnSpPr>
            <a:stCxn id="12" idx="0"/>
            <a:endCxn id="9" idx="2"/>
          </p:cNvCxnSpPr>
          <p:nvPr/>
        </p:nvCxnSpPr>
        <p:spPr bwMode="auto">
          <a:xfrm flipH="1" flipV="1">
            <a:off x="2508403" y="2214265"/>
            <a:ext cx="2292725" cy="3267670"/>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28" name="Straight Arrow Connector 27"/>
          <p:cNvCxnSpPr>
            <a:stCxn id="12" idx="0"/>
            <a:endCxn id="10" idx="2"/>
          </p:cNvCxnSpPr>
          <p:nvPr/>
        </p:nvCxnSpPr>
        <p:spPr bwMode="auto">
          <a:xfrm flipH="1" flipV="1">
            <a:off x="2105420" y="4726632"/>
            <a:ext cx="2695708" cy="755303"/>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31" name="Straight Arrow Connector 30"/>
          <p:cNvCxnSpPr>
            <a:stCxn id="12" idx="0"/>
          </p:cNvCxnSpPr>
          <p:nvPr/>
        </p:nvCxnSpPr>
        <p:spPr bwMode="auto">
          <a:xfrm flipV="1">
            <a:off x="4801128" y="3509665"/>
            <a:ext cx="1523472" cy="1972270"/>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37" name="Straight Arrow Connector 36"/>
          <p:cNvCxnSpPr>
            <a:stCxn id="11" idx="0"/>
          </p:cNvCxnSpPr>
          <p:nvPr/>
        </p:nvCxnSpPr>
        <p:spPr bwMode="auto">
          <a:xfrm flipH="1" flipV="1">
            <a:off x="6553200" y="3509665"/>
            <a:ext cx="134951" cy="828329"/>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43" name="Straight Arrow Connector 42"/>
          <p:cNvCxnSpPr>
            <a:stCxn id="10" idx="3"/>
            <a:endCxn id="6" idx="2"/>
          </p:cNvCxnSpPr>
          <p:nvPr/>
        </p:nvCxnSpPr>
        <p:spPr bwMode="auto">
          <a:xfrm flipV="1">
            <a:off x="3525039" y="3509665"/>
            <a:ext cx="2594217" cy="986135"/>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spTree>
    <p:extLst>
      <p:ext uri="{BB962C8B-B14F-4D97-AF65-F5344CB8AC3E}">
        <p14:creationId xmlns:p14="http://schemas.microsoft.com/office/powerpoint/2010/main" val="24283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Wyvern: Design-Driven Assurance</a:t>
            </a:r>
          </a:p>
        </p:txBody>
      </p:sp>
      <p:sp>
        <p:nvSpPr>
          <p:cNvPr id="3" name="Content Placeholder 2"/>
          <p:cNvSpPr>
            <a:spLocks noGrp="1"/>
          </p:cNvSpPr>
          <p:nvPr>
            <p:ph idx="1"/>
          </p:nvPr>
        </p:nvSpPr>
        <p:spPr>
          <a:xfrm>
            <a:off x="304800" y="1066800"/>
            <a:ext cx="8610600" cy="5791200"/>
          </a:xfrm>
        </p:spPr>
        <p:txBody>
          <a:bodyPr/>
          <a:lstStyle/>
          <a:p>
            <a:r>
              <a:rPr lang="en-US" dirty="0"/>
              <a:t>Novel approach to achieve high usability and assurance</a:t>
            </a:r>
          </a:p>
          <a:p>
            <a:r>
              <a:rPr lang="en-US" dirty="0"/>
              <a:t>Leverage new mechanisms for capturing design constraints</a:t>
            </a:r>
          </a:p>
          <a:p>
            <a:pPr lvl="1"/>
            <a:r>
              <a:rPr lang="en-US" dirty="0"/>
              <a:t>Foundational: Immutability, capabilities, extensible notation</a:t>
            </a:r>
          </a:p>
          <a:p>
            <a:pPr lvl="1"/>
            <a:r>
              <a:rPr lang="en-US" dirty="0"/>
              <a:t>Scaling up: Modules, architecture, effects</a:t>
            </a:r>
          </a:p>
          <a:p>
            <a:r>
              <a:rPr lang="en-US" dirty="0"/>
              <a:t>Drivers</a:t>
            </a:r>
          </a:p>
          <a:p>
            <a:pPr lvl="1"/>
            <a:r>
              <a:rPr lang="en-US" dirty="0"/>
              <a:t>SE: Design constraints that impact engineering at scale</a:t>
            </a:r>
          </a:p>
          <a:p>
            <a:pPr lvl="1"/>
            <a:r>
              <a:rPr lang="en-US" dirty="0"/>
              <a:t>PL: Formal properties that are deep and widely applicable</a:t>
            </a:r>
          </a:p>
          <a:p>
            <a:pPr lvl="1"/>
            <a:r>
              <a:rPr lang="en-US" dirty="0"/>
              <a:t>HCI: Empirical focus on usability and user tasks</a:t>
            </a:r>
          </a:p>
          <a:p>
            <a:r>
              <a:rPr lang="en-US" dirty="0"/>
              <a:t>Follow on work: extensible checking, gradual verification</a:t>
            </a:r>
          </a:p>
          <a:p>
            <a:endParaRPr lang="en-US" dirty="0"/>
          </a:p>
          <a:p>
            <a:pPr marL="0" indent="0" algn="ctr">
              <a:buNone/>
            </a:pPr>
            <a:r>
              <a:rPr lang="en-US" dirty="0"/>
              <a:t>https://</a:t>
            </a:r>
            <a:r>
              <a:rPr lang="en-US" dirty="0" err="1"/>
              <a:t>github.com</a:t>
            </a:r>
            <a:r>
              <a:rPr lang="en-US" dirty="0"/>
              <a:t>/</a:t>
            </a:r>
            <a:r>
              <a:rPr lang="en-US" dirty="0" err="1"/>
              <a:t>wyvernlang</a:t>
            </a:r>
            <a:endParaRPr lang="en-US" dirty="0"/>
          </a:p>
          <a:p>
            <a:pPr marL="0" indent="0" algn="ctr">
              <a:buNone/>
            </a:pPr>
            <a:r>
              <a:rPr lang="en-US" dirty="0"/>
              <a:t>http://www.cs.cmu.edu/~aldrich/wyvern/</a:t>
            </a:r>
          </a:p>
          <a:p>
            <a:pPr marL="0" indent="0" algn="ctr">
              <a:buNone/>
            </a:pPr>
            <a:endParaRPr lang="en-US" dirty="0"/>
          </a:p>
          <a:p>
            <a:pPr marL="0" indent="0" algn="ctr">
              <a:buNone/>
            </a:pPr>
            <a:r>
              <a:rPr lang="en-US" dirty="0"/>
              <a:t>https://</a:t>
            </a:r>
            <a:r>
              <a:rPr lang="en-US" dirty="0" err="1"/>
              <a:t>github.com</a:t>
            </a:r>
            <a:r>
              <a:rPr lang="en-US" dirty="0"/>
              <a:t>/</a:t>
            </a:r>
            <a:r>
              <a:rPr lang="en-US" dirty="0" err="1"/>
              <a:t>wyvernlang</a:t>
            </a:r>
            <a:r>
              <a:rPr lang="en-US" dirty="0"/>
              <a:t>/wyvern/wiki/Wyvern%3A-A-Language-for-Usable-Design-Driven-Assurance</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18</a:t>
            </a:fld>
            <a:endParaRPr lang="en-US" dirty="0"/>
          </a:p>
        </p:txBody>
      </p:sp>
    </p:spTree>
    <p:extLst>
      <p:ext uri="{BB962C8B-B14F-4D97-AF65-F5344CB8AC3E}">
        <p14:creationId xmlns:p14="http://schemas.microsoft.com/office/powerpoint/2010/main" val="411392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Wyvern Programming Language</a:t>
            </a:r>
          </a:p>
        </p:txBody>
      </p:sp>
      <p:sp>
        <p:nvSpPr>
          <p:cNvPr id="3" name="Content Placeholder 2"/>
          <p:cNvSpPr>
            <a:spLocks noGrp="1"/>
          </p:cNvSpPr>
          <p:nvPr>
            <p:ph idx="1"/>
          </p:nvPr>
        </p:nvSpPr>
        <p:spPr>
          <a:xfrm>
            <a:off x="304800" y="1066800"/>
            <a:ext cx="8534400" cy="5181600"/>
          </a:xfrm>
        </p:spPr>
        <p:txBody>
          <a:bodyPr/>
          <a:lstStyle/>
          <a:p>
            <a:r>
              <a:rPr lang="en-NZ" dirty="0"/>
              <a:t>Designed for security and productivity from the ground up</a:t>
            </a:r>
          </a:p>
          <a:p>
            <a:r>
              <a:rPr lang="en-NZ" dirty="0"/>
              <a:t>General purpose, but emphasising web/mobile/</a:t>
            </a:r>
            <a:r>
              <a:rPr lang="en-NZ" dirty="0" err="1"/>
              <a:t>IoT</a:t>
            </a:r>
            <a:r>
              <a:rPr lang="en-NZ" dirty="0"/>
              <a:t> apps</a:t>
            </a:r>
          </a:p>
          <a:p>
            <a:pPr lvl="3"/>
            <a:endParaRPr lang="en-NZ" dirty="0"/>
          </a:p>
          <a:p>
            <a:r>
              <a:rPr lang="en-NZ" dirty="0"/>
              <a:t>But you might ask:</a:t>
            </a:r>
          </a:p>
          <a:p>
            <a:pPr lvl="1"/>
            <a:r>
              <a:rPr lang="en-NZ" dirty="0"/>
              <a:t>Isn’t there a </a:t>
            </a:r>
            <a:r>
              <a:rPr lang="en-NZ" b="1" dirty="0">
                <a:solidFill>
                  <a:srgbClr val="7030A0"/>
                </a:solidFill>
              </a:rPr>
              <a:t>trade off</a:t>
            </a:r>
            <a:r>
              <a:rPr lang="en-NZ" b="1" dirty="0"/>
              <a:t> </a:t>
            </a:r>
            <a:r>
              <a:rPr lang="en-NZ" dirty="0"/>
              <a:t>between security and productivity?</a:t>
            </a:r>
          </a:p>
          <a:p>
            <a:pPr marL="344488" lvl="1" indent="0">
              <a:buNone/>
            </a:pPr>
            <a:endParaRPr lang="en-NZ" dirty="0"/>
          </a:p>
          <a:p>
            <a:pPr lvl="1"/>
            <a:endParaRPr lang="en-NZ" dirty="0"/>
          </a:p>
          <a:p>
            <a:pPr lvl="1"/>
            <a:endParaRPr lang="en-NZ" dirty="0"/>
          </a:p>
          <a:p>
            <a:pPr marL="344488" lvl="1" indent="0">
              <a:buNone/>
            </a:pPr>
            <a:endParaRPr lang="en-NZ" dirty="0"/>
          </a:p>
          <a:p>
            <a:pPr marL="344488" lvl="1" indent="0">
              <a:buNone/>
            </a:pPr>
            <a:endParaRPr lang="en-NZ" dirty="0"/>
          </a:p>
          <a:p>
            <a:pPr marL="344488" lvl="1" indent="0">
              <a:buNone/>
            </a:pPr>
            <a:endParaRPr lang="en-NZ" dirty="0"/>
          </a:p>
          <a:p>
            <a:pPr marL="344488" lvl="1" indent="0">
              <a:buNone/>
            </a:pPr>
            <a:endParaRPr lang="en-NZ" sz="3200" dirty="0"/>
          </a:p>
          <a:p>
            <a:pPr lvl="1"/>
            <a:r>
              <a:rPr lang="en-NZ" dirty="0"/>
              <a:t>What is Wyvern’s </a:t>
            </a:r>
            <a:r>
              <a:rPr lang="en-NZ" b="1" dirty="0">
                <a:solidFill>
                  <a:srgbClr val="7030A0"/>
                </a:solidFill>
              </a:rPr>
              <a:t>secret sauce</a:t>
            </a:r>
            <a:r>
              <a:rPr lang="en-NZ" dirty="0"/>
              <a:t>?</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2</a:t>
            </a:fld>
            <a:endParaRPr lang="en-US" dirty="0"/>
          </a:p>
        </p:txBody>
      </p:sp>
      <p:pic>
        <p:nvPicPr>
          <p:cNvPr id="5" name="Picture 2" descr="Wyv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135" y="0"/>
            <a:ext cx="713763" cy="100930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810573" y="2952810"/>
            <a:ext cx="5241439" cy="2685990"/>
            <a:chOff x="810573" y="3393877"/>
            <a:chExt cx="5241439" cy="2685990"/>
          </a:xfrm>
        </p:grpSpPr>
        <p:pic>
          <p:nvPicPr>
            <p:cNvPr id="6" name="Picture 2" descr="Image result for java programming langu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233" y="4312701"/>
              <a:ext cx="346568" cy="6238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q proof assista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5839" y="3393877"/>
              <a:ext cx="401161" cy="644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python programming langu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2142" y="5077108"/>
              <a:ext cx="694796" cy="46898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flipV="1">
              <a:off x="1905000" y="3505200"/>
              <a:ext cx="0" cy="220533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1905000" y="5710535"/>
              <a:ext cx="4147012"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1" name="Freeform 10"/>
            <p:cNvSpPr/>
            <p:nvPr/>
          </p:nvSpPr>
          <p:spPr bwMode="auto">
            <a:xfrm>
              <a:off x="1885950" y="3957935"/>
              <a:ext cx="2990849" cy="1757363"/>
            </a:xfrm>
            <a:custGeom>
              <a:avLst/>
              <a:gdLst>
                <a:gd name="connsiteX0" fmla="*/ 0 w 3929063"/>
                <a:gd name="connsiteY0" fmla="*/ 0 h 2671763"/>
                <a:gd name="connsiteX1" fmla="*/ 757238 w 3929063"/>
                <a:gd name="connsiteY1" fmla="*/ 300038 h 2671763"/>
                <a:gd name="connsiteX2" fmla="*/ 1471613 w 3929063"/>
                <a:gd name="connsiteY2" fmla="*/ 1114425 h 2671763"/>
                <a:gd name="connsiteX3" fmla="*/ 3028950 w 3929063"/>
                <a:gd name="connsiteY3" fmla="*/ 1714500 h 2671763"/>
                <a:gd name="connsiteX4" fmla="*/ 3929063 w 3929063"/>
                <a:gd name="connsiteY4" fmla="*/ 2671763 h 2671763"/>
                <a:gd name="connsiteX5" fmla="*/ 3929063 w 3929063"/>
                <a:gd name="connsiteY5" fmla="*/ 2671763 h 267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9063" h="2671763">
                  <a:moveTo>
                    <a:pt x="0" y="0"/>
                  </a:moveTo>
                  <a:cubicBezTo>
                    <a:pt x="255984" y="57150"/>
                    <a:pt x="511969" y="114301"/>
                    <a:pt x="757238" y="300038"/>
                  </a:cubicBezTo>
                  <a:cubicBezTo>
                    <a:pt x="1002507" y="485775"/>
                    <a:pt x="1092994" y="878681"/>
                    <a:pt x="1471613" y="1114425"/>
                  </a:cubicBezTo>
                  <a:cubicBezTo>
                    <a:pt x="1850232" y="1350169"/>
                    <a:pt x="2619375" y="1454944"/>
                    <a:pt x="3028950" y="1714500"/>
                  </a:cubicBezTo>
                  <a:cubicBezTo>
                    <a:pt x="3438525" y="1974056"/>
                    <a:pt x="3929063" y="2671763"/>
                    <a:pt x="3929063" y="2671763"/>
                  </a:cubicBezTo>
                  <a:lnTo>
                    <a:pt x="3929063" y="2671763"/>
                  </a:lnTo>
                </a:path>
              </a:pathLst>
            </a:custGeom>
            <a:noFill/>
            <a:ln w="9525" cap="flat" cmpd="sng" algn="ctr">
              <a:solidFill>
                <a:srgbClr val="3366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64" charset="-128"/>
              </a:endParaRPr>
            </a:p>
          </p:txBody>
        </p:sp>
        <p:sp>
          <p:nvSpPr>
            <p:cNvPr id="12" name="TextBox 11"/>
            <p:cNvSpPr txBox="1"/>
            <p:nvPr/>
          </p:nvSpPr>
          <p:spPr>
            <a:xfrm>
              <a:off x="810573" y="3994806"/>
              <a:ext cx="1018227" cy="369332"/>
            </a:xfrm>
            <a:prstGeom prst="rect">
              <a:avLst/>
            </a:prstGeom>
            <a:noFill/>
          </p:spPr>
          <p:txBody>
            <a:bodyPr wrap="none" rtlCol="0">
              <a:spAutoFit/>
            </a:bodyPr>
            <a:lstStyle/>
            <a:p>
              <a:r>
                <a:rPr lang="en-US" sz="1800" dirty="0"/>
                <a:t>Security</a:t>
              </a:r>
            </a:p>
          </p:txBody>
        </p:sp>
        <p:sp>
          <p:nvSpPr>
            <p:cNvPr id="13" name="TextBox 12"/>
            <p:cNvSpPr txBox="1"/>
            <p:nvPr/>
          </p:nvSpPr>
          <p:spPr>
            <a:xfrm>
              <a:off x="3751903" y="5710535"/>
              <a:ext cx="1377300" cy="369332"/>
            </a:xfrm>
            <a:prstGeom prst="rect">
              <a:avLst/>
            </a:prstGeom>
            <a:noFill/>
          </p:spPr>
          <p:txBody>
            <a:bodyPr wrap="none" rtlCol="0">
              <a:spAutoFit/>
            </a:bodyPr>
            <a:lstStyle/>
            <a:p>
              <a:r>
                <a:rPr lang="en-US" sz="1800" dirty="0"/>
                <a:t>Productivity</a:t>
              </a:r>
            </a:p>
          </p:txBody>
        </p:sp>
        <p:sp>
          <p:nvSpPr>
            <p:cNvPr id="14" name="Oval 13"/>
            <p:cNvSpPr/>
            <p:nvPr/>
          </p:nvSpPr>
          <p:spPr bwMode="auto">
            <a:xfrm>
              <a:off x="2155461" y="3979303"/>
              <a:ext cx="134297" cy="149224"/>
            </a:xfrm>
            <a:prstGeom prst="ellipse">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64" charset="-128"/>
              </a:endParaRPr>
            </a:p>
          </p:txBody>
        </p:sp>
        <p:sp>
          <p:nvSpPr>
            <p:cNvPr id="15" name="Oval 14"/>
            <p:cNvSpPr/>
            <p:nvPr/>
          </p:nvSpPr>
          <p:spPr bwMode="auto">
            <a:xfrm>
              <a:off x="4040709" y="4965271"/>
              <a:ext cx="134297" cy="149224"/>
            </a:xfrm>
            <a:prstGeom prst="ellipse">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64" charset="-128"/>
              </a:endParaRPr>
            </a:p>
          </p:txBody>
        </p:sp>
        <p:sp>
          <p:nvSpPr>
            <p:cNvPr id="16" name="Oval 15"/>
            <p:cNvSpPr/>
            <p:nvPr/>
          </p:nvSpPr>
          <p:spPr bwMode="auto">
            <a:xfrm>
              <a:off x="4527845" y="5345966"/>
              <a:ext cx="134297" cy="149224"/>
            </a:xfrm>
            <a:prstGeom prst="ellipse">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64" charset="-128"/>
              </a:endParaRPr>
            </a:p>
          </p:txBody>
        </p:sp>
      </p:grpSp>
    </p:spTree>
    <p:extLst>
      <p:ext uri="{BB962C8B-B14F-4D97-AF65-F5344CB8AC3E}">
        <p14:creationId xmlns:p14="http://schemas.microsoft.com/office/powerpoint/2010/main" val="249574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07395" y="4038600"/>
            <a:ext cx="2904449" cy="2438400"/>
            <a:chOff x="2606738" y="3810000"/>
            <a:chExt cx="2904449" cy="2438400"/>
          </a:xfrm>
        </p:grpSpPr>
        <p:sp>
          <p:nvSpPr>
            <p:cNvPr id="10" name="TextBox 9"/>
            <p:cNvSpPr txBox="1"/>
            <p:nvPr/>
          </p:nvSpPr>
          <p:spPr>
            <a:xfrm>
              <a:off x="2913112" y="5786735"/>
              <a:ext cx="2291700" cy="461665"/>
            </a:xfrm>
            <a:prstGeom prst="rect">
              <a:avLst/>
            </a:prstGeom>
            <a:noFill/>
          </p:spPr>
          <p:txBody>
            <a:bodyPr wrap="square" rtlCol="0">
              <a:spAutoFit/>
            </a:bodyPr>
            <a:lstStyle/>
            <a:p>
              <a:r>
                <a:rPr lang="en-US" sz="1200" dirty="0" err="1"/>
                <a:t>MapReduce</a:t>
              </a:r>
              <a:r>
                <a:rPr lang="en-US" sz="1200" dirty="0"/>
                <a:t>: </a:t>
              </a:r>
              <a:r>
                <a:rPr lang="en-US" sz="1200" b="1" dirty="0"/>
                <a:t>Scalable</a:t>
              </a:r>
              <a:r>
                <a:rPr lang="en-US" sz="1200" dirty="0"/>
                <a:t> big data</a:t>
              </a:r>
              <a:br>
                <a:rPr lang="en-US" sz="1200" dirty="0"/>
              </a:br>
              <a:r>
                <a:rPr lang="en-US" sz="1200" dirty="0"/>
                <a:t>[Dean and </a:t>
              </a:r>
              <a:r>
                <a:rPr lang="en-US" sz="1200" dirty="0" err="1"/>
                <a:t>Ghemawat</a:t>
              </a:r>
              <a:r>
                <a:rPr lang="en-US" sz="1200" dirty="0"/>
                <a:t> ’04]</a:t>
              </a:r>
            </a:p>
          </p:txBody>
        </p:sp>
        <p:pic>
          <p:nvPicPr>
            <p:cNvPr id="11" name="Picture 10"/>
            <p:cNvPicPr>
              <a:picLocks noChangeAspect="1"/>
            </p:cNvPicPr>
            <p:nvPr/>
          </p:nvPicPr>
          <p:blipFill>
            <a:blip r:embed="rId3"/>
            <a:stretch>
              <a:fillRect/>
            </a:stretch>
          </p:blipFill>
          <p:spPr>
            <a:xfrm>
              <a:off x="2606738" y="3810000"/>
              <a:ext cx="2904449" cy="1961085"/>
            </a:xfrm>
            <a:prstGeom prst="rect">
              <a:avLst/>
            </a:prstGeom>
          </p:spPr>
        </p:pic>
      </p:grpSp>
      <p:sp>
        <p:nvSpPr>
          <p:cNvPr id="2" name="Title 1"/>
          <p:cNvSpPr>
            <a:spLocks noGrp="1"/>
          </p:cNvSpPr>
          <p:nvPr>
            <p:ph type="title"/>
          </p:nvPr>
        </p:nvSpPr>
        <p:spPr/>
        <p:txBody>
          <a:bodyPr/>
          <a:lstStyle/>
          <a:p>
            <a:r>
              <a:rPr lang="en-US" dirty="0"/>
              <a:t>Insight: Engineering Impact of Design</a:t>
            </a:r>
          </a:p>
        </p:txBody>
      </p:sp>
      <p:sp>
        <p:nvSpPr>
          <p:cNvPr id="3" name="Content Placeholder 2"/>
          <p:cNvSpPr>
            <a:spLocks noGrp="1"/>
          </p:cNvSpPr>
          <p:nvPr>
            <p:ph idx="1"/>
          </p:nvPr>
        </p:nvSpPr>
        <p:spPr/>
        <p:txBody>
          <a:bodyPr/>
          <a:lstStyle/>
          <a:p>
            <a:pPr marL="0" indent="0">
              <a:buNone/>
            </a:pPr>
            <a:r>
              <a:rPr lang="en-US" dirty="0"/>
              <a:t>Design constraints drive program properties [Bass et al.]</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3</a:t>
            </a:fld>
            <a:endParaRPr lang="en-US"/>
          </a:p>
        </p:txBody>
      </p:sp>
      <p:grpSp>
        <p:nvGrpSpPr>
          <p:cNvPr id="7" name="Group 6"/>
          <p:cNvGrpSpPr/>
          <p:nvPr/>
        </p:nvGrpSpPr>
        <p:grpSpPr>
          <a:xfrm>
            <a:off x="5782162" y="1922203"/>
            <a:ext cx="2743200" cy="2364432"/>
            <a:chOff x="609600" y="1597968"/>
            <a:chExt cx="2743200" cy="2364432"/>
          </a:xfrm>
        </p:grpSpPr>
        <p:sp>
          <p:nvSpPr>
            <p:cNvPr id="5" name="TextBox 4"/>
            <p:cNvSpPr txBox="1"/>
            <p:nvPr/>
          </p:nvSpPr>
          <p:spPr>
            <a:xfrm>
              <a:off x="609600" y="3500735"/>
              <a:ext cx="2743200" cy="461665"/>
            </a:xfrm>
            <a:prstGeom prst="rect">
              <a:avLst/>
            </a:prstGeom>
            <a:noFill/>
          </p:spPr>
          <p:txBody>
            <a:bodyPr wrap="square" rtlCol="0">
              <a:spAutoFit/>
            </a:bodyPr>
            <a:lstStyle/>
            <a:p>
              <a:r>
                <a:rPr lang="en-US" sz="1200" dirty="0"/>
                <a:t>Module dependencies and </a:t>
              </a:r>
              <a:r>
                <a:rPr lang="en-US" sz="1200" b="1" dirty="0"/>
                <a:t>evolution</a:t>
              </a:r>
              <a:r>
                <a:rPr lang="en-US" sz="1200" dirty="0"/>
                <a:t> [Sullivan et al. ’01]</a:t>
              </a:r>
            </a:p>
          </p:txBody>
        </p:sp>
        <p:pic>
          <p:nvPicPr>
            <p:cNvPr id="6" name="Picture 5"/>
            <p:cNvPicPr>
              <a:picLocks noChangeAspect="1"/>
            </p:cNvPicPr>
            <p:nvPr/>
          </p:nvPicPr>
          <p:blipFill>
            <a:blip r:embed="rId4"/>
            <a:stretch>
              <a:fillRect/>
            </a:stretch>
          </p:blipFill>
          <p:spPr>
            <a:xfrm>
              <a:off x="914400" y="1597968"/>
              <a:ext cx="2051700" cy="1941337"/>
            </a:xfrm>
            <a:prstGeom prst="rect">
              <a:avLst/>
            </a:prstGeom>
          </p:spPr>
        </p:pic>
      </p:grpSp>
      <p:grpSp>
        <p:nvGrpSpPr>
          <p:cNvPr id="12" name="Group 11"/>
          <p:cNvGrpSpPr/>
          <p:nvPr/>
        </p:nvGrpSpPr>
        <p:grpSpPr>
          <a:xfrm>
            <a:off x="255128" y="1915886"/>
            <a:ext cx="4231725" cy="2370749"/>
            <a:chOff x="4323037" y="1630221"/>
            <a:chExt cx="4231725" cy="2370749"/>
          </a:xfrm>
        </p:grpSpPr>
        <p:pic>
          <p:nvPicPr>
            <p:cNvPr id="9" name="Picture 8"/>
            <p:cNvPicPr>
              <a:picLocks noChangeAspect="1"/>
            </p:cNvPicPr>
            <p:nvPr/>
          </p:nvPicPr>
          <p:blipFill>
            <a:blip r:embed="rId5"/>
            <a:stretch>
              <a:fillRect/>
            </a:stretch>
          </p:blipFill>
          <p:spPr>
            <a:xfrm>
              <a:off x="4323037" y="1630221"/>
              <a:ext cx="4231725" cy="1951179"/>
            </a:xfrm>
            <a:prstGeom prst="rect">
              <a:avLst/>
            </a:prstGeom>
          </p:spPr>
        </p:pic>
        <p:sp>
          <p:nvSpPr>
            <p:cNvPr id="8" name="TextBox 7"/>
            <p:cNvSpPr txBox="1"/>
            <p:nvPr/>
          </p:nvSpPr>
          <p:spPr>
            <a:xfrm>
              <a:off x="5105400" y="3539305"/>
              <a:ext cx="2667000" cy="461665"/>
            </a:xfrm>
            <a:prstGeom prst="rect">
              <a:avLst/>
            </a:prstGeom>
            <a:noFill/>
          </p:spPr>
          <p:txBody>
            <a:bodyPr wrap="square" rtlCol="0">
              <a:spAutoFit/>
            </a:bodyPr>
            <a:lstStyle/>
            <a:p>
              <a:r>
                <a:rPr lang="en-US" sz="1200" b="1" dirty="0"/>
                <a:t>Security</a:t>
              </a:r>
              <a:r>
                <a:rPr lang="en-US" sz="1200" dirty="0"/>
                <a:t> analysis with attack graphs [</a:t>
              </a:r>
              <a:r>
                <a:rPr lang="en-US" sz="1200" dirty="0" err="1"/>
                <a:t>Sheyner</a:t>
              </a:r>
              <a:r>
                <a:rPr lang="en-US" sz="1200" dirty="0"/>
                <a:t> et al. ’02]</a:t>
              </a:r>
            </a:p>
          </p:txBody>
        </p:sp>
      </p:grpSp>
    </p:spTree>
    <p:extLst>
      <p:ext uri="{BB962C8B-B14F-4D97-AF65-F5344CB8AC3E}">
        <p14:creationId xmlns:p14="http://schemas.microsoft.com/office/powerpoint/2010/main" val="12463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Wyv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2237" y="2895600"/>
            <a:ext cx="713763" cy="100930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java programming langu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3657600"/>
            <a:ext cx="443535" cy="79836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for coq proof assist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8672" y="2009110"/>
            <a:ext cx="536674" cy="8625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python programming langu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45514" y="4818132"/>
            <a:ext cx="1002373" cy="6766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Shifting the Tradeoff Curve</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4</a:t>
            </a:fld>
            <a:endParaRPr lang="en-US"/>
          </a:p>
        </p:txBody>
      </p:sp>
      <p:cxnSp>
        <p:nvCxnSpPr>
          <p:cNvPr id="6" name="Straight Arrow Connector 5"/>
          <p:cNvCxnSpPr/>
          <p:nvPr/>
        </p:nvCxnSpPr>
        <p:spPr bwMode="auto">
          <a:xfrm flipV="1">
            <a:off x="1905000" y="1295400"/>
            <a:ext cx="0" cy="41148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a:off x="1905000" y="5410200"/>
            <a:ext cx="594360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3" name="Freeform 12"/>
          <p:cNvSpPr/>
          <p:nvPr/>
        </p:nvSpPr>
        <p:spPr bwMode="auto">
          <a:xfrm>
            <a:off x="1885950" y="2743200"/>
            <a:ext cx="3929063" cy="2671763"/>
          </a:xfrm>
          <a:custGeom>
            <a:avLst/>
            <a:gdLst>
              <a:gd name="connsiteX0" fmla="*/ 0 w 3929063"/>
              <a:gd name="connsiteY0" fmla="*/ 0 h 2671763"/>
              <a:gd name="connsiteX1" fmla="*/ 757238 w 3929063"/>
              <a:gd name="connsiteY1" fmla="*/ 300038 h 2671763"/>
              <a:gd name="connsiteX2" fmla="*/ 1471613 w 3929063"/>
              <a:gd name="connsiteY2" fmla="*/ 1114425 h 2671763"/>
              <a:gd name="connsiteX3" fmla="*/ 3028950 w 3929063"/>
              <a:gd name="connsiteY3" fmla="*/ 1714500 h 2671763"/>
              <a:gd name="connsiteX4" fmla="*/ 3929063 w 3929063"/>
              <a:gd name="connsiteY4" fmla="*/ 2671763 h 2671763"/>
              <a:gd name="connsiteX5" fmla="*/ 3929063 w 3929063"/>
              <a:gd name="connsiteY5" fmla="*/ 2671763 h 267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9063" h="2671763">
                <a:moveTo>
                  <a:pt x="0" y="0"/>
                </a:moveTo>
                <a:cubicBezTo>
                  <a:pt x="255984" y="57150"/>
                  <a:pt x="511969" y="114301"/>
                  <a:pt x="757238" y="300038"/>
                </a:cubicBezTo>
                <a:cubicBezTo>
                  <a:pt x="1002507" y="485775"/>
                  <a:pt x="1092994" y="878681"/>
                  <a:pt x="1471613" y="1114425"/>
                </a:cubicBezTo>
                <a:cubicBezTo>
                  <a:pt x="1850232" y="1350169"/>
                  <a:pt x="2619375" y="1454944"/>
                  <a:pt x="3028950" y="1714500"/>
                </a:cubicBezTo>
                <a:cubicBezTo>
                  <a:pt x="3438525" y="1974056"/>
                  <a:pt x="3929063" y="2671763"/>
                  <a:pt x="3929063" y="2671763"/>
                </a:cubicBezTo>
                <a:lnTo>
                  <a:pt x="3929063" y="2671763"/>
                </a:lnTo>
              </a:path>
            </a:pathLst>
          </a:custGeom>
          <a:noFill/>
          <a:ln w="9525" cap="flat" cmpd="sng" algn="ctr">
            <a:solidFill>
              <a:srgbClr val="3366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64" charset="-128"/>
            </a:endParaRPr>
          </a:p>
        </p:txBody>
      </p:sp>
      <p:sp>
        <p:nvSpPr>
          <p:cNvPr id="14" name="TextBox 13"/>
          <p:cNvSpPr txBox="1"/>
          <p:nvPr/>
        </p:nvSpPr>
        <p:spPr>
          <a:xfrm>
            <a:off x="212419" y="2855267"/>
            <a:ext cx="1640193" cy="461665"/>
          </a:xfrm>
          <a:prstGeom prst="rect">
            <a:avLst/>
          </a:prstGeom>
          <a:noFill/>
        </p:spPr>
        <p:txBody>
          <a:bodyPr wrap="none" rtlCol="0">
            <a:spAutoFit/>
          </a:bodyPr>
          <a:lstStyle/>
          <a:p>
            <a:r>
              <a:rPr lang="en-US" dirty="0"/>
              <a:t>Assurance</a:t>
            </a:r>
          </a:p>
        </p:txBody>
      </p:sp>
      <p:sp>
        <p:nvSpPr>
          <p:cNvPr id="15" name="TextBox 14"/>
          <p:cNvSpPr txBox="1"/>
          <p:nvPr/>
        </p:nvSpPr>
        <p:spPr>
          <a:xfrm>
            <a:off x="3751903" y="5562600"/>
            <a:ext cx="1776448" cy="461665"/>
          </a:xfrm>
          <a:prstGeom prst="rect">
            <a:avLst/>
          </a:prstGeom>
          <a:noFill/>
        </p:spPr>
        <p:txBody>
          <a:bodyPr wrap="none" rtlCol="0">
            <a:spAutoFit/>
          </a:bodyPr>
          <a:lstStyle/>
          <a:p>
            <a:r>
              <a:rPr lang="en-US" dirty="0"/>
              <a:t>Productivity</a:t>
            </a:r>
          </a:p>
        </p:txBody>
      </p:sp>
      <p:sp>
        <p:nvSpPr>
          <p:cNvPr id="19" name="Freeform 18"/>
          <p:cNvSpPr/>
          <p:nvPr/>
        </p:nvSpPr>
        <p:spPr bwMode="auto">
          <a:xfrm>
            <a:off x="1905000" y="1600200"/>
            <a:ext cx="5334000" cy="3814763"/>
          </a:xfrm>
          <a:custGeom>
            <a:avLst/>
            <a:gdLst>
              <a:gd name="connsiteX0" fmla="*/ 0 w 3929063"/>
              <a:gd name="connsiteY0" fmla="*/ 0 h 2671763"/>
              <a:gd name="connsiteX1" fmla="*/ 757238 w 3929063"/>
              <a:gd name="connsiteY1" fmla="*/ 300038 h 2671763"/>
              <a:gd name="connsiteX2" fmla="*/ 1471613 w 3929063"/>
              <a:gd name="connsiteY2" fmla="*/ 1114425 h 2671763"/>
              <a:gd name="connsiteX3" fmla="*/ 3028950 w 3929063"/>
              <a:gd name="connsiteY3" fmla="*/ 1714500 h 2671763"/>
              <a:gd name="connsiteX4" fmla="*/ 3929063 w 3929063"/>
              <a:gd name="connsiteY4" fmla="*/ 2671763 h 2671763"/>
              <a:gd name="connsiteX5" fmla="*/ 3929063 w 3929063"/>
              <a:gd name="connsiteY5" fmla="*/ 2671763 h 267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9063" h="2671763">
                <a:moveTo>
                  <a:pt x="0" y="0"/>
                </a:moveTo>
                <a:cubicBezTo>
                  <a:pt x="255984" y="57150"/>
                  <a:pt x="511969" y="114301"/>
                  <a:pt x="757238" y="300038"/>
                </a:cubicBezTo>
                <a:cubicBezTo>
                  <a:pt x="1002507" y="485775"/>
                  <a:pt x="1092994" y="878681"/>
                  <a:pt x="1471613" y="1114425"/>
                </a:cubicBezTo>
                <a:cubicBezTo>
                  <a:pt x="1850232" y="1350169"/>
                  <a:pt x="2619375" y="1454944"/>
                  <a:pt x="3028950" y="1714500"/>
                </a:cubicBezTo>
                <a:cubicBezTo>
                  <a:pt x="3438525" y="1974056"/>
                  <a:pt x="3929063" y="2671763"/>
                  <a:pt x="3929063" y="2671763"/>
                </a:cubicBezTo>
                <a:lnTo>
                  <a:pt x="3929063" y="2671763"/>
                </a:lnTo>
              </a:path>
            </a:pathLst>
          </a:custGeom>
          <a:noFill/>
          <a:ln w="9525" cap="flat" cmpd="sng" algn="ctr">
            <a:solidFill>
              <a:srgbClr val="3366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64" charset="-128"/>
            </a:endParaRPr>
          </a:p>
        </p:txBody>
      </p:sp>
      <p:sp>
        <p:nvSpPr>
          <p:cNvPr id="22" name="Right Arrow 21"/>
          <p:cNvSpPr/>
          <p:nvPr/>
        </p:nvSpPr>
        <p:spPr bwMode="auto">
          <a:xfrm rot="18623737">
            <a:off x="3338054" y="3182846"/>
            <a:ext cx="662680" cy="667724"/>
          </a:xfrm>
          <a:prstGeom prst="rightArrow">
            <a:avLst/>
          </a:prstGeom>
          <a:solidFill>
            <a:schemeClr val="accent6">
              <a:lumMod val="20000"/>
              <a:lumOff val="80000"/>
            </a:schemeClr>
          </a:solidFill>
          <a:ln w="9525" cap="flat" cmpd="sng" algn="ctr">
            <a:solidFill>
              <a:srgbClr val="3366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64" charset="-128"/>
            </a:endParaRPr>
          </a:p>
        </p:txBody>
      </p:sp>
      <p:sp>
        <p:nvSpPr>
          <p:cNvPr id="24" name="Oval 23"/>
          <p:cNvSpPr/>
          <p:nvPr/>
        </p:nvSpPr>
        <p:spPr bwMode="auto">
          <a:xfrm>
            <a:off x="5443867" y="3733800"/>
            <a:ext cx="134297" cy="149224"/>
          </a:xfrm>
          <a:prstGeom prst="ellipse">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64" charset="-128"/>
            </a:endParaRPr>
          </a:p>
        </p:txBody>
      </p:sp>
      <p:sp>
        <p:nvSpPr>
          <p:cNvPr id="25" name="Oval 24"/>
          <p:cNvSpPr/>
          <p:nvPr/>
        </p:nvSpPr>
        <p:spPr bwMode="auto">
          <a:xfrm>
            <a:off x="2267908" y="2797433"/>
            <a:ext cx="134297" cy="149224"/>
          </a:xfrm>
          <a:prstGeom prst="ellipse">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64" charset="-128"/>
            </a:endParaRPr>
          </a:p>
        </p:txBody>
      </p:sp>
      <p:sp>
        <p:nvSpPr>
          <p:cNvPr id="26" name="Oval 25"/>
          <p:cNvSpPr/>
          <p:nvPr/>
        </p:nvSpPr>
        <p:spPr bwMode="auto">
          <a:xfrm>
            <a:off x="4742503" y="4318001"/>
            <a:ext cx="134297" cy="149224"/>
          </a:xfrm>
          <a:prstGeom prst="ellipse">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64" charset="-128"/>
            </a:endParaRPr>
          </a:p>
        </p:txBody>
      </p:sp>
      <p:sp>
        <p:nvSpPr>
          <p:cNvPr id="27" name="Oval 26"/>
          <p:cNvSpPr/>
          <p:nvPr/>
        </p:nvSpPr>
        <p:spPr bwMode="auto">
          <a:xfrm>
            <a:off x="5496114" y="5007209"/>
            <a:ext cx="134297" cy="149224"/>
          </a:xfrm>
          <a:prstGeom prst="ellipse">
            <a:avLst/>
          </a:prstGeom>
          <a:solidFill>
            <a:srgbClr val="3366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64" charset="-128"/>
            </a:endParaRPr>
          </a:p>
        </p:txBody>
      </p:sp>
      <p:sp>
        <p:nvSpPr>
          <p:cNvPr id="3" name="TextBox 2"/>
          <p:cNvSpPr txBox="1"/>
          <p:nvPr/>
        </p:nvSpPr>
        <p:spPr>
          <a:xfrm>
            <a:off x="5098567" y="1260901"/>
            <a:ext cx="3106097" cy="830997"/>
          </a:xfrm>
          <a:prstGeom prst="rect">
            <a:avLst/>
          </a:prstGeom>
          <a:solidFill>
            <a:srgbClr val="002060"/>
          </a:solidFill>
        </p:spPr>
        <p:txBody>
          <a:bodyPr wrap="square" rtlCol="0">
            <a:spAutoFit/>
          </a:bodyPr>
          <a:lstStyle/>
          <a:p>
            <a:r>
              <a:rPr lang="en-US" sz="1600" dirty="0">
                <a:solidFill>
                  <a:schemeClr val="bg1"/>
                </a:solidFill>
              </a:rPr>
              <a:t>Better expressing and enforcing design could fundamentally shift the tradeoff curve</a:t>
            </a:r>
          </a:p>
        </p:txBody>
      </p:sp>
    </p:spTree>
    <p:extLst>
      <p:ext uri="{BB962C8B-B14F-4D97-AF65-F5344CB8AC3E}">
        <p14:creationId xmlns:p14="http://schemas.microsoft.com/office/powerpoint/2010/main" val="14104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4"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Design-Driven Assurance in Wyvern</a:t>
            </a:r>
          </a:p>
        </p:txBody>
      </p:sp>
      <p:sp>
        <p:nvSpPr>
          <p:cNvPr id="3" name="Content Placeholder 2"/>
          <p:cNvSpPr>
            <a:spLocks noGrp="1"/>
          </p:cNvSpPr>
          <p:nvPr>
            <p:ph idx="1"/>
          </p:nvPr>
        </p:nvSpPr>
        <p:spPr>
          <a:xfrm>
            <a:off x="304800" y="1066800"/>
            <a:ext cx="8763000" cy="5181600"/>
          </a:xfrm>
        </p:spPr>
        <p:txBody>
          <a:bodyPr/>
          <a:lstStyle/>
          <a:p>
            <a:r>
              <a:rPr lang="en-US" dirty="0"/>
              <a:t>The Wyvern Approach: </a:t>
            </a:r>
            <a:r>
              <a:rPr lang="en-US" b="1" i="1" dirty="0"/>
              <a:t>Usable Design-Driven Assurance</a:t>
            </a:r>
            <a:endParaRPr lang="en-US" b="1" dirty="0"/>
          </a:p>
          <a:p>
            <a:pPr lvl="1"/>
            <a:r>
              <a:rPr lang="en-US" dirty="0"/>
              <a:t>Usable mechanisms to express and enforce large-scale design</a:t>
            </a:r>
          </a:p>
          <a:p>
            <a:pPr lvl="1"/>
            <a:r>
              <a:rPr lang="en-US" dirty="0"/>
              <a:t>Support for built-in assurance of critical properties, esp. security</a:t>
            </a:r>
          </a:p>
          <a:p>
            <a:pPr lvl="1"/>
            <a:endParaRPr lang="en-US" dirty="0"/>
          </a:p>
          <a:p>
            <a:r>
              <a:rPr lang="en-US" dirty="0"/>
              <a:t>Key mechanisms for expressing and enforcing design</a:t>
            </a:r>
          </a:p>
          <a:p>
            <a:pPr lvl="1"/>
            <a:r>
              <a:rPr lang="en-US" dirty="0"/>
              <a:t>Modules and architecture express </a:t>
            </a:r>
            <a:r>
              <a:rPr lang="en-US" b="1" i="1" dirty="0"/>
              <a:t>high-level design</a:t>
            </a:r>
          </a:p>
          <a:p>
            <a:pPr lvl="1"/>
            <a:r>
              <a:rPr lang="en-US" dirty="0"/>
              <a:t>Extensible notation express </a:t>
            </a:r>
            <a:r>
              <a:rPr lang="en-US" b="1" i="1" dirty="0"/>
              <a:t>code-level design</a:t>
            </a:r>
            <a:endParaRPr lang="en-US" b="1" dirty="0"/>
          </a:p>
          <a:p>
            <a:pPr lvl="1"/>
            <a:r>
              <a:rPr lang="en-US" dirty="0"/>
              <a:t>Types, capabilities, and effects to </a:t>
            </a:r>
            <a:r>
              <a:rPr lang="en-US" b="1" i="1" dirty="0"/>
              <a:t>enforce design</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5</a:t>
            </a:fld>
            <a:endParaRPr lang="en-US"/>
          </a:p>
        </p:txBody>
      </p:sp>
    </p:spTree>
    <p:extLst>
      <p:ext uri="{BB962C8B-B14F-4D97-AF65-F5344CB8AC3E}">
        <p14:creationId xmlns:p14="http://schemas.microsoft.com/office/powerpoint/2010/main" val="216369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Old Idea: Layered Architectures</a:t>
            </a:r>
          </a:p>
        </p:txBody>
      </p:sp>
      <p:sp>
        <p:nvSpPr>
          <p:cNvPr id="3" name="Content Placeholder 2"/>
          <p:cNvSpPr>
            <a:spLocks noGrp="1"/>
          </p:cNvSpPr>
          <p:nvPr>
            <p:ph idx="1"/>
          </p:nvPr>
        </p:nvSpPr>
        <p:spPr>
          <a:xfrm>
            <a:off x="1" y="1066800"/>
            <a:ext cx="9144000" cy="5181600"/>
          </a:xfrm>
        </p:spPr>
        <p:txBody>
          <a:bodyPr>
            <a:normAutofit fontScale="92500" lnSpcReduction="20000"/>
          </a:bodyPr>
          <a:lstStyle/>
          <a:p>
            <a:r>
              <a:rPr lang="en-US" sz="2400" dirty="0"/>
              <a:t>Lowest layer: an unsafe, low-level library</a:t>
            </a:r>
          </a:p>
          <a:p>
            <a:pPr lvl="1"/>
            <a:r>
              <a:rPr lang="en-US" sz="2000" dirty="0"/>
              <a:t>provides basic access to resources</a:t>
            </a:r>
          </a:p>
          <a:p>
            <a:r>
              <a:rPr lang="en-US" sz="2400" dirty="0"/>
              <a:t>Middle layer: a higher-level framework</a:t>
            </a:r>
          </a:p>
          <a:p>
            <a:pPr lvl="1"/>
            <a:r>
              <a:rPr lang="en-US" sz="2000" dirty="0"/>
              <a:t>enforces safety invariants over resources</a:t>
            </a:r>
          </a:p>
          <a:p>
            <a:r>
              <a:rPr lang="en-US" sz="2400" dirty="0"/>
              <a:t>Top layer: the application</a:t>
            </a:r>
          </a:p>
          <a:p>
            <a:r>
              <a:rPr lang="en-US" sz="2400" dirty="0"/>
              <a:t>Code must obey strict layering</a:t>
            </a:r>
          </a:p>
          <a:p>
            <a:pPr lvl="1"/>
            <a:r>
              <a:rPr lang="en-US" sz="2000" dirty="0"/>
              <a:t>Application must only use the safe framework</a:t>
            </a:r>
          </a:p>
          <a:p>
            <a:r>
              <a:rPr lang="en-US" sz="2400" dirty="0"/>
              <a:t>Many variants</a:t>
            </a:r>
          </a:p>
          <a:p>
            <a:pPr lvl="1"/>
            <a:r>
              <a:rPr lang="en-US" sz="2000" dirty="0"/>
              <a:t>Secure networking framework</a:t>
            </a:r>
          </a:p>
          <a:p>
            <a:pPr lvl="1"/>
            <a:r>
              <a:rPr lang="en-US" sz="2000" dirty="0"/>
              <a:t>Safe SQL-access library</a:t>
            </a:r>
          </a:p>
          <a:p>
            <a:pPr lvl="1"/>
            <a:r>
              <a:rPr lang="en-US" sz="2000" dirty="0"/>
              <a:t>Replicated storage library</a:t>
            </a:r>
          </a:p>
          <a:p>
            <a:pPr lvl="1"/>
            <a:r>
              <a:rPr lang="en-US" sz="2000" dirty="0"/>
              <a:t>Map-reduce library, …</a:t>
            </a:r>
            <a:endParaRPr lang="en-AU" sz="2000" dirty="0"/>
          </a:p>
          <a:p>
            <a:pPr lvl="1"/>
            <a:endParaRPr lang="en-US" sz="2000" dirty="0"/>
          </a:p>
          <a:p>
            <a:r>
              <a:rPr lang="en-US" sz="2400" dirty="0"/>
              <a:t>RQ: Can we use </a:t>
            </a:r>
            <a:r>
              <a:rPr lang="en-US" sz="2400" b="1" i="1" dirty="0"/>
              <a:t>capabilities </a:t>
            </a:r>
            <a:r>
              <a:rPr lang="en-US" sz="2400" dirty="0"/>
              <a:t>to enforce layered resource access?</a:t>
            </a:r>
          </a:p>
          <a:p>
            <a:pPr lvl="1"/>
            <a:r>
              <a:rPr lang="en-US" sz="2000" dirty="0"/>
              <a:t>Capability: an unforgeable token controlling access to a resource</a:t>
            </a:r>
            <a:br>
              <a:rPr lang="en-US" sz="2000" dirty="0"/>
            </a:br>
            <a:r>
              <a:rPr lang="en-US" sz="1400" dirty="0"/>
              <a:t>[Dennis &amp; Van Horn 1966]</a:t>
            </a:r>
            <a:endParaRPr lang="en-US" sz="1600" dirty="0"/>
          </a:p>
          <a:p>
            <a:endParaRPr lang="en-US" sz="2400" dirty="0"/>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6</a:t>
            </a:fld>
            <a:endParaRPr lang="en-US"/>
          </a:p>
        </p:txBody>
      </p:sp>
      <p:sp>
        <p:nvSpPr>
          <p:cNvPr id="6" name="TextBox 5"/>
          <p:cNvSpPr txBox="1"/>
          <p:nvPr/>
        </p:nvSpPr>
        <p:spPr>
          <a:xfrm>
            <a:off x="6528952" y="3808482"/>
            <a:ext cx="2310248" cy="830997"/>
          </a:xfrm>
          <a:prstGeom prst="rect">
            <a:avLst/>
          </a:prstGeom>
          <a:solidFill>
            <a:srgbClr val="C00000"/>
          </a:solidFill>
        </p:spPr>
        <p:txBody>
          <a:bodyPr wrap="none" rtlCol="0">
            <a:spAutoFit/>
          </a:bodyPr>
          <a:lstStyle/>
          <a:p>
            <a:pPr algn="ctr"/>
            <a:r>
              <a:rPr lang="en-US" dirty="0">
                <a:solidFill>
                  <a:schemeClr val="bg1"/>
                </a:solidFill>
              </a:rPr>
              <a:t>Unsafe</a:t>
            </a:r>
          </a:p>
          <a:p>
            <a:r>
              <a:rPr lang="en-US" dirty="0">
                <a:solidFill>
                  <a:schemeClr val="bg1"/>
                </a:solidFill>
              </a:rPr>
              <a:t>low-level library</a:t>
            </a:r>
          </a:p>
        </p:txBody>
      </p:sp>
      <p:sp>
        <p:nvSpPr>
          <p:cNvPr id="7" name="TextBox 6"/>
          <p:cNvSpPr txBox="1"/>
          <p:nvPr/>
        </p:nvSpPr>
        <p:spPr>
          <a:xfrm>
            <a:off x="6572233" y="2214875"/>
            <a:ext cx="2223686" cy="830997"/>
          </a:xfrm>
          <a:prstGeom prst="rect">
            <a:avLst/>
          </a:prstGeom>
          <a:solidFill>
            <a:srgbClr val="002060"/>
          </a:solidFill>
        </p:spPr>
        <p:txBody>
          <a:bodyPr wrap="none" rtlCol="0">
            <a:spAutoFit/>
          </a:bodyPr>
          <a:lstStyle/>
          <a:p>
            <a:r>
              <a:rPr lang="en-US" dirty="0">
                <a:solidFill>
                  <a:schemeClr val="bg1"/>
                </a:solidFill>
              </a:rPr>
              <a:t>Safe high-level</a:t>
            </a:r>
          </a:p>
          <a:p>
            <a:pPr algn="ctr"/>
            <a:r>
              <a:rPr lang="en-US" dirty="0">
                <a:solidFill>
                  <a:schemeClr val="bg1"/>
                </a:solidFill>
              </a:rPr>
              <a:t>framework</a:t>
            </a:r>
          </a:p>
        </p:txBody>
      </p:sp>
      <p:sp>
        <p:nvSpPr>
          <p:cNvPr id="8" name="TextBox 7"/>
          <p:cNvSpPr txBox="1"/>
          <p:nvPr/>
        </p:nvSpPr>
        <p:spPr>
          <a:xfrm>
            <a:off x="6448317" y="990600"/>
            <a:ext cx="2446504" cy="461665"/>
          </a:xfrm>
          <a:prstGeom prst="rect">
            <a:avLst/>
          </a:prstGeom>
          <a:solidFill>
            <a:srgbClr val="002060"/>
          </a:solidFill>
        </p:spPr>
        <p:txBody>
          <a:bodyPr wrap="none" rtlCol="0">
            <a:spAutoFit/>
          </a:bodyPr>
          <a:lstStyle/>
          <a:p>
            <a:r>
              <a:rPr lang="en-US" dirty="0">
                <a:solidFill>
                  <a:schemeClr val="bg1"/>
                </a:solidFill>
              </a:rPr>
              <a:t>Application code</a:t>
            </a:r>
          </a:p>
        </p:txBody>
      </p:sp>
      <p:cxnSp>
        <p:nvCxnSpPr>
          <p:cNvPr id="10" name="Straight Arrow Connector 9"/>
          <p:cNvCxnSpPr>
            <a:stCxn id="8" idx="2"/>
          </p:cNvCxnSpPr>
          <p:nvPr/>
        </p:nvCxnSpPr>
        <p:spPr bwMode="auto">
          <a:xfrm>
            <a:off x="7671569" y="1452265"/>
            <a:ext cx="0" cy="76261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12" name="Straight Arrow Connector 11"/>
          <p:cNvCxnSpPr>
            <a:stCxn id="7" idx="2"/>
            <a:endCxn id="6" idx="0"/>
          </p:cNvCxnSpPr>
          <p:nvPr/>
        </p:nvCxnSpPr>
        <p:spPr bwMode="auto">
          <a:xfrm>
            <a:off x="7684076" y="3045872"/>
            <a:ext cx="0" cy="76261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5" name="Rectangle 14"/>
          <p:cNvSpPr/>
          <p:nvPr/>
        </p:nvSpPr>
        <p:spPr>
          <a:xfrm>
            <a:off x="7239000" y="285690"/>
            <a:ext cx="2057400" cy="400110"/>
          </a:xfrm>
          <a:prstGeom prst="rect">
            <a:avLst/>
          </a:prstGeom>
        </p:spPr>
        <p:txBody>
          <a:bodyPr wrap="square">
            <a:spAutoFit/>
          </a:bodyPr>
          <a:lstStyle/>
          <a:p>
            <a:pPr marL="0" indent="0">
              <a:buNone/>
            </a:pPr>
            <a:r>
              <a:rPr lang="en-US" sz="2000" dirty="0">
                <a:latin typeface="+mn-lt"/>
              </a:rPr>
              <a:t>[</a:t>
            </a:r>
            <a:r>
              <a:rPr lang="en-US" sz="2000" dirty="0" err="1">
                <a:latin typeface="+mn-lt"/>
              </a:rPr>
              <a:t>Dijkstra</a:t>
            </a:r>
            <a:r>
              <a:rPr lang="en-US" sz="2000" dirty="0">
                <a:latin typeface="+mn-lt"/>
              </a:rPr>
              <a:t> 1968]</a:t>
            </a:r>
          </a:p>
        </p:txBody>
      </p:sp>
    </p:spTree>
    <p:extLst>
      <p:ext uri="{BB962C8B-B14F-4D97-AF65-F5344CB8AC3E}">
        <p14:creationId xmlns:p14="http://schemas.microsoft.com/office/powerpoint/2010/main" val="96411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Linking as Architecture</a:t>
            </a:r>
          </a:p>
        </p:txBody>
      </p:sp>
      <p:sp>
        <p:nvSpPr>
          <p:cNvPr id="3" name="Content Placeholder 2"/>
          <p:cNvSpPr>
            <a:spLocks noGrp="1"/>
          </p:cNvSpPr>
          <p:nvPr>
            <p:ph idx="1"/>
          </p:nvPr>
        </p:nvSpPr>
        <p:spPr>
          <a:xfrm>
            <a:off x="304800" y="2286000"/>
            <a:ext cx="8491538" cy="3352800"/>
          </a:xfrm>
        </p:spPr>
        <p:txBody>
          <a:bodyPr>
            <a:noAutofit/>
          </a:bodyPr>
          <a:lstStyle/>
          <a:p>
            <a:pPr marL="0" indent="0">
              <a:buNone/>
            </a:pPr>
            <a:r>
              <a:rPr lang="en-US" sz="2000" b="1" dirty="0">
                <a:latin typeface="Consolas" panose="020B0609020204030204" pitchFamily="49" charset="0"/>
                <a:cs typeface="Consolas" panose="020B0609020204030204" pitchFamily="49" charset="0"/>
              </a:rPr>
              <a:t>require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db.stringSQL</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application.run</a:t>
            </a: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7</a:t>
            </a:fld>
            <a:endParaRPr lang="en-US"/>
          </a:p>
        </p:txBody>
      </p:sp>
      <p:sp>
        <p:nvSpPr>
          <p:cNvPr id="12" name="TextBox 11"/>
          <p:cNvSpPr txBox="1"/>
          <p:nvPr/>
        </p:nvSpPr>
        <p:spPr>
          <a:xfrm>
            <a:off x="7037790" y="5177135"/>
            <a:ext cx="1553630" cy="461665"/>
          </a:xfrm>
          <a:prstGeom prst="rect">
            <a:avLst/>
          </a:prstGeom>
          <a:solidFill>
            <a:srgbClr val="C00000"/>
          </a:solidFill>
        </p:spPr>
        <p:txBody>
          <a:bodyPr wrap="none" rtlCol="0">
            <a:spAutoFit/>
          </a:bodyPr>
          <a:lstStyle/>
          <a:p>
            <a:r>
              <a:rPr lang="en-US" dirty="0" err="1">
                <a:solidFill>
                  <a:schemeClr val="bg1"/>
                </a:solidFill>
              </a:rPr>
              <a:t>stringSQL</a:t>
            </a:r>
            <a:endParaRPr lang="en-US" dirty="0">
              <a:solidFill>
                <a:schemeClr val="bg1"/>
              </a:solidFill>
            </a:endParaRPr>
          </a:p>
        </p:txBody>
      </p:sp>
      <p:sp>
        <p:nvSpPr>
          <p:cNvPr id="17" name="Rectangular Callout 16"/>
          <p:cNvSpPr/>
          <p:nvPr/>
        </p:nvSpPr>
        <p:spPr bwMode="auto">
          <a:xfrm>
            <a:off x="2015126" y="3142396"/>
            <a:ext cx="4461873" cy="1573937"/>
          </a:xfrm>
          <a:prstGeom prst="wedgeRectCallout">
            <a:avLst>
              <a:gd name="adj1" fmla="val -44571"/>
              <a:gd name="adj2" fmla="val -7838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mn-lt"/>
                <a:cs typeface="Consolas" panose="020B0609020204030204" pitchFamily="49" charset="0"/>
              </a:rPr>
              <a:t>To access external resources like a database, main requires a </a:t>
            </a:r>
            <a:r>
              <a:rPr lang="en-US" sz="2000" b="1" dirty="0">
                <a:latin typeface="+mn-lt"/>
                <a:cs typeface="Consolas" panose="020B0609020204030204" pitchFamily="49" charset="0"/>
              </a:rPr>
              <a:t>capability </a:t>
            </a:r>
            <a:r>
              <a:rPr lang="en-US" sz="2000" dirty="0">
                <a:latin typeface="+mn-lt"/>
                <a:cs typeface="Consolas" panose="020B0609020204030204" pitchFamily="49" charset="0"/>
              </a:rPr>
              <a:t>from the run-time system.  A </a:t>
            </a:r>
            <a:r>
              <a:rPr lang="en-US" sz="2000" dirty="0">
                <a:latin typeface="+mn-lt"/>
              </a:rPr>
              <a:t>capability is an unforgeable token controlling access to a resource</a:t>
            </a:r>
          </a:p>
        </p:txBody>
      </p:sp>
    </p:spTree>
    <p:extLst>
      <p:ext uri="{BB962C8B-B14F-4D97-AF65-F5344CB8AC3E}">
        <p14:creationId xmlns:p14="http://schemas.microsoft.com/office/powerpoint/2010/main" val="147043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Linking as Architecture</a:t>
            </a:r>
          </a:p>
        </p:txBody>
      </p:sp>
      <p:sp>
        <p:nvSpPr>
          <p:cNvPr id="3" name="Content Placeholder 2"/>
          <p:cNvSpPr>
            <a:spLocks noGrp="1"/>
          </p:cNvSpPr>
          <p:nvPr>
            <p:ph idx="1"/>
          </p:nvPr>
        </p:nvSpPr>
        <p:spPr>
          <a:xfrm>
            <a:off x="304800" y="2286000"/>
            <a:ext cx="8491538" cy="3352800"/>
          </a:xfrm>
        </p:spPr>
        <p:txBody>
          <a:bodyPr>
            <a:noAutofit/>
          </a:bodyPr>
          <a:lstStyle/>
          <a:p>
            <a:pPr marL="0" indent="0">
              <a:buNone/>
            </a:pPr>
            <a:r>
              <a:rPr lang="en-US" sz="2000" b="1" dirty="0">
                <a:latin typeface="Consolas" panose="020B0609020204030204" pitchFamily="49" charset="0"/>
                <a:cs typeface="Consolas" panose="020B0609020204030204" pitchFamily="49" charset="0"/>
              </a:rPr>
              <a:t>require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db.stringSQL</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db.safeSQL</a:t>
            </a:r>
            <a:endParaRPr lang="en-US" sz="2000"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app.sqlApplication</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b="1" dirty="0" err="1">
                <a:latin typeface="Consolas" panose="020B0609020204030204" pitchFamily="49" charset="0"/>
                <a:cs typeface="Consolas" panose="020B0609020204030204" pitchFamily="49" charset="0"/>
              </a:rPr>
              <a:t>val</a:t>
            </a:r>
            <a:r>
              <a:rPr lang="en-US" sz="2000" b="1"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sql</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safeSQL</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stringSQL</a:t>
            </a:r>
            <a:r>
              <a:rPr lang="en-US" sz="2000" dirty="0">
                <a:latin typeface="Consolas" panose="020B0609020204030204" pitchFamily="49" charset="0"/>
                <a:cs typeface="Consolas" panose="020B0609020204030204" pitchFamily="49" charset="0"/>
              </a:rPr>
              <a:t>)</a:t>
            </a:r>
          </a:p>
          <a:p>
            <a:pPr marL="0" indent="0">
              <a:buNone/>
            </a:pPr>
            <a:r>
              <a:rPr lang="en-US" sz="2000" b="1" dirty="0" err="1">
                <a:latin typeface="Consolas" panose="020B0609020204030204" pitchFamily="49" charset="0"/>
                <a:cs typeface="Consolas" panose="020B0609020204030204" pitchFamily="49" charset="0"/>
              </a:rPr>
              <a:t>val</a:t>
            </a:r>
            <a:r>
              <a:rPr lang="en-US" sz="2000" b="1"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application = </a:t>
            </a:r>
            <a:r>
              <a:rPr lang="en-US" sz="2000" dirty="0" err="1">
                <a:latin typeface="Consolas" panose="020B0609020204030204" pitchFamily="49" charset="0"/>
                <a:cs typeface="Consolas" panose="020B0609020204030204" pitchFamily="49" charset="0"/>
              </a:rPr>
              <a:t>sqlApplication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sql</a:t>
            </a: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application.run</a:t>
            </a: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8</a:t>
            </a:fld>
            <a:endParaRPr lang="en-US"/>
          </a:p>
        </p:txBody>
      </p:sp>
      <p:sp>
        <p:nvSpPr>
          <p:cNvPr id="12" name="TextBox 11"/>
          <p:cNvSpPr txBox="1"/>
          <p:nvPr/>
        </p:nvSpPr>
        <p:spPr>
          <a:xfrm>
            <a:off x="7037790" y="5177135"/>
            <a:ext cx="1553630" cy="461665"/>
          </a:xfrm>
          <a:prstGeom prst="rect">
            <a:avLst/>
          </a:prstGeom>
          <a:solidFill>
            <a:srgbClr val="C00000"/>
          </a:solidFill>
        </p:spPr>
        <p:txBody>
          <a:bodyPr wrap="none" rtlCol="0">
            <a:spAutoFit/>
          </a:bodyPr>
          <a:lstStyle/>
          <a:p>
            <a:r>
              <a:rPr lang="en-US" dirty="0" err="1">
                <a:solidFill>
                  <a:schemeClr val="bg1"/>
                </a:solidFill>
              </a:rPr>
              <a:t>stringSQL</a:t>
            </a:r>
            <a:endParaRPr lang="en-US" dirty="0">
              <a:solidFill>
                <a:schemeClr val="bg1"/>
              </a:solidFill>
            </a:endParaRPr>
          </a:p>
        </p:txBody>
      </p:sp>
      <p:sp>
        <p:nvSpPr>
          <p:cNvPr id="13" name="TextBox 12"/>
          <p:cNvSpPr txBox="1"/>
          <p:nvPr/>
        </p:nvSpPr>
        <p:spPr>
          <a:xfrm>
            <a:off x="7123551" y="3793867"/>
            <a:ext cx="1382110" cy="461665"/>
          </a:xfrm>
          <a:prstGeom prst="rect">
            <a:avLst/>
          </a:prstGeom>
          <a:solidFill>
            <a:srgbClr val="002060"/>
          </a:solidFill>
        </p:spPr>
        <p:txBody>
          <a:bodyPr wrap="none" rtlCol="0">
            <a:spAutoFit/>
          </a:bodyPr>
          <a:lstStyle/>
          <a:p>
            <a:r>
              <a:rPr lang="en-US" dirty="0" err="1">
                <a:solidFill>
                  <a:schemeClr val="bg1"/>
                </a:solidFill>
              </a:rPr>
              <a:t>safeSQL</a:t>
            </a:r>
            <a:endParaRPr lang="en-US" dirty="0">
              <a:solidFill>
                <a:schemeClr val="bg1"/>
              </a:solidFill>
            </a:endParaRPr>
          </a:p>
        </p:txBody>
      </p:sp>
      <p:sp>
        <p:nvSpPr>
          <p:cNvPr id="14" name="TextBox 13"/>
          <p:cNvSpPr txBox="1"/>
          <p:nvPr/>
        </p:nvSpPr>
        <p:spPr>
          <a:xfrm>
            <a:off x="6781800" y="2424789"/>
            <a:ext cx="2087431" cy="461665"/>
          </a:xfrm>
          <a:prstGeom prst="rect">
            <a:avLst/>
          </a:prstGeom>
          <a:solidFill>
            <a:srgbClr val="002060"/>
          </a:solidFill>
        </p:spPr>
        <p:txBody>
          <a:bodyPr wrap="none" rtlCol="0">
            <a:spAutoFit/>
          </a:bodyPr>
          <a:lstStyle/>
          <a:p>
            <a:r>
              <a:rPr lang="en-US" dirty="0" err="1">
                <a:solidFill>
                  <a:schemeClr val="bg1"/>
                </a:solidFill>
              </a:rPr>
              <a:t>sqlApplication</a:t>
            </a:r>
            <a:endParaRPr lang="en-US" dirty="0">
              <a:solidFill>
                <a:schemeClr val="bg1"/>
              </a:solidFill>
            </a:endParaRPr>
          </a:p>
        </p:txBody>
      </p:sp>
      <p:cxnSp>
        <p:nvCxnSpPr>
          <p:cNvPr id="15" name="Straight Arrow Connector 14"/>
          <p:cNvCxnSpPr>
            <a:stCxn id="14" idx="2"/>
            <a:endCxn id="13" idx="0"/>
          </p:cNvCxnSpPr>
          <p:nvPr/>
        </p:nvCxnSpPr>
        <p:spPr bwMode="auto">
          <a:xfrm>
            <a:off x="7840254" y="2886454"/>
            <a:ext cx="0" cy="907413"/>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16" name="Straight Arrow Connector 15"/>
          <p:cNvCxnSpPr>
            <a:stCxn id="13" idx="2"/>
            <a:endCxn id="12" idx="0"/>
          </p:cNvCxnSpPr>
          <p:nvPr/>
        </p:nvCxnSpPr>
        <p:spPr bwMode="auto">
          <a:xfrm>
            <a:off x="7840254" y="4255532"/>
            <a:ext cx="0" cy="921603"/>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7" name="Rectangular Callout 16"/>
          <p:cNvSpPr/>
          <p:nvPr/>
        </p:nvSpPr>
        <p:spPr bwMode="auto">
          <a:xfrm>
            <a:off x="2909152" y="5141040"/>
            <a:ext cx="3993097" cy="1586387"/>
          </a:xfrm>
          <a:prstGeom prst="wedgeRectCallout">
            <a:avLst>
              <a:gd name="adj1" fmla="val -50065"/>
              <a:gd name="adj2" fmla="val -6585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mn-lt"/>
                <a:cs typeface="Consolas" panose="020B0609020204030204" pitchFamily="49" charset="0"/>
              </a:rPr>
              <a:t>We must instantiate a </a:t>
            </a:r>
            <a:r>
              <a:rPr lang="en-US" sz="2000" dirty="0" err="1">
                <a:latin typeface="+mn-lt"/>
                <a:cs typeface="Consolas" panose="020B0609020204030204" pitchFamily="49" charset="0"/>
              </a:rPr>
              <a:t>sqlApplication</a:t>
            </a:r>
            <a:r>
              <a:rPr lang="en-US" sz="2000" dirty="0">
                <a:latin typeface="+mn-lt"/>
                <a:cs typeface="Consolas" panose="020B0609020204030204" pitchFamily="49" charset="0"/>
              </a:rPr>
              <a:t> object, passing it the resources it needs.  We pass only a capability to the safe library.</a:t>
            </a:r>
            <a:endParaRPr lang="en-US" sz="2000" dirty="0">
              <a:latin typeface="+mn-lt"/>
            </a:endParaRPr>
          </a:p>
        </p:txBody>
      </p:sp>
      <p:sp>
        <p:nvSpPr>
          <p:cNvPr id="19" name="Rectangular Callout 18"/>
          <p:cNvSpPr/>
          <p:nvPr/>
        </p:nvSpPr>
        <p:spPr bwMode="auto">
          <a:xfrm>
            <a:off x="3509043" y="942390"/>
            <a:ext cx="4996617" cy="1429604"/>
          </a:xfrm>
          <a:prstGeom prst="wedgeRectCallout">
            <a:avLst>
              <a:gd name="adj1" fmla="val -61894"/>
              <a:gd name="adj2" fmla="val 11741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mn-lt"/>
                <a:cs typeface="Consolas" panose="020B0609020204030204" pitchFamily="49" charset="0"/>
              </a:rPr>
              <a:t>We can import code modules, but they have no </a:t>
            </a:r>
            <a:r>
              <a:rPr lang="en-US" sz="2000" i="1" dirty="0">
                <a:latin typeface="+mn-lt"/>
                <a:cs typeface="Consolas" panose="020B0609020204030204" pitchFamily="49" charset="0"/>
              </a:rPr>
              <a:t>ambient authority </a:t>
            </a:r>
            <a:r>
              <a:rPr lang="en-US" sz="2000" dirty="0">
                <a:latin typeface="+mn-lt"/>
                <a:cs typeface="Consolas" panose="020B0609020204030204" pitchFamily="49" charset="0"/>
              </a:rPr>
              <a:t>to access resources (cf. </a:t>
            </a:r>
            <a:r>
              <a:rPr lang="en-US" sz="2000" dirty="0" err="1">
                <a:latin typeface="+mn-lt"/>
                <a:cs typeface="Consolas" panose="020B0609020204030204" pitchFamily="49" charset="0"/>
              </a:rPr>
              <a:t>NewSpeak</a:t>
            </a:r>
            <a:r>
              <a:rPr lang="en-US" sz="2000" dirty="0">
                <a:latin typeface="+mn-lt"/>
                <a:cs typeface="Consolas" panose="020B0609020204030204" pitchFamily="49" charset="0"/>
              </a:rPr>
              <a:t>).  </a:t>
            </a:r>
            <a:r>
              <a:rPr lang="en-US" sz="2000" dirty="0" err="1">
                <a:latin typeface="+mn-lt"/>
                <a:cs typeface="Consolas" panose="020B0609020204030204" pitchFamily="49" charset="0"/>
              </a:rPr>
              <a:t>sqlApplication</a:t>
            </a:r>
            <a:r>
              <a:rPr lang="en-US" sz="2000" dirty="0">
                <a:latin typeface="+mn-lt"/>
                <a:cs typeface="Consolas" panose="020B0609020204030204" pitchFamily="49" charset="0"/>
              </a:rPr>
              <a:t> cannot access the database by itself.</a:t>
            </a:r>
            <a:endParaRPr lang="en-US" sz="2000" dirty="0">
              <a:latin typeface="+mn-lt"/>
            </a:endParaRPr>
          </a:p>
        </p:txBody>
      </p:sp>
    </p:spTree>
    <p:extLst>
      <p:ext uri="{BB962C8B-B14F-4D97-AF65-F5344CB8AC3E}">
        <p14:creationId xmlns:p14="http://schemas.microsoft.com/office/powerpoint/2010/main" val="282339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Linking as Architecture</a:t>
            </a:r>
          </a:p>
        </p:txBody>
      </p:sp>
      <p:sp>
        <p:nvSpPr>
          <p:cNvPr id="3" name="Content Placeholder 2"/>
          <p:cNvSpPr>
            <a:spLocks noGrp="1"/>
          </p:cNvSpPr>
          <p:nvPr>
            <p:ph idx="1"/>
          </p:nvPr>
        </p:nvSpPr>
        <p:spPr>
          <a:xfrm>
            <a:off x="304800" y="2286000"/>
            <a:ext cx="8491538" cy="3352800"/>
          </a:xfrm>
        </p:spPr>
        <p:txBody>
          <a:bodyPr>
            <a:noAutofit/>
          </a:bodyPr>
          <a:lstStyle/>
          <a:p>
            <a:pPr marL="0" indent="0">
              <a:buNone/>
            </a:pPr>
            <a:r>
              <a:rPr lang="en-US" sz="2000" b="1" dirty="0">
                <a:latin typeface="Consolas" panose="020B0609020204030204" pitchFamily="49" charset="0"/>
                <a:cs typeface="Consolas" panose="020B0609020204030204" pitchFamily="49" charset="0"/>
              </a:rPr>
              <a:t>require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db.stringSQL</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db.safeSQL</a:t>
            </a:r>
            <a:endParaRPr lang="en-US" sz="2000"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app.sqlApplication</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b="1" dirty="0" err="1">
                <a:latin typeface="Consolas" panose="020B0609020204030204" pitchFamily="49" charset="0"/>
                <a:cs typeface="Consolas" panose="020B0609020204030204" pitchFamily="49" charset="0"/>
              </a:rPr>
              <a:t>val</a:t>
            </a:r>
            <a:r>
              <a:rPr lang="en-US" sz="2000" b="1"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sql</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safeSQL</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stringSQL</a:t>
            </a:r>
            <a:r>
              <a:rPr lang="en-US" sz="2000" dirty="0">
                <a:latin typeface="Consolas" panose="020B0609020204030204" pitchFamily="49" charset="0"/>
                <a:cs typeface="Consolas" panose="020B0609020204030204" pitchFamily="49" charset="0"/>
              </a:rPr>
              <a:t>)</a:t>
            </a:r>
          </a:p>
          <a:p>
            <a:pPr marL="0" indent="0">
              <a:buNone/>
            </a:pPr>
            <a:r>
              <a:rPr lang="en-US" sz="2000" b="1" dirty="0" err="1">
                <a:latin typeface="Consolas" panose="020B0609020204030204" pitchFamily="49" charset="0"/>
                <a:cs typeface="Consolas" panose="020B0609020204030204" pitchFamily="49" charset="0"/>
              </a:rPr>
              <a:t>val</a:t>
            </a:r>
            <a:r>
              <a:rPr lang="en-US" sz="2000" b="1"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application = </a:t>
            </a:r>
            <a:r>
              <a:rPr lang="en-US" sz="2000" dirty="0" err="1">
                <a:latin typeface="Consolas" panose="020B0609020204030204" pitchFamily="49" charset="0"/>
                <a:cs typeface="Consolas" panose="020B0609020204030204" pitchFamily="49" charset="0"/>
              </a:rPr>
              <a:t>sqlApplication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sql</a:t>
            </a: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application.run</a:t>
            </a: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0"/>
          </p:nvPr>
        </p:nvSpPr>
        <p:spPr>
          <a:xfrm>
            <a:off x="6858000" y="6397625"/>
            <a:ext cx="2286000" cy="247650"/>
          </a:xfrm>
        </p:spPr>
        <p:txBody>
          <a:bodyPr/>
          <a:lstStyle/>
          <a:p>
            <a:fld id="{5CF0F4ED-7A13-4241-AC4C-9FCA6AB2C665}" type="slidenum">
              <a:rPr lang="en-US" smtClean="0"/>
              <a:pPr/>
              <a:t>9</a:t>
            </a:fld>
            <a:endParaRPr lang="en-US"/>
          </a:p>
        </p:txBody>
      </p:sp>
      <p:sp>
        <p:nvSpPr>
          <p:cNvPr id="11" name="Rectangular Callout 10"/>
          <p:cNvSpPr/>
          <p:nvPr/>
        </p:nvSpPr>
        <p:spPr bwMode="auto">
          <a:xfrm>
            <a:off x="762000" y="5638800"/>
            <a:ext cx="6019800" cy="1093659"/>
          </a:xfrm>
          <a:prstGeom prst="wedgeRectCallout">
            <a:avLst>
              <a:gd name="adj1" fmla="val 55184"/>
              <a:gd name="adj2" fmla="val -20523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indent="0">
              <a:buNone/>
            </a:pPr>
            <a:r>
              <a:rPr lang="en-US" sz="2000" b="1" dirty="0">
                <a:latin typeface="Consolas" panose="020B0609020204030204" pitchFamily="49" charset="0"/>
                <a:cs typeface="Consolas" panose="020B0609020204030204" pitchFamily="49" charset="0"/>
              </a:rPr>
              <a:t>module </a:t>
            </a:r>
            <a:r>
              <a:rPr lang="en-US" sz="2000" b="1" dirty="0" err="1">
                <a:latin typeface="Consolas" panose="020B0609020204030204" pitchFamily="49" charset="0"/>
                <a:cs typeface="Consolas" panose="020B0609020204030204" pitchFamily="49" charset="0"/>
              </a:rPr>
              <a:t>def</a:t>
            </a:r>
            <a:r>
              <a:rPr lang="en-US" sz="2000" b="1"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safeSQL</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strSQL</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db.StringSQL</a:t>
            </a:r>
            <a:r>
              <a:rPr lang="en-US" sz="2000" dirty="0">
                <a:latin typeface="Consolas" panose="020B0609020204030204" pitchFamily="49" charset="0"/>
                <a:cs typeface="Consolas" panose="020B0609020204030204" pitchFamily="49" charset="0"/>
              </a:rPr>
              <a:t>)</a:t>
            </a:r>
          </a:p>
          <a:p>
            <a:pPr marL="0" indent="0">
              <a:buNone/>
            </a:pPr>
            <a:r>
              <a:rPr lang="en-US" sz="2000" i="1" dirty="0">
                <a:latin typeface="Consolas" panose="020B0609020204030204" pitchFamily="49" charset="0"/>
                <a:cs typeface="Consolas" panose="020B0609020204030204" pitchFamily="49" charset="0"/>
              </a:rPr>
              <a:t>// implement ADT</a:t>
            </a:r>
          </a:p>
          <a:p>
            <a:pPr marL="0" indent="0">
              <a:buNone/>
            </a:pPr>
            <a:r>
              <a:rPr lang="en-US" sz="2000" i="1" dirty="0">
                <a:latin typeface="Consolas" panose="020B0609020204030204" pitchFamily="49" charset="0"/>
                <a:cs typeface="Consolas" panose="020B0609020204030204" pitchFamily="49" charset="0"/>
              </a:rPr>
              <a:t>// in terms of strings</a:t>
            </a:r>
          </a:p>
        </p:txBody>
      </p:sp>
      <p:sp>
        <p:nvSpPr>
          <p:cNvPr id="12" name="TextBox 11"/>
          <p:cNvSpPr txBox="1"/>
          <p:nvPr/>
        </p:nvSpPr>
        <p:spPr>
          <a:xfrm>
            <a:off x="7037790" y="5177135"/>
            <a:ext cx="1553630" cy="461665"/>
          </a:xfrm>
          <a:prstGeom prst="rect">
            <a:avLst/>
          </a:prstGeom>
          <a:solidFill>
            <a:srgbClr val="C00000"/>
          </a:solidFill>
        </p:spPr>
        <p:txBody>
          <a:bodyPr wrap="none" rtlCol="0">
            <a:spAutoFit/>
          </a:bodyPr>
          <a:lstStyle/>
          <a:p>
            <a:r>
              <a:rPr lang="en-US" dirty="0" err="1">
                <a:solidFill>
                  <a:schemeClr val="bg1"/>
                </a:solidFill>
              </a:rPr>
              <a:t>stringSQL</a:t>
            </a:r>
            <a:endParaRPr lang="en-US" dirty="0">
              <a:solidFill>
                <a:schemeClr val="bg1"/>
              </a:solidFill>
            </a:endParaRPr>
          </a:p>
        </p:txBody>
      </p:sp>
      <p:sp>
        <p:nvSpPr>
          <p:cNvPr id="13" name="TextBox 12"/>
          <p:cNvSpPr txBox="1"/>
          <p:nvPr/>
        </p:nvSpPr>
        <p:spPr>
          <a:xfrm>
            <a:off x="7123551" y="3793867"/>
            <a:ext cx="1382110" cy="461665"/>
          </a:xfrm>
          <a:prstGeom prst="rect">
            <a:avLst/>
          </a:prstGeom>
          <a:solidFill>
            <a:srgbClr val="002060"/>
          </a:solidFill>
        </p:spPr>
        <p:txBody>
          <a:bodyPr wrap="none" rtlCol="0">
            <a:spAutoFit/>
          </a:bodyPr>
          <a:lstStyle/>
          <a:p>
            <a:r>
              <a:rPr lang="en-US" dirty="0" err="1">
                <a:solidFill>
                  <a:schemeClr val="bg1"/>
                </a:solidFill>
              </a:rPr>
              <a:t>safeSQL</a:t>
            </a:r>
            <a:endParaRPr lang="en-US" dirty="0">
              <a:solidFill>
                <a:schemeClr val="bg1"/>
              </a:solidFill>
            </a:endParaRPr>
          </a:p>
        </p:txBody>
      </p:sp>
      <p:sp>
        <p:nvSpPr>
          <p:cNvPr id="14" name="TextBox 13"/>
          <p:cNvSpPr txBox="1"/>
          <p:nvPr/>
        </p:nvSpPr>
        <p:spPr>
          <a:xfrm>
            <a:off x="6781800" y="2424789"/>
            <a:ext cx="2087431" cy="461665"/>
          </a:xfrm>
          <a:prstGeom prst="rect">
            <a:avLst/>
          </a:prstGeom>
          <a:solidFill>
            <a:srgbClr val="002060"/>
          </a:solidFill>
        </p:spPr>
        <p:txBody>
          <a:bodyPr wrap="none" rtlCol="0">
            <a:spAutoFit/>
          </a:bodyPr>
          <a:lstStyle/>
          <a:p>
            <a:r>
              <a:rPr lang="en-US" dirty="0" err="1">
                <a:solidFill>
                  <a:schemeClr val="bg1"/>
                </a:solidFill>
              </a:rPr>
              <a:t>sqlApplication</a:t>
            </a:r>
            <a:endParaRPr lang="en-US" dirty="0">
              <a:solidFill>
                <a:schemeClr val="bg1"/>
              </a:solidFill>
            </a:endParaRPr>
          </a:p>
        </p:txBody>
      </p:sp>
      <p:cxnSp>
        <p:nvCxnSpPr>
          <p:cNvPr id="15" name="Straight Arrow Connector 14"/>
          <p:cNvCxnSpPr>
            <a:stCxn id="14" idx="2"/>
            <a:endCxn id="13" idx="0"/>
          </p:cNvCxnSpPr>
          <p:nvPr/>
        </p:nvCxnSpPr>
        <p:spPr bwMode="auto">
          <a:xfrm>
            <a:off x="7840254" y="2886454"/>
            <a:ext cx="0" cy="907413"/>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16" name="Straight Arrow Connector 15"/>
          <p:cNvCxnSpPr>
            <a:stCxn id="13" idx="2"/>
            <a:endCxn id="12" idx="0"/>
          </p:cNvCxnSpPr>
          <p:nvPr/>
        </p:nvCxnSpPr>
        <p:spPr bwMode="auto">
          <a:xfrm>
            <a:off x="7840254" y="4255532"/>
            <a:ext cx="0" cy="921603"/>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18" name="Rectangular Callout 17"/>
          <p:cNvSpPr/>
          <p:nvPr/>
        </p:nvSpPr>
        <p:spPr bwMode="auto">
          <a:xfrm>
            <a:off x="228600" y="1064278"/>
            <a:ext cx="6781800" cy="1145522"/>
          </a:xfrm>
          <a:prstGeom prst="wedgeRectCallout">
            <a:avLst>
              <a:gd name="adj1" fmla="val 46373"/>
              <a:gd name="adj2" fmla="val 884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indent="0">
              <a:buNone/>
            </a:pPr>
            <a:r>
              <a:rPr lang="en-US" sz="2000" b="1" dirty="0">
                <a:latin typeface="Consolas" panose="020B0609020204030204" pitchFamily="49" charset="0"/>
                <a:cs typeface="Consolas" panose="020B0609020204030204" pitchFamily="49" charset="0"/>
              </a:rPr>
              <a:t>module </a:t>
            </a:r>
            <a:r>
              <a:rPr lang="en-US" sz="2000" b="1" dirty="0" err="1">
                <a:latin typeface="Consolas" panose="020B0609020204030204" pitchFamily="49" charset="0"/>
                <a:cs typeface="Consolas" panose="020B0609020204030204" pitchFamily="49" charset="0"/>
              </a:rPr>
              <a:t>def</a:t>
            </a:r>
            <a:r>
              <a:rPr lang="en-US" sz="2000" b="1"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sqlApplication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safeSQL</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db.SafeSQL</a:t>
            </a:r>
            <a:r>
              <a:rPr lang="en-US" sz="2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2000" b="1" dirty="0" err="1">
                <a:latin typeface="Consolas" panose="020B0609020204030204" pitchFamily="49" charset="0"/>
                <a:cs typeface="Consolas" panose="020B0609020204030204" pitchFamily="49" charset="0"/>
              </a:rPr>
              <a:t>def</a:t>
            </a:r>
            <a:r>
              <a:rPr lang="en-US" sz="2000" b="1"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run() : </a:t>
            </a:r>
            <a:r>
              <a:rPr lang="en-US" sz="2000" dirty="0" err="1">
                <a:latin typeface="Consolas" panose="020B0609020204030204" pitchFamily="49" charset="0"/>
                <a:cs typeface="Consolas" panose="020B0609020204030204" pitchFamily="49" charset="0"/>
              </a:rPr>
              <a:t>Int</a:t>
            </a:r>
            <a:endParaRPr lang="en-US" sz="2000" dirty="0">
              <a:latin typeface="Consolas" panose="020B0609020204030204" pitchFamily="49" charset="0"/>
              <a:cs typeface="Consolas" panose="020B0609020204030204" pitchFamily="49" charset="0"/>
            </a:endParaRPr>
          </a:p>
          <a:p>
            <a:pPr marL="0" indent="0">
              <a:buNone/>
            </a:pPr>
            <a:r>
              <a:rPr lang="en-US" sz="2000" i="1" dirty="0">
                <a:latin typeface="Consolas" panose="020B0609020204030204" pitchFamily="49" charset="0"/>
                <a:cs typeface="Consolas" panose="020B0609020204030204" pitchFamily="49" charset="0"/>
              </a:rPr>
              <a:t>    // application code</a:t>
            </a:r>
          </a:p>
        </p:txBody>
      </p:sp>
    </p:spTree>
    <p:extLst>
      <p:ext uri="{BB962C8B-B14F-4D97-AF65-F5344CB8AC3E}">
        <p14:creationId xmlns:p14="http://schemas.microsoft.com/office/powerpoint/2010/main" val="2244160624"/>
      </p:ext>
    </p:extLst>
  </p:cSld>
  <p:clrMapOvr>
    <a:masterClrMapping/>
  </p:clrMapOvr>
</p:sld>
</file>

<file path=ppt/theme/theme1.xml><?xml version="1.0" encoding="utf-8"?>
<a:theme xmlns:a="http://schemas.openxmlformats.org/drawingml/2006/main" name="Alex's Lectures (Standard)">
  <a:themeElements>
    <a:clrScheme name="Alex's 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ex's Lectur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Alex's 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ex's Lect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ex's Lect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ex's Lect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ex's Lect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ex's Lect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ex's Lectur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ex's Lect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ex's Lect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ex's Lect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ex's Lect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ex's Lect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lex's Lectures (Standard)" id="{854D899B-B24F-493A-BD52-1BE568BDCBC0}" vid="{6BE83F62-6916-4410-AA7C-0291F10134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45749</TotalTime>
  <Words>1846</Words>
  <Application>Microsoft Office PowerPoint</Application>
  <PresentationFormat>On-screen Show (4:3)</PresentationFormat>
  <Paragraphs>291</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Alex's Lectures (Standard)</vt:lpstr>
      <vt:lpstr>Design-Driven Assurance in Wyvern</vt:lpstr>
      <vt:lpstr>The Wyvern Programming Language</vt:lpstr>
      <vt:lpstr>Insight: Engineering Impact of Design</vt:lpstr>
      <vt:lpstr>Shifting the Tradeoff Curve</vt:lpstr>
      <vt:lpstr>Design-Driven Assurance in Wyvern</vt:lpstr>
      <vt:lpstr>An Old Idea: Layered Architectures</vt:lpstr>
      <vt:lpstr>Module Linking as Architecture</vt:lpstr>
      <vt:lpstr>Module Linking as Architecture</vt:lpstr>
      <vt:lpstr>Module Linking as Architecture</vt:lpstr>
      <vt:lpstr>But won’t it be a pain to link everything?</vt:lpstr>
      <vt:lpstr>But I like my insecure SQL library!</vt:lpstr>
      <vt:lpstr>Wyvern: Usable Secure Programming</vt:lpstr>
      <vt:lpstr>Run-Time Architecture (ongoing work)</vt:lpstr>
      <vt:lpstr>Reasoning about Authority with Types</vt:lpstr>
      <vt:lpstr>Reasoning about Authority with Effects</vt:lpstr>
      <vt:lpstr>Wyvern Design Principles From 3 Fields</vt:lpstr>
      <vt:lpstr>Synergies in Language Design</vt:lpstr>
      <vt:lpstr>Wyvern: Design-Driven Assurance</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Checking Concurrent Typestate with Access Permissions in Plural: A Retrospective</dc:title>
  <dc:creator>Jonathan Aldrich</dc:creator>
  <cp:lastModifiedBy>Alex Potanin</cp:lastModifiedBy>
  <cp:revision>325</cp:revision>
  <dcterms:created xsi:type="dcterms:W3CDTF">2011-05-23T21:20:36Z</dcterms:created>
  <dcterms:modified xsi:type="dcterms:W3CDTF">2017-11-30T01:17:17Z</dcterms:modified>
</cp:coreProperties>
</file>