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Source Code Pro SemiBold"/>
      <p:regular r:id="rId21"/>
      <p:bold r:id="rId22"/>
      <p:italic r:id="rId23"/>
      <p:boldItalic r:id="rId24"/>
    </p:embeddedFont>
    <p:embeddedFont>
      <p:font typeface="Source Code Pr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8">
          <p15:clr>
            <a:srgbClr val="747775"/>
          </p15:clr>
        </p15:guide>
        <p15:guide id="2" orient="horz" pos="318">
          <p15:clr>
            <a:srgbClr val="747775"/>
          </p15:clr>
        </p15:guide>
        <p15:guide id="3" orient="horz" pos="737">
          <p15:clr>
            <a:srgbClr val="747775"/>
          </p15:clr>
        </p15:guide>
        <p15:guide id="4" pos="7345">
          <p15:clr>
            <a:srgbClr val="747775"/>
          </p15:clr>
        </p15:guide>
        <p15:guide id="5" orient="horz" pos="4002">
          <p15:clr>
            <a:srgbClr val="747775"/>
          </p15:clr>
        </p15:guide>
        <p15:guide id="6" pos="3445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9" roundtripDataSignature="AMtx7mjHFPhK8klFKH9p0hACOJxosOh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8"/>
        <p:guide pos="318" orient="horz"/>
        <p:guide pos="737" orient="horz"/>
        <p:guide pos="7345"/>
        <p:guide pos="4002" orient="horz"/>
        <p:guide pos="34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SemiBold-bold.fntdata"/><Relationship Id="rId21" Type="http://schemas.openxmlformats.org/officeDocument/2006/relationships/font" Target="fonts/SourceCodeProSemiBold-regular.fntdata"/><Relationship Id="rId24" Type="http://schemas.openxmlformats.org/officeDocument/2006/relationships/font" Target="fonts/SourceCodeProSemiBold-boldItalic.fntdata"/><Relationship Id="rId23" Type="http://schemas.openxmlformats.org/officeDocument/2006/relationships/font" Target="fonts/SourceCodePr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bold.fntdata"/><Relationship Id="rId25" Type="http://schemas.openxmlformats.org/officeDocument/2006/relationships/font" Target="fonts/SourceCodeProMedium-regular.fntdata"/><Relationship Id="rId28" Type="http://schemas.openxmlformats.org/officeDocument/2006/relationships/font" Target="fonts/SourceCodeProMedium-boldItalic.fntdata"/><Relationship Id="rId27" Type="http://schemas.openxmlformats.org/officeDocument/2006/relationships/font" Target="fonts/SourceCodePr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ca4bfe844_0_6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2ca4bfe844_0_6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2ca4bfe844_0_6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ca4bfe844_0_67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2ca4bfe844_0_67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2ca4bfe844_0_6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ca4bfe844_0_6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a4bfe844_0_68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2ca4bfe844_0_68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53" name="Google Shape;53;g22ca4bfe844_0_68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54" name="Google Shape;54;g22ca4bfe844_0_68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2ca4bfe844_0_68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2ca4bfe844_0_68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a4bfe844_0_69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" name="Google Shape;59;g22ca4bfe844_0_69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0" name="Google Shape;60;g22ca4bfe844_0_69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1" name="Google Shape;61;g22ca4bfe844_0_69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2ca4bfe844_0_69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2ca4bfe844_0_69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a4bfe844_0_697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g22ca4bfe844_0_697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g22ca4bfe844_0_69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2ca4bfe844_0_69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2ca4bfe844_0_69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ca4bfe844_0_64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2ca4bfe844_0_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ca4bfe844_0_6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2ca4bfe844_0_6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2ca4bfe844_0_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ca4bfe844_0_6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2ca4bfe844_0_65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2ca4bfe844_0_65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2ca4bfe844_0_6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ca4bfe844_0_6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ca4bfe844_0_6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2ca4bfe844_0_66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2ca4bfe844_0_66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2ca4bfe844_0_6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ca4bfe844_0_66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2ca4bfe844_0_6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ca4bfe844_0_668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2ca4bfe844_0_66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2ca4bfe844_0_66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2ca4bfe844_0_66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2ca4bfe844_0_6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ca4bfe844_0_6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2ca4bfe844_0_6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858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ca4bfe844_0_6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2ca4bfe844_0_6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2ca4bfe844_0_6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584325" y="1260000"/>
            <a:ext cx="11075400" cy="233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4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416900" y="5056975"/>
            <a:ext cx="5721600" cy="86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Слушатель: Ку</a:t>
            </a: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ринной Александр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76" name="Google Shape;76;p1"/>
          <p:cNvCxnSpPr/>
          <p:nvPr/>
        </p:nvCxnSpPr>
        <p:spPr>
          <a:xfrm flipH="1" rot="10800000">
            <a:off x="604000" y="4283925"/>
            <a:ext cx="11051100" cy="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st="57150">
              <a:schemeClr val="accent2">
                <a:alpha val="43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584325" y="504750"/>
            <a:ext cx="38562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НЕЙРОННАЯ СЕТЬ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584325" y="1073850"/>
            <a:ext cx="4885200" cy="49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Рекомендательная сеть.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оотношение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«матрица – наполнитель»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3649" y="504739"/>
            <a:ext cx="5305938" cy="3179269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649" y="3848558"/>
            <a:ext cx="5305939" cy="250469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lt1">
                <a:alpha val="50000"/>
              </a:schemeClr>
            </a:outerShdw>
          </a:effectLst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28" y="1634133"/>
            <a:ext cx="3515814" cy="317927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584325" y="504750"/>
            <a:ext cx="3966900" cy="9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МОДЕЛИ НЕЙРОННОЙ СЕТИ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84325" y="1559625"/>
            <a:ext cx="4885200" cy="52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График потерь на тренировочной и тестовой выборках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25" y="2275486"/>
            <a:ext cx="4885201" cy="407776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lt1">
                <a:alpha val="50000"/>
              </a:schemeClr>
            </a:outerShdw>
          </a:effectLst>
        </p:spPr>
      </p:pic>
      <p:sp>
        <p:nvSpPr>
          <p:cNvPr id="196" name="Google Shape;196;p11"/>
          <p:cNvSpPr txBox="1"/>
          <p:nvPr/>
        </p:nvSpPr>
        <p:spPr>
          <a:xfrm>
            <a:off x="5469625" y="722225"/>
            <a:ext cx="6189900" cy="35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Визуализация прогнозных результатов для модели: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97" name="Google Shape;197;p11"/>
          <p:cNvGrpSpPr/>
          <p:nvPr/>
        </p:nvGrpSpPr>
        <p:grpSpPr>
          <a:xfrm>
            <a:off x="6256600" y="1073825"/>
            <a:ext cx="5402976" cy="5279425"/>
            <a:chOff x="6256600" y="1073825"/>
            <a:chExt cx="5402976" cy="5279425"/>
          </a:xfrm>
        </p:grpSpPr>
        <p:pic>
          <p:nvPicPr>
            <p:cNvPr id="198" name="Google Shape;19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56600" y="5020925"/>
              <a:ext cx="5402976" cy="58245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lt1">
                  <a:alpha val="50000"/>
                </a:schemeClr>
              </a:outerShdw>
            </a:effectLst>
          </p:spPr>
        </p:pic>
        <p:pic>
          <p:nvPicPr>
            <p:cNvPr id="199" name="Google Shape;19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56612" y="1073825"/>
              <a:ext cx="5402962" cy="3947099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lt1">
                  <a:alpha val="50000"/>
                </a:schemeClr>
              </a:outerShdw>
            </a:effectLst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56600" y="5603375"/>
              <a:ext cx="5402975" cy="74987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lt1">
                  <a:alpha val="50000"/>
                </a:schemeClr>
              </a:outerShdw>
            </a:effectLst>
          </p:spPr>
        </p:pic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584325" y="2150638"/>
            <a:ext cx="56589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8"/>
              <a:buNone/>
            </a:pPr>
            <a:r>
              <a:rPr b="1" lang="ru-RU" sz="1300">
                <a:solidFill>
                  <a:schemeClr val="dk1"/>
                </a:solidFill>
              </a:rPr>
              <a:t>Веб-приложение в фреймворке  Flask: </a:t>
            </a:r>
            <a:r>
              <a:rPr b="1" lang="ru-RU" sz="1300" u="sng">
                <a:solidFill>
                  <a:schemeClr val="hlink"/>
                </a:solidFill>
                <a:hlinkClick r:id="rId3"/>
              </a:rPr>
              <a:t>http://127.0.0.1:5000/</a:t>
            </a:r>
            <a:endParaRPr b="1" sz="1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138"/>
              <a:buNone/>
            </a:pPr>
            <a:r>
              <a:t/>
            </a:r>
            <a:endParaRPr sz="910"/>
          </a:p>
        </p:txBody>
      </p:sp>
      <p:sp>
        <p:nvSpPr>
          <p:cNvPr id="206" name="Google Shape;206;p12"/>
          <p:cNvSpPr txBox="1"/>
          <p:nvPr>
            <p:ph idx="2" type="body"/>
          </p:nvPr>
        </p:nvSpPr>
        <p:spPr>
          <a:xfrm>
            <a:off x="6365400" y="2150650"/>
            <a:ext cx="52941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b="1" lang="ru-RU" sz="1300">
                <a:solidFill>
                  <a:schemeClr val="dk1"/>
                </a:solidFill>
              </a:rPr>
              <a:t>Консольное приложение: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b="1" sz="1300"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5427" y="2764702"/>
            <a:ext cx="5294050" cy="35885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25" y="2780110"/>
            <a:ext cx="5658899" cy="3110138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sp>
        <p:nvSpPr>
          <p:cNvPr id="209" name="Google Shape;209;p12"/>
          <p:cNvSpPr txBox="1"/>
          <p:nvPr/>
        </p:nvSpPr>
        <p:spPr>
          <a:xfrm>
            <a:off x="584325" y="485900"/>
            <a:ext cx="4885200" cy="103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ПРИЛОЖЕНИЯ</a:t>
            </a:r>
            <a:endParaRPr sz="32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23200" y="1521200"/>
            <a:ext cx="5658900" cy="35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прогнозирования соотношения «матрица – наполнитель»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584325" y="538475"/>
            <a:ext cx="3856200" cy="96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РЕПОЗИТОРИЙ НА GITHUB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584325" y="504750"/>
            <a:ext cx="11075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ВЫВОДЫ: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584325" y="1268600"/>
            <a:ext cx="11075400" cy="50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Как показал анализ исходных данных, корреляционная зависимость между характеристиками композитов крайне слабая. Этот факт непосредственно повлиял на результат работы регрессионных моделей. Все использованные модели показали низкую прогнозирующую способность. 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Полученный неудовлетворительный результат может также свидетельствовать о недостатках и ошибках в наборе исходных данных, недостаточно глубокой и детальной обработке данных, неточностях в выборе алгоритмов машинного обучения и их параметров. 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успешного решения задачи, поставленной в выпускной квалификационной работе, необходимы более глубокие знания в области материаловедения и технологии конструкционных материалов, математического анализа и статистики, а также в области решения задач машинного обучения и обработки данных.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материалов.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1142998" y="3005844"/>
            <a:ext cx="9906000" cy="8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СПАСИБО ЗА ВНИМАНИЕ !</a:t>
            </a:r>
            <a:endParaRPr sz="32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84325" y="1146738"/>
            <a:ext cx="5034600" cy="111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ПОСТАНОВКА ЗАДАЧИ: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5992725" y="3174350"/>
            <a:ext cx="5667000" cy="295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Композиционный материал представляет собой неоднородный сплошной материал, состоящий из двух или более компонентов, среди которых можно выделить армирующие элементы (наполнители), обеспечивающие необходимые механические характеристики материала, и матрицу (или связующее), обеспечивающую совместную работу армирующих элементов. 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Матрица может быть металлическая, керамическая, углеродная, полимерная и т.д. Наполнитель может состоять из частиц, волокон, тканей или листов.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83" name="Google Shape;83;p2"/>
          <p:cNvSpPr txBox="1"/>
          <p:nvPr>
            <p:ph idx="2" type="body"/>
          </p:nvPr>
        </p:nvSpPr>
        <p:spPr>
          <a:xfrm>
            <a:off x="584325" y="2468000"/>
            <a:ext cx="5114100" cy="354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Цель выпускной квалификационной работы: изучение способов прогнозирования конечных свойств новых композиционных материалов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разработка моделей для выполнения прогнозов.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достижения данной цели необходимо решение следующих задач: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алгоритма машинного обучения для прогноза значений модуля упругости при растяжении и прочности при растяжении;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разработка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нейронной сети для рекомендации соотношения «матрица-наполнитель».	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2262" l="0" r="0" t="2262"/>
          <a:stretch/>
        </p:blipFill>
        <p:spPr>
          <a:xfrm>
            <a:off x="5971575" y="504750"/>
            <a:ext cx="5666975" cy="24038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38100">
              <a:schemeClr val="lt1">
                <a:alpha val="47000"/>
              </a:schemeClr>
            </a:outerShdw>
          </a:effectLst>
        </p:spPr>
      </p:pic>
      <p:cxnSp>
        <p:nvCxnSpPr>
          <p:cNvPr id="85" name="Google Shape;85;p2"/>
          <p:cNvCxnSpPr/>
          <p:nvPr/>
        </p:nvCxnSpPr>
        <p:spPr>
          <a:xfrm flipH="1">
            <a:off x="5732950" y="500450"/>
            <a:ext cx="22200" cy="53271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84330" y="525701"/>
            <a:ext cx="3855900" cy="163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ИСХОДНЫЕ ДАННЫЕ ДЛЯ АНАЛИЗА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91" name="Google Shape;91;p3"/>
          <p:cNvSpPr txBox="1"/>
          <p:nvPr>
            <p:ph idx="2" type="body"/>
          </p:nvPr>
        </p:nvSpPr>
        <p:spPr>
          <a:xfrm>
            <a:off x="584325" y="2489175"/>
            <a:ext cx="4491000" cy="237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Использованы производственные данные Центра НТИ «Цифровое материаловедение: новые материалы и вещества».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Информация представлена в виде двух таблиц Excel, в которых указаны: 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базальтопластика (файл ‘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X_bp.xlsx’;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нашивки из углепластика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(файл ‘X_nup.xlsx’);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92" name="Google Shape;9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625" y="639225"/>
            <a:ext cx="6189900" cy="4282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19050">
              <a:schemeClr val="lt1">
                <a:alpha val="50000"/>
              </a:schemeClr>
            </a:outerShdw>
          </a:effectLst>
        </p:spPr>
      </p:pic>
      <p:sp>
        <p:nvSpPr>
          <p:cNvPr id="93" name="Google Shape;93;p3"/>
          <p:cNvSpPr txBox="1"/>
          <p:nvPr/>
        </p:nvSpPr>
        <p:spPr>
          <a:xfrm>
            <a:off x="558300" y="5701175"/>
            <a:ext cx="11075400" cy="61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Исходные 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файлы объединены по индексу (тип объединения - ‘INNER’). 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этом 17 строк данных по характеристикам из углепластика - отброшены.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94" name="Google Shape;94;p3"/>
          <p:cNvCxnSpPr/>
          <p:nvPr/>
        </p:nvCxnSpPr>
        <p:spPr>
          <a:xfrm flipH="1">
            <a:off x="5268375" y="525700"/>
            <a:ext cx="11100" cy="46308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584325" y="504750"/>
            <a:ext cx="4418400" cy="110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ДАННЫХ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00" name="Google Shape;100;p4"/>
          <p:cNvSpPr txBox="1"/>
          <p:nvPr>
            <p:ph idx="2" type="body"/>
          </p:nvPr>
        </p:nvSpPr>
        <p:spPr>
          <a:xfrm>
            <a:off x="584325" y="1735050"/>
            <a:ext cx="4418400" cy="445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Информация обо всех столбцах датасета с указанием типов данных;</a:t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Анализ числовых статистик (количество элементов, среднее арифметическое, медиана, стандартное отклонение, минимальное и максимальное значения, перцентили);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Проверка наличия пропусков в датасете;</a:t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Подсчет уникальных значений для каждой характеристики.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5469630" y="655347"/>
            <a:ext cx="6192956" cy="5547303"/>
            <a:chOff x="5145200" y="504750"/>
            <a:chExt cx="6120126" cy="5848500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5200" y="504750"/>
              <a:ext cx="6120125" cy="23379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  <p:pic>
          <p:nvPicPr>
            <p:cNvPr id="103" name="Google Shape;10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5200" y="4840400"/>
              <a:ext cx="6120126" cy="15128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45200" y="2842688"/>
              <a:ext cx="6120126" cy="19977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</p:grpSp>
      <p:cxnSp>
        <p:nvCxnSpPr>
          <p:cNvPr id="105" name="Google Shape;105;p4"/>
          <p:cNvCxnSpPr/>
          <p:nvPr/>
        </p:nvCxnSpPr>
        <p:spPr>
          <a:xfrm>
            <a:off x="5272438" y="504750"/>
            <a:ext cx="0" cy="5837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84325" y="504750"/>
            <a:ext cx="4396500" cy="110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ВИЗУАЛИЗАЦИЯ ИСХОДНЫХ ДАННЫХ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1" name="Google Shape;111;p5"/>
          <p:cNvSpPr txBox="1"/>
          <p:nvPr>
            <p:ph idx="2" type="body"/>
          </p:nvPr>
        </p:nvSpPr>
        <p:spPr>
          <a:xfrm>
            <a:off x="612175" y="5902050"/>
            <a:ext cx="2507400" cy="5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Гистограммы и графики плотности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3267775" y="3357725"/>
            <a:ext cx="2654350" cy="2995200"/>
            <a:chOff x="3172225" y="3458643"/>
            <a:chExt cx="2239013" cy="2951517"/>
          </a:xfrm>
        </p:grpSpPr>
        <p:sp>
          <p:nvSpPr>
            <p:cNvPr id="113" name="Google Shape;113;p5"/>
            <p:cNvSpPr txBox="1"/>
            <p:nvPr/>
          </p:nvSpPr>
          <p:spPr>
            <a:xfrm>
              <a:off x="3172289" y="5965860"/>
              <a:ext cx="2238900" cy="4443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38100">
                <a:schemeClr val="lt1">
                  <a:alpha val="50000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81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Диаграммы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81"/>
                <a:buFont typeface="Arial"/>
                <a:buNone/>
              </a:pP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“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ящик с усами</a:t>
              </a: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”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14" name="Google Shape;11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2225" y="3458643"/>
              <a:ext cx="2239013" cy="2507292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38100">
                <a:schemeClr val="lt1">
                  <a:alpha val="50000"/>
                </a:schemeClr>
              </a:outerShdw>
            </a:effectLst>
          </p:spPr>
        </p:pic>
      </p:grpSp>
      <p:grpSp>
        <p:nvGrpSpPr>
          <p:cNvPr id="115" name="Google Shape;115;p5"/>
          <p:cNvGrpSpPr/>
          <p:nvPr/>
        </p:nvGrpSpPr>
        <p:grpSpPr>
          <a:xfrm>
            <a:off x="8872825" y="3357625"/>
            <a:ext cx="2786750" cy="2995182"/>
            <a:chOff x="5530652" y="427435"/>
            <a:chExt cx="2786750" cy="2794795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5533102" y="2801631"/>
              <a:ext cx="2784300" cy="420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“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Тепловая</a:t>
              </a: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”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 карта</a:t>
              </a:r>
              <a:endParaRPr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17" name="Google Shape;11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0652" y="427435"/>
              <a:ext cx="2784225" cy="2374172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18" name="Google Shape;118;p5"/>
          <p:cNvGrpSpPr/>
          <p:nvPr/>
        </p:nvGrpSpPr>
        <p:grpSpPr>
          <a:xfrm>
            <a:off x="6070300" y="3357750"/>
            <a:ext cx="2654349" cy="2995301"/>
            <a:chOff x="6310277" y="3458647"/>
            <a:chExt cx="2374619" cy="2995301"/>
          </a:xfrm>
        </p:grpSpPr>
        <p:sp>
          <p:nvSpPr>
            <p:cNvPr id="119" name="Google Shape;119;p5"/>
            <p:cNvSpPr txBox="1"/>
            <p:nvPr/>
          </p:nvSpPr>
          <p:spPr>
            <a:xfrm>
              <a:off x="6310344" y="6003047"/>
              <a:ext cx="2374500" cy="450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Попарные графики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рассеяния точек</a:t>
              </a:r>
              <a:endParaRPr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0277" y="3458647"/>
              <a:ext cx="2374619" cy="2544399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chemeClr val="lt1">
                  <a:alpha val="50000"/>
                </a:schemeClr>
              </a:outerShdw>
            </a:effectLst>
          </p:spPr>
        </p:pic>
      </p:grpSp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325" y="3357650"/>
            <a:ext cx="2535275" cy="25444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584325" y="504750"/>
            <a:ext cx="4418400" cy="10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584075" y="2048975"/>
            <a:ext cx="3789300" cy="112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и удаление выбросов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Стандартное отклонение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(правило “трех сигм”);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Метод межквартильного диапазона (IQR).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574500" y="636075"/>
            <a:ext cx="7085400" cy="30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Нормализация и стандартизация данных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4574114" y="3374832"/>
            <a:ext cx="3355292" cy="2825706"/>
            <a:chOff x="4484072" y="3527400"/>
            <a:chExt cx="3161195" cy="3177450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4072" y="3527400"/>
              <a:ext cx="3161195" cy="2825857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1" name="Google Shape;131;p6"/>
            <p:cNvSpPr txBox="1"/>
            <p:nvPr/>
          </p:nvSpPr>
          <p:spPr>
            <a:xfrm>
              <a:off x="4484123" y="6353250"/>
              <a:ext cx="3161100" cy="351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rmAutofit fontScale="85000"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25000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Распределение переменных датасета</a:t>
              </a:r>
              <a:endParaRPr i="0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053348" y="3374829"/>
            <a:ext cx="3606669" cy="2950554"/>
            <a:chOff x="8163920" y="3527400"/>
            <a:chExt cx="3518702" cy="3317839"/>
          </a:xfrm>
        </p:grpSpPr>
        <p:sp>
          <p:nvSpPr>
            <p:cNvPr id="133" name="Google Shape;133;p6"/>
            <p:cNvSpPr txBox="1"/>
            <p:nvPr/>
          </p:nvSpPr>
          <p:spPr>
            <a:xfrm>
              <a:off x="8163922" y="6353239"/>
              <a:ext cx="3518700" cy="49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Распределение переменных датасета после масштабирования (MinMaxScaler)</a:t>
              </a:r>
              <a:endParaRPr i="0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34" name="Google Shape;13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63920" y="3527400"/>
              <a:ext cx="3518699" cy="2825857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35" name="Google Shape;135;p6"/>
          <p:cNvGrpSpPr/>
          <p:nvPr/>
        </p:nvGrpSpPr>
        <p:grpSpPr>
          <a:xfrm>
            <a:off x="4574509" y="921377"/>
            <a:ext cx="3355297" cy="2321759"/>
            <a:chOff x="4484075" y="639325"/>
            <a:chExt cx="3161199" cy="2756124"/>
          </a:xfrm>
        </p:grpSpPr>
        <p:sp>
          <p:nvSpPr>
            <p:cNvPr id="136" name="Google Shape;136;p6"/>
            <p:cNvSpPr txBox="1"/>
            <p:nvPr/>
          </p:nvSpPr>
          <p:spPr>
            <a:xfrm>
              <a:off x="4484125" y="639325"/>
              <a:ext cx="3161100" cy="322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Тест Шапиро-Уилка на нормальность</a:t>
              </a:r>
              <a:endParaRPr sz="11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37" name="Google Shape;13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84075" y="961525"/>
              <a:ext cx="3161199" cy="2433924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38" name="Google Shape;138;p6"/>
          <p:cNvGrpSpPr/>
          <p:nvPr/>
        </p:nvGrpSpPr>
        <p:grpSpPr>
          <a:xfrm>
            <a:off x="8053120" y="921324"/>
            <a:ext cx="3617575" cy="2321844"/>
            <a:chOff x="8152350" y="639225"/>
            <a:chExt cx="3518700" cy="2756225"/>
          </a:xfrm>
        </p:grpSpPr>
        <p:pic>
          <p:nvPicPr>
            <p:cNvPr id="139" name="Google Shape;139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3825" y="961525"/>
              <a:ext cx="3495750" cy="243392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0" name="Google Shape;140;p6"/>
            <p:cNvSpPr txBox="1"/>
            <p:nvPr/>
          </p:nvSpPr>
          <p:spPr>
            <a:xfrm>
              <a:off x="8152350" y="639225"/>
              <a:ext cx="3518700" cy="322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QQ-графики</a:t>
              </a:r>
              <a:endParaRPr sz="11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  <p:grpSp>
        <p:nvGrpSpPr>
          <p:cNvPr id="141" name="Google Shape;141;p6"/>
          <p:cNvGrpSpPr/>
          <p:nvPr/>
        </p:nvGrpSpPr>
        <p:grpSpPr>
          <a:xfrm>
            <a:off x="983943" y="3375063"/>
            <a:ext cx="3445548" cy="2836461"/>
            <a:chOff x="584075" y="3527400"/>
            <a:chExt cx="3161343" cy="2836461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4075" y="3527400"/>
              <a:ext cx="3161100" cy="252385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3" name="Google Shape;143;p6"/>
            <p:cNvSpPr txBox="1"/>
            <p:nvPr/>
          </p:nvSpPr>
          <p:spPr>
            <a:xfrm>
              <a:off x="584318" y="6051260"/>
              <a:ext cx="31611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lang="ru-RU" sz="1100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Предварительная визуализация</a:t>
              </a:r>
              <a:endParaRPr i="0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584325" y="504750"/>
            <a:ext cx="44847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ОБУЧЕНИЕ МОДЕЛЕЙ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4891875" y="1301525"/>
            <a:ext cx="3348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Разделение данных на обучающую и тестовую выборку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846875"/>
            <a:ext cx="3348875" cy="1550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rgbClr val="000000">
                <a:alpha val="50000"/>
              </a:srgbClr>
            </a:outerShdw>
          </a:effectLst>
        </p:spPr>
      </p:pic>
      <p:sp>
        <p:nvSpPr>
          <p:cNvPr id="151" name="Google Shape;151;p7"/>
          <p:cNvSpPr txBox="1"/>
          <p:nvPr/>
        </p:nvSpPr>
        <p:spPr>
          <a:xfrm>
            <a:off x="584326" y="3003363"/>
            <a:ext cx="46167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работы различных моделей на стандартных параметрах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К-ближайших соседей 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опорных векторов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Линейная регрессия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Дерево решений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AdaBoost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Градиентный бустинг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XGBoost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Случайный лес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Стохастический градиентный спуск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регрессии «Lasso»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52" name="Google Shape;152;p7"/>
          <p:cNvGrpSpPr/>
          <p:nvPr/>
        </p:nvGrpSpPr>
        <p:grpSpPr>
          <a:xfrm>
            <a:off x="4891864" y="2755783"/>
            <a:ext cx="6767722" cy="3597464"/>
            <a:chOff x="5353775" y="2927058"/>
            <a:chExt cx="6767722" cy="3597464"/>
          </a:xfrm>
        </p:grpSpPr>
        <p:pic>
          <p:nvPicPr>
            <p:cNvPr id="153" name="Google Shape;15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53775" y="2927058"/>
              <a:ext cx="3342846" cy="1152353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  <p:pic>
          <p:nvPicPr>
            <p:cNvPr id="154" name="Google Shape;15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53775" y="4149614"/>
              <a:ext cx="3342846" cy="1152353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53775" y="5372169"/>
              <a:ext cx="3342846" cy="1152353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8652" y="2927059"/>
              <a:ext cx="3342845" cy="1152353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  <p:pic>
          <p:nvPicPr>
            <p:cNvPr id="157" name="Google Shape;15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8652" y="4149613"/>
              <a:ext cx="3333968" cy="1152353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  <p:pic>
          <p:nvPicPr>
            <p:cNvPr id="158" name="Google Shape;158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8651" y="5383218"/>
              <a:ext cx="3333969" cy="1141304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59" name="Google Shape;159;p7"/>
          <p:cNvSpPr txBox="1"/>
          <p:nvPr/>
        </p:nvSpPr>
        <p:spPr>
          <a:xfrm>
            <a:off x="584325" y="2293000"/>
            <a:ext cx="423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Прогнозирование модуля упругости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растяжении.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584325" y="504750"/>
            <a:ext cx="4401900" cy="145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ГИПЕРПАРАМЕТРОВ МОДЕЛЕЙ 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65" name="Google Shape;165;p8"/>
          <p:cNvSpPr txBox="1"/>
          <p:nvPr>
            <p:ph idx="2" type="body"/>
          </p:nvPr>
        </p:nvSpPr>
        <p:spPr>
          <a:xfrm>
            <a:off x="584350" y="1983475"/>
            <a:ext cx="4885200" cy="53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202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поиска по сетке GridSearchCV() с перекрестной проверкой, количество блоков равно 10.</a:t>
            </a:r>
            <a:endParaRPr sz="148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50" y="2593375"/>
            <a:ext cx="5494060" cy="37598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525" y="504750"/>
            <a:ext cx="5494051" cy="2971426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5525" y="3557525"/>
            <a:ext cx="5494049" cy="6446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5525" y="4981050"/>
            <a:ext cx="5494051" cy="13722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5525" y="4260225"/>
            <a:ext cx="5494050" cy="6446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2857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584325" y="504750"/>
            <a:ext cx="3855900" cy="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КАЧЕСТВА РАБОТЫ МОДЕЛЕЙ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76" name="Google Shape;176;p9"/>
          <p:cNvSpPr txBox="1"/>
          <p:nvPr>
            <p:ph idx="2" type="body"/>
          </p:nvPr>
        </p:nvSpPr>
        <p:spPr>
          <a:xfrm>
            <a:off x="584249" y="1594450"/>
            <a:ext cx="4411500" cy="385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Коэффициент детерминации (R2) показывает силу связи между двумя случайными величинами. Если модель всегда предсказывает точно, метрика равна 1. Для тривиальной модели – 0. Значение метрики может быть отрицательно, если модель предсказывает хуже, чем тривиальная.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5112" lvl="0" marL="28575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Средняя абсолютная ошибка (mean absolute error, MAE) показывает среднее абсолютное отклонение предсказанных значений от реальных. Чем выше значение MAE, тем модель хуже. У идеальной модели МАЕ = 0. MAE очень легко интерпретировать – на сколько в среднем ошибается модель.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625" y="4030325"/>
            <a:ext cx="6189949" cy="23229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  <p:sp>
        <p:nvSpPr>
          <p:cNvPr id="178" name="Google Shape;178;p9"/>
          <p:cNvSpPr txBox="1"/>
          <p:nvPr/>
        </p:nvSpPr>
        <p:spPr>
          <a:xfrm>
            <a:off x="5469625" y="3237325"/>
            <a:ext cx="6189900" cy="74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i="0" lang="ru-RU" sz="1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Метрики для тестовых и тренировочных данных после подбора гиперпараметров – тренировочные метрики находятся в () – для прогнозирования модуля упругости при растяжении.</a:t>
            </a:r>
            <a:endParaRPr sz="12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625" y="504750"/>
            <a:ext cx="6189951" cy="26835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2023-03-31T14:13:12Z</dcterms:created>
  <dc:creator>Asus</dc:creator>
</cp:coreProperties>
</file>