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Source Code Pro SemiBold"/>
      <p:regular r:id="rId21"/>
      <p:bold r:id="rId22"/>
      <p:italic r:id="rId23"/>
      <p:boldItalic r:id="rId24"/>
    </p:embeddedFont>
    <p:embeddedFont>
      <p:font typeface="Source Code Pr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8">
          <p15:clr>
            <a:srgbClr val="747775"/>
          </p15:clr>
        </p15:guide>
        <p15:guide id="2" orient="horz" pos="318">
          <p15:clr>
            <a:srgbClr val="747775"/>
          </p15:clr>
        </p15:guide>
        <p15:guide id="3" orient="horz" pos="737">
          <p15:clr>
            <a:srgbClr val="747775"/>
          </p15:clr>
        </p15:guide>
        <p15:guide id="4" pos="7345">
          <p15:clr>
            <a:srgbClr val="747775"/>
          </p15:clr>
        </p15:guide>
        <p15:guide id="5" orient="horz" pos="4002">
          <p15:clr>
            <a:srgbClr val="747775"/>
          </p15:clr>
        </p15:guide>
        <p15:guide id="6" pos="3445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9" roundtripDataSignature="AMtx7mh8upRzUrb9SSB5uxLUPyx6yNt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8"/>
        <p:guide pos="318" orient="horz"/>
        <p:guide pos="737" orient="horz"/>
        <p:guide pos="7345"/>
        <p:guide pos="4002" orient="horz"/>
        <p:guide pos="34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SemiBold-bold.fntdata"/><Relationship Id="rId21" Type="http://schemas.openxmlformats.org/officeDocument/2006/relationships/font" Target="fonts/SourceCodeProSemiBold-regular.fntdata"/><Relationship Id="rId24" Type="http://schemas.openxmlformats.org/officeDocument/2006/relationships/font" Target="fonts/SourceCodeProSemiBold-boldItalic.fntdata"/><Relationship Id="rId23" Type="http://schemas.openxmlformats.org/officeDocument/2006/relationships/font" Target="fonts/SourceCodePr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Medium-bold.fntdata"/><Relationship Id="rId25" Type="http://schemas.openxmlformats.org/officeDocument/2006/relationships/font" Target="fonts/SourceCodeProMedium-regular.fntdata"/><Relationship Id="rId28" Type="http://schemas.openxmlformats.org/officeDocument/2006/relationships/font" Target="fonts/SourceCodeProMedium-boldItalic.fntdata"/><Relationship Id="rId27" Type="http://schemas.openxmlformats.org/officeDocument/2006/relationships/font" Target="fonts/SourceCodePr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ca4bfe844_0_6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2ca4bfe844_0_6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2ca4bfe844_0_6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ca4bfe844_0_66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4" name="Google Shape;54;g22ca4bfe844_0_6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a4bfe844_0_668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ca4bfe844_0_66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8" name="Google Shape;58;g22ca4bfe844_0_66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g22ca4bfe844_0_66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g22ca4bfe844_0_6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a4bfe844_0_67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g22ca4bfe844_0_6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a4bfe844_0_67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6" name="Google Shape;66;g22ca4bfe844_0_67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7" name="Google Shape;67;g22ca4bfe844_0_6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a4bfe844_0_6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ca4bfe844_0_683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ca4bfe844_0_683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6" name="Google Shape;16;g22ca4bfe844_0_683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" name="Google Shape;17;g22ca4bfe844_0_68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22ca4bfe844_0_68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2ca4bfe844_0_68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ca4bfe844_0_69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2ca4bfe844_0_69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23" name="Google Shape;23;g22ca4bfe844_0_69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24" name="Google Shape;24;g22ca4bfe844_0_69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22ca4bfe844_0_69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22ca4bfe844_0_69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2ca4bfe844_0_697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g22ca4bfe844_0_697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g22ca4bfe844_0_69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22ca4bfe844_0_69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22ca4bfe844_0_69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ca4bfe844_0_6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" name="Google Shape;35;g22ca4bfe844_0_6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ca4bfe844_0_64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22ca4bfe844_0_6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2ca4bfe844_0_6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" name="Google Shape;41;g22ca4bfe844_0_6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2" name="Google Shape;42;g22ca4bfe844_0_6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2ca4bfe844_0_6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" name="Google Shape;45;g22ca4bfe844_0_65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g22ca4bfe844_0_65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g22ca4bfe844_0_6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ca4bfe844_0_66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22ca4bfe844_0_66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g22ca4bfe844_0_6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4858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ca4bfe844_0_6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ca4bfe844_0_6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ca4bfe844_0_6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500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584325" y="1260000"/>
            <a:ext cx="11075400" cy="233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43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4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endParaRPr sz="43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5416900" y="5056975"/>
            <a:ext cx="5721600" cy="86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67567"/>
              <a:buNone/>
            </a:pPr>
            <a:r>
              <a:rPr lang="ru-RU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Слушатель: Ку</a:t>
            </a:r>
            <a:r>
              <a:rPr lang="ru-RU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ринной Александр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67567"/>
              <a:buNone/>
            </a:pPr>
            <a:r>
              <a:rPr lang="ru-RU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Васильевич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76" name="Google Shape;76;p1"/>
          <p:cNvCxnSpPr/>
          <p:nvPr/>
        </p:nvCxnSpPr>
        <p:spPr>
          <a:xfrm flipH="1" rot="10800000">
            <a:off x="604000" y="4283925"/>
            <a:ext cx="11051100" cy="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st="57150">
              <a:schemeClr val="accent2">
                <a:alpha val="42745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84325" y="504750"/>
            <a:ext cx="38562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НЕЙРОННАЯ СЕТЬ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52" name="Google Shape;152;p10"/>
          <p:cNvSpPr txBox="1"/>
          <p:nvPr>
            <p:ph idx="2" type="body"/>
          </p:nvPr>
        </p:nvSpPr>
        <p:spPr>
          <a:xfrm>
            <a:off x="584325" y="1073850"/>
            <a:ext cx="4885200" cy="49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Рекомендательная сеть.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Соотношение «матрица – наполнитель»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153" name="Google Shape;153;p10"/>
          <p:cNvCxnSpPr/>
          <p:nvPr/>
        </p:nvCxnSpPr>
        <p:spPr>
          <a:xfrm>
            <a:off x="757950" y="2009000"/>
            <a:ext cx="35796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0"/>
          <p:cNvCxnSpPr/>
          <p:nvPr/>
        </p:nvCxnSpPr>
        <p:spPr>
          <a:xfrm flipH="1" rot="10800000">
            <a:off x="876650" y="1881075"/>
            <a:ext cx="3241800" cy="23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0"/>
          <p:cNvCxnSpPr/>
          <p:nvPr/>
        </p:nvCxnSpPr>
        <p:spPr>
          <a:xfrm>
            <a:off x="6602300" y="1004500"/>
            <a:ext cx="3780600" cy="22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0"/>
          <p:cNvCxnSpPr/>
          <p:nvPr/>
        </p:nvCxnSpPr>
        <p:spPr>
          <a:xfrm flipH="1" rot="10800000">
            <a:off x="6894525" y="1095750"/>
            <a:ext cx="3150600" cy="20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0"/>
          <p:cNvCxnSpPr/>
          <p:nvPr/>
        </p:nvCxnSpPr>
        <p:spPr>
          <a:xfrm>
            <a:off x="6730150" y="3853625"/>
            <a:ext cx="3899400" cy="24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0"/>
          <p:cNvCxnSpPr/>
          <p:nvPr/>
        </p:nvCxnSpPr>
        <p:spPr>
          <a:xfrm flipH="1" rot="10800000">
            <a:off x="6867125" y="4027000"/>
            <a:ext cx="3543300" cy="22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0"/>
          <p:cNvCxnSpPr/>
          <p:nvPr/>
        </p:nvCxnSpPr>
        <p:spPr>
          <a:xfrm>
            <a:off x="694025" y="4794200"/>
            <a:ext cx="1853700" cy="15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0"/>
          <p:cNvCxnSpPr/>
          <p:nvPr/>
        </p:nvCxnSpPr>
        <p:spPr>
          <a:xfrm flipH="1" rot="10800000">
            <a:off x="730550" y="4840025"/>
            <a:ext cx="1716900" cy="15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3177875" y="4830725"/>
            <a:ext cx="2191800" cy="14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0"/>
          <p:cNvCxnSpPr/>
          <p:nvPr/>
        </p:nvCxnSpPr>
        <p:spPr>
          <a:xfrm flipH="1" rot="10800000">
            <a:off x="3260050" y="4949350"/>
            <a:ext cx="1780800" cy="14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584325" y="504750"/>
            <a:ext cx="3966900" cy="9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ОЦЕНКА МОДЕЛИ НЕЙРОННОЙ СЕТИ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584325" y="1559625"/>
            <a:ext cx="4885200" cy="52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График потерь на тренировочной и тестовой выборках.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469625" y="722225"/>
            <a:ext cx="6189900" cy="35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Визуализация прогнозных результатов для модели: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170" name="Google Shape;170;p11"/>
          <p:cNvCxnSpPr/>
          <p:nvPr/>
        </p:nvCxnSpPr>
        <p:spPr>
          <a:xfrm>
            <a:off x="639225" y="2575175"/>
            <a:ext cx="4036200" cy="3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1"/>
          <p:cNvCxnSpPr/>
          <p:nvPr/>
        </p:nvCxnSpPr>
        <p:spPr>
          <a:xfrm flipH="1" rot="10800000">
            <a:off x="849250" y="2620875"/>
            <a:ext cx="3470100" cy="37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1"/>
          <p:cNvCxnSpPr/>
          <p:nvPr/>
        </p:nvCxnSpPr>
        <p:spPr>
          <a:xfrm>
            <a:off x="6994975" y="1333250"/>
            <a:ext cx="4392300" cy="24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1"/>
          <p:cNvCxnSpPr/>
          <p:nvPr/>
        </p:nvCxnSpPr>
        <p:spPr>
          <a:xfrm flipH="1" rot="10800000">
            <a:off x="6985850" y="1634650"/>
            <a:ext cx="4200600" cy="21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1"/>
          <p:cNvCxnSpPr/>
          <p:nvPr/>
        </p:nvCxnSpPr>
        <p:spPr>
          <a:xfrm>
            <a:off x="7104550" y="4264550"/>
            <a:ext cx="4273800" cy="21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1"/>
          <p:cNvCxnSpPr/>
          <p:nvPr/>
        </p:nvCxnSpPr>
        <p:spPr>
          <a:xfrm flipH="1" rot="10800000">
            <a:off x="7095425" y="4492775"/>
            <a:ext cx="3689400" cy="18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584325" y="2150638"/>
            <a:ext cx="5658900" cy="3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8"/>
              <a:buNone/>
            </a:pPr>
            <a:r>
              <a:rPr b="1" lang="ru-RU" sz="1300">
                <a:solidFill>
                  <a:schemeClr val="dk1"/>
                </a:solidFill>
              </a:rPr>
              <a:t>Веб-приложение в фреймворке  Flask: </a:t>
            </a:r>
            <a:r>
              <a:rPr b="1" lang="ru-RU" sz="1300" u="sng">
                <a:solidFill>
                  <a:schemeClr val="hlink"/>
                </a:solidFill>
                <a:hlinkClick r:id="rId3"/>
              </a:rPr>
              <a:t>http://127.0.0.1:5000/</a:t>
            </a:r>
            <a:endParaRPr b="1" sz="13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138"/>
              <a:buNone/>
            </a:pPr>
            <a:r>
              <a:t/>
            </a:r>
            <a:endParaRPr sz="910"/>
          </a:p>
        </p:txBody>
      </p:sp>
      <p:sp>
        <p:nvSpPr>
          <p:cNvPr id="181" name="Google Shape;181;p12"/>
          <p:cNvSpPr txBox="1"/>
          <p:nvPr>
            <p:ph idx="2" type="body"/>
          </p:nvPr>
        </p:nvSpPr>
        <p:spPr>
          <a:xfrm>
            <a:off x="6365400" y="2150650"/>
            <a:ext cx="5294100" cy="3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b="1" lang="ru-RU" sz="1300">
                <a:solidFill>
                  <a:schemeClr val="dk1"/>
                </a:solidFill>
              </a:rPr>
              <a:t>Консольное приложение: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b="1" sz="1300"/>
          </a:p>
        </p:txBody>
      </p:sp>
      <p:sp>
        <p:nvSpPr>
          <p:cNvPr id="182" name="Google Shape;182;p12"/>
          <p:cNvSpPr txBox="1"/>
          <p:nvPr/>
        </p:nvSpPr>
        <p:spPr>
          <a:xfrm>
            <a:off x="584325" y="485900"/>
            <a:ext cx="4885200" cy="103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ПРИЛОЖЕНИЯ</a:t>
            </a:r>
            <a:endParaRPr b="0" i="0" sz="32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123200" y="1521200"/>
            <a:ext cx="5658900" cy="3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прогнозирования соотношения «матрица – наполнитель»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184" name="Google Shape;184;p12"/>
          <p:cNvCxnSpPr/>
          <p:nvPr/>
        </p:nvCxnSpPr>
        <p:spPr>
          <a:xfrm>
            <a:off x="757950" y="2995250"/>
            <a:ext cx="4812600" cy="3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2"/>
          <p:cNvCxnSpPr/>
          <p:nvPr/>
        </p:nvCxnSpPr>
        <p:spPr>
          <a:xfrm flipH="1" rot="10800000">
            <a:off x="730550" y="3040900"/>
            <a:ext cx="4648200" cy="3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2"/>
          <p:cNvCxnSpPr/>
          <p:nvPr/>
        </p:nvCxnSpPr>
        <p:spPr>
          <a:xfrm>
            <a:off x="6346625" y="2803475"/>
            <a:ext cx="4894800" cy="3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2"/>
          <p:cNvCxnSpPr/>
          <p:nvPr/>
        </p:nvCxnSpPr>
        <p:spPr>
          <a:xfrm flipH="1" rot="10800000">
            <a:off x="6520125" y="2840000"/>
            <a:ext cx="4008900" cy="3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584325" y="538475"/>
            <a:ext cx="3856200" cy="96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РЕПОЗИТОРИЙ НА GITHUB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885775" y="1826375"/>
            <a:ext cx="3442800" cy="24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3"/>
          <p:cNvCxnSpPr/>
          <p:nvPr/>
        </p:nvCxnSpPr>
        <p:spPr>
          <a:xfrm flipH="1" rot="10800000">
            <a:off x="867525" y="1926775"/>
            <a:ext cx="3031800" cy="24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3"/>
          <p:cNvCxnSpPr/>
          <p:nvPr/>
        </p:nvCxnSpPr>
        <p:spPr>
          <a:xfrm>
            <a:off x="986225" y="4803350"/>
            <a:ext cx="3086700" cy="17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3"/>
          <p:cNvCxnSpPr/>
          <p:nvPr/>
        </p:nvCxnSpPr>
        <p:spPr>
          <a:xfrm flipH="1" rot="10800000">
            <a:off x="1114075" y="4967775"/>
            <a:ext cx="2703000" cy="14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5734775" y="721425"/>
            <a:ext cx="5022600" cy="3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3"/>
          <p:cNvCxnSpPr/>
          <p:nvPr/>
        </p:nvCxnSpPr>
        <p:spPr>
          <a:xfrm flipH="1" rot="10800000">
            <a:off x="5826100" y="821825"/>
            <a:ext cx="4858200" cy="30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3"/>
          <p:cNvCxnSpPr/>
          <p:nvPr/>
        </p:nvCxnSpPr>
        <p:spPr>
          <a:xfrm>
            <a:off x="6163975" y="4474600"/>
            <a:ext cx="4748700" cy="20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3"/>
          <p:cNvCxnSpPr/>
          <p:nvPr/>
        </p:nvCxnSpPr>
        <p:spPr>
          <a:xfrm flipH="1" rot="10800000">
            <a:off x="6090925" y="4474625"/>
            <a:ext cx="4593300" cy="20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584325" y="504750"/>
            <a:ext cx="11075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ВЫВОДЫ: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206" name="Google Shape;206;p14"/>
          <p:cNvCxnSpPr/>
          <p:nvPr/>
        </p:nvCxnSpPr>
        <p:spPr>
          <a:xfrm>
            <a:off x="748800" y="1424575"/>
            <a:ext cx="10218600" cy="48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4"/>
          <p:cNvCxnSpPr/>
          <p:nvPr/>
        </p:nvCxnSpPr>
        <p:spPr>
          <a:xfrm flipH="1" rot="10800000">
            <a:off x="876650" y="1707650"/>
            <a:ext cx="9908100" cy="46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1142998" y="3005844"/>
            <a:ext cx="9906000" cy="84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СПАСИБО ЗА ВНИМАНИЕ !</a:t>
            </a:r>
            <a:endParaRPr sz="32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584325" y="1146738"/>
            <a:ext cx="5034600" cy="111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ПОСТАНОВКА ЗАДАЧИ:</a:t>
            </a:r>
            <a:endParaRPr sz="3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5992725" y="3174350"/>
            <a:ext cx="5667000" cy="295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3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Композиционный материал представляет собой неоднородный сплошной материал, состоящий из двух или более компонентов, среди которых можно выделить армирующие элементы (наполнители), обеспечивающие необходимые механические характеристики материала, и матрицу (или связующее), обеспечивающую совместную работу армирующих элементов. 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3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Матрица может быть металлическая, керамическая, углеродная, полимерная и т.д. Наполнитель может состоять из частиц, волокон, тканей или листов.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83" name="Google Shape;83;p2"/>
          <p:cNvSpPr txBox="1"/>
          <p:nvPr>
            <p:ph idx="2" type="body"/>
          </p:nvPr>
        </p:nvSpPr>
        <p:spPr>
          <a:xfrm>
            <a:off x="584325" y="2468000"/>
            <a:ext cx="5114100" cy="354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Цель выпускной квалификационной работы: изучение способов прогнозирования конечных свойств новых композиционных материалов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 разработка моделей для выполнения прогнозов.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Для достижения данной цели необходимо решение следующих задач: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разработка алгоритма машинного обучения для прогноза значений модуля упругости при растяжении и прочности при растяжении;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разработка нейронной сети для рекомендации соотношения «матрица-наполнитель».	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2262" l="0" r="0" t="2262"/>
          <a:stretch/>
        </p:blipFill>
        <p:spPr>
          <a:xfrm>
            <a:off x="5971575" y="504750"/>
            <a:ext cx="5666975" cy="24038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38100">
              <a:schemeClr val="lt1">
                <a:alpha val="46666"/>
              </a:schemeClr>
            </a:outerShdw>
          </a:effectLst>
        </p:spPr>
      </p:pic>
      <p:cxnSp>
        <p:nvCxnSpPr>
          <p:cNvPr id="85" name="Google Shape;85;p2"/>
          <p:cNvCxnSpPr/>
          <p:nvPr/>
        </p:nvCxnSpPr>
        <p:spPr>
          <a:xfrm flipH="1">
            <a:off x="5732950" y="500450"/>
            <a:ext cx="22200" cy="53271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49803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584330" y="525701"/>
            <a:ext cx="3855900" cy="163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ИСХОДНЫЕ ДАННЫЕ ДЛЯ АНАЛИЗА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91" name="Google Shape;91;p3"/>
          <p:cNvSpPr txBox="1"/>
          <p:nvPr>
            <p:ph idx="2" type="body"/>
          </p:nvPr>
        </p:nvSpPr>
        <p:spPr>
          <a:xfrm>
            <a:off x="584325" y="2489175"/>
            <a:ext cx="4491000" cy="237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Использованы производственные данные Центра НТИ «Цифровое материаловедение: новые материалы и вещества».</a:t>
            </a:r>
            <a:endParaRPr sz="1679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Информация представлена в виде двух таблиц Excel, в которых указаны: 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65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3"/>
              <a:buFont typeface="Source Code Pro SemiBold"/>
              <a:buChar char="-"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характеристики базальтопластика (файл ‘X_bp.xlsx’;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6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3"/>
              <a:buFont typeface="Source Code Pro SemiBold"/>
              <a:buChar char="-"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характеристики нашивки из углепластика (файл ‘X_nup.xlsx’);</a:t>
            </a:r>
            <a:endParaRPr sz="1679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558300" y="5701175"/>
            <a:ext cx="11075400" cy="61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ru-RU" sz="1402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Исходные файлы объединены по индексу (тип объединения - ‘INNER’). </a:t>
            </a:r>
            <a:endParaRPr b="0" i="0" sz="1402" u="none" cap="none" strike="noStrike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ru-RU" sz="1402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При этом 17 строк данных по характеристикам из углепластика - отброшены.</a:t>
            </a:r>
            <a:endParaRPr b="0" i="0" sz="1400" u="none" cap="none" strike="noStrike">
              <a:solidFill>
                <a:srgbClr val="00000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93" name="Google Shape;93;p3"/>
          <p:cNvCxnSpPr/>
          <p:nvPr/>
        </p:nvCxnSpPr>
        <p:spPr>
          <a:xfrm flipH="1">
            <a:off x="5268375" y="525700"/>
            <a:ext cx="11100" cy="46308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49803"/>
              </a:schemeClr>
            </a:outerShdw>
          </a:effectLst>
        </p:spPr>
      </p:cxnSp>
      <p:cxnSp>
        <p:nvCxnSpPr>
          <p:cNvPr id="94" name="Google Shape;94;p3"/>
          <p:cNvCxnSpPr/>
          <p:nvPr/>
        </p:nvCxnSpPr>
        <p:spPr>
          <a:xfrm>
            <a:off x="5524750" y="566175"/>
            <a:ext cx="5798700" cy="4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3"/>
          <p:cNvCxnSpPr/>
          <p:nvPr/>
        </p:nvCxnSpPr>
        <p:spPr>
          <a:xfrm flipH="1" rot="10800000">
            <a:off x="5406050" y="511175"/>
            <a:ext cx="5990700" cy="47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584325" y="504750"/>
            <a:ext cx="4418400" cy="110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РАЗВЕДОЧНЫЙ АНАЛИЗ ДАННЫХ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01" name="Google Shape;101;p4"/>
          <p:cNvSpPr txBox="1"/>
          <p:nvPr>
            <p:ph idx="2" type="body"/>
          </p:nvPr>
        </p:nvSpPr>
        <p:spPr>
          <a:xfrm>
            <a:off x="584325" y="1735050"/>
            <a:ext cx="4418400" cy="445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Информация обо всех столбцах датасета с указанием типов данных;</a:t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Анализ числовых статистик (количество элементов, среднее арифметическое, медиана, стандартное отклонение, минимальное и максимальное значения, перцентили);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Проверка наличия пропусков в датасете;</a:t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Подсчет уникальных значений для каждой характеристики.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>
            <a:off x="5272438" y="504750"/>
            <a:ext cx="0" cy="5837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49803"/>
              </a:schemeClr>
            </a:outerShdw>
          </a:effectLst>
        </p:spPr>
      </p:cxnSp>
      <p:cxnSp>
        <p:nvCxnSpPr>
          <p:cNvPr id="103" name="Google Shape;103;p4"/>
          <p:cNvCxnSpPr/>
          <p:nvPr/>
        </p:nvCxnSpPr>
        <p:spPr>
          <a:xfrm>
            <a:off x="5506500" y="547900"/>
            <a:ext cx="6081900" cy="57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4"/>
          <p:cNvCxnSpPr/>
          <p:nvPr/>
        </p:nvCxnSpPr>
        <p:spPr>
          <a:xfrm flipH="1" rot="10800000">
            <a:off x="5433425" y="621100"/>
            <a:ext cx="5880900" cy="58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584325" y="504750"/>
            <a:ext cx="4396500" cy="110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ВИЗУАЛИЗАЦИЯ ИСХОДНЫХ ДАННЫХ</a:t>
            </a:r>
            <a:endParaRPr sz="3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760450" y="2030150"/>
            <a:ext cx="2507400" cy="53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Гистограммы и графики плотности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7405125" y="2070126"/>
            <a:ext cx="2784300" cy="45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300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“Тепловая” карта</a:t>
            </a:r>
            <a:endParaRPr b="0" i="0" sz="1400" u="none" cap="none" strike="noStrike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7470213" y="5719500"/>
            <a:ext cx="2654100" cy="45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300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Попарные графики</a:t>
            </a:r>
            <a:endParaRPr b="0" i="0" sz="1300" u="none" cap="none" strike="noStrike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300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рассеяния точек</a:t>
            </a:r>
            <a:endParaRPr b="0" i="0" sz="1400" u="none" cap="none" strike="noStrike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87101" y="5719498"/>
            <a:ext cx="2654100" cy="4509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38100">
              <a:schemeClr val="lt1">
                <a:alpha val="49800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1"/>
              <a:buFont typeface="Arial"/>
              <a:buNone/>
            </a:pPr>
            <a:r>
              <a:rPr b="0" i="0" lang="ru-RU" sz="1300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Диаграммы</a:t>
            </a:r>
            <a:endParaRPr b="0" i="0" sz="1300" u="none" cap="none" strike="noStrike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1"/>
              <a:buFont typeface="Arial"/>
              <a:buNone/>
            </a:pPr>
            <a:r>
              <a:rPr b="0" i="0" lang="ru-RU" sz="1300" u="none" cap="none" strike="noStrik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“ящик с усами”</a:t>
            </a:r>
            <a:endParaRPr b="0" i="0" sz="1300" u="none" cap="none" strike="noStrike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584325" y="504750"/>
            <a:ext cx="4418400" cy="10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ПРЕДОБРАБОТКА ДАННЫХ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19" name="Google Shape;119;p6"/>
          <p:cNvSpPr txBox="1"/>
          <p:nvPr>
            <p:ph idx="2" type="body"/>
          </p:nvPr>
        </p:nvSpPr>
        <p:spPr>
          <a:xfrm>
            <a:off x="584075" y="2048975"/>
            <a:ext cx="3789300" cy="112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Поиск и удаление выбросов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Стандартное отклонение 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(правило “трех сигм”);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Метод межквартильного диапазона (IQR).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4574500" y="636075"/>
            <a:ext cx="7085400" cy="30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Нормализация и стандартизация данных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1115919" y="5139061"/>
            <a:ext cx="3355200" cy="31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Распределение переменных датасета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6564851" y="3979823"/>
            <a:ext cx="3606600" cy="43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Распределение переменных датасета после масштабирования (MinMaxScaler)</a:t>
            </a:r>
            <a:endParaRPr b="0" i="0" sz="11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4574174" y="1524077"/>
            <a:ext cx="3355200" cy="27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Тест Шапиро-Уилка на нормальность</a:t>
            </a:r>
            <a:endParaRPr b="0" i="0" sz="11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4574171" y="2112899"/>
            <a:ext cx="3617700" cy="27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QQ-графики</a:t>
            </a:r>
            <a:endParaRPr b="0" i="0" sz="11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312958" y="4104623"/>
            <a:ext cx="34452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Предварительная визуализация</a:t>
            </a:r>
            <a:endParaRPr b="0" i="0" sz="11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584325" y="504750"/>
            <a:ext cx="44847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 ОБУЧЕНИЕ МОДЕЛЕЙ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31" name="Google Shape;131;p7"/>
          <p:cNvSpPr txBox="1"/>
          <p:nvPr>
            <p:ph idx="2" type="body"/>
          </p:nvPr>
        </p:nvSpPr>
        <p:spPr>
          <a:xfrm>
            <a:off x="5201025" y="1310675"/>
            <a:ext cx="3348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Разделение данных на обучающую и тестовую выборку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584326" y="3003363"/>
            <a:ext cx="46167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Анализ работы различных моделей на стандартных параметрах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К-ближайших соседей 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опорных векторов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Линейная регрессия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Дерево решений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AdaBoost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Градиентный бустинг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XGBoost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Случайный лес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Стохастический градиентный спуск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регрессии «Lasso»</a:t>
            </a:r>
            <a:endParaRPr b="0" i="0" sz="14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5069025" y="504825"/>
            <a:ext cx="423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Прогнозирование модуля упругости</a:t>
            </a:r>
            <a:endParaRPr b="0"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при растяжении.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584325" y="504750"/>
            <a:ext cx="4401900" cy="145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ПОИСК ГИПЕРПАРАМЕТРОВ МОДЕЛЕЙ 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39" name="Google Shape;139;p8"/>
          <p:cNvSpPr txBox="1"/>
          <p:nvPr>
            <p:ph idx="2" type="body"/>
          </p:nvPr>
        </p:nvSpPr>
        <p:spPr>
          <a:xfrm>
            <a:off x="584350" y="1983475"/>
            <a:ext cx="4885200" cy="53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503"/>
              <a:buNone/>
            </a:pPr>
            <a:r>
              <a:rPr lang="ru-RU" sz="1202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поиска по сетке GridSearchCV() с перекрестной проверкой, количество блоков равно 10.</a:t>
            </a:r>
            <a:endParaRPr sz="148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584325" y="504750"/>
            <a:ext cx="3855900" cy="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ОЦЕНКА КАЧЕСТВА РАБОТЫ МОДЕЛЕЙ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45" name="Google Shape;145;p9"/>
          <p:cNvSpPr txBox="1"/>
          <p:nvPr>
            <p:ph idx="2" type="body"/>
          </p:nvPr>
        </p:nvSpPr>
        <p:spPr>
          <a:xfrm>
            <a:off x="584249" y="1594450"/>
            <a:ext cx="4411500" cy="385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Коэффициент детерминации (R2) показывает силу связи между двумя случайными величинами. Если модель всегда предсказывает точно, метрика равна 1. Для тривиальной модели – 0. Значение метрики может быть отрицательно, если модель предсказывает хуже, чем тривиальная. 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5112" lvl="0" marL="28575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Средняя абсолютная ошибка (mean absolute error, MAE) показывает среднее абсолютное отклонение предсказанных значений от реальных. Чем выше значение MAE, тем модель хуже. У идеальной модели МАЕ = 0. MAE очень легко интерпретировать – на сколько в среднем ошибается модель.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5468950" y="917850"/>
            <a:ext cx="6189900" cy="74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Метрики для тестовых и тренировочных данных после подбора гиперпараметров – тренировочные метрики находятся в () – для прогнозирования модуля упругости при растяжении.</a:t>
            </a:r>
            <a:endParaRPr b="0" i="0" sz="12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2023-03-31T14:13:12Z</dcterms:created>
  <dc:creator>Asus</dc:creator>
</cp:coreProperties>
</file>