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Source Code Pro SemiBold"/>
      <p:regular r:id="rId21"/>
      <p:bold r:id="rId22"/>
      <p:italic r:id="rId23"/>
      <p:boldItalic r:id="rId24"/>
    </p:embeddedFont>
    <p:embeddedFont>
      <p:font typeface="Source Code Pro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68">
          <p15:clr>
            <a:srgbClr val="747775"/>
          </p15:clr>
        </p15:guide>
        <p15:guide id="2" orient="horz" pos="318">
          <p15:clr>
            <a:srgbClr val="747775"/>
          </p15:clr>
        </p15:guide>
        <p15:guide id="3" orient="horz" pos="737">
          <p15:clr>
            <a:srgbClr val="747775"/>
          </p15:clr>
        </p15:guide>
        <p15:guide id="4" pos="7345">
          <p15:clr>
            <a:srgbClr val="747775"/>
          </p15:clr>
        </p15:guide>
        <p15:guide id="5" orient="horz" pos="4002">
          <p15:clr>
            <a:srgbClr val="747775"/>
          </p15:clr>
        </p15:guide>
        <p15:guide id="6" pos="3445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29" roundtripDataSignature="AMtx7mibopuwhpZpUOM9Clai6Zlts8m0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8"/>
        <p:guide pos="318" orient="horz"/>
        <p:guide pos="737" orient="horz"/>
        <p:guide pos="7345"/>
        <p:guide pos="4002" orient="horz"/>
        <p:guide pos="344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ourceCodeProSemiBold-bold.fntdata"/><Relationship Id="rId21" Type="http://schemas.openxmlformats.org/officeDocument/2006/relationships/font" Target="fonts/SourceCodeProSemiBold-regular.fntdata"/><Relationship Id="rId24" Type="http://schemas.openxmlformats.org/officeDocument/2006/relationships/font" Target="fonts/SourceCodeProSemiBold-boldItalic.fntdata"/><Relationship Id="rId23" Type="http://schemas.openxmlformats.org/officeDocument/2006/relationships/font" Target="fonts/SourceCodePro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Medium-bold.fntdata"/><Relationship Id="rId25" Type="http://schemas.openxmlformats.org/officeDocument/2006/relationships/font" Target="fonts/SourceCodeProMedium-regular.fntdata"/><Relationship Id="rId28" Type="http://schemas.openxmlformats.org/officeDocument/2006/relationships/font" Target="fonts/SourceCodeProMedium-boldItalic.fntdata"/><Relationship Id="rId27" Type="http://schemas.openxmlformats.org/officeDocument/2006/relationships/font" Target="fonts/SourceCodePr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2ca4bfe844_0_64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22ca4bfe844_0_64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22ca4bfe844_0_6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2ca4bfe844_0_677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22ca4bfe844_0_677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22ca4bfe844_0_67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2ca4bfe844_0_68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ca4bfe844_0_683"/>
          <p:cNvSpPr txBox="1"/>
          <p:nvPr>
            <p:ph type="title"/>
          </p:nvPr>
        </p:nvSpPr>
        <p:spPr>
          <a:xfrm>
            <a:off x="1146705" y="609601"/>
            <a:ext cx="38559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g22ca4bfe844_0_683"/>
          <p:cNvSpPr txBox="1"/>
          <p:nvPr>
            <p:ph idx="1" type="body"/>
          </p:nvPr>
        </p:nvSpPr>
        <p:spPr>
          <a:xfrm>
            <a:off x="5156200" y="592666"/>
            <a:ext cx="5891100" cy="51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/>
        </p:txBody>
      </p:sp>
      <p:sp>
        <p:nvSpPr>
          <p:cNvPr id="53" name="Google Shape;53;g22ca4bfe844_0_683"/>
          <p:cNvSpPr txBox="1"/>
          <p:nvPr>
            <p:ph idx="2" type="body"/>
          </p:nvPr>
        </p:nvSpPr>
        <p:spPr>
          <a:xfrm>
            <a:off x="1146705" y="2249486"/>
            <a:ext cx="38559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54" name="Google Shape;54;g22ca4bfe844_0_683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22ca4bfe844_0_683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22ca4bfe844_0_68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ca4bfe844_0_69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9" name="Google Shape;59;g22ca4bfe844_0_690"/>
          <p:cNvSpPr txBox="1"/>
          <p:nvPr>
            <p:ph idx="1" type="body"/>
          </p:nvPr>
        </p:nvSpPr>
        <p:spPr>
          <a:xfrm>
            <a:off x="1141410" y="2249486"/>
            <a:ext cx="48783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/>
        </p:txBody>
      </p:sp>
      <p:sp>
        <p:nvSpPr>
          <p:cNvPr id="60" name="Google Shape;60;g22ca4bfe844_0_690"/>
          <p:cNvSpPr txBox="1"/>
          <p:nvPr>
            <p:ph idx="2" type="body"/>
          </p:nvPr>
        </p:nvSpPr>
        <p:spPr>
          <a:xfrm>
            <a:off x="6172200" y="2249486"/>
            <a:ext cx="48753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/>
        </p:txBody>
      </p:sp>
      <p:sp>
        <p:nvSpPr>
          <p:cNvPr id="61" name="Google Shape;61;g22ca4bfe844_0_690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22ca4bfe844_0_690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22ca4bfe844_0_690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>
  <p:cSld name="SECTION_HEADER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ca4bfe844_0_697"/>
          <p:cNvSpPr txBox="1"/>
          <p:nvPr>
            <p:ph type="title"/>
          </p:nvPr>
        </p:nvSpPr>
        <p:spPr>
          <a:xfrm>
            <a:off x="1141411" y="1419226"/>
            <a:ext cx="99060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6" name="Google Shape;66;g22ca4bfe844_0_697"/>
          <p:cNvSpPr txBox="1"/>
          <p:nvPr>
            <p:ph idx="1" type="body"/>
          </p:nvPr>
        </p:nvSpPr>
        <p:spPr>
          <a:xfrm>
            <a:off x="1141411" y="4424362"/>
            <a:ext cx="99060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g22ca4bfe844_0_697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22ca4bfe844_0_697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22ca4bfe844_0_697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2ca4bfe844_0_646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22ca4bfe844_0_6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2ca4bfe844_0_64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22ca4bfe844_0_64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22ca4bfe844_0_6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2ca4bfe844_0_65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22ca4bfe844_0_653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22ca4bfe844_0_653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22ca4bfe844_0_6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2ca4bfe844_0_65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22ca4bfe844_0_65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2ca4bfe844_0_661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22ca4bfe844_0_661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22ca4bfe844_0_66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2ca4bfe844_0_665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22ca4bfe844_0_66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2ca4bfe844_0_668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2ca4bfe844_0_668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22ca4bfe844_0_668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22ca4bfe844_0_668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g22ca4bfe844_0_66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2ca4bfe844_0_674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22ca4bfe844_0_67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48585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2ca4bfe844_0_63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2ca4bfe844_0_63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g22ca4bfe844_0_6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36.png"/><Relationship Id="rId5" Type="http://schemas.openxmlformats.org/officeDocument/2006/relationships/image" Target="../media/image32.png"/><Relationship Id="rId6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127.0.0.1:5000/" TargetMode="External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5" Type="http://schemas.openxmlformats.org/officeDocument/2006/relationships/image" Target="../media/image19.png"/><Relationship Id="rId6" Type="http://schemas.openxmlformats.org/officeDocument/2006/relationships/image" Target="../media/image38.png"/><Relationship Id="rId7" Type="http://schemas.openxmlformats.org/officeDocument/2006/relationships/image" Target="../media/image37.png"/><Relationship Id="rId8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Relationship Id="rId7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584325" y="1260000"/>
            <a:ext cx="11075400" cy="23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ru-RU" sz="4300" cap="none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ВЫПУСКНАЯ КВАЛИФИКАЦИОННАЯ РАБОТА</a:t>
            </a:r>
            <a:endParaRPr sz="4300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ru-RU" sz="4300" cap="none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по курсу </a:t>
            </a:r>
            <a:br>
              <a:rPr lang="ru-RU" sz="4300" cap="none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</a:br>
            <a:r>
              <a:rPr lang="ru-RU" sz="43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“Data Science 2022 4.0”</a:t>
            </a:r>
            <a:endParaRPr sz="4300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5416900" y="5056975"/>
            <a:ext cx="5721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67567"/>
              <a:buNone/>
            </a:pPr>
            <a:r>
              <a:rPr lang="ru-RU" cap="none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Слушатель: Ку</a:t>
            </a:r>
            <a:r>
              <a:rPr lang="ru-RU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ринной Александр</a:t>
            </a:r>
            <a:endParaRPr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67567"/>
              <a:buNone/>
            </a:pPr>
            <a:r>
              <a:rPr lang="ru-RU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Васильевич</a:t>
            </a:r>
            <a:endParaRPr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cxnSp>
        <p:nvCxnSpPr>
          <p:cNvPr id="76" name="Google Shape;76;p1"/>
          <p:cNvCxnSpPr/>
          <p:nvPr/>
        </p:nvCxnSpPr>
        <p:spPr>
          <a:xfrm flipH="1" rot="10800000">
            <a:off x="604000" y="4283925"/>
            <a:ext cx="11051100" cy="33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57163" rotWithShape="0" algn="bl" dist="57150">
              <a:schemeClr val="accent2">
                <a:alpha val="43000"/>
              </a:schemeClr>
            </a:outerShdw>
          </a:effectLst>
        </p:spPr>
      </p:cxn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>
            <p:ph type="title"/>
          </p:nvPr>
        </p:nvSpPr>
        <p:spPr>
          <a:xfrm>
            <a:off x="584325" y="504750"/>
            <a:ext cx="38562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НЕЙРОННАЯ СЕТЬ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85" name="Google Shape;185;p10"/>
          <p:cNvSpPr txBox="1"/>
          <p:nvPr>
            <p:ph idx="2" type="body"/>
          </p:nvPr>
        </p:nvSpPr>
        <p:spPr>
          <a:xfrm>
            <a:off x="584325" y="1073850"/>
            <a:ext cx="48852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Рекомендательная сеть.</a:t>
            </a:r>
            <a:endParaRPr sz="13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С</a:t>
            </a: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оотношение </a:t>
            </a: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«матрица – наполнитель»</a:t>
            </a:r>
            <a:endParaRPr sz="13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3649" y="504739"/>
            <a:ext cx="5305938" cy="3179269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28575">
              <a:schemeClr val="dk1">
                <a:alpha val="50000"/>
              </a:schemeClr>
            </a:outerShdw>
          </a:effectLst>
        </p:spPr>
      </p:pic>
      <p:pic>
        <p:nvPicPr>
          <p:cNvPr id="187" name="Google Shape;18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3649" y="3848558"/>
            <a:ext cx="5305939" cy="2504696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38100">
              <a:schemeClr val="dk1">
                <a:alpha val="50000"/>
              </a:schemeClr>
            </a:outerShdw>
          </a:effectLst>
        </p:spPr>
      </p:pic>
      <p:pic>
        <p:nvPicPr>
          <p:cNvPr id="188" name="Google Shape;18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328" y="1634133"/>
            <a:ext cx="3515814" cy="317927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28575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type="title"/>
          </p:nvPr>
        </p:nvSpPr>
        <p:spPr>
          <a:xfrm>
            <a:off x="584325" y="504750"/>
            <a:ext cx="39669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ОЦЕНКА МОДЕЛИ НЕЙРОННОЙ СЕТИ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94" name="Google Shape;194;p11"/>
          <p:cNvSpPr txBox="1"/>
          <p:nvPr/>
        </p:nvSpPr>
        <p:spPr>
          <a:xfrm>
            <a:off x="584325" y="1559625"/>
            <a:ext cx="4885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Font typeface="Arial"/>
              <a:buNone/>
            </a:pPr>
            <a:r>
              <a:rPr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График потерь на тренировочной и тестовой выборках</a:t>
            </a: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.</a:t>
            </a:r>
            <a:endParaRPr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pic>
        <p:nvPicPr>
          <p:cNvPr id="195" name="Google Shape;19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325" y="2275486"/>
            <a:ext cx="4885201" cy="4077765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38100">
              <a:schemeClr val="dk1">
                <a:alpha val="50000"/>
              </a:schemeClr>
            </a:outerShdw>
          </a:effectLst>
        </p:spPr>
      </p:pic>
      <p:sp>
        <p:nvSpPr>
          <p:cNvPr id="196" name="Google Shape;196;p11"/>
          <p:cNvSpPr txBox="1"/>
          <p:nvPr/>
        </p:nvSpPr>
        <p:spPr>
          <a:xfrm>
            <a:off x="5469625" y="722225"/>
            <a:ext cx="61899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Font typeface="Arial"/>
              <a:buNone/>
            </a:pPr>
            <a:r>
              <a:rPr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Визуализация прогнозных результатов для модели:</a:t>
            </a:r>
            <a:endParaRPr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grpSp>
        <p:nvGrpSpPr>
          <p:cNvPr id="197" name="Google Shape;197;p11"/>
          <p:cNvGrpSpPr/>
          <p:nvPr/>
        </p:nvGrpSpPr>
        <p:grpSpPr>
          <a:xfrm>
            <a:off x="6256600" y="1073825"/>
            <a:ext cx="5402976" cy="5279425"/>
            <a:chOff x="6256600" y="1073825"/>
            <a:chExt cx="5402976" cy="5279425"/>
          </a:xfrm>
        </p:grpSpPr>
        <p:pic>
          <p:nvPicPr>
            <p:cNvPr id="198" name="Google Shape;198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56600" y="5020925"/>
              <a:ext cx="5402976" cy="582450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st="38100">
                <a:schemeClr val="dk1">
                  <a:alpha val="50000"/>
                </a:schemeClr>
              </a:outerShdw>
            </a:effectLst>
          </p:spPr>
        </p:pic>
        <p:pic>
          <p:nvPicPr>
            <p:cNvPr id="199" name="Google Shape;199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56612" y="1073825"/>
              <a:ext cx="5402962" cy="3947099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st="38100">
                <a:schemeClr val="dk1">
                  <a:alpha val="50000"/>
                </a:schemeClr>
              </a:outerShdw>
            </a:effectLst>
          </p:spPr>
        </p:pic>
        <p:pic>
          <p:nvPicPr>
            <p:cNvPr id="200" name="Google Shape;200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56600" y="5603375"/>
              <a:ext cx="5402975" cy="749875"/>
            </a:xfrm>
            <a:prstGeom prst="rect">
              <a:avLst/>
            </a:prstGeom>
            <a:noFill/>
            <a:ln>
              <a:noFill/>
            </a:ln>
            <a:effectLst>
              <a:outerShdw blurRad="114300" rotWithShape="0" algn="bl" dist="38100">
                <a:schemeClr val="dk1">
                  <a:alpha val="50000"/>
                </a:schemeClr>
              </a:outerShdw>
            </a:effectLst>
          </p:spPr>
        </p:pic>
      </p:grpSp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/>
          <p:nvPr>
            <p:ph idx="1" type="body"/>
          </p:nvPr>
        </p:nvSpPr>
        <p:spPr>
          <a:xfrm>
            <a:off x="584325" y="2150638"/>
            <a:ext cx="5658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8"/>
              <a:buNone/>
            </a:pPr>
            <a:r>
              <a:rPr b="1" lang="ru-RU" sz="1300">
                <a:solidFill>
                  <a:schemeClr val="dk1"/>
                </a:solidFill>
              </a:rPr>
              <a:t>Веб-приложение в фреймворке  Flask: </a:t>
            </a:r>
            <a:r>
              <a:rPr b="1" lang="ru-RU" sz="1300" u="sng">
                <a:solidFill>
                  <a:schemeClr val="hlink"/>
                </a:solidFill>
                <a:hlinkClick r:id="rId3"/>
              </a:rPr>
              <a:t>http://127.0.0.1:5000/</a:t>
            </a:r>
            <a:endParaRPr b="1" sz="13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ts val="1138"/>
              <a:buNone/>
            </a:pPr>
            <a:r>
              <a:t/>
            </a:r>
            <a:endParaRPr sz="910"/>
          </a:p>
        </p:txBody>
      </p:sp>
      <p:sp>
        <p:nvSpPr>
          <p:cNvPr id="206" name="Google Shape;206;p12"/>
          <p:cNvSpPr txBox="1"/>
          <p:nvPr>
            <p:ph idx="2" type="body"/>
          </p:nvPr>
        </p:nvSpPr>
        <p:spPr>
          <a:xfrm>
            <a:off x="6365400" y="2150650"/>
            <a:ext cx="5294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None/>
            </a:pPr>
            <a:r>
              <a:rPr b="1" lang="ru-RU" sz="1300">
                <a:solidFill>
                  <a:schemeClr val="dk1"/>
                </a:solidFill>
              </a:rPr>
              <a:t>Консольное приложение: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ts val="1625"/>
              <a:buNone/>
            </a:pPr>
            <a:r>
              <a:t/>
            </a:r>
            <a:endParaRPr b="1" sz="1300"/>
          </a:p>
        </p:txBody>
      </p:sp>
      <p:pic>
        <p:nvPicPr>
          <p:cNvPr id="207" name="Google Shape;20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5427" y="2764702"/>
            <a:ext cx="5294050" cy="358855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28575">
              <a:schemeClr val="dk1">
                <a:alpha val="50000"/>
              </a:schemeClr>
            </a:outerShdw>
          </a:effectLst>
        </p:spPr>
      </p:pic>
      <p:pic>
        <p:nvPicPr>
          <p:cNvPr id="208" name="Google Shape;20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325" y="2780110"/>
            <a:ext cx="5658899" cy="3110138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28575">
              <a:schemeClr val="dk1">
                <a:alpha val="50000"/>
              </a:schemeClr>
            </a:outerShdw>
          </a:effectLst>
        </p:spPr>
      </p:pic>
      <p:pic>
        <p:nvPicPr>
          <p:cNvPr id="209" name="Google Shape;209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4334" y="5995102"/>
            <a:ext cx="5658886" cy="35814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38100">
              <a:schemeClr val="dk1">
                <a:alpha val="50000"/>
              </a:schemeClr>
            </a:outerShdw>
          </a:effectLst>
        </p:spPr>
      </p:pic>
      <p:sp>
        <p:nvSpPr>
          <p:cNvPr id="210" name="Google Shape;210;p12"/>
          <p:cNvSpPr txBox="1"/>
          <p:nvPr/>
        </p:nvSpPr>
        <p:spPr>
          <a:xfrm>
            <a:off x="584325" y="485900"/>
            <a:ext cx="48852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i="0" lang="ru-RU" sz="32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РАЗРАБОТКА ПРИЛОЖЕНИЯ</a:t>
            </a:r>
            <a:endParaRPr sz="32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211" name="Google Shape;211;p12"/>
          <p:cNvSpPr txBox="1"/>
          <p:nvPr/>
        </p:nvSpPr>
        <p:spPr>
          <a:xfrm>
            <a:off x="1123200" y="1521200"/>
            <a:ext cx="5658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для прогнозирования соотношения «матрица – наполнитель»</a:t>
            </a:r>
            <a:endParaRPr sz="13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>
            <p:ph type="title"/>
          </p:nvPr>
        </p:nvSpPr>
        <p:spPr>
          <a:xfrm>
            <a:off x="584325" y="538475"/>
            <a:ext cx="38562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РЕПОЗИТОРИЙ НА GITHUB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/>
          <p:nvPr>
            <p:ph type="title"/>
          </p:nvPr>
        </p:nvSpPr>
        <p:spPr>
          <a:xfrm>
            <a:off x="584325" y="504750"/>
            <a:ext cx="110754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 sz="32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ВЫВОДЫ: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222" name="Google Shape;222;p14"/>
          <p:cNvSpPr txBox="1"/>
          <p:nvPr>
            <p:ph idx="1" type="body"/>
          </p:nvPr>
        </p:nvSpPr>
        <p:spPr>
          <a:xfrm>
            <a:off x="584325" y="1268600"/>
            <a:ext cx="11075400" cy="5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None/>
            </a:pPr>
            <a:r>
              <a:rPr lang="ru-RU" sz="16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</a:t>
            </a:r>
            <a:r>
              <a:rPr lang="ru-RU" sz="1600" cap="non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Как показал анализ исходных данных, корреляционная зависимость между характеристиками композитов крайне слабая. Этот факт непосредственно повлиял на результат работы регрессионных моделей. Все использованные модели показали низкую прогнозирующую способность. </a:t>
            </a:r>
            <a:endParaRPr sz="21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None/>
            </a:pPr>
            <a:r>
              <a:t/>
            </a:r>
            <a:endParaRPr sz="1600" cap="non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5"/>
              <a:buNone/>
            </a:pPr>
            <a:r>
              <a:rPr lang="ru-RU" sz="16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</a:t>
            </a:r>
            <a:r>
              <a:rPr lang="ru-RU" sz="1600" cap="non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Полученный неудовлетворительный результат может также свидетельствовать о недостатках и ошибках в наборе исходных данных, недостаточно глубокой и детальной обработке данных, неточностях в выборе алгоритмов машинного обучения и их параметров. </a:t>
            </a:r>
            <a:endParaRPr sz="21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None/>
            </a:pPr>
            <a:r>
              <a:t/>
            </a:r>
            <a:endParaRPr sz="1600" cap="non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ts val="1625"/>
              <a:buNone/>
            </a:pPr>
            <a:r>
              <a:rPr lang="ru-RU" sz="16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</a:t>
            </a:r>
            <a:r>
              <a:rPr lang="ru-RU" sz="1600" cap="non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Для успешного решения задачи, поставленной в выпускной квалификационной работе, необходимы более глубокие знания в области материаловедения и технологии конструкционных материалов, математического анализа и статистики, а также в области решения задач машинного обучения и обработки данных. Более детальное изучение данных вопросов и консультация квалифицированных специалистов из указанных областей определенно положительно повлияют на уточнение подходов и оптимизацию алгоритмов для решения задачи прогнозирования конечных свойств композиционных материалов.</a:t>
            </a:r>
            <a:endParaRPr sz="21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/>
          <p:nvPr>
            <p:ph type="title"/>
          </p:nvPr>
        </p:nvSpPr>
        <p:spPr>
          <a:xfrm>
            <a:off x="1142998" y="3005844"/>
            <a:ext cx="99060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 sz="3200"/>
              <a:t>СПАСИБО ЗА ВНИМАНИЕ !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type="title"/>
          </p:nvPr>
        </p:nvSpPr>
        <p:spPr>
          <a:xfrm>
            <a:off x="584325" y="1146738"/>
            <a:ext cx="5034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 sz="3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ПОСТАНОВКА ЗАДАЧИ:</a:t>
            </a:r>
            <a:endParaRPr sz="3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82" name="Google Shape;82;p2"/>
          <p:cNvSpPr txBox="1"/>
          <p:nvPr>
            <p:ph idx="1" type="body"/>
          </p:nvPr>
        </p:nvSpPr>
        <p:spPr>
          <a:xfrm>
            <a:off x="5992725" y="3174350"/>
            <a:ext cx="56670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3"/>
              <a:buNone/>
            </a:pP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Композиционный материал представляет собой неоднородный сплошной материал, состоящий из двух или более компонентов, среди которых можно выделить армирующие элементы (наполнители), обеспечивающие необходимые механические характеристики материала, и матрицу (или связующее), обеспечивающую совместную работу армирующих элементов. </a:t>
            </a:r>
            <a:endParaRPr sz="1400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503"/>
              <a:buNone/>
            </a:pP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Матрица может быть металлическая, керамическая, углеродная, полимерная и т.д. Наполнитель может состоять из частиц, волокон, тканей или листов.</a:t>
            </a:r>
            <a:endParaRPr sz="1400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83" name="Google Shape;83;p2"/>
          <p:cNvSpPr txBox="1"/>
          <p:nvPr>
            <p:ph idx="2" type="body"/>
          </p:nvPr>
        </p:nvSpPr>
        <p:spPr>
          <a:xfrm>
            <a:off x="584325" y="2468000"/>
            <a:ext cx="51141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8"/>
              <a:buNone/>
            </a:pP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</a:t>
            </a: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Цель выпускной квалификационной работы: изучение способов прогнозирования конечных свойств новых композиционных материалов</a:t>
            </a:r>
            <a:endParaRPr sz="1400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8"/>
              <a:buNone/>
            </a:pP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и разработка моделей для выполнения прогнозов.</a:t>
            </a:r>
            <a:endParaRPr sz="1400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38"/>
              <a:buNone/>
            </a:pP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</a:t>
            </a: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Для достижения данной цели необходимо решение следующих задач:</a:t>
            </a:r>
            <a:endParaRPr sz="1400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</a:t>
            </a: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 </a:t>
            </a: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разработка алгоритма машинного обучения для прогноза значений модуля упругости при растяжении и прочности при растяжении;</a:t>
            </a:r>
            <a:endParaRPr sz="1400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</a:t>
            </a: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 разработка</a:t>
            </a:r>
            <a:r>
              <a:rPr lang="ru-RU" sz="14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нейронной сети для рекомендации соотношения «матрица-наполнитель».	</a:t>
            </a:r>
            <a:endParaRPr sz="1400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 b="2262" l="0" r="0" t="2262"/>
          <a:stretch/>
        </p:blipFill>
        <p:spPr>
          <a:xfrm>
            <a:off x="5971575" y="504750"/>
            <a:ext cx="5666975" cy="2403875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st="38100">
              <a:schemeClr val="lt1">
                <a:alpha val="47000"/>
              </a:schemeClr>
            </a:outerShdw>
          </a:effectLst>
        </p:spPr>
      </p:pic>
      <p:cxnSp>
        <p:nvCxnSpPr>
          <p:cNvPr id="85" name="Google Shape;85;p2"/>
          <p:cNvCxnSpPr/>
          <p:nvPr/>
        </p:nvCxnSpPr>
        <p:spPr>
          <a:xfrm flipH="1">
            <a:off x="5732950" y="500450"/>
            <a:ext cx="22200" cy="5327100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st="19050">
              <a:schemeClr val="dk1">
                <a:alpha val="50000"/>
              </a:schemeClr>
            </a:outerShdw>
          </a:effectLst>
        </p:spPr>
      </p:cxn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584330" y="639226"/>
            <a:ext cx="38559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 sz="36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ИСХОДНЫЕ ДАННЫЕ ДЛЯ АНАЛИЗА</a:t>
            </a:r>
            <a:endParaRPr sz="36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91" name="Google Shape;91;p3"/>
          <p:cNvSpPr txBox="1"/>
          <p:nvPr>
            <p:ph idx="2" type="body"/>
          </p:nvPr>
        </p:nvSpPr>
        <p:spPr>
          <a:xfrm>
            <a:off x="584325" y="2489175"/>
            <a:ext cx="4491000" cy="23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2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Использованы производственные данные Центра НТИ «Цифровое материаловедение: новые материалы и вещества».</a:t>
            </a:r>
            <a:endParaRPr sz="1679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402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Информация представлена в виде двух таблиц Excel, в которых указаны: </a:t>
            </a:r>
            <a:endParaRPr sz="1402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17658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3"/>
              <a:buFont typeface="Source Code Pro SemiBold"/>
              <a:buChar char="-"/>
            </a:pPr>
            <a:r>
              <a:rPr lang="ru-RU" sz="1402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характеристики базальтопластика (файл ‘</a:t>
            </a:r>
            <a:r>
              <a:rPr lang="ru-RU" sz="1402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X_bp.xlsx’;</a:t>
            </a:r>
            <a:endParaRPr sz="1402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1765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3"/>
              <a:buFont typeface="Source Code Pro SemiBold"/>
              <a:buChar char="-"/>
            </a:pPr>
            <a:r>
              <a:rPr lang="ru-RU" sz="1402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характеристики нашивки из углепластика</a:t>
            </a:r>
            <a:r>
              <a:rPr lang="ru-RU" sz="1402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(файл ‘X_nup.xlsx’);</a:t>
            </a:r>
            <a:endParaRPr sz="1679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pic>
        <p:nvPicPr>
          <p:cNvPr id="92" name="Google Shape;92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9625" y="639225"/>
            <a:ext cx="6189900" cy="42825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st="19050">
              <a:schemeClr val="lt1">
                <a:alpha val="50000"/>
              </a:schemeClr>
            </a:outerShdw>
          </a:effectLst>
        </p:spPr>
      </p:pic>
      <p:sp>
        <p:nvSpPr>
          <p:cNvPr id="93" name="Google Shape;93;p3"/>
          <p:cNvSpPr txBox="1"/>
          <p:nvPr/>
        </p:nvSpPr>
        <p:spPr>
          <a:xfrm>
            <a:off x="558300" y="5701175"/>
            <a:ext cx="110754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2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У</a:t>
            </a:r>
            <a:r>
              <a:rPr lang="ru-RU" sz="1402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казанные файлы объединены по индексу (тип объединения - ‘INNER’). </a:t>
            </a:r>
            <a:endParaRPr sz="1402"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2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При этом 17 строк данных по характеристикам из углепластика - отброшены.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cxnSp>
        <p:nvCxnSpPr>
          <p:cNvPr id="94" name="Google Shape;94;p3"/>
          <p:cNvCxnSpPr/>
          <p:nvPr/>
        </p:nvCxnSpPr>
        <p:spPr>
          <a:xfrm flipH="1">
            <a:off x="5268375" y="525700"/>
            <a:ext cx="11100" cy="4630800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st="19050">
              <a:schemeClr val="dk1">
                <a:alpha val="50000"/>
              </a:schemeClr>
            </a:outerShdw>
          </a:effectLst>
        </p:spPr>
      </p:cxn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584350" y="1140900"/>
            <a:ext cx="44184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 sz="36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РАЗВЕДОЧНЫЙ АНАЛИЗ ДАННЫХ</a:t>
            </a:r>
            <a:endParaRPr sz="36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00" name="Google Shape;100;p4"/>
          <p:cNvSpPr txBox="1"/>
          <p:nvPr>
            <p:ph idx="2" type="body"/>
          </p:nvPr>
        </p:nvSpPr>
        <p:spPr>
          <a:xfrm>
            <a:off x="584326" y="2507600"/>
            <a:ext cx="4418400" cy="3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Code Pro Medium"/>
              <a:buChar char="-"/>
            </a:pPr>
            <a:r>
              <a:rPr lang="ru-RU" sz="1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Информация обо всех столбцах датасета с указанием типов данных;</a:t>
            </a:r>
            <a:endParaRPr sz="1700">
              <a:solidFill>
                <a:schemeClr val="accent2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Code Pro Medium"/>
              <a:buChar char="-"/>
            </a:pPr>
            <a:r>
              <a:rPr lang="ru-RU" sz="1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Анализ числовых статистик (количество элементов, среднее арифметическое, медиана, стандартное отклонение, минимальное и максимальное значения, перцентили);</a:t>
            </a:r>
            <a:endParaRPr sz="1700">
              <a:solidFill>
                <a:schemeClr val="accent2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Code Pro Medium"/>
              <a:buChar char="-"/>
            </a:pPr>
            <a:r>
              <a:rPr lang="ru-RU" sz="1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Проверка наличия пропусков в датасете;</a:t>
            </a:r>
            <a:endParaRPr sz="1400">
              <a:solidFill>
                <a:schemeClr val="accent2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Code Pro Medium"/>
              <a:buChar char="-"/>
            </a:pPr>
            <a:r>
              <a:rPr lang="ru-RU" sz="1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Подсчет уникальных значений для каждой характеристики.</a:t>
            </a:r>
            <a:endParaRPr sz="1700">
              <a:solidFill>
                <a:schemeClr val="accent2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ts val="1625"/>
              <a:buNone/>
            </a:pPr>
            <a:r>
              <a:t/>
            </a:r>
            <a:endParaRPr sz="1400">
              <a:solidFill>
                <a:schemeClr val="accent2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grpSp>
        <p:nvGrpSpPr>
          <p:cNvPr id="101" name="Google Shape;101;p4"/>
          <p:cNvGrpSpPr/>
          <p:nvPr/>
        </p:nvGrpSpPr>
        <p:grpSpPr>
          <a:xfrm>
            <a:off x="5469630" y="639247"/>
            <a:ext cx="6192956" cy="5547303"/>
            <a:chOff x="5145200" y="504750"/>
            <a:chExt cx="6120126" cy="5848500"/>
          </a:xfrm>
        </p:grpSpPr>
        <p:pic>
          <p:nvPicPr>
            <p:cNvPr id="102" name="Google Shape;10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45200" y="504750"/>
              <a:ext cx="6120125" cy="2337950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st="28575">
                <a:schemeClr val="lt1">
                  <a:alpha val="41000"/>
                </a:schemeClr>
              </a:outerShdw>
            </a:effectLst>
          </p:spPr>
        </p:pic>
        <p:pic>
          <p:nvPicPr>
            <p:cNvPr id="103" name="Google Shape;103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45200" y="4840400"/>
              <a:ext cx="6120126" cy="1512850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st="28575">
                <a:schemeClr val="lt1">
                  <a:alpha val="41000"/>
                </a:schemeClr>
              </a:outerShdw>
            </a:effectLst>
          </p:spPr>
        </p:pic>
        <p:pic>
          <p:nvPicPr>
            <p:cNvPr id="104" name="Google Shape;104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45200" y="2842688"/>
              <a:ext cx="6120126" cy="1997700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st="28575">
                <a:schemeClr val="lt1">
                  <a:alpha val="41000"/>
                </a:schemeClr>
              </a:outerShdw>
            </a:effectLst>
          </p:spPr>
        </p:pic>
      </p:grpSp>
      <p:cxnSp>
        <p:nvCxnSpPr>
          <p:cNvPr id="105" name="Google Shape;105;p4"/>
          <p:cNvCxnSpPr/>
          <p:nvPr/>
        </p:nvCxnSpPr>
        <p:spPr>
          <a:xfrm>
            <a:off x="5272438" y="504750"/>
            <a:ext cx="0" cy="5837400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st="19050">
              <a:schemeClr val="dk1">
                <a:alpha val="50000"/>
              </a:schemeClr>
            </a:outerShdw>
          </a:effectLst>
        </p:spPr>
      </p:cxn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584325" y="504750"/>
            <a:ext cx="4396500" cy="110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 sz="36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ВИЗУАЛИЗАЦИЯ ИСХОДНЫХ ДАННЫХ</a:t>
            </a:r>
            <a:endParaRPr sz="36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111" name="Google Shape;111;p5"/>
          <p:cNvSpPr txBox="1"/>
          <p:nvPr>
            <p:ph idx="2" type="body"/>
          </p:nvPr>
        </p:nvSpPr>
        <p:spPr>
          <a:xfrm>
            <a:off x="612175" y="5902050"/>
            <a:ext cx="22113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625"/>
              <a:buNone/>
            </a:pPr>
            <a:r>
              <a:rPr lang="ru-RU" sz="13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Гистограммы и графики плотности</a:t>
            </a:r>
            <a:endParaRPr>
              <a:solidFill>
                <a:schemeClr val="accent2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grpSp>
        <p:nvGrpSpPr>
          <p:cNvPr id="112" name="Google Shape;112;p5"/>
          <p:cNvGrpSpPr/>
          <p:nvPr/>
        </p:nvGrpSpPr>
        <p:grpSpPr>
          <a:xfrm>
            <a:off x="3267775" y="3357725"/>
            <a:ext cx="2654350" cy="2995200"/>
            <a:chOff x="3172225" y="3458643"/>
            <a:chExt cx="2239013" cy="2951517"/>
          </a:xfrm>
        </p:grpSpPr>
        <p:sp>
          <p:nvSpPr>
            <p:cNvPr id="113" name="Google Shape;113;p5"/>
            <p:cNvSpPr txBox="1"/>
            <p:nvPr/>
          </p:nvSpPr>
          <p:spPr>
            <a:xfrm>
              <a:off x="3172289" y="5965860"/>
              <a:ext cx="2238900" cy="44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81"/>
                <a:buFont typeface="Arial"/>
                <a:buNone/>
              </a:pPr>
              <a:r>
                <a:rPr i="0" lang="ru-RU" sz="1300" u="none" cap="none" strike="noStrike">
                  <a:solidFill>
                    <a:schemeClr val="accent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Диаграммы</a:t>
              </a:r>
              <a:endParaRPr sz="13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81"/>
                <a:buFont typeface="Arial"/>
                <a:buNone/>
              </a:pPr>
              <a:r>
                <a:rPr lang="ru-RU" sz="1300">
                  <a:solidFill>
                    <a:schemeClr val="accent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“</a:t>
              </a:r>
              <a:r>
                <a:rPr i="0" lang="ru-RU" sz="1300" u="none" cap="none" strike="noStrike">
                  <a:solidFill>
                    <a:schemeClr val="accent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ящик с усами</a:t>
              </a:r>
              <a:r>
                <a:rPr lang="ru-RU" sz="1300">
                  <a:solidFill>
                    <a:schemeClr val="accent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”</a:t>
              </a:r>
              <a:endParaRPr sz="13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endParaRPr>
            </a:p>
          </p:txBody>
        </p:sp>
        <p:pic>
          <p:nvPicPr>
            <p:cNvPr id="114" name="Google Shape;11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72225" y="3458643"/>
              <a:ext cx="2239013" cy="2507292"/>
            </a:xfrm>
            <a:prstGeom prst="rect">
              <a:avLst/>
            </a:prstGeom>
            <a:noFill/>
            <a:ln>
              <a:noFill/>
            </a:ln>
            <a:effectLst>
              <a:outerShdw blurRad="100013" rotWithShape="0" algn="bl" dist="38100">
                <a:schemeClr val="lt1">
                  <a:alpha val="50000"/>
                </a:schemeClr>
              </a:outerShdw>
            </a:effectLst>
          </p:spPr>
        </p:pic>
      </p:grpSp>
      <p:grpSp>
        <p:nvGrpSpPr>
          <p:cNvPr id="115" name="Google Shape;115;p5"/>
          <p:cNvGrpSpPr/>
          <p:nvPr/>
        </p:nvGrpSpPr>
        <p:grpSpPr>
          <a:xfrm>
            <a:off x="8872825" y="3357625"/>
            <a:ext cx="2786750" cy="2995182"/>
            <a:chOff x="5530652" y="427435"/>
            <a:chExt cx="2786750" cy="2794795"/>
          </a:xfrm>
        </p:grpSpPr>
        <p:sp>
          <p:nvSpPr>
            <p:cNvPr id="116" name="Google Shape;116;p5"/>
            <p:cNvSpPr txBox="1"/>
            <p:nvPr/>
          </p:nvSpPr>
          <p:spPr>
            <a:xfrm>
              <a:off x="5533102" y="2801631"/>
              <a:ext cx="2784300" cy="4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25"/>
                <a:buFont typeface="Arial"/>
                <a:buNone/>
              </a:pPr>
              <a:r>
                <a:rPr lang="ru-RU" sz="1300">
                  <a:solidFill>
                    <a:schemeClr val="accent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“</a:t>
              </a:r>
              <a:r>
                <a:rPr i="0" lang="ru-RU" sz="1300" u="none" cap="none" strike="noStrike">
                  <a:solidFill>
                    <a:schemeClr val="accent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Тепловая</a:t>
              </a:r>
              <a:r>
                <a:rPr lang="ru-RU" sz="1300">
                  <a:solidFill>
                    <a:schemeClr val="accent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”</a:t>
              </a:r>
              <a:r>
                <a:rPr i="0" lang="ru-RU" sz="1300" u="none" cap="none" strike="noStrike">
                  <a:solidFill>
                    <a:schemeClr val="accent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 карта</a:t>
              </a:r>
              <a:endParaRPr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endParaRPr>
            </a:p>
          </p:txBody>
        </p:sp>
        <p:pic>
          <p:nvPicPr>
            <p:cNvPr id="117" name="Google Shape;117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530652" y="427435"/>
              <a:ext cx="2784225" cy="2374172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118" name="Google Shape;118;p5"/>
          <p:cNvGrpSpPr/>
          <p:nvPr/>
        </p:nvGrpSpPr>
        <p:grpSpPr>
          <a:xfrm>
            <a:off x="6070300" y="3357750"/>
            <a:ext cx="2654349" cy="2995301"/>
            <a:chOff x="6310277" y="3458647"/>
            <a:chExt cx="2374619" cy="2995301"/>
          </a:xfrm>
        </p:grpSpPr>
        <p:sp>
          <p:nvSpPr>
            <p:cNvPr id="119" name="Google Shape;119;p5"/>
            <p:cNvSpPr txBox="1"/>
            <p:nvPr/>
          </p:nvSpPr>
          <p:spPr>
            <a:xfrm>
              <a:off x="6310344" y="6003047"/>
              <a:ext cx="2374500" cy="4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25"/>
                <a:buFont typeface="Arial"/>
                <a:buNone/>
              </a:pPr>
              <a:r>
                <a:rPr i="0" lang="ru-RU" sz="1300" u="none" cap="none" strike="noStrike">
                  <a:solidFill>
                    <a:schemeClr val="accent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Попарные графики</a:t>
              </a:r>
              <a:endParaRPr sz="1300"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25"/>
                <a:buFont typeface="Arial"/>
                <a:buNone/>
              </a:pPr>
              <a:r>
                <a:rPr i="0" lang="ru-RU" sz="1300" u="none" cap="none" strike="noStrike">
                  <a:solidFill>
                    <a:schemeClr val="accent2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рассеяния точек</a:t>
              </a:r>
              <a:endParaRPr>
                <a:solidFill>
                  <a:schemeClr val="accent2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endParaRPr>
            </a:p>
          </p:txBody>
        </p:sp>
        <p:pic>
          <p:nvPicPr>
            <p:cNvPr id="120" name="Google Shape;120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10277" y="3458647"/>
              <a:ext cx="2374619" cy="254439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</p:pic>
      </p:grpSp>
      <p:pic>
        <p:nvPicPr>
          <p:cNvPr id="121" name="Google Shape;12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4325" y="3357650"/>
            <a:ext cx="2535275" cy="25444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47625">
              <a:schemeClr val="lt1">
                <a:alpha val="50000"/>
              </a:schemeClr>
            </a:outerShdw>
          </a:effectLst>
        </p:spPr>
      </p:pic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584325" y="639225"/>
            <a:ext cx="44184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ПРЕДОБРАБОТКА ДАННЫХ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27" name="Google Shape;127;p6"/>
          <p:cNvSpPr txBox="1"/>
          <p:nvPr>
            <p:ph idx="2" type="body"/>
          </p:nvPr>
        </p:nvSpPr>
        <p:spPr>
          <a:xfrm>
            <a:off x="584075" y="2048975"/>
            <a:ext cx="37893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None/>
            </a:pP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Поиск и удаление выбросов</a:t>
            </a:r>
            <a:endParaRPr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None/>
            </a:pP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- </a:t>
            </a: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Стандартное отклонение </a:t>
            </a:r>
            <a:endParaRPr sz="13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None/>
            </a:pP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(правило “трех сигм”);</a:t>
            </a:r>
            <a:endParaRPr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None/>
            </a:pP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 </a:t>
            </a: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 Метод межквартильного диапазона (IQR).</a:t>
            </a:r>
            <a:endParaRPr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625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4574125" y="760600"/>
            <a:ext cx="70854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25"/>
              <a:buFont typeface="Arial"/>
              <a:buNone/>
            </a:pPr>
            <a:r>
              <a:rPr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Нормализация и стандартизация данных</a:t>
            </a:r>
            <a:endParaRPr sz="13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grpSp>
        <p:nvGrpSpPr>
          <p:cNvPr id="129" name="Google Shape;129;p6"/>
          <p:cNvGrpSpPr/>
          <p:nvPr/>
        </p:nvGrpSpPr>
        <p:grpSpPr>
          <a:xfrm>
            <a:off x="4574114" y="3527232"/>
            <a:ext cx="3355292" cy="2825706"/>
            <a:chOff x="4484072" y="3527400"/>
            <a:chExt cx="3161195" cy="3177450"/>
          </a:xfrm>
        </p:grpSpPr>
        <p:pic>
          <p:nvPicPr>
            <p:cNvPr id="130" name="Google Shape;130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84072" y="3527400"/>
              <a:ext cx="3161195" cy="2825857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31" name="Google Shape;131;p6"/>
            <p:cNvSpPr txBox="1"/>
            <p:nvPr/>
          </p:nvSpPr>
          <p:spPr>
            <a:xfrm>
              <a:off x="4484123" y="6353250"/>
              <a:ext cx="3161100" cy="35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 fontScale="85000"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125000"/>
                <a:buFont typeface="Arial"/>
                <a:buNone/>
              </a:pPr>
              <a:r>
                <a:rPr i="0" lang="ru-RU" sz="1300" u="none" cap="none" strike="noStrike">
                  <a:solidFill>
                    <a:schemeClr val="dk1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Распределение переменных датасета</a:t>
              </a:r>
              <a:endParaRPr i="0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8053348" y="3527229"/>
            <a:ext cx="3606674" cy="2825706"/>
            <a:chOff x="8163920" y="3527400"/>
            <a:chExt cx="3518707" cy="3177450"/>
          </a:xfrm>
        </p:grpSpPr>
        <p:sp>
          <p:nvSpPr>
            <p:cNvPr id="133" name="Google Shape;133;p6"/>
            <p:cNvSpPr txBox="1"/>
            <p:nvPr/>
          </p:nvSpPr>
          <p:spPr>
            <a:xfrm>
              <a:off x="8163927" y="6353250"/>
              <a:ext cx="3518700" cy="35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25"/>
                <a:buFont typeface="Arial"/>
                <a:buNone/>
              </a:pPr>
              <a:r>
                <a:rPr i="0" lang="ru-RU" sz="1100" u="none" cap="none" strike="noStrike">
                  <a:solidFill>
                    <a:schemeClr val="dk1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Распределение переменных датасета после масштабирования (MinMaxScaler)</a:t>
              </a:r>
              <a:endParaRPr i="0" sz="11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endParaRPr>
            </a:p>
          </p:txBody>
        </p:sp>
        <p:pic>
          <p:nvPicPr>
            <p:cNvPr id="134" name="Google Shape;134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63920" y="3527400"/>
              <a:ext cx="3518699" cy="2825857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135" name="Google Shape;135;p6"/>
          <p:cNvGrpSpPr/>
          <p:nvPr/>
        </p:nvGrpSpPr>
        <p:grpSpPr>
          <a:xfrm>
            <a:off x="4574509" y="1073777"/>
            <a:ext cx="3355297" cy="2321759"/>
            <a:chOff x="4484075" y="639325"/>
            <a:chExt cx="3161199" cy="2756124"/>
          </a:xfrm>
        </p:grpSpPr>
        <p:sp>
          <p:nvSpPr>
            <p:cNvPr id="136" name="Google Shape;136;p6"/>
            <p:cNvSpPr txBox="1"/>
            <p:nvPr/>
          </p:nvSpPr>
          <p:spPr>
            <a:xfrm>
              <a:off x="4484125" y="639325"/>
              <a:ext cx="3161100" cy="32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25"/>
                <a:buFont typeface="Arial"/>
                <a:buNone/>
              </a:pPr>
              <a:r>
                <a:rPr i="0" lang="ru-RU" sz="1100" u="none" cap="none" strike="noStrike">
                  <a:solidFill>
                    <a:schemeClr val="dk1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Тест Шапиро-Уилка на нормальность</a:t>
              </a:r>
              <a:endParaRPr sz="11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endParaRPr>
            </a:p>
          </p:txBody>
        </p:sp>
        <p:pic>
          <p:nvPicPr>
            <p:cNvPr id="137" name="Google Shape;137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484075" y="961525"/>
              <a:ext cx="3161199" cy="243392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138" name="Google Shape;138;p6"/>
          <p:cNvGrpSpPr/>
          <p:nvPr/>
        </p:nvGrpSpPr>
        <p:grpSpPr>
          <a:xfrm>
            <a:off x="8053120" y="1073724"/>
            <a:ext cx="3617575" cy="2321844"/>
            <a:chOff x="8152350" y="639225"/>
            <a:chExt cx="3518700" cy="2756225"/>
          </a:xfrm>
        </p:grpSpPr>
        <p:pic>
          <p:nvPicPr>
            <p:cNvPr id="139" name="Google Shape;139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63825" y="961525"/>
              <a:ext cx="3495750" cy="24339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40" name="Google Shape;140;p6"/>
            <p:cNvSpPr txBox="1"/>
            <p:nvPr/>
          </p:nvSpPr>
          <p:spPr>
            <a:xfrm>
              <a:off x="8152350" y="639225"/>
              <a:ext cx="3518700" cy="32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25"/>
                <a:buFont typeface="Arial"/>
                <a:buNone/>
              </a:pPr>
              <a:r>
                <a:rPr i="0" lang="ru-RU" sz="1100" u="none" cap="none" strike="noStrike">
                  <a:solidFill>
                    <a:schemeClr val="dk1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QQ-графики</a:t>
              </a:r>
              <a:endParaRPr sz="11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endParaRPr>
            </a:p>
          </p:txBody>
        </p:sp>
      </p:grpSp>
      <p:grpSp>
        <p:nvGrpSpPr>
          <p:cNvPr id="141" name="Google Shape;141;p6"/>
          <p:cNvGrpSpPr/>
          <p:nvPr/>
        </p:nvGrpSpPr>
        <p:grpSpPr>
          <a:xfrm>
            <a:off x="983943" y="3527463"/>
            <a:ext cx="3445548" cy="2836461"/>
            <a:chOff x="584075" y="3527400"/>
            <a:chExt cx="3161343" cy="2836461"/>
          </a:xfrm>
        </p:grpSpPr>
        <p:pic>
          <p:nvPicPr>
            <p:cNvPr id="142" name="Google Shape;142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84075" y="3527400"/>
              <a:ext cx="3161100" cy="25238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43" name="Google Shape;143;p6"/>
            <p:cNvSpPr txBox="1"/>
            <p:nvPr/>
          </p:nvSpPr>
          <p:spPr>
            <a:xfrm>
              <a:off x="584318" y="6051260"/>
              <a:ext cx="3161100" cy="31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25"/>
                <a:buFont typeface="Arial"/>
                <a:buNone/>
              </a:pPr>
              <a:r>
                <a:rPr lang="ru-RU" sz="1100">
                  <a:solidFill>
                    <a:schemeClr val="dk1"/>
                  </a:solidFill>
                  <a:latin typeface="Source Code Pro SemiBold"/>
                  <a:ea typeface="Source Code Pro SemiBold"/>
                  <a:cs typeface="Source Code Pro SemiBold"/>
                  <a:sym typeface="Source Code Pro SemiBold"/>
                </a:rPr>
                <a:t>Предварительная визуализация</a:t>
              </a:r>
              <a:endParaRPr i="0" sz="11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endParaRPr>
            </a:p>
          </p:txBody>
        </p:sp>
      </p:grp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584325" y="504750"/>
            <a:ext cx="4484700" cy="15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 sz="36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РАЗРАБОТКА</a:t>
            </a:r>
            <a:endParaRPr sz="36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 sz="3600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И ОБУЧЕНИЕ МОДЕЛЕЙ</a:t>
            </a:r>
            <a:endParaRPr sz="3600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49" name="Google Shape;149;p7"/>
          <p:cNvSpPr txBox="1"/>
          <p:nvPr>
            <p:ph idx="2" type="body"/>
          </p:nvPr>
        </p:nvSpPr>
        <p:spPr>
          <a:xfrm>
            <a:off x="4891875" y="1301525"/>
            <a:ext cx="33489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25"/>
              <a:buFont typeface="Source Code Pro SemiBold"/>
              <a:buChar char="•"/>
            </a:pP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Разделение данных на обучающую и тестовую выборку</a:t>
            </a:r>
            <a:endParaRPr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pic>
        <p:nvPicPr>
          <p:cNvPr id="150" name="Google Shape;1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0700" y="846875"/>
            <a:ext cx="3348875" cy="15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/>
          <p:nvPr/>
        </p:nvSpPr>
        <p:spPr>
          <a:xfrm>
            <a:off x="584326" y="3003363"/>
            <a:ext cx="4616700" cy="3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Char char="•"/>
            </a:pPr>
            <a:r>
              <a:rPr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Анализ работы различных моделей на стандартных параметрах</a:t>
            </a:r>
            <a:endParaRPr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AutoNum type="arabicPeriod"/>
            </a:pPr>
            <a:r>
              <a:rPr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Метод К-ближайших соседей </a:t>
            </a:r>
            <a:endParaRPr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AutoNum type="arabicPeriod"/>
            </a:pPr>
            <a:r>
              <a:rPr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Метод опорных векторов</a:t>
            </a:r>
            <a:endParaRPr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AutoNum type="arabicPeriod"/>
            </a:pPr>
            <a:r>
              <a:rPr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Линейная регрессия</a:t>
            </a:r>
            <a:endParaRPr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AutoNum type="arabicPeriod"/>
            </a:pPr>
            <a:r>
              <a:rPr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Дерево решений</a:t>
            </a:r>
            <a:endParaRPr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AutoNum type="arabicPeriod"/>
            </a:pPr>
            <a:r>
              <a:rPr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AdaBoost</a:t>
            </a:r>
            <a:endParaRPr i="0" sz="1300" u="none" cap="none" strike="noStrik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AutoNum type="arabicPeriod"/>
            </a:pPr>
            <a:r>
              <a:rPr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Градиентный бустинг</a:t>
            </a:r>
            <a:endParaRPr i="0" sz="1300" u="none" cap="none" strike="noStrik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AutoNum type="arabicPeriod"/>
            </a:pPr>
            <a:r>
              <a:rPr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XGBoost</a:t>
            </a:r>
            <a:endParaRPr i="0" sz="1300" u="none" cap="none" strike="noStrike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AutoNum type="arabicPeriod"/>
            </a:pPr>
            <a:r>
              <a:rPr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Случайный лес</a:t>
            </a:r>
            <a:endParaRPr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AutoNum type="arabicPeriod"/>
            </a:pPr>
            <a:r>
              <a:rPr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Стохастический градиентный спуск</a:t>
            </a:r>
            <a:endParaRPr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AutoNum type="arabicPeriod"/>
            </a:pPr>
            <a:r>
              <a:rPr i="0" lang="ru-RU" sz="13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Метод регрессии «Lasso»</a:t>
            </a:r>
            <a:endParaRPr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grpSp>
        <p:nvGrpSpPr>
          <p:cNvPr id="152" name="Google Shape;152;p7"/>
          <p:cNvGrpSpPr/>
          <p:nvPr/>
        </p:nvGrpSpPr>
        <p:grpSpPr>
          <a:xfrm>
            <a:off x="4891864" y="2755783"/>
            <a:ext cx="6767722" cy="3597464"/>
            <a:chOff x="5353775" y="2927058"/>
            <a:chExt cx="6767722" cy="3597464"/>
          </a:xfrm>
        </p:grpSpPr>
        <p:pic>
          <p:nvPicPr>
            <p:cNvPr id="153" name="Google Shape;153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53775" y="2927058"/>
              <a:ext cx="3342846" cy="11523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53775" y="4149614"/>
              <a:ext cx="3342846" cy="11523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353775" y="5372169"/>
              <a:ext cx="3342846" cy="11523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78652" y="2927059"/>
              <a:ext cx="3342845" cy="11523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778652" y="4149613"/>
              <a:ext cx="3333968" cy="11523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778651" y="5383218"/>
              <a:ext cx="3333969" cy="11413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Google Shape;159;p7"/>
          <p:cNvSpPr txBox="1"/>
          <p:nvPr/>
        </p:nvSpPr>
        <p:spPr>
          <a:xfrm>
            <a:off x="584325" y="2293000"/>
            <a:ext cx="4237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Прогнозирование модуля упругости</a:t>
            </a:r>
            <a:endParaRPr sz="13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при растяжении.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type="title"/>
          </p:nvPr>
        </p:nvSpPr>
        <p:spPr>
          <a:xfrm>
            <a:off x="584325" y="504750"/>
            <a:ext cx="4401900" cy="14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ru-RU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ПОИСК ГИПЕРПАРАМЕТРОВ МОДЕЛЕЙ 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65" name="Google Shape;165;p8"/>
          <p:cNvSpPr txBox="1"/>
          <p:nvPr>
            <p:ph idx="2" type="body"/>
          </p:nvPr>
        </p:nvSpPr>
        <p:spPr>
          <a:xfrm>
            <a:off x="584350" y="1983475"/>
            <a:ext cx="48852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503"/>
              <a:buNone/>
            </a:pPr>
            <a:r>
              <a:rPr lang="ru-RU" sz="1202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Метод поиска по сетке GridSearchCV() с перекрестной проверкой, количество блоков равно 10.</a:t>
            </a:r>
            <a:endParaRPr sz="148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350" y="2593375"/>
            <a:ext cx="5494060" cy="3759875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28575">
              <a:schemeClr val="dk1">
                <a:alpha val="50000"/>
              </a:schemeClr>
            </a:outerShdw>
          </a:effectLst>
        </p:spPr>
      </p:pic>
      <p:pic>
        <p:nvPicPr>
          <p:cNvPr id="167" name="Google Shape;16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5525" y="504750"/>
            <a:ext cx="5494051" cy="2971426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st="28575">
              <a:schemeClr val="dk1">
                <a:alpha val="50000"/>
              </a:schemeClr>
            </a:outerShdw>
          </a:effectLst>
        </p:spPr>
      </p:pic>
      <p:pic>
        <p:nvPicPr>
          <p:cNvPr id="168" name="Google Shape;16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5525" y="3557525"/>
            <a:ext cx="5494049" cy="644625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28575">
              <a:schemeClr val="dk1">
                <a:alpha val="50000"/>
              </a:schemeClr>
            </a:outerShdw>
          </a:effectLst>
        </p:spPr>
      </p:pic>
      <p:pic>
        <p:nvPicPr>
          <p:cNvPr id="169" name="Google Shape;169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65525" y="4981050"/>
            <a:ext cx="5494051" cy="13722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28575">
              <a:schemeClr val="dk1">
                <a:alpha val="50000"/>
              </a:schemeClr>
            </a:outerShdw>
          </a:effectLst>
        </p:spPr>
      </p:pic>
      <p:pic>
        <p:nvPicPr>
          <p:cNvPr id="170" name="Google Shape;170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65525" y="4260225"/>
            <a:ext cx="5494050" cy="644625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st="28575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584325" y="504750"/>
            <a:ext cx="38559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Twentieth Century"/>
              <a:buNone/>
            </a:pPr>
            <a:r>
              <a:rPr lang="ru-RU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ОЦЕНКА КАЧЕСТВА РАБОТЫ МОДЕЛЕЙ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176" name="Google Shape;176;p9"/>
          <p:cNvSpPr txBox="1"/>
          <p:nvPr>
            <p:ph idx="2" type="body"/>
          </p:nvPr>
        </p:nvSpPr>
        <p:spPr>
          <a:xfrm>
            <a:off x="584249" y="1594450"/>
            <a:ext cx="4411500" cy="3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Source Code Pro SemiBold"/>
              <a:buChar char="•"/>
            </a:pP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Коэффициент детерминации (R2) показывает силу связи между двумя случайными величинами. Если модель всегда предсказывает точно, метрика равна 1. Для тривиальной модели – 0. Значение метрики может быть отрицательно, если модель предсказывает хуже, чем тривиальная. </a:t>
            </a:r>
            <a:endParaRPr sz="13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-265112" lvl="0" marL="285750" rtl="0" algn="l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300"/>
              <a:buFont typeface="Source Code Pro SemiBold"/>
              <a:buChar char="•"/>
            </a:pPr>
            <a:r>
              <a:rPr lang="ru-RU" sz="1300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Средняя абсолютная ошибка (mean absolute error, MAE) показывает среднее абсолютное отклонение предсказанных значений от реальных. Чем выше значение MAE, тем модель хуже. У идеальной модели МАЕ = 0. MAE очень легко интерпретировать – на сколько в среднем ошибается модель.</a:t>
            </a:r>
            <a:endParaRPr sz="13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9625" y="4030325"/>
            <a:ext cx="6189949" cy="2322925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28575">
              <a:schemeClr val="dk1">
                <a:alpha val="50000"/>
              </a:schemeClr>
            </a:outerShdw>
          </a:effectLst>
        </p:spPr>
      </p:pic>
      <p:sp>
        <p:nvSpPr>
          <p:cNvPr id="178" name="Google Shape;178;p9"/>
          <p:cNvSpPr txBox="1"/>
          <p:nvPr/>
        </p:nvSpPr>
        <p:spPr>
          <a:xfrm>
            <a:off x="5469625" y="3237325"/>
            <a:ext cx="61899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75"/>
              <a:buFont typeface="Arial"/>
              <a:buNone/>
            </a:pPr>
            <a:r>
              <a:rPr i="0" lang="ru-RU" sz="1200" u="none" cap="none" strike="noStrike">
                <a:solidFill>
                  <a:schemeClr val="dk1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Метрики для тестовых и тренировочных данных после подбора гиперпараметров – тренировочные метрики находятся в () – для прогнозирования модуля упругости при растяжении.</a:t>
            </a:r>
            <a:endParaRPr sz="1200">
              <a:solidFill>
                <a:schemeClr val="dk1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pic>
        <p:nvPicPr>
          <p:cNvPr id="179" name="Google Shape;17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9625" y="504750"/>
            <a:ext cx="6189951" cy="2683575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28575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2023-03-31T14:13:12Z</dcterms:created>
  <dc:creator>Asus</dc:creator>
</cp:coreProperties>
</file>