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Source Code Pro Light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Source Code Pro SemiBold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22" Type="http://schemas.openxmlformats.org/officeDocument/2006/relationships/font" Target="fonts/SourceCodeProSemiBold-bold.fntdata"/><Relationship Id="rId21" Type="http://schemas.openxmlformats.org/officeDocument/2006/relationships/font" Target="fonts/SourceCodeProSemiBold-regular.fntdata"/><Relationship Id="rId24" Type="http://schemas.openxmlformats.org/officeDocument/2006/relationships/font" Target="fonts/SourceCodeProSemiBold-boldItalic.fntdata"/><Relationship Id="rId23" Type="http://schemas.openxmlformats.org/officeDocument/2006/relationships/font" Target="fonts/SourceCodeProSemiBold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Light-regular.fntdata"/><Relationship Id="rId12" Type="http://schemas.openxmlformats.org/officeDocument/2006/relationships/slide" Target="slides/slide7.xml"/><Relationship Id="rId15" Type="http://schemas.openxmlformats.org/officeDocument/2006/relationships/font" Target="fonts/SourceCodeProLight-italic.fntdata"/><Relationship Id="rId14" Type="http://schemas.openxmlformats.org/officeDocument/2006/relationships/font" Target="fonts/SourceCodeProLight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SourceCodeProLight-boldItalic.fntdata"/><Relationship Id="rId19" Type="http://schemas.openxmlformats.org/officeDocument/2006/relationships/font" Target="fonts/SourceCodePro-italic.fntdata"/><Relationship Id="rId1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98b7f58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398b7f58b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Slide" showMasterSp="0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694476" y="633122"/>
            <a:ext cx="10824659" cy="5365685"/>
            <a:chOff x="694478" y="633067"/>
            <a:chExt cx="9502817" cy="4706742"/>
          </a:xfrm>
        </p:grpSpPr>
        <p:pic>
          <p:nvPicPr>
            <p:cNvPr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4" cy="470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694478" y="5306991"/>
              <a:ext cx="9502800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3" cy="721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1078287" y="831273"/>
            <a:ext cx="9119100" cy="341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urce Code Pro SemiBold"/>
              <a:buNone/>
              <a:defRPr i="0" sz="4400" u="none" cap="none" strike="noStrike">
                <a:solidFill>
                  <a:schemeClr val="lt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78286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73628" y="1213658"/>
            <a:ext cx="47019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5183187" y="311727"/>
            <a:ext cx="6735300" cy="5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273628" y="2057400"/>
            <a:ext cx="4701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22118" y="1197033"/>
            <a:ext cx="4449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3"/>
          <p:cNvSpPr/>
          <p:nvPr>
            <p:ph idx="2" type="pic"/>
          </p:nvPr>
        </p:nvSpPr>
        <p:spPr>
          <a:xfrm>
            <a:off x="5287096" y="238509"/>
            <a:ext cx="6582900" cy="5627400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22118" y="2057400"/>
            <a:ext cx="44499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Content">
  <p:cSld name="Заголовок, подзаголовок и объект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●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4A7D1"/>
              </a:buClr>
              <a:buSzPts val="16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 и Сравнение">
  <p:cSld name="Подзаголовок и Сравнение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73628" y="6434051"/>
            <a:ext cx="6324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58781" y="1770664"/>
            <a:ext cx="55080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241899" y="1770664"/>
            <a:ext cx="55080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body"/>
          </p:nvPr>
        </p:nvSpPr>
        <p:spPr>
          <a:xfrm>
            <a:off x="558782" y="1185979"/>
            <a:ext cx="1119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 пустой">
  <p:cSld name="Закрывающий слайд пустой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410" y="2096584"/>
            <a:ext cx="1332001" cy="133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526" y="2042584"/>
            <a:ext cx="4710384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7849902" y="2522519"/>
            <a:ext cx="3048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do.bmstu.ru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 flipH="1">
            <a:off x="10712020" y="2096584"/>
            <a:ext cx="130605" cy="1331535"/>
          </a:xfrm>
          <a:custGeom>
            <a:rect b="b" l="l" r="r" t="t"/>
            <a:pathLst>
              <a:path extrusionOk="0" h="424732" w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8843" l="0" r="0" t="1627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7"/>
          <p:cNvGrpSpPr/>
          <p:nvPr/>
        </p:nvGrpSpPr>
        <p:grpSpPr>
          <a:xfrm>
            <a:off x="694478" y="633067"/>
            <a:ext cx="9502817" cy="4706742"/>
            <a:chOff x="694478" y="633067"/>
            <a:chExt cx="9502817" cy="4706742"/>
          </a:xfrm>
        </p:grpSpPr>
        <p:pic>
          <p:nvPicPr>
            <p:cNvPr id="40" name="Google Shape;4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481" y="633067"/>
              <a:ext cx="9502814" cy="47067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7"/>
            <p:cNvSpPr/>
            <p:nvPr/>
          </p:nvSpPr>
          <p:spPr>
            <a:xfrm>
              <a:off x="694478" y="5306991"/>
              <a:ext cx="9502800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" name="Google Shape;4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7539" y="611835"/>
            <a:ext cx="2361603" cy="72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ctrTitle"/>
          </p:nvPr>
        </p:nvSpPr>
        <p:spPr>
          <a:xfrm>
            <a:off x="1078287" y="831273"/>
            <a:ext cx="91191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078286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одзаголовок и объект">
  <p:cSld name="Заголовок, подзаголовок и объект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body"/>
          </p:nvPr>
        </p:nvSpPr>
        <p:spPr>
          <a:xfrm>
            <a:off x="558782" y="1778092"/>
            <a:ext cx="11196600" cy="4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8782" y="1185979"/>
            <a:ext cx="1119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объект">
  <p:cSld name="Заголовок, текст и объект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5183187" y="1301263"/>
            <a:ext cx="6735300" cy="4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273628" y="1301263"/>
            <a:ext cx="4784100" cy="4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0575" y="274575"/>
            <a:ext cx="2441700" cy="874800"/>
          </a:xfrm>
          <a:prstGeom prst="rect">
            <a:avLst/>
          </a:prstGeom>
          <a:solidFill>
            <a:srgbClr val="E6E7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1675" y="313625"/>
            <a:ext cx="2350949" cy="79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" type="body"/>
          </p:nvPr>
        </p:nvSpPr>
        <p:spPr>
          <a:xfrm>
            <a:off x="420566" y="1301777"/>
            <a:ext cx="11350800" cy="492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ource Code Pro SemiBold"/>
              <a:buChar char="●"/>
              <a:defRPr i="0" sz="2400" u="none" cap="none" strike="noStrike">
                <a:solidFill>
                  <a:schemeClr val="accent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3C47D"/>
              </a:buClr>
              <a:buSzPts val="2000"/>
              <a:buFont typeface="Source Code Pro SemiBold"/>
              <a:buChar char="●"/>
              <a:defRPr i="0" sz="2000" u="none" cap="none" strike="noStrike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4A7D6"/>
              </a:buClr>
              <a:buSzPts val="1600"/>
              <a:buFont typeface="Source Code Pro SemiBold"/>
              <a:buChar char="●"/>
              <a:defRPr i="0" sz="1600" u="none" cap="none" strike="noStrike">
                <a:solidFill>
                  <a:srgbClr val="B4A7D6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C27BA0"/>
              </a:buClr>
              <a:buSzPts val="1400"/>
              <a:buFont typeface="Source Code Pro SemiBold"/>
              <a:buChar char="●"/>
              <a:defRPr i="0" sz="1400" u="none" cap="none" strike="noStrike">
                <a:solidFill>
                  <a:srgbClr val="C27BA0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Source Code Pro SemiBold"/>
              <a:buChar char="●"/>
              <a:defRPr i="0" sz="140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FFFFF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3F3F3"/>
              </a:buClr>
              <a:buSzPts val="1350"/>
              <a:buFont typeface="Source Code Pro SemiBold"/>
              <a:buChar char="●"/>
              <a:defRPr i="0" sz="1350" u="none" cap="none" strike="noStrike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248075" y="350475"/>
            <a:ext cx="8523300" cy="72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200"/>
              <a:buNone/>
              <a:defRPr sz="3200">
                <a:solidFill>
                  <a:srgbClr val="F3F3F3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ource Code Pro SemiBold"/>
                <a:ea typeface="Source Code Pro SemiBold"/>
                <a:cs typeface="Source Code Pro SemiBold"/>
                <a:sym typeface="Source Code Pro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0566" y="446017"/>
            <a:ext cx="2361603" cy="72288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20566" y="1301777"/>
            <a:ext cx="11350800" cy="4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078275" y="831275"/>
            <a:ext cx="9119100" cy="283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3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36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Font typeface="Twentieth Century"/>
              <a:buNone/>
            </a:pPr>
            <a: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26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r>
              <a:rPr lang="ru-RU" sz="2600">
                <a:solidFill>
                  <a:srgbClr val="EEEEEE"/>
                </a:solidFill>
              </a:rPr>
              <a:t>.</a:t>
            </a:r>
            <a:endParaRPr sz="2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078275" y="4940325"/>
            <a:ext cx="10428900" cy="101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5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Куринной Александр</a:t>
            </a:r>
            <a:endParaRPr sz="2500">
              <a:solidFill>
                <a:srgbClr val="EEEEEE"/>
              </a:solidFill>
            </a:endParaRPr>
          </a:p>
          <a:p>
            <a:pPr indent="-381000" lvl="0" marL="45720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sz="25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Васильевич.</a:t>
            </a:r>
            <a:endParaRPr sz="25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988500" y="3926500"/>
            <a:ext cx="10428900" cy="101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2300">
                <a:solidFill>
                  <a:srgbClr val="EEEEEE"/>
                </a:solidFill>
              </a:rPr>
              <a:t>Изучение способов прогнозирования конечных свойств новых композиционных материалов и разработка моделей</a:t>
            </a:r>
            <a:endParaRPr sz="2300">
              <a:solidFill>
                <a:srgbClr val="EEEEE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2300">
                <a:solidFill>
                  <a:srgbClr val="EEEEEE"/>
                </a:solidFill>
              </a:rPr>
              <a:t>для выполнения прогнозов.</a:t>
            </a:r>
            <a:endParaRPr sz="2300">
              <a:solidFill>
                <a:srgbClr val="EEEEE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585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3059150" y="283075"/>
            <a:ext cx="8696100" cy="8766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840555" y="6146212"/>
            <a:ext cx="6217800" cy="33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Элемент списка 1</a:t>
            </a:r>
            <a:endParaRPr b="0" i="0" sz="1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031900" y="1397100"/>
            <a:ext cx="10723500" cy="19359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latin typeface="Source Code Pro"/>
                <a:ea typeface="Source Code Pro"/>
                <a:cs typeface="Source Code Pro"/>
                <a:sym typeface="Source Code Pro"/>
              </a:rPr>
              <a:t>Цель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выпускной квалификационной работы: 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изучение способов прогнозирования конечных свойств новых композиционных материалов и разработка моделей для выполнения прогнозов.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38"/>
              <a:buFont typeface="Arial"/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Для достижения данной цели необходимо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решение следующих задач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: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4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алгоритма машинного обучения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для прогноза значений модуля упругости при растяжении и прочности при растяжении;</a:t>
            </a:r>
            <a:endParaRPr sz="1400">
              <a:solidFill>
                <a:srgbClr val="EEEEEE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400">
                <a:solidFill>
                  <a:srgbClr val="93C47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нейронной сети</a:t>
            </a:r>
            <a:r>
              <a:rPr lang="ru-RU" sz="1400">
                <a:solidFill>
                  <a:srgbClr val="EEEEEE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для рекомендации соотношения «матрица-наполнитель».</a:t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413875" y="1535225"/>
            <a:ext cx="331200" cy="1577400"/>
            <a:chOff x="413875" y="1535225"/>
            <a:chExt cx="331200" cy="1577400"/>
          </a:xfrm>
        </p:grpSpPr>
        <p:sp>
          <p:nvSpPr>
            <p:cNvPr id="83" name="Google Shape;83;p15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1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" name="Google Shape;84;p15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85" name="Google Shape;85;p15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100002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86" name="Google Shape;86;p15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  <p:grpSp>
        <p:nvGrpSpPr>
          <p:cNvPr id="87" name="Google Shape;87;p15"/>
          <p:cNvGrpSpPr/>
          <p:nvPr/>
        </p:nvGrpSpPr>
        <p:grpSpPr>
          <a:xfrm>
            <a:off x="413875" y="3333025"/>
            <a:ext cx="331200" cy="1577400"/>
            <a:chOff x="413875" y="1535225"/>
            <a:chExt cx="331200" cy="1577400"/>
          </a:xfrm>
        </p:grpSpPr>
        <p:sp>
          <p:nvSpPr>
            <p:cNvPr id="88" name="Google Shape;88;p15"/>
            <p:cNvSpPr/>
            <p:nvPr/>
          </p:nvSpPr>
          <p:spPr>
            <a:xfrm>
              <a:off x="456025" y="1872575"/>
              <a:ext cx="284700" cy="1057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baseline="30000" lang="ru-RU" sz="3600">
                  <a:solidFill>
                    <a:srgbClr val="F3F3F3"/>
                  </a:solidFill>
                </a:rPr>
                <a:t>2</a:t>
              </a:r>
              <a:endParaRPr b="0" baseline="30000" i="0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15"/>
            <p:cNvGrpSpPr/>
            <p:nvPr/>
          </p:nvGrpSpPr>
          <p:grpSpPr>
            <a:xfrm>
              <a:off x="413875" y="1535225"/>
              <a:ext cx="331200" cy="1577400"/>
              <a:chOff x="413875" y="1535225"/>
              <a:chExt cx="331200" cy="1577400"/>
            </a:xfrm>
          </p:grpSpPr>
          <p:cxnSp>
            <p:nvCxnSpPr>
              <p:cNvPr id="90" name="Google Shape;90;p15"/>
              <p:cNvCxnSpPr/>
              <p:nvPr/>
            </p:nvCxnSpPr>
            <p:spPr>
              <a:xfrm rot="-5400000">
                <a:off x="-210425" y="2166875"/>
                <a:ext cx="1576200" cy="312900"/>
              </a:xfrm>
              <a:prstGeom prst="bentConnector3">
                <a:avLst>
                  <a:gd fmla="val 100002" name="adj1"/>
                </a:avLst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91" name="Google Shape;91;p15"/>
              <p:cNvCxnSpPr/>
              <p:nvPr/>
            </p:nvCxnSpPr>
            <p:spPr>
              <a:xfrm flipH="1" rot="10800000">
                <a:off x="413875" y="3109625"/>
                <a:ext cx="331200" cy="3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3F3F3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8260537" y="1333690"/>
            <a:ext cx="3470313" cy="4931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anchorCtr="0" anchor="t" bIns="38350" lIns="76725" spcFirstLastPara="1" rIns="76725" wrap="square" tIns="383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baseline="3000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Рисунок</a:t>
            </a:r>
            <a:endParaRPr b="0" baseline="3000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558782" y="4362887"/>
            <a:ext cx="0" cy="1753829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8"/>
          <p:cNvCxnSpPr/>
          <p:nvPr/>
        </p:nvCxnSpPr>
        <p:spPr>
          <a:xfrm flipH="1" rot="10800000">
            <a:off x="559293" y="6095533"/>
            <a:ext cx="825048" cy="21183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558782" y="4362887"/>
            <a:ext cx="825559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8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273628" y="6434051"/>
            <a:ext cx="570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23" name="Google Shape;123;p19"/>
          <p:cNvCxnSpPr/>
          <p:nvPr/>
        </p:nvCxnSpPr>
        <p:spPr>
          <a:xfrm>
            <a:off x="558782" y="4362887"/>
            <a:ext cx="0" cy="17538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9"/>
          <p:cNvCxnSpPr/>
          <p:nvPr/>
        </p:nvCxnSpPr>
        <p:spPr>
          <a:xfrm flipH="1" rot="10800000">
            <a:off x="559293" y="6095416"/>
            <a:ext cx="825000" cy="2130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558782" y="4362887"/>
            <a:ext cx="825600" cy="0"/>
          </a:xfrm>
          <a:prstGeom prst="straightConnector1">
            <a:avLst/>
          </a:prstGeom>
          <a:noFill/>
          <a:ln cap="flat" cmpd="sng" w="28575">
            <a:solidFill>
              <a:srgbClr val="065C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9"/>
          <p:cNvSpPr/>
          <p:nvPr/>
        </p:nvSpPr>
        <p:spPr>
          <a:xfrm>
            <a:off x="2930125" y="303125"/>
            <a:ext cx="8701800" cy="732900"/>
          </a:xfrm>
          <a:prstGeom prst="rect">
            <a:avLst/>
          </a:prstGeom>
          <a:solidFill>
            <a:srgbClr val="48585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[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ru-RU" sz="30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Постановка задачи и этапы работ</a:t>
            </a:r>
            <a:r>
              <a:rPr b="1" lang="ru-RU" sz="3200">
                <a:solidFill>
                  <a:srgbClr val="F3F3F3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-RU" sz="4600">
                <a:solidFill>
                  <a:srgbClr val="F3F3F3"/>
                </a:solidFill>
                <a:highlight>
                  <a:schemeClr val="dk1"/>
                </a:highlight>
                <a:latin typeface="Source Code Pro Light"/>
                <a:ea typeface="Source Code Pro Light"/>
                <a:cs typeface="Source Code Pro Light"/>
                <a:sym typeface="Source Code Pro Light"/>
              </a:rPr>
              <a:t>]</a:t>
            </a:r>
            <a:endParaRPr i="0" sz="4600" u="none" cap="none" strike="noStrike">
              <a:solidFill>
                <a:srgbClr val="F3F3F3"/>
              </a:solidFill>
              <a:highlight>
                <a:schemeClr val="dk1"/>
              </a:highlight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58782" y="1397092"/>
            <a:ext cx="11196600" cy="447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yMainTheme_01">
  <a:themeElements>
    <a:clrScheme name="МГТУ10128">
      <a:dk1>
        <a:srgbClr val="48585C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