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Source Code Pro Light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Source Code Pro SemiBold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CodeProSemiBold-bold.fntdata"/><Relationship Id="rId25" Type="http://schemas.openxmlformats.org/officeDocument/2006/relationships/font" Target="fonts/SourceCodeProSemiBold-regular.fntdata"/><Relationship Id="rId28" Type="http://schemas.openxmlformats.org/officeDocument/2006/relationships/font" Target="fonts/SourceCodeProSemiBold-boldItalic.fntdata"/><Relationship Id="rId27" Type="http://schemas.openxmlformats.org/officeDocument/2006/relationships/font" Target="fonts/SourceCodePro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font" Target="fonts/SourceCodeProLight-regular.fntdata"/><Relationship Id="rId12" Type="http://schemas.openxmlformats.org/officeDocument/2006/relationships/slide" Target="slides/slide7.xml"/><Relationship Id="rId15" Type="http://schemas.openxmlformats.org/officeDocument/2006/relationships/font" Target="fonts/SourceCodeProLight-italic.fntdata"/><Relationship Id="rId14" Type="http://schemas.openxmlformats.org/officeDocument/2006/relationships/font" Target="fonts/SourceCodeProLight-bold.fntdata"/><Relationship Id="rId17" Type="http://schemas.openxmlformats.org/officeDocument/2006/relationships/font" Target="fonts/Roboto-regular.fntdata"/><Relationship Id="rId16" Type="http://schemas.openxmlformats.org/officeDocument/2006/relationships/font" Target="fonts/SourceCodeProLight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8b7f58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398b7f58b3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Slide" showMasterSp="0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694476" y="633122"/>
            <a:ext cx="10824659" cy="5365685"/>
            <a:chOff x="694478" y="633067"/>
            <a:chExt cx="9502817" cy="4706742"/>
          </a:xfrm>
        </p:grpSpPr>
        <p:pic>
          <p:nvPicPr>
            <p:cNvPr id="14" name="Google Shape;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4" cy="4706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"/>
            <p:cNvSpPr/>
            <p:nvPr/>
          </p:nvSpPr>
          <p:spPr>
            <a:xfrm>
              <a:off x="694478" y="5306991"/>
              <a:ext cx="9502800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3" cy="721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1078287" y="831273"/>
            <a:ext cx="9119100" cy="341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ource Code Pro SemiBold"/>
              <a:buNone/>
              <a:defRPr i="0" sz="4400" u="none" cap="none" strike="no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078286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73628" y="1213658"/>
            <a:ext cx="4701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5183187" y="311727"/>
            <a:ext cx="6735300" cy="5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273628" y="2057400"/>
            <a:ext cx="470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22118" y="1197033"/>
            <a:ext cx="4449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/>
          <p:nvPr>
            <p:ph idx="2" type="pic"/>
          </p:nvPr>
        </p:nvSpPr>
        <p:spPr>
          <a:xfrm>
            <a:off x="5287096" y="238509"/>
            <a:ext cx="6582900" cy="5627400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09"/>
              </a:srgbClr>
            </a:outerShdw>
          </a:effectLst>
        </p:spPr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22118" y="2057400"/>
            <a:ext cx="4449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Content">
  <p:cSld name="Заголовок, подзаголовок и объект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●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4A7D1"/>
              </a:buClr>
              <a:buSzPts val="16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58781" y="1770664"/>
            <a:ext cx="55080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241899" y="1770664"/>
            <a:ext cx="55080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body"/>
          </p:nvPr>
        </p:nvSpPr>
        <p:spPr>
          <a:xfrm>
            <a:off x="558782" y="1185979"/>
            <a:ext cx="1119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1" cy="13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4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7849902" y="2522519"/>
            <a:ext cx="3048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 flipH="1">
            <a:off x="10712020" y="2096584"/>
            <a:ext cx="130605" cy="1331535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7"/>
          <p:cNvGrpSpPr/>
          <p:nvPr/>
        </p:nvGrpSpPr>
        <p:grpSpPr>
          <a:xfrm>
            <a:off x="694478" y="633067"/>
            <a:ext cx="9502817" cy="4706742"/>
            <a:chOff x="694478" y="633067"/>
            <a:chExt cx="9502817" cy="4706742"/>
          </a:xfrm>
        </p:grpSpPr>
        <p:pic>
          <p:nvPicPr>
            <p:cNvPr id="40" name="Google Shape;4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4" cy="4706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7"/>
            <p:cNvSpPr/>
            <p:nvPr/>
          </p:nvSpPr>
          <p:spPr>
            <a:xfrm>
              <a:off x="694478" y="5306991"/>
              <a:ext cx="9502800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" name="Google Shape;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3" cy="72195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ctrTitle"/>
          </p:nvPr>
        </p:nvSpPr>
        <p:spPr>
          <a:xfrm>
            <a:off x="1078287" y="831273"/>
            <a:ext cx="91191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078286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58782" y="1778092"/>
            <a:ext cx="111966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58782" y="1185979"/>
            <a:ext cx="1119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183187" y="1301263"/>
            <a:ext cx="6735300" cy="4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273628" y="1301263"/>
            <a:ext cx="4784100" cy="4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0575" y="274575"/>
            <a:ext cx="2441700" cy="874800"/>
          </a:xfrm>
          <a:prstGeom prst="rect">
            <a:avLst/>
          </a:prstGeom>
          <a:solidFill>
            <a:srgbClr val="E6E7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1675" y="313625"/>
            <a:ext cx="2350949" cy="7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" type="body"/>
          </p:nvPr>
        </p:nvSpPr>
        <p:spPr>
          <a:xfrm>
            <a:off x="420566" y="1301777"/>
            <a:ext cx="11350800" cy="492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Code Pro SemiBold"/>
              <a:buChar char="●"/>
              <a:defRPr i="0" sz="2400" u="none" cap="none" strike="noStrike">
                <a:solidFill>
                  <a:schemeClr val="accent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Source Code Pro SemiBold"/>
              <a:buChar char="●"/>
              <a:defRPr i="0" sz="2000" u="none" cap="none" strike="noStrike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4A7D6"/>
              </a:buClr>
              <a:buSzPts val="1600"/>
              <a:buFont typeface="Source Code Pro SemiBold"/>
              <a:buChar char="●"/>
              <a:defRPr i="0" sz="1600" u="none" cap="none" strike="noStrike">
                <a:solidFill>
                  <a:srgbClr val="B4A7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Source Code Pro SemiBold"/>
              <a:buChar char="●"/>
              <a:defRPr i="0" sz="1400" u="none" cap="none" strike="noStrike">
                <a:solidFill>
                  <a:srgbClr val="C27BA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 SemiBold"/>
              <a:buChar char="●"/>
              <a:defRPr i="0" sz="140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FFFFF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248075" y="350475"/>
            <a:ext cx="8523300" cy="72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3" cy="72288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20566" y="1301777"/>
            <a:ext cx="11350800" cy="4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078275" y="831275"/>
            <a:ext cx="9119100" cy="283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Twentieth Century"/>
              <a:buNone/>
            </a:pPr>
            <a:r>
              <a:rPr lang="ru-RU" sz="3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ВЫПУСКНАЯ КВАЛИФИКАЦИОННАЯ РАБОТА</a:t>
            </a:r>
            <a:endParaRPr sz="3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Twentieth Century"/>
              <a:buNone/>
            </a:pPr>
            <a: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 курсу </a:t>
            </a:r>
            <a:b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“Data Science 2022 4.0”</a:t>
            </a:r>
            <a:r>
              <a:rPr lang="ru-RU" sz="2600">
                <a:solidFill>
                  <a:srgbClr val="EEEEEE"/>
                </a:solidFill>
              </a:rPr>
              <a:t>.</a:t>
            </a:r>
            <a:endParaRPr sz="2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078275" y="4940325"/>
            <a:ext cx="10428900" cy="101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sz="25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Куринной Александр</a:t>
            </a:r>
            <a:endParaRPr sz="2500">
              <a:solidFill>
                <a:srgbClr val="EEEEEE"/>
              </a:solidFill>
            </a:endParaRPr>
          </a:p>
          <a:p>
            <a:pPr indent="-3810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sz="25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Васильевич.</a:t>
            </a:r>
            <a:endParaRPr sz="2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988500" y="3926500"/>
            <a:ext cx="10428900" cy="101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2300">
                <a:solidFill>
                  <a:srgbClr val="EEEEEE"/>
                </a:solidFill>
              </a:rPr>
              <a:t>Способы прогнозирования конечных свойств новых композиционных материалов</a:t>
            </a:r>
            <a:r>
              <a:rPr lang="ru-RU" sz="2300">
                <a:solidFill>
                  <a:srgbClr val="EEEEEE"/>
                </a:solidFill>
              </a:rPr>
              <a:t> и разработка моделей</a:t>
            </a:r>
            <a:endParaRPr sz="2300">
              <a:solidFill>
                <a:srgbClr val="EEEEE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2300">
                <a:solidFill>
                  <a:srgbClr val="EEEEEE"/>
                </a:solidFill>
              </a:rPr>
              <a:t>для выполнения прогнозов.</a:t>
            </a:r>
            <a:endParaRPr sz="23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585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059150" y="283075"/>
            <a:ext cx="8696100" cy="8766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31900" y="1397100"/>
            <a:ext cx="10723500" cy="1935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Source Code Pro"/>
                <a:ea typeface="Source Code Pro"/>
                <a:cs typeface="Source Code Pro"/>
                <a:sym typeface="Source Code Pro"/>
              </a:rPr>
              <a:t>Цель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выпускной квалификационной работы: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изучение способов прогнозирования конечных свойств новых композиционных материалов и разработка моделей для выполнения прогнозов.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Для достижения данной цели необходимо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решение следующих задач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: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</a:t>
            </a:r>
            <a:r>
              <a:rPr lang="ru-RU" sz="14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алгоритма машинного обучения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для прогноза значений модуля упругости при растяжении и прочности при растяжении;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</a:t>
            </a:r>
            <a:r>
              <a:rPr lang="ru-RU" sz="14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нейронной сети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для рекомендации соотношения «матрица-наполнитель».</a:t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413875" y="1535225"/>
            <a:ext cx="331200" cy="1577400"/>
            <a:chOff x="413875" y="1535225"/>
            <a:chExt cx="331200" cy="1577400"/>
          </a:xfrm>
        </p:grpSpPr>
        <p:sp>
          <p:nvSpPr>
            <p:cNvPr id="82" name="Google Shape;82;p15"/>
            <p:cNvSpPr/>
            <p:nvPr/>
          </p:nvSpPr>
          <p:spPr>
            <a:xfrm>
              <a:off x="456025" y="1872575"/>
              <a:ext cx="284700" cy="1057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baseline="30000" lang="ru-RU" sz="3600">
                  <a:solidFill>
                    <a:srgbClr val="F3F3F3"/>
                  </a:solidFill>
                </a:rPr>
                <a:t>1</a:t>
              </a:r>
              <a:endParaRPr b="0" baseline="30000" i="0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" name="Google Shape;83;p15"/>
            <p:cNvGrpSpPr/>
            <p:nvPr/>
          </p:nvGrpSpPr>
          <p:grpSpPr>
            <a:xfrm>
              <a:off x="413875" y="1535225"/>
              <a:ext cx="331200" cy="1577400"/>
              <a:chOff x="413875" y="1535225"/>
              <a:chExt cx="331200" cy="1577400"/>
            </a:xfrm>
          </p:grpSpPr>
          <p:cxnSp>
            <p:nvCxnSpPr>
              <p:cNvPr id="84" name="Google Shape;84;p15"/>
              <p:cNvCxnSpPr/>
              <p:nvPr/>
            </p:nvCxnSpPr>
            <p:spPr>
              <a:xfrm rot="-5400000">
                <a:off x="-210425" y="2166875"/>
                <a:ext cx="1576200" cy="312900"/>
              </a:xfrm>
              <a:prstGeom prst="bentConnector3">
                <a:avLst>
                  <a:gd fmla="val 100002" name="adj1"/>
                </a:avLst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5" name="Google Shape;85;p15"/>
              <p:cNvCxnSpPr/>
              <p:nvPr/>
            </p:nvCxnSpPr>
            <p:spPr>
              <a:xfrm flipH="1" rot="10800000">
                <a:off x="413875" y="3109625"/>
                <a:ext cx="331200" cy="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  <p:grpSp>
        <p:nvGrpSpPr>
          <p:cNvPr id="86" name="Google Shape;86;p15"/>
          <p:cNvGrpSpPr/>
          <p:nvPr/>
        </p:nvGrpSpPr>
        <p:grpSpPr>
          <a:xfrm>
            <a:off x="413875" y="3333025"/>
            <a:ext cx="331200" cy="1577400"/>
            <a:chOff x="413875" y="1535225"/>
            <a:chExt cx="331200" cy="1577400"/>
          </a:xfrm>
        </p:grpSpPr>
        <p:sp>
          <p:nvSpPr>
            <p:cNvPr id="87" name="Google Shape;87;p15"/>
            <p:cNvSpPr/>
            <p:nvPr/>
          </p:nvSpPr>
          <p:spPr>
            <a:xfrm>
              <a:off x="456025" y="1872575"/>
              <a:ext cx="284700" cy="1057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baseline="30000" lang="ru-RU" sz="3600">
                  <a:solidFill>
                    <a:srgbClr val="F3F3F3"/>
                  </a:solidFill>
                </a:rPr>
                <a:t>2</a:t>
              </a:r>
              <a:endParaRPr b="0" baseline="30000" i="0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5"/>
            <p:cNvGrpSpPr/>
            <p:nvPr/>
          </p:nvGrpSpPr>
          <p:grpSpPr>
            <a:xfrm>
              <a:off x="413875" y="1535225"/>
              <a:ext cx="331200" cy="1577400"/>
              <a:chOff x="413875" y="1535225"/>
              <a:chExt cx="331200" cy="1577400"/>
            </a:xfrm>
          </p:grpSpPr>
          <p:cxnSp>
            <p:nvCxnSpPr>
              <p:cNvPr id="89" name="Google Shape;89;p15"/>
              <p:cNvCxnSpPr/>
              <p:nvPr/>
            </p:nvCxnSpPr>
            <p:spPr>
              <a:xfrm rot="-5400000">
                <a:off x="-210425" y="2166875"/>
                <a:ext cx="1576200" cy="312900"/>
              </a:xfrm>
              <a:prstGeom prst="bentConnector3">
                <a:avLst>
                  <a:gd fmla="val 100002" name="adj1"/>
                </a:avLst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90" name="Google Shape;90;p15"/>
              <p:cNvCxnSpPr/>
              <p:nvPr/>
            </p:nvCxnSpPr>
            <p:spPr>
              <a:xfrm flipH="1" rot="10800000">
                <a:off x="413875" y="3109625"/>
                <a:ext cx="331200" cy="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1175150" y="3333000"/>
            <a:ext cx="10723500" cy="31011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Source Code Pro"/>
                <a:ea typeface="Source Code Pro"/>
                <a:cs typeface="Source Code Pro"/>
                <a:sym typeface="Source Code Pro"/>
              </a:rPr>
              <a:t>Проведены следующие работы: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Первичный анализ исходного датасета. 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df.shape();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df.info(); df.isna().</a:t>
            </a:r>
            <a:r>
              <a:rPr lang="ru-RU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(); df.nunique(); df.describe(); 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Разведочный анализ предложенных данных: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Анализ неподготовленных данных (профайлинг pandas/ipython, три метода оценки корреляции, анализ выбросов) и принятие решения о дальнейшей предобработке данных; 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ydata-profiling(); ProfileReport(); df.corr(method = </a:t>
            </a:r>
            <a:r>
              <a:rPr lang="ru-RU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'pearson/spearman/kendell'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df.mean(); df.median();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Визуальная оценка (гистограммы распределения каждой из переменной, диаграммы “ящик с усами”, попарные графики рассеяния точек, тепловая карта);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Предобработка данных (работа c шумами и выбросами, нормализация и стандартизация данных).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z-оценка (</a:t>
            </a: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 = (X - μ) / σ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IQR; sns.kdeplot(); ee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Обучить несколько моделей для прогноза модуля упругости при растяжении и прочности при растяжении;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написать нейронную сеть, которая будет рекомендовать соотношение «матрица-наполнитель»;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разработать приложение, которое будет выдавать прогноз соотношения «матрица-наполнитель»;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провести оценку точности модели на тренировочном и тестовом датасете.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t/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Загрузка и первичный анализ исходного датасета;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ct val="100000"/>
              <a:buFont typeface="Source Code Pro SemiBold"/>
              <a:buChar char="●"/>
            </a:pPr>
            <a:r>
              <a:t/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930125" y="303125"/>
            <a:ext cx="8701800" cy="7329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13875" y="1461083"/>
            <a:ext cx="331200" cy="4675414"/>
            <a:chOff x="413875" y="1535225"/>
            <a:chExt cx="331200" cy="1577400"/>
          </a:xfrm>
        </p:grpSpPr>
        <p:sp>
          <p:nvSpPr>
            <p:cNvPr id="99" name="Google Shape;99;p16"/>
            <p:cNvSpPr/>
            <p:nvPr/>
          </p:nvSpPr>
          <p:spPr>
            <a:xfrm>
              <a:off x="456025" y="1872575"/>
              <a:ext cx="284700" cy="1057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baseline="30000" lang="ru-RU" sz="3600">
                  <a:solidFill>
                    <a:srgbClr val="F3F3F3"/>
                  </a:solidFill>
                </a:rPr>
                <a:t>2</a:t>
              </a:r>
              <a:endParaRPr b="0" baseline="30000" i="0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" name="Google Shape;100;p16"/>
            <p:cNvGrpSpPr/>
            <p:nvPr/>
          </p:nvGrpSpPr>
          <p:grpSpPr>
            <a:xfrm>
              <a:off x="413875" y="1535225"/>
              <a:ext cx="331200" cy="1577400"/>
              <a:chOff x="413875" y="1535225"/>
              <a:chExt cx="331200" cy="1577400"/>
            </a:xfrm>
          </p:grpSpPr>
          <p:cxnSp>
            <p:nvCxnSpPr>
              <p:cNvPr id="101" name="Google Shape;101;p16"/>
              <p:cNvCxnSpPr/>
              <p:nvPr/>
            </p:nvCxnSpPr>
            <p:spPr>
              <a:xfrm rot="-5400000">
                <a:off x="-210425" y="2166875"/>
                <a:ext cx="1576200" cy="312900"/>
              </a:xfrm>
              <a:prstGeom prst="bentConnector3">
                <a:avLst>
                  <a:gd fmla="val 100000" name="adj1"/>
                </a:avLst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102" name="Google Shape;102;p16"/>
              <p:cNvCxnSpPr/>
              <p:nvPr/>
            </p:nvCxnSpPr>
            <p:spPr>
              <a:xfrm flipH="1" rot="10800000">
                <a:off x="413875" y="3109625"/>
                <a:ext cx="331200" cy="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1175150" y="1579800"/>
            <a:ext cx="10723500" cy="45567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Source Code Pro"/>
                <a:ea typeface="Source Code Pro"/>
                <a:cs typeface="Source Code Pro"/>
                <a:sym typeface="Source Code Pro"/>
              </a:rPr>
              <a:t>Проведены следующие работы: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Первичный анализ исходного датасета.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df.shape(); df.info(); df.isna().</a:t>
            </a:r>
            <a:r>
              <a:rPr lang="ru-RU" sz="10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(); df.nunique(); df.describe();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Разведочный анализ предложенных данных: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Анализ неподготовленных данных (</a:t>
            </a:r>
            <a:r>
              <a:rPr lang="ru-RU" sz="12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профайлинг pandas/ipython, три метода оценки корреляции, анализ выбросов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 и принятие решения о дальнейшей предобработке данных;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ydata-profiling(); ProfileReport(); df.corr(method = </a:t>
            </a:r>
            <a:r>
              <a:rPr lang="ru-RU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'pearson/spearman/kendall'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df.mean(); df.median(); </a:t>
            </a:r>
            <a:r>
              <a:rPr lang="ru-RU" sz="10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0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Визуальная оценка (</a:t>
            </a:r>
            <a:r>
              <a:rPr lang="ru-RU" sz="12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гистограммы распределения каждой из переменной, диаграммы “ящик с усами”, попарные графики рассеяния точек, тепловая карта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);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Предобработка данных и их повторный анализ (</a:t>
            </a:r>
            <a:r>
              <a:rPr lang="ru-RU" sz="12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работа с шумами и выбросами, нормализация и стандартизация данных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).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z-оценка (</a:t>
            </a:r>
            <a:r>
              <a:rPr lang="ru-RU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= (X - μ) / σ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IQR; sns.kdeplot(); </a:t>
            </a:r>
            <a:r>
              <a:rPr lang="ru-RU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scipy.stats.shapiro();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df.hist(); </a:t>
            </a:r>
            <a:r>
              <a:rPr lang="ru-RU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QQ-графики; MinMaxScaler();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RobustScaler(); StandardScaler(); Normalizer();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Обучение и оценка точности ряда моделей для прогноза модуля упругости при растяжении и прочности при растяжении.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/ 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 Метод К-ближайших соседей; 2. Метод опорных векторов; 3. Линейная регрессия; 4. Дерево решений; 5. AdaBoost; 6. Градиентный бустинг; 7. XGBoost; 8. Случайный лес; 9. Стохастический градиентный спуск; 10. Метод регрессии «Lasso»;</a:t>
            </a:r>
            <a:r>
              <a:rPr lang="ru-RU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Создание и оценка точности рекомендательной нейронной сети, по параметрам соотношения «матрица-наполнитель».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Source Code Pro SemiBold"/>
              <a:buChar char="●"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приложения (flask/console), прогнозирующего соотношение «матрица-наполнитель».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baseline="3000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Рисунок</a:t>
            </a:r>
            <a:endParaRPr b="0" baseline="3000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930125" y="303125"/>
            <a:ext cx="8701800" cy="7329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8"/>
          <p:cNvCxnSpPr/>
          <p:nvPr/>
        </p:nvCxnSpPr>
        <p:spPr>
          <a:xfrm flipH="1" rot="10800000">
            <a:off x="559293" y="6095533"/>
            <a:ext cx="825048" cy="21183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8"/>
          <p:cNvSpPr/>
          <p:nvPr/>
        </p:nvSpPr>
        <p:spPr>
          <a:xfrm>
            <a:off x="2930125" y="303125"/>
            <a:ext cx="8701800" cy="7329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558782" y="4362887"/>
            <a:ext cx="0" cy="17538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9"/>
          <p:cNvCxnSpPr/>
          <p:nvPr/>
        </p:nvCxnSpPr>
        <p:spPr>
          <a:xfrm flipH="1" rot="10800000">
            <a:off x="559293" y="6095416"/>
            <a:ext cx="825000" cy="213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558782" y="4362887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9"/>
          <p:cNvSpPr/>
          <p:nvPr/>
        </p:nvSpPr>
        <p:spPr>
          <a:xfrm>
            <a:off x="2930125" y="303125"/>
            <a:ext cx="8701800" cy="7329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MainTheme_01">
  <a:themeElements>
    <a:clrScheme name="МГТУ10128">
      <a:dk1>
        <a:srgbClr val="48585C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