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9" r:id="rId6"/>
    <p:sldId id="294" r:id="rId7"/>
    <p:sldId id="295" r:id="rId8"/>
    <p:sldId id="287" r:id="rId9"/>
    <p:sldId id="296" r:id="rId10"/>
    <p:sldId id="297" r:id="rId11"/>
    <p:sldId id="298" r:id="rId12"/>
    <p:sldId id="290" r:id="rId13"/>
    <p:sldId id="291" r:id="rId14"/>
    <p:sldId id="299" r:id="rId15"/>
    <p:sldId id="300" r:id="rId16"/>
    <p:sldId id="301" r:id="rId17"/>
    <p:sldId id="302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6" name="Shape 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开场白、课程适合人群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即：课程面向的对象，此处的描述一定要清晰、具体，有针对性，要包括：学前有怎样的知识准备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pt01-01.jpeg" descr="ppt01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Shape 21"/>
          <p:cNvSpPr/>
          <p:nvPr/>
        </p:nvSpPr>
        <p:spPr>
          <a:xfrm>
            <a:off x="4500562" y="3579812"/>
            <a:ext cx="1655763" cy="2159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22" name="积云logo.png" descr="积云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7" y="0"/>
            <a:ext cx="1204913" cy="850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" name="Shape 23"/>
          <p:cNvSpPr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2484437" y="842962"/>
            <a:ext cx="431042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700"/>
              </a:spcBef>
              <a:buSzPct val="100000"/>
              <a:buFont typeface="Arial" panose="020B0604020202020204"/>
              <a:buChar char="•"/>
              <a:defRPr sz="3200"/>
            </a:lvl1pPr>
          </a:lstStyle>
          <a:p>
            <a:r>
              <a:t>扫我有更多精彩课程呦</a:t>
            </a:r>
          </a:p>
        </p:txBody>
      </p:sp>
      <p:pic>
        <p:nvPicPr>
          <p:cNvPr id="31" name="课工场最终蓝绿色v1-3.png" descr="课工场最终蓝绿色v1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5" y="123825"/>
            <a:ext cx="1206500" cy="519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2" name="ppt01-01.jpeg" descr="ppt01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" name="Shape 33"/>
          <p:cNvSpPr/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34" name="Shape 34"/>
          <p:cNvSpPr/>
          <p:nvPr>
            <p:ph type="body" idx="1" hasCustomPrompt="1"/>
          </p:nvPr>
        </p:nvSpPr>
        <p:spPr>
          <a:xfrm>
            <a:off x="457200" y="981075"/>
            <a:ext cx="8229600" cy="36131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rot="5400000">
            <a:off x="-33338" y="334962"/>
            <a:ext cx="498476" cy="428626"/>
          </a:xfrm>
          <a:prstGeom prst="triangle">
            <a:avLst/>
          </a:prstGeom>
          <a:solidFill>
            <a:srgbClr val="0099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积云logo.png" descr="积云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162" y="-52388"/>
            <a:ext cx="1204913" cy="8509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13144" y="4769961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»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888365" marR="0" indent="-37401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90000"/>
        <a:buFont typeface="Wingdings" panose="05000000000000000000"/>
        <a:buChar char="■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440180" marR="0" indent="-41148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85000"/>
        <a:buFont typeface="Wingdings" panose="05000000000000000000"/>
        <a:buChar char="◆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800225" marR="0" indent="-42862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–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»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628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086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5433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4000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 idx="4294967295"/>
          </p:nvPr>
        </p:nvSpPr>
        <p:spPr>
          <a:xfrm>
            <a:off x="1214437" y="1631950"/>
            <a:ext cx="6858001" cy="118427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600">
                <a:solidFill>
                  <a:srgbClr val="009966"/>
                </a:solidFill>
              </a:defRPr>
            </a:lvl1pPr>
          </a:lstStyle>
          <a:p>
            <a:r>
              <a:t>第</a:t>
            </a:r>
            <a:r>
              <a:rPr lang="en-US"/>
              <a:t>10</a:t>
            </a:r>
            <a:r>
              <a:t>单元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3、nodejs的表单提交后的数据处理</a:t>
            </a:r>
          </a:p>
        </p:txBody>
      </p:sp>
      <p:sp>
        <p:nvSpPr>
          <p:cNvPr id="49" name="Shape 49"/>
          <p:cNvSpPr/>
          <p:nvPr/>
        </p:nvSpPr>
        <p:spPr>
          <a:xfrm>
            <a:off x="698309" y="1141730"/>
            <a:ext cx="7086367" cy="3962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sym typeface="+mn-ea"/>
              </a:rPr>
              <a:t>3、nodejs的表单提交后的数据处理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4、nodejs简单路由</a:t>
            </a:r>
          </a:p>
        </p:txBody>
      </p:sp>
      <p:sp>
        <p:nvSpPr>
          <p:cNvPr id="49" name="Shape 49"/>
          <p:cNvSpPr/>
          <p:nvPr/>
        </p:nvSpPr>
        <p:spPr>
          <a:xfrm>
            <a:off x="698309" y="1141730"/>
            <a:ext cx="7086367" cy="13106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sym typeface="+mn-ea"/>
              </a:rPr>
              <a:t>4、nodejs简单路由</a:t>
            </a:r>
            <a:endParaRPr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sym typeface="+mn-ea"/>
              </a:rPr>
              <a:t>1.1.url及query string</a:t>
            </a:r>
            <a:endParaRPr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sym typeface="+mn-ea"/>
              </a:rPr>
              <a:t>1.1.1.url内置模块</a:t>
            </a:r>
            <a:endParaRPr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sym typeface="+mn-ea"/>
              </a:rPr>
              <a:t>1.1.2.query string内置模块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4-</a:t>
            </a:r>
            <a:r>
              <a:rPr>
                <a:sym typeface="+mn-ea"/>
              </a:rPr>
              <a:t>1.url及query string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0725" y="914400"/>
            <a:ext cx="7873365" cy="36753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url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处理 HTTP 请求时 url 模块使用率超高，因为该模块允许解析 URL、生成 URL，以及拼接 URL。首先我们来看看一个完整的 URL 的各组成部分。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                        href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-----------------------------------------------------------------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                         host              path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                   --------------- ----------------------------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http: // user:pass @ host.com : 8080 /p/a/t/h ?query=string #hash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-----    ---------   --------   ---- -------- ------------- -----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protocol     auth     hostname   port pathname     search     hash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                                             ------------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                                                query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4-</a:t>
            </a:r>
            <a:r>
              <a:rPr>
                <a:sym typeface="+mn-ea"/>
              </a:rPr>
              <a:t>1.url及query string</a:t>
            </a:r>
            <a:endParaRPr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725" y="914400"/>
            <a:ext cx="7703185" cy="12065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Query String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官方文档： http://nodejs.org/api/querystring.html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querystring 模块用于实现 URL 参数字符串与参数对象的互相转换。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4-</a:t>
            </a:r>
            <a:r>
              <a:rPr>
                <a:sym typeface="+mn-ea"/>
              </a:rPr>
              <a:t>1.url及query string</a:t>
            </a:r>
            <a:endParaRPr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725" y="914400"/>
            <a:ext cx="7703185" cy="12065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Query String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官方文档： http://nodejs.org/api/querystring.html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querystring 模块用于实现 URL 参数字符串与参数对象的互相转换。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4-</a:t>
            </a:r>
            <a:r>
              <a:rPr>
                <a:sym typeface="+mn-ea"/>
              </a:rPr>
              <a:t>1.url及query string</a:t>
            </a:r>
            <a:endParaRPr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725" y="914400"/>
            <a:ext cx="7703185" cy="12065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Query String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官方文档： http://nodejs.org/api/querystring.html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querystring 模块用于实现 URL 参数字符串与参数对象的互相转换。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第</a:t>
            </a:r>
            <a:r>
              <a:rPr lang="zh-CN"/>
              <a:t>十</a:t>
            </a:r>
            <a:r>
              <a:t>单元 网络模块</a:t>
            </a:r>
          </a:p>
        </p:txBody>
      </p:sp>
      <p:sp>
        <p:nvSpPr>
          <p:cNvPr id="49" name="Shape 49"/>
          <p:cNvSpPr/>
          <p:nvPr/>
        </p:nvSpPr>
        <p:spPr>
          <a:xfrm>
            <a:off x="698309" y="1141730"/>
            <a:ext cx="7086367" cy="13106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1、启动服务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2、http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3、nodejs的表单提交后的数据处理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4、nodejs简单路由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1、启动服务</a:t>
            </a:r>
          </a:p>
        </p:txBody>
      </p:sp>
      <p:sp>
        <p:nvSpPr>
          <p:cNvPr id="49" name="Shape 49"/>
          <p:cNvSpPr/>
          <p:nvPr/>
        </p:nvSpPr>
        <p:spPr>
          <a:xfrm>
            <a:off x="698309" y="1141730"/>
            <a:ext cx="7086367" cy="3962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1、实现一个简单的http服务器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1-</a:t>
            </a:r>
            <a:r>
              <a:rPr>
                <a:sym typeface="+mn-ea"/>
              </a:rPr>
              <a:t>1、实现一个简单的http服务器</a:t>
            </a:r>
          </a:p>
        </p:txBody>
      </p:sp>
      <p:sp>
        <p:nvSpPr>
          <p:cNvPr id="49" name="Shape 49"/>
          <p:cNvSpPr/>
          <p:nvPr/>
        </p:nvSpPr>
        <p:spPr>
          <a:xfrm>
            <a:off x="698309" y="1141730"/>
            <a:ext cx="7086367" cy="34442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NodeJS 本来的用途是编写高性能 Web 服务器。我们首先在这里重复一下官方文档里的例子，使用 NodeJS 内置的 http 模块简单实现一个 HTTP 服务器。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var http = require('http');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http.createServer(function (request, response) {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    response.writeHead(200, { 'Content-Type': 'text-plain' });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    response.end('Hello World\n');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}).listen(8124);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1-</a:t>
            </a:r>
            <a:r>
              <a:rPr>
                <a:sym typeface="+mn-ea"/>
              </a:rPr>
              <a:t>1、实现一个简单的http服务器</a:t>
            </a:r>
          </a:p>
        </p:txBody>
      </p:sp>
      <p:sp>
        <p:nvSpPr>
          <p:cNvPr id="49" name="Shape 49"/>
          <p:cNvSpPr/>
          <p:nvPr/>
        </p:nvSpPr>
        <p:spPr>
          <a:xfrm>
            <a:off x="698309" y="1141730"/>
            <a:ext cx="7086367" cy="19202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以上程序创建了一个 HTTP 服务器并监听 8124 端口，打开浏览器访问该端口 http://127.0.0.1:8124/ 就能够看到效果。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注意： 在 Linux 系统下，监听 1024 以下端口需要 root 权限。因此，如果想监听 80 或 443 端口的话，需要使用 sudo 命令启动程序。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2、http</a:t>
            </a:r>
          </a:p>
        </p:txBody>
      </p:sp>
      <p:sp>
        <p:nvSpPr>
          <p:cNvPr id="49" name="Shape 49"/>
          <p:cNvSpPr/>
          <p:nvPr/>
        </p:nvSpPr>
        <p:spPr>
          <a:xfrm>
            <a:off x="698309" y="1141730"/>
            <a:ext cx="7086367" cy="7010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1、http内置模块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2、createServer()方法的参数 request 和response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2、http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698309" y="1141730"/>
            <a:ext cx="7086367" cy="37490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1、http内置模块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'http'模块提供两种使用方式：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作为服务端使用时，创建一个 HTTP 服务器，监听 HTTP 客户端请求并返回响应。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作为客户端使用时，发起一个 HTTP 客户端请求，获取服务端响应。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首先我们来看看服务端模式下如何工作。如开门红中的例子所示，首先需要使用.createServer方法创建一个服务器，然后调用.listen方法监听端口。之后，每当来了一个客户端请求，创建服务器时传入的回调函数就被调用一次。可以看出，这是一种事件机制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2-</a:t>
            </a:r>
            <a:r>
              <a:rPr>
                <a:sym typeface="+mn-ea"/>
              </a:rPr>
              <a:t>1、http内置模块</a:t>
            </a:r>
            <a:endParaRPr lang="en-US"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698309" y="1141730"/>
            <a:ext cx="7086367" cy="7010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sym typeface="+mn-ea"/>
              </a:rPr>
              <a:t>HTTP 请求本质上是一个数据流，由请求头（headers）和请求体（body）组成。例如以下是一个完整的HTTP请求数据内容。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2-</a:t>
            </a:r>
            <a:r>
              <a:rPr>
                <a:sym typeface="+mn-ea"/>
              </a:rPr>
              <a:t>2、createServer()方法的参数 request 和response</a:t>
            </a:r>
            <a:endParaRPr lang="en-US"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698309" y="1141730"/>
            <a:ext cx="7086367" cy="13106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en-US"/>
              <a:t>1</a:t>
            </a:r>
            <a:r>
              <a:rPr lang="zh-CN" altLang="en-US"/>
              <a:t>、</a:t>
            </a:r>
            <a:r>
              <a:t>HTTP 请求本质上是一个数据流，由请求头（headers）和请求体（body）组成。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en-US"/>
              <a:t>2</a:t>
            </a:r>
            <a:r>
              <a:rPr lang="zh-CN" altLang="en-US"/>
              <a:t>、HTTP 响应本质上也是一个数据流，同样由响应头（headers）和响应体（body）组成。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heme/theme1.xml><?xml version="1.0" encoding="utf-8"?>
<a:theme xmlns:a="http://schemas.openxmlformats.org/drawingml/2006/main" name="Office 主题_2">
  <a:themeElements>
    <a:clrScheme name="Office 主题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_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_2">
  <a:themeElements>
    <a:clrScheme name="Office 主题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_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2125</Words>
  <Application>WPS 演示</Application>
  <PresentationFormat/>
  <Paragraphs>100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Arial</vt:lpstr>
      <vt:lpstr>Calibri</vt:lpstr>
      <vt:lpstr>Adobe 宋体 Std L</vt:lpstr>
      <vt:lpstr>Calibri</vt:lpstr>
      <vt:lpstr>Calibri</vt:lpstr>
      <vt:lpstr>Helvetica</vt:lpstr>
      <vt:lpstr>Office 主题_2</vt:lpstr>
      <vt:lpstr>第8单元</vt:lpstr>
      <vt:lpstr>第八单元 了解nodejs</vt:lpstr>
      <vt:lpstr>第十单元 网络模块</vt:lpstr>
      <vt:lpstr>第十单元 网络模块</vt:lpstr>
      <vt:lpstr>第十单元 网络模块</vt:lpstr>
      <vt:lpstr>第十单元 网络模块</vt:lpstr>
      <vt:lpstr>2、http</vt:lpstr>
      <vt:lpstr>2、http</vt:lpstr>
      <vt:lpstr>2-1、http内置模块</vt:lpstr>
      <vt:lpstr>第十单元 网络模块</vt:lpstr>
      <vt:lpstr>第十单元 网络模块</vt:lpstr>
      <vt:lpstr>第十单元 网络模块</vt:lpstr>
      <vt:lpstr>4-1.url及query string</vt:lpstr>
      <vt:lpstr>4-1.url及query string</vt:lpstr>
      <vt:lpstr>4-1.url及query string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第五单元</dc:title>
  <dc:creator/>
  <cp:lastModifiedBy>pg</cp:lastModifiedBy>
  <cp:revision>22</cp:revision>
  <dcterms:created xsi:type="dcterms:W3CDTF">2017-03-07T00:09:00Z</dcterms:created>
  <dcterms:modified xsi:type="dcterms:W3CDTF">2017-03-12T16:40:28Z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