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70" r:id="rId6"/>
    <p:sldId id="276" r:id="rId7"/>
    <p:sldId id="274" r:id="rId8"/>
    <p:sldId id="275" r:id="rId9"/>
    <p:sldId id="271" r:id="rId10"/>
    <p:sldId id="272" r:id="rId11"/>
    <p:sldId id="273" r:id="rId12"/>
    <p:sldId id="277" r:id="rId13"/>
    <p:sldId id="278" r:id="rId14"/>
    <p:sldId id="279" r:id="rId15"/>
    <p:sldId id="280" r:id="rId16"/>
    <p:sldId id="281" r:id="rId17"/>
    <p:sldId id="287" r:id="rId18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微软雅黑" panose="020B0503020204020204" charset="-122"/>
        <a:ea typeface="微软雅黑" panose="020B0503020204020204" charset="-122"/>
        <a:cs typeface="微软雅黑" panose="020B0503020204020204" charset="-122"/>
        <a:sym typeface="微软雅黑" panose="020B0503020204020204" charset="-122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微软雅黑" panose="020B0503020204020204" charset="-122"/>
        <a:ea typeface="微软雅黑" panose="020B0503020204020204" charset="-122"/>
        <a:cs typeface="微软雅黑" panose="020B0503020204020204" charset="-122"/>
        <a:sym typeface="微软雅黑" panose="020B0503020204020204" charset="-122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微软雅黑" panose="020B0503020204020204" charset="-122"/>
        <a:ea typeface="微软雅黑" panose="020B0503020204020204" charset="-122"/>
        <a:cs typeface="微软雅黑" panose="020B0503020204020204" charset="-122"/>
        <a:sym typeface="微软雅黑" panose="020B0503020204020204" charset="-122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微软雅黑" panose="020B0503020204020204" charset="-122"/>
        <a:ea typeface="微软雅黑" panose="020B0503020204020204" charset="-122"/>
        <a:cs typeface="微软雅黑" panose="020B0503020204020204" charset="-122"/>
        <a:sym typeface="微软雅黑" panose="020B0503020204020204" charset="-122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微软雅黑" panose="020B0503020204020204" charset="-122"/>
        <a:ea typeface="微软雅黑" panose="020B0503020204020204" charset="-122"/>
        <a:cs typeface="微软雅黑" panose="020B0503020204020204" charset="-122"/>
        <a:sym typeface="微软雅黑" panose="020B0503020204020204" charset="-122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微软雅黑" panose="020B0503020204020204" charset="-122"/>
        <a:ea typeface="微软雅黑" panose="020B0503020204020204" charset="-122"/>
        <a:cs typeface="微软雅黑" panose="020B0503020204020204" charset="-122"/>
        <a:sym typeface="微软雅黑" panose="020B0503020204020204" charset="-122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微软雅黑" panose="020B0503020204020204" charset="-122"/>
        <a:ea typeface="微软雅黑" panose="020B0503020204020204" charset="-122"/>
        <a:cs typeface="微软雅黑" panose="020B0503020204020204" charset="-122"/>
        <a:sym typeface="微软雅黑" panose="020B0503020204020204" charset="-122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微软雅黑" panose="020B0503020204020204" charset="-122"/>
        <a:ea typeface="微软雅黑" panose="020B0503020204020204" charset="-122"/>
        <a:cs typeface="微软雅黑" panose="020B0503020204020204" charset="-122"/>
        <a:sym typeface="微软雅黑" panose="020B0503020204020204" charset="-122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微软雅黑" panose="020B0503020204020204" charset="-122"/>
        <a:ea typeface="微软雅黑" panose="020B0503020204020204" charset="-122"/>
        <a:cs typeface="微软雅黑" panose="020B0503020204020204" charset="-122"/>
        <a:sym typeface="微软雅黑" panose="020B0503020204020204" charset="-12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42" name="Shape 4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/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 panose="020F0502020204030204"/>
      </a:defRPr>
    </a:lvl1pPr>
    <a:lvl2pPr indent="228600" latinLnBrk="0">
      <a:defRPr sz="1200">
        <a:latin typeface="+mj-lt"/>
        <a:ea typeface="+mj-ea"/>
        <a:cs typeface="+mj-cs"/>
        <a:sym typeface="Calibri" panose="020F0502020204030204"/>
      </a:defRPr>
    </a:lvl2pPr>
    <a:lvl3pPr indent="457200" latinLnBrk="0">
      <a:defRPr sz="1200">
        <a:latin typeface="+mj-lt"/>
        <a:ea typeface="+mj-ea"/>
        <a:cs typeface="+mj-cs"/>
        <a:sym typeface="Calibri" panose="020F0502020204030204"/>
      </a:defRPr>
    </a:lvl3pPr>
    <a:lvl4pPr indent="685800" latinLnBrk="0">
      <a:defRPr sz="1200">
        <a:latin typeface="+mj-lt"/>
        <a:ea typeface="+mj-ea"/>
        <a:cs typeface="+mj-cs"/>
        <a:sym typeface="Calibri" panose="020F0502020204030204"/>
      </a:defRPr>
    </a:lvl4pPr>
    <a:lvl5pPr indent="914400" latinLnBrk="0">
      <a:defRPr sz="1200">
        <a:latin typeface="+mj-lt"/>
        <a:ea typeface="+mj-ea"/>
        <a:cs typeface="+mj-cs"/>
        <a:sym typeface="Calibri" panose="020F0502020204030204"/>
      </a:defRPr>
    </a:lvl5pPr>
    <a:lvl6pPr indent="1143000" latinLnBrk="0">
      <a:defRPr sz="1200">
        <a:latin typeface="+mj-lt"/>
        <a:ea typeface="+mj-ea"/>
        <a:cs typeface="+mj-cs"/>
        <a:sym typeface="Calibri" panose="020F0502020204030204"/>
      </a:defRPr>
    </a:lvl6pPr>
    <a:lvl7pPr indent="1371600" latinLnBrk="0">
      <a:defRPr sz="1200">
        <a:latin typeface="+mj-lt"/>
        <a:ea typeface="+mj-ea"/>
        <a:cs typeface="+mj-cs"/>
        <a:sym typeface="Calibri" panose="020F0502020204030204"/>
      </a:defRPr>
    </a:lvl7pPr>
    <a:lvl8pPr indent="1600200" latinLnBrk="0">
      <a:defRPr sz="1200">
        <a:latin typeface="+mj-lt"/>
        <a:ea typeface="+mj-ea"/>
        <a:cs typeface="+mj-cs"/>
        <a:sym typeface="Calibri" panose="020F0502020204030204"/>
      </a:defRPr>
    </a:lvl8pPr>
    <a:lvl9pPr indent="1828800" latinLnBrk="0">
      <a:defRPr sz="1200">
        <a:latin typeface="+mj-lt"/>
        <a:ea typeface="+mj-ea"/>
        <a:cs typeface="+mj-cs"/>
        <a:sym typeface="Calibri" panose="020F050202020403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/>
        </p:txBody>
      </p:sp>
      <p:sp>
        <p:nvSpPr>
          <p:cNvPr id="46" name="Shape 4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开场白、课程适合人群</a:t>
            </a:r>
            <a:endParaRPr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宋体" panose="02010600030101010101" pitchFamily="2" charset="-122"/>
            </a:endParaRPr>
          </a:p>
          <a:p>
            <a:r>
              <a: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即：课程面向的对象，此处的描述一定要清晰、具体，有针对性，要包括：学前有怎样的知识准备</a:t>
            </a:r>
            <a:endParaRPr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pt01-01.jpeg" descr="ppt01-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1" name="Shape 21"/>
          <p:cNvSpPr/>
          <p:nvPr/>
        </p:nvSpPr>
        <p:spPr>
          <a:xfrm>
            <a:off x="4500562" y="3579812"/>
            <a:ext cx="1655763" cy="215901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</a:p>
        </p:txBody>
      </p:sp>
      <p:pic>
        <p:nvPicPr>
          <p:cNvPr id="22" name="积云logo.png" descr="积云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9087" y="0"/>
            <a:ext cx="1204913" cy="8509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3" name="Shape 23"/>
          <p:cNvSpPr/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/>
        </p:nvSpPr>
        <p:spPr>
          <a:xfrm>
            <a:off x="2484437" y="842962"/>
            <a:ext cx="4310421" cy="6629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spcBef>
                <a:spcPts val="700"/>
              </a:spcBef>
              <a:buSzPct val="100000"/>
              <a:buFont typeface="Arial" panose="020B0604020202020204"/>
              <a:buChar char="•"/>
              <a:defRPr sz="3200"/>
            </a:lvl1pPr>
          </a:lstStyle>
          <a:p>
            <a:r>
              <a:t>扫我有更多精彩课程呦</a:t>
            </a:r>
          </a:p>
        </p:txBody>
      </p:sp>
      <p:pic>
        <p:nvPicPr>
          <p:cNvPr id="31" name="课工场最终蓝绿色v1-3.png" descr="课工场最终蓝绿色v1-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7625" y="123825"/>
            <a:ext cx="1206500" cy="51911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32" name="ppt01-01.jpeg" descr="ppt01-0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3" name="Shape 33"/>
          <p:cNvSpPr/>
          <p:nvPr>
            <p:ph type="title" hasCustomPrompt="1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标题文本</a:t>
            </a:r>
          </a:p>
        </p:txBody>
      </p:sp>
      <p:sp>
        <p:nvSpPr>
          <p:cNvPr id="34" name="Shape 34"/>
          <p:cNvSpPr/>
          <p:nvPr>
            <p:ph type="body" idx="1" hasCustomPrompt="1"/>
          </p:nvPr>
        </p:nvSpPr>
        <p:spPr>
          <a:xfrm>
            <a:off x="457200" y="981075"/>
            <a:ext cx="8229600" cy="361315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5" name="Shape 3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 rot="5400000">
            <a:off x="-33338" y="334962"/>
            <a:ext cx="498476" cy="428626"/>
          </a:xfrm>
          <a:prstGeom prst="triangle">
            <a:avLst/>
          </a:prstGeom>
          <a:solidFill>
            <a:srgbClr val="00996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3" name="积云logo.png" descr="积云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1162" y="-52388"/>
            <a:ext cx="1204913" cy="85090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4" name="Shape 4"/>
          <p:cNvSpPr/>
          <p:nvPr>
            <p:ph type="title"/>
          </p:nvPr>
        </p:nvSpPr>
        <p:spPr>
          <a:xfrm>
            <a:off x="457200" y="69056"/>
            <a:ext cx="8229600" cy="1131094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/>
          <a:lstStyle/>
          <a:p>
            <a:r>
              <a:t>标题文本</a:t>
            </a:r>
          </a:p>
        </p:txBody>
      </p:sp>
      <p:sp>
        <p:nvSpPr>
          <p:cNvPr id="5" name="Shape 5"/>
          <p:cNvSpPr/>
          <p:nvPr>
            <p:ph type="body" idx="1"/>
          </p:nvPr>
        </p:nvSpPr>
        <p:spPr>
          <a:xfrm>
            <a:off x="457200" y="1200150"/>
            <a:ext cx="8229600" cy="3943350"/>
          </a:xfrm>
          <a:prstGeom prst="rect">
            <a:avLst/>
          </a:prstGeom>
          <a:ln w="12700">
            <a:miter lim="400000"/>
          </a:ln>
        </p:spPr>
        <p:txBody>
          <a:bodyPr lIns="45719" rIns="45719"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" name="Shape 6"/>
          <p:cNvSpPr/>
          <p:nvPr>
            <p:ph type="sldNum" sz="quarter" idx="2"/>
          </p:nvPr>
        </p:nvSpPr>
        <p:spPr>
          <a:xfrm>
            <a:off x="8413144" y="4769961"/>
            <a:ext cx="273657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5pPr>
      <a:lvl6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6pPr>
      <a:lvl7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7pPr>
      <a:lvl8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8pPr>
      <a:lvl9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9pPr>
    </p:titleStyle>
    <p:bodyStyle>
      <a:lvl1pPr marL="457200" marR="0" indent="-4572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>
          <a:srgbClr val="009E64"/>
        </a:buClr>
        <a:buSzPct val="100000"/>
        <a:buFont typeface="Wingdings" panose="05000000000000000000"/>
        <a:buChar char="»"/>
        <a:defRPr sz="2400" b="1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1pPr>
      <a:lvl2pPr marL="888365" marR="0" indent="-374015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>
          <a:srgbClr val="009E64"/>
        </a:buClr>
        <a:buSzPct val="90000"/>
        <a:buFont typeface="Wingdings" panose="05000000000000000000"/>
        <a:buChar char="■"/>
        <a:defRPr sz="2400" b="1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2pPr>
      <a:lvl3pPr marL="1440180" marR="0" indent="-41148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>
          <a:srgbClr val="009E64"/>
        </a:buClr>
        <a:buSzPct val="85000"/>
        <a:buFont typeface="Wingdings" panose="05000000000000000000"/>
        <a:buChar char="◆"/>
        <a:defRPr sz="2400" b="1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3pPr>
      <a:lvl4pPr marL="1800225" marR="0" indent="-428625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>
          <a:srgbClr val="009E64"/>
        </a:buClr>
        <a:buSzPct val="100000"/>
        <a:buFont typeface="Wingdings" panose="05000000000000000000"/>
        <a:buChar char="–"/>
        <a:defRPr sz="2400" b="1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4pPr>
      <a:lvl5pPr marL="2171700" marR="0" indent="-3429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>
          <a:srgbClr val="009E64"/>
        </a:buClr>
        <a:buSzPct val="100000"/>
        <a:buFont typeface="Wingdings" panose="05000000000000000000"/>
        <a:buChar char="»"/>
        <a:defRPr sz="2400" b="1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5pPr>
      <a:lvl6pPr marL="2628900" marR="0" indent="-3429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>
          <a:srgbClr val="009E64"/>
        </a:buClr>
        <a:buSzPct val="100000"/>
        <a:buFont typeface="Wingdings" panose="05000000000000000000"/>
        <a:buChar char="•"/>
        <a:defRPr sz="2400" b="1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6pPr>
      <a:lvl7pPr marL="3086100" marR="0" indent="-3429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>
          <a:srgbClr val="009E64"/>
        </a:buClr>
        <a:buSzPct val="100000"/>
        <a:buFont typeface="Wingdings" panose="05000000000000000000"/>
        <a:buChar char="•"/>
        <a:defRPr sz="2400" b="1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7pPr>
      <a:lvl8pPr marL="3543300" marR="0" indent="-3429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>
          <a:srgbClr val="009E64"/>
        </a:buClr>
        <a:buSzPct val="100000"/>
        <a:buFont typeface="Wingdings" panose="05000000000000000000"/>
        <a:buChar char="•"/>
        <a:defRPr sz="2400" b="1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8pPr>
      <a:lvl9pPr marL="4000500" marR="0" indent="-3429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>
          <a:srgbClr val="009E64"/>
        </a:buClr>
        <a:buSzPct val="100000"/>
        <a:buFont typeface="Wingdings" panose="05000000000000000000"/>
        <a:buChar char="•"/>
        <a:defRPr sz="2400" b="1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>
            <p:ph type="title" idx="4294967295"/>
          </p:nvPr>
        </p:nvSpPr>
        <p:spPr>
          <a:xfrm>
            <a:off x="1214437" y="1631950"/>
            <a:ext cx="6858001" cy="1184275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4600">
                <a:solidFill>
                  <a:srgbClr val="009966"/>
                </a:solidFill>
              </a:defRPr>
            </a:lvl1pPr>
          </a:lstStyle>
          <a:p>
            <a:r>
              <a:t>第</a:t>
            </a:r>
            <a:r>
              <a:rPr lang="en-US"/>
              <a:t>8</a:t>
            </a:r>
            <a:r>
              <a:t>单元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 idx="4294967295"/>
          </p:nvPr>
        </p:nvSpPr>
        <p:spPr>
          <a:xfrm>
            <a:off x="457200" y="206375"/>
            <a:ext cx="8229600" cy="70802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>
                <a:sym typeface="+mn-ea"/>
              </a:rPr>
              <a:t>3</a:t>
            </a:r>
            <a:r>
              <a:rPr>
                <a:sym typeface="+mn-ea"/>
              </a:rPr>
              <a:t>、</a:t>
            </a:r>
            <a:r>
              <a:rPr lang="zh-CN">
                <a:sym typeface="+mn-ea"/>
              </a:rPr>
              <a:t>主</a:t>
            </a:r>
            <a:r>
              <a:rPr>
                <a:sym typeface="+mn-ea"/>
              </a:rPr>
              <a:t>模块</a:t>
            </a:r>
            <a:endParaRPr>
              <a:sym typeface="+mn-ea"/>
            </a:endParaRPr>
          </a:p>
        </p:txBody>
      </p:sp>
      <p:sp>
        <p:nvSpPr>
          <p:cNvPr id="49" name="Shape 49"/>
          <p:cNvSpPr/>
          <p:nvPr/>
        </p:nvSpPr>
        <p:spPr>
          <a:xfrm>
            <a:off x="723074" y="1141730"/>
            <a:ext cx="7086367" cy="283464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>
            <a:spAutoFit/>
          </a:bodyPr>
          <a:lstStyle/>
          <a:p>
            <a:pPr>
              <a:defRPr sz="2000">
                <a:latin typeface="Adobe 宋体 Std L"/>
                <a:ea typeface="Adobe 宋体 Std L"/>
                <a:cs typeface="Adobe 宋体 Std L"/>
                <a:sym typeface="Adobe 宋体 Std L"/>
              </a:defRPr>
            </a:pPr>
            <a:r>
              <a:rPr lang="zh-CN"/>
              <a:t>如</a:t>
            </a:r>
            <a:r>
              <a:t>counter.js 内容如下：</a:t>
            </a:r>
          </a:p>
          <a:p>
            <a:pPr>
              <a:defRPr sz="2000">
                <a:latin typeface="Adobe 宋体 Std L"/>
                <a:ea typeface="Adobe 宋体 Std L"/>
                <a:cs typeface="Adobe 宋体 Std L"/>
                <a:sym typeface="Adobe 宋体 Std L"/>
              </a:defRPr>
            </a:pPr>
            <a:r>
              <a:t>var i = 0;</a:t>
            </a:r>
          </a:p>
          <a:p>
            <a:pPr>
              <a:defRPr sz="2000">
                <a:latin typeface="Adobe 宋体 Std L"/>
                <a:ea typeface="Adobe 宋体 Std L"/>
                <a:cs typeface="Adobe 宋体 Std L"/>
                <a:sym typeface="Adobe 宋体 Std L"/>
              </a:defRPr>
            </a:pPr>
            <a:r>
              <a:t>function count() {</a:t>
            </a:r>
          </a:p>
          <a:p>
            <a:pPr>
              <a:defRPr sz="2000">
                <a:latin typeface="Adobe 宋体 Std L"/>
                <a:ea typeface="Adobe 宋体 Std L"/>
                <a:cs typeface="Adobe 宋体 Std L"/>
                <a:sym typeface="Adobe 宋体 Std L"/>
              </a:defRPr>
            </a:pPr>
            <a:r>
              <a:t>    return ++i;</a:t>
            </a:r>
          </a:p>
          <a:p>
            <a:pPr>
              <a:defRPr sz="2000">
                <a:latin typeface="Adobe 宋体 Std L"/>
                <a:ea typeface="Adobe 宋体 Std L"/>
                <a:cs typeface="Adobe 宋体 Std L"/>
                <a:sym typeface="Adobe 宋体 Std L"/>
              </a:defRPr>
            </a:pPr>
            <a:r>
              <a:t>}</a:t>
            </a:r>
          </a:p>
          <a:p>
            <a:pPr>
              <a:defRPr sz="2000">
                <a:latin typeface="Adobe 宋体 Std L"/>
                <a:ea typeface="Adobe 宋体 Std L"/>
                <a:cs typeface="Adobe 宋体 Std L"/>
                <a:sym typeface="Adobe 宋体 Std L"/>
              </a:defRPr>
            </a:pPr>
            <a:r>
              <a:t>exports.count = count;</a:t>
            </a:r>
          </a:p>
          <a:p>
            <a:pPr>
              <a:defRPr sz="2000">
                <a:latin typeface="Adobe 宋体 Std L"/>
                <a:ea typeface="Adobe 宋体 Std L"/>
                <a:cs typeface="Adobe 宋体 Std L"/>
                <a:sym typeface="Adobe 宋体 Std L"/>
              </a:defRPr>
            </a:pPr>
          </a:p>
          <a:p>
            <a:pPr>
              <a:defRPr sz="2000">
                <a:latin typeface="Adobe 宋体 Std L"/>
                <a:ea typeface="Adobe 宋体 Std L"/>
                <a:cs typeface="Adobe 宋体 Std L"/>
                <a:sym typeface="Adobe 宋体 Std L"/>
              </a:defRPr>
            </a:pPr>
            <a:r>
              <a:t>该模块内部定义了一个私有变量 i，并在 exports 对象导出了一个公有方法 count。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/>
    </mc:Choice>
    <mc:Fallback>
      <p:transition spd="med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 idx="4294967295"/>
          </p:nvPr>
        </p:nvSpPr>
        <p:spPr>
          <a:xfrm>
            <a:off x="457200" y="206375"/>
            <a:ext cx="8229600" cy="70802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>
                <a:sym typeface="+mn-ea"/>
              </a:rPr>
              <a:t>3</a:t>
            </a:r>
            <a:r>
              <a:rPr>
                <a:sym typeface="+mn-ea"/>
              </a:rPr>
              <a:t>、</a:t>
            </a:r>
            <a:r>
              <a:rPr lang="zh-CN">
                <a:sym typeface="+mn-ea"/>
              </a:rPr>
              <a:t>主</a:t>
            </a:r>
            <a:r>
              <a:rPr>
                <a:sym typeface="+mn-ea"/>
              </a:rPr>
              <a:t>模块</a:t>
            </a:r>
            <a:endParaRPr>
              <a:sym typeface="+mn-ea"/>
            </a:endParaRPr>
          </a:p>
        </p:txBody>
      </p:sp>
      <p:sp>
        <p:nvSpPr>
          <p:cNvPr id="49" name="Shape 49"/>
          <p:cNvSpPr/>
          <p:nvPr/>
        </p:nvSpPr>
        <p:spPr>
          <a:xfrm>
            <a:off x="723074" y="1141730"/>
            <a:ext cx="7086367" cy="222504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>
            <a:spAutoFit/>
          </a:bodyPr>
          <a:lstStyle/>
          <a:p>
            <a:pPr>
              <a:defRPr sz="2000">
                <a:latin typeface="Adobe 宋体 Std L"/>
                <a:ea typeface="Adobe 宋体 Std L"/>
                <a:cs typeface="Adobe 宋体 Std L"/>
                <a:sym typeface="Adobe 宋体 Std L"/>
              </a:defRPr>
            </a:pPr>
            <a:r>
              <a:t>主模块 main.js 内容如下：</a:t>
            </a:r>
          </a:p>
          <a:p>
            <a:pPr>
              <a:defRPr sz="2000">
                <a:latin typeface="Adobe 宋体 Std L"/>
                <a:ea typeface="Adobe 宋体 Std L"/>
                <a:cs typeface="Adobe 宋体 Std L"/>
                <a:sym typeface="Adobe 宋体 Std L"/>
              </a:defRPr>
            </a:pPr>
          </a:p>
          <a:p>
            <a:pPr>
              <a:defRPr sz="2000">
                <a:latin typeface="Adobe 宋体 Std L"/>
                <a:ea typeface="Adobe 宋体 Std L"/>
                <a:cs typeface="Adobe 宋体 Std L"/>
                <a:sym typeface="Adobe 宋体 Std L"/>
              </a:defRPr>
            </a:pPr>
            <a:r>
              <a:t>var counter1 = require('./util/counter');</a:t>
            </a:r>
          </a:p>
          <a:p>
            <a:pPr>
              <a:defRPr sz="2000">
                <a:latin typeface="Adobe 宋体 Std L"/>
                <a:ea typeface="Adobe 宋体 Std L"/>
                <a:cs typeface="Adobe 宋体 Std L"/>
                <a:sym typeface="Adobe 宋体 Std L"/>
              </a:defRPr>
            </a:pPr>
            <a:r>
              <a:t>var counter2 = require('./util/counter');</a:t>
            </a:r>
          </a:p>
          <a:p>
            <a:pPr>
              <a:defRPr sz="2000">
                <a:latin typeface="Adobe 宋体 Std L"/>
                <a:ea typeface="Adobe 宋体 Std L"/>
                <a:cs typeface="Adobe 宋体 Std L"/>
                <a:sym typeface="Adobe 宋体 Std L"/>
              </a:defRPr>
            </a:pPr>
            <a:r>
              <a:t>console.log(counter1.count());</a:t>
            </a:r>
          </a:p>
          <a:p>
            <a:pPr>
              <a:defRPr sz="2000">
                <a:latin typeface="Adobe 宋体 Std L"/>
                <a:ea typeface="Adobe 宋体 Std L"/>
                <a:cs typeface="Adobe 宋体 Std L"/>
                <a:sym typeface="Adobe 宋体 Std L"/>
              </a:defRPr>
            </a:pPr>
            <a:r>
              <a:t>console.log(counter2.count());</a:t>
            </a:r>
          </a:p>
          <a:p>
            <a:pPr>
              <a:defRPr sz="2000">
                <a:latin typeface="Adobe 宋体 Std L"/>
                <a:ea typeface="Adobe 宋体 Std L"/>
                <a:cs typeface="Adobe 宋体 Std L"/>
                <a:sym typeface="Adobe 宋体 Std L"/>
              </a:defRPr>
            </a:pPr>
            <a:r>
              <a:t>console.log(counter2.count());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/>
    </mc:Choice>
    <mc:Fallback>
      <p:transition spd="med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 idx="4294967295"/>
          </p:nvPr>
        </p:nvSpPr>
        <p:spPr>
          <a:xfrm>
            <a:off x="457200" y="206375"/>
            <a:ext cx="8229600" cy="70802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>
                <a:sym typeface="+mn-ea"/>
              </a:rPr>
              <a:t>3</a:t>
            </a:r>
            <a:r>
              <a:rPr>
                <a:sym typeface="+mn-ea"/>
              </a:rPr>
              <a:t>、</a:t>
            </a:r>
            <a:r>
              <a:rPr lang="zh-CN">
                <a:sym typeface="+mn-ea"/>
              </a:rPr>
              <a:t>主</a:t>
            </a:r>
            <a:r>
              <a:rPr>
                <a:sym typeface="+mn-ea"/>
              </a:rPr>
              <a:t>模块</a:t>
            </a:r>
            <a:endParaRPr>
              <a:sym typeface="+mn-ea"/>
            </a:endParaRPr>
          </a:p>
        </p:txBody>
      </p:sp>
      <p:sp>
        <p:nvSpPr>
          <p:cNvPr id="49" name="Shape 49"/>
          <p:cNvSpPr/>
          <p:nvPr/>
        </p:nvSpPr>
        <p:spPr>
          <a:xfrm>
            <a:off x="723074" y="1141730"/>
            <a:ext cx="7086367" cy="222504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>
            <a:spAutoFit/>
          </a:bodyPr>
          <a:lstStyle/>
          <a:p>
            <a:pPr>
              <a:defRPr sz="2000">
                <a:latin typeface="Adobe 宋体 Std L"/>
                <a:ea typeface="Adobe 宋体 Std L"/>
                <a:cs typeface="Adobe 宋体 Std L"/>
                <a:sym typeface="Adobe 宋体 Std L"/>
              </a:defRPr>
            </a:pPr>
            <a:r>
              <a:t>主模块 main.js 内容如下：</a:t>
            </a:r>
          </a:p>
          <a:p>
            <a:pPr>
              <a:defRPr sz="2000">
                <a:latin typeface="Adobe 宋体 Std L"/>
                <a:ea typeface="Adobe 宋体 Std L"/>
                <a:cs typeface="Adobe 宋体 Std L"/>
                <a:sym typeface="Adobe 宋体 Std L"/>
              </a:defRPr>
            </a:pPr>
          </a:p>
          <a:p>
            <a:pPr>
              <a:defRPr sz="2000">
                <a:latin typeface="Adobe 宋体 Std L"/>
                <a:ea typeface="Adobe 宋体 Std L"/>
                <a:cs typeface="Adobe 宋体 Std L"/>
                <a:sym typeface="Adobe 宋体 Std L"/>
              </a:defRPr>
            </a:pPr>
            <a:r>
              <a:t>var counter1 = require('./util/counter');</a:t>
            </a:r>
          </a:p>
          <a:p>
            <a:pPr>
              <a:defRPr sz="2000">
                <a:latin typeface="Adobe 宋体 Std L"/>
                <a:ea typeface="Adobe 宋体 Std L"/>
                <a:cs typeface="Adobe 宋体 Std L"/>
                <a:sym typeface="Adobe 宋体 Std L"/>
              </a:defRPr>
            </a:pPr>
            <a:r>
              <a:t>var counter2 = require('./util/counter');</a:t>
            </a:r>
          </a:p>
          <a:p>
            <a:pPr>
              <a:defRPr sz="2000">
                <a:latin typeface="Adobe 宋体 Std L"/>
                <a:ea typeface="Adobe 宋体 Std L"/>
                <a:cs typeface="Adobe 宋体 Std L"/>
                <a:sym typeface="Adobe 宋体 Std L"/>
              </a:defRPr>
            </a:pPr>
            <a:r>
              <a:t>console.log(counter1.count());</a:t>
            </a:r>
          </a:p>
          <a:p>
            <a:pPr>
              <a:defRPr sz="2000">
                <a:latin typeface="Adobe 宋体 Std L"/>
                <a:ea typeface="Adobe 宋体 Std L"/>
                <a:cs typeface="Adobe 宋体 Std L"/>
                <a:sym typeface="Adobe 宋体 Std L"/>
              </a:defRPr>
            </a:pPr>
            <a:r>
              <a:t>console.log(counter2.count());</a:t>
            </a:r>
          </a:p>
          <a:p>
            <a:pPr>
              <a:defRPr sz="2000">
                <a:latin typeface="Adobe 宋体 Std L"/>
                <a:ea typeface="Adobe 宋体 Std L"/>
                <a:cs typeface="Adobe 宋体 Std L"/>
                <a:sym typeface="Adobe 宋体 Std L"/>
              </a:defRPr>
            </a:pPr>
            <a:r>
              <a:t>console.log(counter2.count());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/>
    </mc:Choice>
    <mc:Fallback>
      <p:transition spd="med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 idx="4294967295"/>
          </p:nvPr>
        </p:nvSpPr>
        <p:spPr>
          <a:xfrm>
            <a:off x="457200" y="206375"/>
            <a:ext cx="8229600" cy="70802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>
                <a:sym typeface="+mn-ea"/>
              </a:rPr>
              <a:t>3</a:t>
            </a:r>
            <a:r>
              <a:rPr>
                <a:sym typeface="+mn-ea"/>
              </a:rPr>
              <a:t>、</a:t>
            </a:r>
            <a:r>
              <a:rPr lang="zh-CN">
                <a:sym typeface="+mn-ea"/>
              </a:rPr>
              <a:t>主</a:t>
            </a:r>
            <a:r>
              <a:rPr>
                <a:sym typeface="+mn-ea"/>
              </a:rPr>
              <a:t>模块</a:t>
            </a:r>
            <a:endParaRPr>
              <a:sym typeface="+mn-ea"/>
            </a:endParaRPr>
          </a:p>
        </p:txBody>
      </p:sp>
      <p:sp>
        <p:nvSpPr>
          <p:cNvPr id="49" name="Shape 49"/>
          <p:cNvSpPr/>
          <p:nvPr/>
        </p:nvSpPr>
        <p:spPr>
          <a:xfrm>
            <a:off x="723074" y="1141730"/>
            <a:ext cx="7086367" cy="161544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>
            <a:spAutoFit/>
          </a:bodyPr>
          <a:lstStyle/>
          <a:p>
            <a:pPr>
              <a:defRPr sz="2000">
                <a:latin typeface="Adobe 宋体 Std L"/>
                <a:ea typeface="Adobe 宋体 Std L"/>
                <a:cs typeface="Adobe 宋体 Std L"/>
                <a:sym typeface="Adobe 宋体 Std L"/>
              </a:defRPr>
            </a:pPr>
            <a:r>
              <a:t>一个模块中的 JS 代码仅在模块第一次被使用时执行一次，并在执行过程中初始化模块的导出对象。之后，缓存起来的导出对象被重复利用。</a:t>
            </a:r>
          </a:p>
          <a:p>
            <a:pPr>
              <a:defRPr sz="2000">
                <a:latin typeface="Adobe 宋体 Std L"/>
                <a:ea typeface="Adobe 宋体 Std L"/>
                <a:cs typeface="Adobe 宋体 Std L"/>
                <a:sym typeface="Adobe 宋体 Std L"/>
              </a:defRPr>
            </a:pPr>
            <a:r>
              <a:rPr lang="zh-CN"/>
              <a:t>如上例中，可以看到，counter.js 并没有因为被 require 了两次而初始化两次。</a:t>
            </a:r>
            <a:endParaRPr 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/>
    </mc:Choice>
    <mc:Fallback>
      <p:transition spd="med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 idx="4294967295"/>
          </p:nvPr>
        </p:nvSpPr>
        <p:spPr>
          <a:xfrm>
            <a:off x="457200" y="206375"/>
            <a:ext cx="8229600" cy="70802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>
                <a:sym typeface="+mn-ea"/>
              </a:rPr>
              <a:t>3-</a:t>
            </a:r>
            <a:r>
              <a:rPr>
                <a:sym typeface="+mn-ea"/>
              </a:rPr>
              <a:t>2、二进制模块了解一下</a:t>
            </a:r>
            <a:endParaRPr>
              <a:sym typeface="+mn-ea"/>
            </a:endParaRPr>
          </a:p>
        </p:txBody>
      </p:sp>
      <p:sp>
        <p:nvSpPr>
          <p:cNvPr id="49" name="Shape 49"/>
          <p:cNvSpPr/>
          <p:nvPr/>
        </p:nvSpPr>
        <p:spPr>
          <a:xfrm>
            <a:off x="723074" y="1141730"/>
            <a:ext cx="7086367" cy="161544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>
            <a:spAutoFit/>
          </a:bodyPr>
          <a:lstStyle/>
          <a:p>
            <a:pPr>
              <a:defRPr sz="2000">
                <a:latin typeface="Adobe 宋体 Std L"/>
                <a:ea typeface="Adobe 宋体 Std L"/>
                <a:cs typeface="Adobe 宋体 Std L"/>
                <a:sym typeface="Adobe 宋体 Std L"/>
              </a:defRPr>
            </a:pPr>
            <a:r>
              <a:t>一个模块中的 JS 代码仅在模块第一次被使用时执行一次，并在执行过程中初始化模块的导出对象。之后，缓存起来的导出对象被重复利用。</a:t>
            </a:r>
          </a:p>
          <a:p>
            <a:pPr>
              <a:defRPr sz="2000">
                <a:latin typeface="Adobe 宋体 Std L"/>
                <a:ea typeface="Adobe 宋体 Std L"/>
                <a:cs typeface="Adobe 宋体 Std L"/>
                <a:sym typeface="Adobe 宋体 Std L"/>
              </a:defRPr>
            </a:pPr>
            <a:r>
              <a:rPr lang="zh-CN"/>
              <a:t>如上例中，可以看到，counter.js 并没有因为被 require 了两次而初始化两次。</a:t>
            </a:r>
            <a:endParaRPr 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/>
    </mc:Choice>
    <mc:Fallback>
      <p:transition spd="med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 idx="4294967295"/>
          </p:nvPr>
        </p:nvSpPr>
        <p:spPr>
          <a:xfrm>
            <a:off x="457200" y="206375"/>
            <a:ext cx="8229600" cy="70802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>
                <a:sym typeface="+mn-ea"/>
              </a:rPr>
              <a:t>3-</a:t>
            </a:r>
            <a:r>
              <a:rPr>
                <a:sym typeface="+mn-ea"/>
              </a:rPr>
              <a:t>2、二进制模块了解一下</a:t>
            </a:r>
            <a:endParaRPr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04520" y="718820"/>
            <a:ext cx="7935595" cy="393065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 upright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charset="-122"/>
                <a:sym typeface="微软雅黑" panose="020B0503020204020204" charset="-122"/>
              </a:rPr>
              <a:t>本章介绍了有关 NodeJS 的基本概念和使用方法，总结起来有以下知识点：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宋体" panose="02010600030101010101" pitchFamily="2" charset="-122"/>
              <a:ea typeface="宋体" panose="02010600030101010101" pitchFamily="2" charset="-122"/>
              <a:cs typeface="微软雅黑" panose="020B0503020204020204" charset="-122"/>
              <a:sym typeface="微软雅黑" panose="020B0503020204020204" charset="-122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宋体" panose="02010600030101010101" pitchFamily="2" charset="-122"/>
              <a:ea typeface="宋体" panose="02010600030101010101" pitchFamily="2" charset="-122"/>
              <a:cs typeface="微软雅黑" panose="020B0503020204020204" charset="-122"/>
              <a:sym typeface="微软雅黑" panose="020B0503020204020204" charset="-122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charset="-122"/>
                <a:sym typeface="微软雅黑" panose="020B0503020204020204" charset="-122"/>
              </a:rPr>
              <a:t>NodeJS 是一个 JS 脚本解析器，任何操作系统下安装 NodeJS 本质上做的事情都是把 NodeJS 执行程序复制到一个目录，然后保证这个目录在系统 PATH 环境变量下，以便终端下可以使用 node 命令。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宋体" panose="02010600030101010101" pitchFamily="2" charset="-122"/>
              <a:ea typeface="宋体" panose="02010600030101010101" pitchFamily="2" charset="-122"/>
              <a:cs typeface="微软雅黑" panose="020B0503020204020204" charset="-122"/>
              <a:sym typeface="微软雅黑" panose="020B0503020204020204" charset="-122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宋体" panose="02010600030101010101" pitchFamily="2" charset="-122"/>
              <a:ea typeface="宋体" panose="02010600030101010101" pitchFamily="2" charset="-122"/>
              <a:cs typeface="微软雅黑" panose="020B0503020204020204" charset="-122"/>
              <a:sym typeface="微软雅黑" panose="020B0503020204020204" charset="-122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charset="-122"/>
                <a:sym typeface="微软雅黑" panose="020B0503020204020204" charset="-122"/>
              </a:rPr>
              <a:t>终端下直接输入 node 命令可进入命令交互模式，很适合用来测试一些 JS 代码片段，比如正则表达式。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宋体" panose="02010600030101010101" pitchFamily="2" charset="-122"/>
              <a:ea typeface="宋体" panose="02010600030101010101" pitchFamily="2" charset="-122"/>
              <a:cs typeface="微软雅黑" panose="020B0503020204020204" charset="-122"/>
              <a:sym typeface="微软雅黑" panose="020B0503020204020204" charset="-122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宋体" panose="02010600030101010101" pitchFamily="2" charset="-122"/>
              <a:ea typeface="宋体" panose="02010600030101010101" pitchFamily="2" charset="-122"/>
              <a:cs typeface="微软雅黑" panose="020B0503020204020204" charset="-122"/>
              <a:sym typeface="微软雅黑" panose="020B0503020204020204" charset="-122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charset="-122"/>
                <a:sym typeface="微软雅黑" panose="020B0503020204020204" charset="-122"/>
              </a:rPr>
              <a:t>NodeJS 使用 CMD(Common Module Definition)  模块系统，主模块作为程序入口点，所有模块在执行过程中只初始化一次。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宋体" panose="02010600030101010101" pitchFamily="2" charset="-122"/>
              <a:ea typeface="宋体" panose="02010600030101010101" pitchFamily="2" charset="-122"/>
              <a:cs typeface="微软雅黑" panose="020B0503020204020204" charset="-122"/>
              <a:sym typeface="微软雅黑" panose="020B0503020204020204" charset="-122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宋体" panose="02010600030101010101" pitchFamily="2" charset="-122"/>
              <a:ea typeface="宋体" panose="02010600030101010101" pitchFamily="2" charset="-122"/>
              <a:cs typeface="微软雅黑" panose="020B0503020204020204" charset="-122"/>
              <a:sym typeface="微软雅黑" panose="020B0503020204020204" charset="-122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charset="-122"/>
                <a:sym typeface="微软雅黑" panose="020B0503020204020204" charset="-122"/>
              </a:rPr>
              <a:t>除非 JS 模块不能满足需求，否则不要轻易使用二进制模块，否则你的用户会叫苦连天。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宋体" panose="02010600030101010101" pitchFamily="2" charset="-122"/>
              <a:ea typeface="宋体" panose="02010600030101010101" pitchFamily="2" charset="-122"/>
              <a:cs typeface="微软雅黑" panose="020B0503020204020204" charset="-122"/>
              <a:sym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/>
    </mc:Choice>
    <mc:Fallback>
      <p:transition spd="med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 idx="4294967295"/>
          </p:nvPr>
        </p:nvSpPr>
        <p:spPr>
          <a:xfrm>
            <a:off x="457200" y="206375"/>
            <a:ext cx="8229600" cy="70802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第</a:t>
            </a:r>
            <a:r>
              <a:rPr lang="zh-CN"/>
              <a:t>八</a:t>
            </a:r>
            <a:r>
              <a:t>单元 了解nodejs</a:t>
            </a:r>
          </a:p>
        </p:txBody>
      </p:sp>
      <p:sp>
        <p:nvSpPr>
          <p:cNvPr id="49" name="Shape 49"/>
          <p:cNvSpPr/>
          <p:nvPr/>
        </p:nvSpPr>
        <p:spPr>
          <a:xfrm>
            <a:off x="698309" y="1141730"/>
            <a:ext cx="7086367" cy="100584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>
            <a:spAutoFit/>
          </a:bodyPr>
          <a:lstStyle/>
          <a:p>
            <a:pPr>
              <a:defRPr sz="2000">
                <a:latin typeface="Adobe 宋体 Std L"/>
                <a:ea typeface="Adobe 宋体 Std L"/>
                <a:cs typeface="Adobe 宋体 Std L"/>
                <a:sym typeface="Adobe 宋体 Std L"/>
              </a:defRPr>
            </a:pPr>
            <a:r>
              <a:t>1、nodejs使用规范</a:t>
            </a:r>
          </a:p>
          <a:p>
            <a:pPr>
              <a:defRPr sz="2000">
                <a:latin typeface="Adobe 宋体 Std L"/>
                <a:ea typeface="Adobe 宋体 Std L"/>
                <a:cs typeface="Adobe 宋体 Std L"/>
                <a:sym typeface="Adobe 宋体 Std L"/>
              </a:defRPr>
            </a:pPr>
            <a:r>
              <a:t>2、模块</a:t>
            </a:r>
          </a:p>
          <a:p>
            <a:pPr>
              <a:defRPr sz="2000">
                <a:latin typeface="Adobe 宋体 Std L"/>
                <a:ea typeface="Adobe 宋体 Std L"/>
                <a:cs typeface="Adobe 宋体 Std L"/>
                <a:sym typeface="Adobe 宋体 Std L"/>
              </a:defRPr>
            </a:pPr>
            <a:r>
              <a:t>3、主模块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/>
    </mc:Choice>
    <mc:Fallback>
      <p:transition spd="med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 idx="4294967295"/>
          </p:nvPr>
        </p:nvSpPr>
        <p:spPr>
          <a:xfrm>
            <a:off x="457200" y="206375"/>
            <a:ext cx="8229600" cy="70802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>
                <a:sym typeface="+mn-ea"/>
              </a:rPr>
              <a:t>1、nodejs使用规范</a:t>
            </a:r>
            <a:endParaRPr>
              <a:sym typeface="+mn-ea"/>
            </a:endParaRPr>
          </a:p>
        </p:txBody>
      </p:sp>
      <p:sp>
        <p:nvSpPr>
          <p:cNvPr id="49" name="Shape 49"/>
          <p:cNvSpPr/>
          <p:nvPr/>
        </p:nvSpPr>
        <p:spPr>
          <a:xfrm>
            <a:off x="723074" y="1141730"/>
            <a:ext cx="7086367" cy="161544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>
            <a:spAutoFit/>
          </a:bodyPr>
          <a:lstStyle/>
          <a:p>
            <a:pPr>
              <a:defRPr sz="2000">
                <a:latin typeface="Adobe 宋体 Std L"/>
                <a:ea typeface="Adobe 宋体 Std L"/>
                <a:cs typeface="Adobe 宋体 Std L"/>
                <a:sym typeface="Adobe 宋体 Std L"/>
              </a:defRPr>
            </a:pPr>
            <a:r>
              <a:t>1、nodejs使用规范</a:t>
            </a:r>
          </a:p>
          <a:p>
            <a:pPr>
              <a:defRPr sz="2000">
                <a:latin typeface="Adobe 宋体 Std L"/>
                <a:ea typeface="Adobe 宋体 Std L"/>
                <a:cs typeface="Adobe 宋体 Std L"/>
                <a:sym typeface="Adobe 宋体 Std L"/>
              </a:defRPr>
            </a:pPr>
            <a:r>
              <a:rPr lang="en-US"/>
              <a:t>	</a:t>
            </a:r>
            <a:r>
              <a:t>讲解CommonJs规范</a:t>
            </a:r>
          </a:p>
          <a:p>
            <a:pPr>
              <a:defRPr sz="2000">
                <a:latin typeface="Adobe 宋体 Std L"/>
                <a:ea typeface="Adobe 宋体 Std L"/>
                <a:cs typeface="Adobe 宋体 Std L"/>
                <a:sym typeface="Adobe 宋体 Std L"/>
              </a:defRPr>
            </a:pPr>
            <a:r>
              <a:t>CommonJS本质上就是一个规范，它并不提供默认实现，而是要求一些JavaScript库、框架、环境……去实</a:t>
            </a:r>
            <a:r>
              <a:rPr lang="zh-CN"/>
              <a:t>现它的这些</a:t>
            </a:r>
            <a:r>
              <a:rPr lang="en-US" altLang="zh-CN"/>
              <a:t>API</a:t>
            </a:r>
            <a:r>
              <a:rPr lang="zh-CN" altLang="en-US"/>
              <a:t>定义</a:t>
            </a:r>
            <a:endParaRPr lang="zh-CN" altLang="en-US"/>
          </a:p>
          <a:p>
            <a:pPr>
              <a:defRPr sz="2000">
                <a:latin typeface="Adobe 宋体 Std L"/>
                <a:ea typeface="Adobe 宋体 Std L"/>
                <a:cs typeface="Adobe 宋体 Std L"/>
                <a:sym typeface="Adobe 宋体 Std L"/>
              </a:defRPr>
            </a:pP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/>
    </mc:Choice>
    <mc:Fallback>
      <p:transition spd="med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 idx="4294967295"/>
          </p:nvPr>
        </p:nvSpPr>
        <p:spPr>
          <a:xfrm>
            <a:off x="457200" y="206375"/>
            <a:ext cx="8229600" cy="70802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>
                <a:sym typeface="+mn-ea"/>
              </a:rPr>
              <a:t>1、nodejs使用规范</a:t>
            </a:r>
            <a:endParaRPr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80085" y="1008380"/>
            <a:ext cx="7784465" cy="312674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 upright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JavaScript没有模块系统。没有原生的支持密闭作用域或依赖管理。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•JavaScript没有标准库。除了一些核心库外，没有文件系统的API，没有IO流API等。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•JavaScript没有标准接口。没有如Web Server或者数据库的统一接口。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•JavaScript没有包管理系统。不能自动加载和安装依赖。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于是便有了CommonJS（http://www.commonjs.org）规范的出现，其目标是为了构建JavaScript在包括Web服务器，桌面，命令行工具，及浏览器方面的生态系统。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CommonJS制定了解决这些问题的一些规范，而Node.js就是这些规范的一种实现。Node.js自身实现了require方法作为其引入模块的方法，同时NPM也基于CommonJS定义的包规范，实现了依赖管理和模块自动安装等功能。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/>
    </mc:Choice>
    <mc:Fallback>
      <p:transition spd="med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 idx="4294967295"/>
          </p:nvPr>
        </p:nvSpPr>
        <p:spPr>
          <a:xfrm>
            <a:off x="457200" y="206375"/>
            <a:ext cx="8229600" cy="70802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>
                <a:sym typeface="+mn-ea"/>
              </a:rPr>
              <a:t>2、模块</a:t>
            </a:r>
            <a:endParaRPr>
              <a:sym typeface="+mn-ea"/>
            </a:endParaRPr>
          </a:p>
        </p:txBody>
      </p:sp>
      <p:sp>
        <p:nvSpPr>
          <p:cNvPr id="49" name="Shape 49"/>
          <p:cNvSpPr/>
          <p:nvPr/>
        </p:nvSpPr>
        <p:spPr>
          <a:xfrm>
            <a:off x="723074" y="1141730"/>
            <a:ext cx="7086367" cy="100584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>
            <a:spAutoFit/>
          </a:bodyPr>
          <a:lstStyle/>
          <a:p>
            <a:pPr>
              <a:defRPr sz="2000">
                <a:latin typeface="Adobe 宋体 Std L"/>
                <a:ea typeface="Adobe 宋体 Std L"/>
                <a:cs typeface="Adobe 宋体 Std L"/>
                <a:sym typeface="Adobe 宋体 Std L"/>
              </a:defRPr>
            </a:pPr>
            <a:r>
              <a:t>2、模块</a:t>
            </a:r>
          </a:p>
          <a:p>
            <a:pPr>
              <a:defRPr sz="2000">
                <a:latin typeface="Adobe 宋体 Std L"/>
                <a:ea typeface="Adobe 宋体 Std L"/>
                <a:cs typeface="Adobe 宋体 Std L"/>
                <a:sym typeface="Adobe 宋体 Std L"/>
              </a:defRPr>
            </a:pPr>
            <a:r>
              <a:t>1、require，exports，module</a:t>
            </a:r>
          </a:p>
          <a:p>
            <a:pPr>
              <a:defRPr sz="2000">
                <a:latin typeface="Adobe 宋体 Std L"/>
                <a:ea typeface="Adobe 宋体 Std L"/>
                <a:cs typeface="Adobe 宋体 Std L"/>
                <a:sym typeface="Adobe 宋体 Std L"/>
              </a:defRPr>
            </a:pPr>
            <a:r>
              <a:t>2、模块初始化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/>
    </mc:Choice>
    <mc:Fallback>
      <p:transition spd="med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 idx="4294967295"/>
          </p:nvPr>
        </p:nvSpPr>
        <p:spPr>
          <a:xfrm>
            <a:off x="457200" y="206375"/>
            <a:ext cx="8229600" cy="70802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>
                <a:sym typeface="+mn-ea"/>
              </a:rPr>
              <a:t>2-</a:t>
            </a:r>
            <a:r>
              <a:rPr>
                <a:sym typeface="+mn-ea"/>
              </a:rPr>
              <a:t>1、require，exports，module</a:t>
            </a:r>
            <a:endParaRPr>
              <a:sym typeface="+mn-ea"/>
            </a:endParaRPr>
          </a:p>
        </p:txBody>
      </p:sp>
      <p:sp>
        <p:nvSpPr>
          <p:cNvPr id="49" name="Shape 49"/>
          <p:cNvSpPr/>
          <p:nvPr/>
        </p:nvSpPr>
        <p:spPr>
          <a:xfrm>
            <a:off x="723074" y="1141730"/>
            <a:ext cx="7086367" cy="131064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>
            <a:spAutoFit/>
          </a:bodyPr>
          <a:lstStyle/>
          <a:p>
            <a:pPr>
              <a:defRPr sz="2000">
                <a:latin typeface="Adobe 宋体 Std L"/>
                <a:ea typeface="Adobe 宋体 Std L"/>
                <a:cs typeface="Adobe 宋体 Std L"/>
                <a:sym typeface="Adobe 宋体 Std L"/>
              </a:defRPr>
            </a:pPr>
            <a:r>
              <a:rPr lang="en-US" altLang="zh-CN"/>
              <a:t>	</a:t>
            </a:r>
            <a:r>
              <a:rPr lang="zh-CN" altLang="en-US"/>
              <a:t>CommonJS定义的模块分为:{模块引用(require)} {模块定义(exports)} {模块标识(module)}, </a:t>
            </a:r>
            <a:endParaRPr lang="zh-CN" altLang="en-US"/>
          </a:p>
          <a:p>
            <a:pPr>
              <a:defRPr sz="2000">
                <a:latin typeface="Adobe 宋体 Std L"/>
                <a:ea typeface="Adobe 宋体 Std L"/>
                <a:cs typeface="Adobe 宋体 Std L"/>
                <a:sym typeface="Adobe 宋体 Std L"/>
              </a:defRPr>
            </a:pPr>
            <a:r>
              <a:rPr lang="zh-CN" altLang="en-US"/>
              <a:t>require()用来引入外部模块；exports对象用于导出当前模块的方法或变量，唯一的导出口；module对象就代表模块本身。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/>
    </mc:Choice>
    <mc:Fallback>
      <p:transition spd="med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 idx="4294967295"/>
          </p:nvPr>
        </p:nvSpPr>
        <p:spPr>
          <a:xfrm>
            <a:off x="457200" y="206375"/>
            <a:ext cx="8229600" cy="70802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>
                <a:sym typeface="+mn-ea"/>
              </a:rPr>
              <a:t>2-</a:t>
            </a:r>
            <a:r>
              <a:rPr>
                <a:sym typeface="+mn-ea"/>
              </a:rPr>
              <a:t>2、模块初始化</a:t>
            </a:r>
            <a:endParaRPr>
              <a:sym typeface="+mn-ea"/>
            </a:endParaRPr>
          </a:p>
        </p:txBody>
      </p:sp>
      <p:sp>
        <p:nvSpPr>
          <p:cNvPr id="49" name="Shape 49"/>
          <p:cNvSpPr/>
          <p:nvPr/>
        </p:nvSpPr>
        <p:spPr>
          <a:xfrm>
            <a:off x="697674" y="971550"/>
            <a:ext cx="7086367" cy="399288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>
            <a:spAutoFit/>
          </a:bodyPr>
          <a:lstStyle/>
          <a:p>
            <a:pPr>
              <a:defRPr sz="2000">
                <a:latin typeface="Adobe 宋体 Std L"/>
                <a:ea typeface="Adobe 宋体 Std L"/>
                <a:cs typeface="Adobe 宋体 Std L"/>
                <a:sym typeface="Adobe 宋体 Std L"/>
              </a:defRPr>
            </a:pPr>
            <a:r>
              <a:t>创建模块</a:t>
            </a:r>
          </a:p>
          <a:p>
            <a:pPr>
              <a:defRPr sz="2000">
                <a:latin typeface="Adobe 宋体 Std L"/>
                <a:ea typeface="Adobe 宋体 Std L"/>
                <a:cs typeface="Adobe 宋体 Std L"/>
                <a:sym typeface="Adobe 宋体 Std L"/>
              </a:defRPr>
            </a:pPr>
            <a:r>
              <a:rPr sz="1800"/>
              <a:t>在 Node.js 中，创建一个模块非常简单，如下我们创建一个 'main.js' 文件，代码如下:</a:t>
            </a:r>
            <a:endParaRPr sz="1800"/>
          </a:p>
          <a:p>
            <a:pPr>
              <a:defRPr sz="2000">
                <a:latin typeface="Adobe 宋体 Std L"/>
                <a:ea typeface="Adobe 宋体 Std L"/>
                <a:cs typeface="Adobe 宋体 Std L"/>
                <a:sym typeface="Adobe 宋体 Std L"/>
              </a:defRPr>
            </a:pPr>
            <a:r>
              <a:rPr sz="1800"/>
              <a:t>var hello = require('./hello');</a:t>
            </a:r>
            <a:endParaRPr sz="1800"/>
          </a:p>
          <a:p>
            <a:pPr>
              <a:defRPr sz="2000">
                <a:latin typeface="Adobe 宋体 Std L"/>
                <a:ea typeface="Adobe 宋体 Std L"/>
                <a:cs typeface="Adobe 宋体 Std L"/>
                <a:sym typeface="Adobe 宋体 Std L"/>
              </a:defRPr>
            </a:pPr>
            <a:r>
              <a:rPr sz="1800"/>
              <a:t>hello.world();</a:t>
            </a:r>
            <a:endParaRPr sz="1800"/>
          </a:p>
          <a:p>
            <a:pPr>
              <a:defRPr sz="2000">
                <a:latin typeface="Adobe 宋体 Std L"/>
                <a:ea typeface="Adobe 宋体 Std L"/>
                <a:cs typeface="Adobe 宋体 Std L"/>
                <a:sym typeface="Adobe 宋体 Std L"/>
              </a:defRPr>
            </a:pPr>
            <a:r>
              <a:rPr sz="1800"/>
              <a:t>以上实例中，代码 require('./hello') 引入了当前目录下的hello.js文件（./ 为当前目录，node.js默认后缀为js）。</a:t>
            </a:r>
            <a:endParaRPr sz="1800"/>
          </a:p>
          <a:p>
            <a:pPr>
              <a:defRPr sz="2000">
                <a:latin typeface="Adobe 宋体 Std L"/>
                <a:ea typeface="Adobe 宋体 Std L"/>
                <a:cs typeface="Adobe 宋体 Std L"/>
                <a:sym typeface="Adobe 宋体 Std L"/>
              </a:defRPr>
            </a:pPr>
            <a:r>
              <a:rPr sz="1800"/>
              <a:t>Node.js 提供了exports 和 require 两个对象，其中 exports 是模块公开的接口，require 用于从外部获取一个模块的接口，即所获取模块的 exports 对象。 </a:t>
            </a:r>
            <a:endParaRPr sz="1800"/>
          </a:p>
          <a:p>
            <a:pPr>
              <a:defRPr sz="2000">
                <a:latin typeface="Adobe 宋体 Std L"/>
                <a:ea typeface="Adobe 宋体 Std L"/>
                <a:cs typeface="Adobe 宋体 Std L"/>
                <a:sym typeface="Adobe 宋体 Std L"/>
              </a:defRPr>
            </a:pPr>
            <a:endParaRPr sz="1800"/>
          </a:p>
          <a:p>
            <a:pPr>
              <a:defRPr sz="2000">
                <a:latin typeface="Adobe 宋体 Std L"/>
                <a:ea typeface="Adobe 宋体 Std L"/>
                <a:cs typeface="Adobe 宋体 Std L"/>
                <a:sym typeface="Adobe 宋体 Std L"/>
              </a:defRPr>
            </a:pPr>
            <a:r>
              <a:rPr lang="zh-CN" sz="1400"/>
              <a:t>如</a:t>
            </a:r>
            <a:r>
              <a:rPr sz="1400"/>
              <a:t>创建hello.js文件，代码如下：</a:t>
            </a:r>
            <a:endParaRPr sz="1400"/>
          </a:p>
          <a:p>
            <a:pPr>
              <a:defRPr sz="2000">
                <a:latin typeface="Adobe 宋体 Std L"/>
                <a:ea typeface="Adobe 宋体 Std L"/>
                <a:cs typeface="Adobe 宋体 Std L"/>
                <a:sym typeface="Adobe 宋体 Std L"/>
              </a:defRPr>
            </a:pPr>
            <a:r>
              <a:rPr sz="1400"/>
              <a:t>exports.world = function() {</a:t>
            </a:r>
            <a:endParaRPr sz="1400"/>
          </a:p>
          <a:p>
            <a:pPr>
              <a:defRPr sz="2000">
                <a:latin typeface="Adobe 宋体 Std L"/>
                <a:ea typeface="Adobe 宋体 Std L"/>
                <a:cs typeface="Adobe 宋体 Std L"/>
                <a:sym typeface="Adobe 宋体 Std L"/>
              </a:defRPr>
            </a:pPr>
            <a:r>
              <a:rPr sz="1400"/>
              <a:t>  console.log('Hello World');</a:t>
            </a:r>
            <a:endParaRPr sz="1400"/>
          </a:p>
          <a:p>
            <a:pPr>
              <a:defRPr sz="2000">
                <a:latin typeface="Adobe 宋体 Std L"/>
                <a:ea typeface="Adobe 宋体 Std L"/>
                <a:cs typeface="Adobe 宋体 Std L"/>
                <a:sym typeface="Adobe 宋体 Std L"/>
              </a:defRPr>
            </a:pPr>
            <a:r>
              <a:rPr sz="1400"/>
              <a:t>}</a:t>
            </a:r>
            <a:endParaRPr sz="1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/>
    </mc:Choice>
    <mc:Fallback>
      <p:transition spd="med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 idx="4294967295"/>
          </p:nvPr>
        </p:nvSpPr>
        <p:spPr>
          <a:xfrm>
            <a:off x="457200" y="206375"/>
            <a:ext cx="8229600" cy="70802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>
                <a:sym typeface="+mn-ea"/>
              </a:rPr>
              <a:t>3、主模块</a:t>
            </a:r>
            <a:endParaRPr>
              <a:sym typeface="+mn-ea"/>
            </a:endParaRPr>
          </a:p>
        </p:txBody>
      </p:sp>
      <p:sp>
        <p:nvSpPr>
          <p:cNvPr id="49" name="Shape 49"/>
          <p:cNvSpPr/>
          <p:nvPr/>
        </p:nvSpPr>
        <p:spPr>
          <a:xfrm>
            <a:off x="723074" y="1141730"/>
            <a:ext cx="7086367" cy="100584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>
            <a:spAutoFit/>
          </a:bodyPr>
          <a:lstStyle/>
          <a:p>
            <a:pPr>
              <a:defRPr sz="2000">
                <a:latin typeface="Adobe 宋体 Std L"/>
                <a:ea typeface="Adobe 宋体 Std L"/>
                <a:cs typeface="Adobe 宋体 Std L"/>
                <a:sym typeface="Adobe 宋体 Std L"/>
              </a:defRPr>
            </a:pPr>
            <a:r>
              <a:t>3、主模块</a:t>
            </a:r>
          </a:p>
          <a:p>
            <a:pPr>
              <a:defRPr sz="2000">
                <a:latin typeface="Adobe 宋体 Std L"/>
                <a:ea typeface="Adobe 宋体 Std L"/>
                <a:cs typeface="Adobe 宋体 Std L"/>
                <a:sym typeface="Adobe 宋体 Std L"/>
              </a:defRPr>
            </a:pPr>
            <a:r>
              <a:t>1、演示模块之间加载机制</a:t>
            </a:r>
          </a:p>
          <a:p>
            <a:pPr>
              <a:defRPr sz="2000">
                <a:latin typeface="Adobe 宋体 Std L"/>
                <a:ea typeface="Adobe 宋体 Std L"/>
                <a:cs typeface="Adobe 宋体 Std L"/>
                <a:sym typeface="Adobe 宋体 Std L"/>
              </a:defRPr>
            </a:pPr>
            <a:r>
              <a:t>2、二进制模块了解一下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/>
    </mc:Choice>
    <mc:Fallback>
      <p:transition spd="med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 idx="4294967295"/>
          </p:nvPr>
        </p:nvSpPr>
        <p:spPr>
          <a:xfrm>
            <a:off x="457200" y="206375"/>
            <a:ext cx="8229600" cy="70802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>
                <a:sym typeface="+mn-ea"/>
              </a:rPr>
              <a:t>3</a:t>
            </a:r>
            <a:r>
              <a:rPr>
                <a:sym typeface="+mn-ea"/>
              </a:rPr>
              <a:t>、</a:t>
            </a:r>
            <a:r>
              <a:rPr lang="zh-CN">
                <a:sym typeface="+mn-ea"/>
              </a:rPr>
              <a:t>主</a:t>
            </a:r>
            <a:r>
              <a:rPr>
                <a:sym typeface="+mn-ea"/>
              </a:rPr>
              <a:t>模块</a:t>
            </a:r>
            <a:endParaRPr>
              <a:sym typeface="+mn-ea"/>
            </a:endParaRPr>
          </a:p>
        </p:txBody>
      </p:sp>
      <p:sp>
        <p:nvSpPr>
          <p:cNvPr id="49" name="Shape 49"/>
          <p:cNvSpPr/>
          <p:nvPr/>
        </p:nvSpPr>
        <p:spPr>
          <a:xfrm>
            <a:off x="723074" y="1141730"/>
            <a:ext cx="7086367" cy="100584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>
            <a:spAutoFit/>
          </a:bodyPr>
          <a:lstStyle/>
          <a:p>
            <a:pPr>
              <a:defRPr sz="2000">
                <a:latin typeface="Adobe 宋体 Std L"/>
                <a:ea typeface="Adobe 宋体 Std L"/>
                <a:cs typeface="Adobe 宋体 Std L"/>
                <a:sym typeface="Adobe 宋体 Std L"/>
              </a:defRPr>
            </a:pPr>
            <a:r>
              <a:t>主模块</a:t>
            </a:r>
          </a:p>
          <a:p>
            <a:pPr>
              <a:defRPr sz="2000">
                <a:latin typeface="Adobe 宋体 Std L"/>
                <a:ea typeface="Adobe 宋体 Std L"/>
                <a:cs typeface="Adobe 宋体 Std L"/>
                <a:sym typeface="Adobe 宋体 Std L"/>
              </a:defRPr>
            </a:pPr>
            <a:r>
              <a:t>通过命令行参数传递给 NodeJS 以启动程序的模块被称为主模块。主模块负责调度组成整个程序的其它模块完成工作。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/>
    </mc:Choice>
    <mc:Fallback>
      <p:transition spd="med"/>
    </mc:Fallback>
  </mc:AlternateContent>
</p:sld>
</file>

<file path=ppt/theme/theme1.xml><?xml version="1.0" encoding="utf-8"?>
<a:theme xmlns:a="http://schemas.openxmlformats.org/drawingml/2006/main" name="Office 主题_2">
  <a:themeElements>
    <a:clrScheme name="Office 主题_2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主题_2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主题_2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微软雅黑" panose="020B0503020204020204" charset="-122"/>
            <a:ea typeface="微软雅黑" panose="020B0503020204020204" charset="-122"/>
            <a:cs typeface="微软雅黑" panose="020B0503020204020204" charset="-122"/>
            <a:sym typeface="微软雅黑" panose="020B0503020204020204" charset="-122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微软雅黑" panose="020B0503020204020204" charset="-122"/>
            <a:ea typeface="微软雅黑" panose="020B0503020204020204" charset="-122"/>
            <a:cs typeface="微软雅黑" panose="020B0503020204020204" charset="-122"/>
            <a:sym typeface="微软雅黑" panose="020B0503020204020204" charset="-122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_2">
  <a:themeElements>
    <a:clrScheme name="Office 主题_2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主题_2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主题_2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微软雅黑" panose="020B0503020204020204" charset="-122"/>
            <a:ea typeface="微软雅黑" panose="020B0503020204020204" charset="-122"/>
            <a:cs typeface="微软雅黑" panose="020B0503020204020204" charset="-122"/>
            <a:sym typeface="微软雅黑" panose="020B0503020204020204" charset="-122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微软雅黑" panose="020B0503020204020204" charset="-122"/>
            <a:ea typeface="微软雅黑" panose="020B0503020204020204" charset="-122"/>
            <a:cs typeface="微软雅黑" panose="020B0503020204020204" charset="-122"/>
            <a:sym typeface="微软雅黑" panose="020B0503020204020204" charset="-122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2247</Words>
  <Application>WPS 演示</Application>
  <PresentationFormat/>
  <Paragraphs>113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6" baseType="lpstr">
      <vt:lpstr>Arial</vt:lpstr>
      <vt:lpstr>宋体</vt:lpstr>
      <vt:lpstr>Wingdings</vt:lpstr>
      <vt:lpstr>微软雅黑</vt:lpstr>
      <vt:lpstr>Wingdings</vt:lpstr>
      <vt:lpstr>Arial</vt:lpstr>
      <vt:lpstr>Calibri</vt:lpstr>
      <vt:lpstr>Adobe 宋体 Std L</vt:lpstr>
      <vt:lpstr>Calibri</vt:lpstr>
      <vt:lpstr>Calibri</vt:lpstr>
      <vt:lpstr>Office 主题_2</vt:lpstr>
      <vt:lpstr>第8单元</vt:lpstr>
      <vt:lpstr>第八单元 了解nodejs</vt:lpstr>
      <vt:lpstr>1、nodejs使用规范</vt:lpstr>
      <vt:lpstr>1、nodejs使用规范</vt:lpstr>
      <vt:lpstr>2、模块</vt:lpstr>
      <vt:lpstr>2-1、require，exports，module</vt:lpstr>
      <vt:lpstr>2-2、模块初始化</vt:lpstr>
      <vt:lpstr>3、主模块</vt:lpstr>
      <vt:lpstr>3、主模块</vt:lpstr>
      <vt:lpstr>3、主模块</vt:lpstr>
      <vt:lpstr>3、主模块</vt:lpstr>
      <vt:lpstr>3、主模块</vt:lpstr>
      <vt:lpstr>3、主模块</vt:lpstr>
      <vt:lpstr>3-2、二进制模块了解一下</vt:lpstr>
      <vt:lpstr>3-2、二进制模块了解一下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第五单元</dc:title>
  <dc:creator/>
  <cp:lastModifiedBy>pg</cp:lastModifiedBy>
  <cp:revision>18</cp:revision>
  <dcterms:created xsi:type="dcterms:W3CDTF">2017-03-07T00:09:00Z</dcterms:created>
  <dcterms:modified xsi:type="dcterms:W3CDTF">2017-03-12T17:08:31Z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2052-10.1.0.6260</vt:lpwstr>
  </property>
</Properties>
</file>