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0" r:id="rId6"/>
    <p:sldId id="275" r:id="rId7"/>
    <p:sldId id="278" r:id="rId8"/>
    <p:sldId id="276" r:id="rId9"/>
    <p:sldId id="271" r:id="rId10"/>
    <p:sldId id="27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6" name="Shape 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开场白、课程适合人群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即：课程面向的对象，此处的描述一定要清晰、具体，有针对性，要包括：学前有怎样的知识准备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pt01-01.jpeg" descr="ppt01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Shape 21"/>
          <p:cNvSpPr/>
          <p:nvPr/>
        </p:nvSpPr>
        <p:spPr>
          <a:xfrm>
            <a:off x="4500562" y="3579812"/>
            <a:ext cx="1655763" cy="2159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22" name="积云logo.png" descr="积云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7" y="0"/>
            <a:ext cx="1204913" cy="850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" name="Shape 23"/>
          <p:cNvSpPr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2484437" y="842962"/>
            <a:ext cx="431042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700"/>
              </a:spcBef>
              <a:buSzPct val="100000"/>
              <a:buFont typeface="Arial" panose="020B0604020202020204"/>
              <a:buChar char="•"/>
              <a:defRPr sz="3200"/>
            </a:lvl1pPr>
          </a:lstStyle>
          <a:p>
            <a:r>
              <a:t>扫我有更多精彩课程呦</a:t>
            </a:r>
          </a:p>
        </p:txBody>
      </p:sp>
      <p:pic>
        <p:nvPicPr>
          <p:cNvPr id="31" name="课工场最终蓝绿色v1-3.png" descr="课工场最终蓝绿色v1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5" y="123825"/>
            <a:ext cx="1206500" cy="519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2" name="ppt01-01.jpeg" descr="ppt01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" name="Shape 33"/>
          <p:cNvSpPr/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34" name="Shape 34"/>
          <p:cNvSpPr/>
          <p:nvPr>
            <p:ph type="body" idx="1" hasCustomPrompt="1"/>
          </p:nvPr>
        </p:nvSpPr>
        <p:spPr>
          <a:xfrm>
            <a:off x="457200" y="981075"/>
            <a:ext cx="8229600" cy="36131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rot="5400000">
            <a:off x="-33338" y="334962"/>
            <a:ext cx="498476" cy="428626"/>
          </a:xfrm>
          <a:prstGeom prst="triangle">
            <a:avLst/>
          </a:prstGeom>
          <a:solidFill>
            <a:srgbClr val="0099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积云logo.png" descr="积云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162" y="-52388"/>
            <a:ext cx="1204913" cy="8509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13144" y="4769961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»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888365" marR="0" indent="-37401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90000"/>
        <a:buFont typeface="Wingdings" panose="05000000000000000000"/>
        <a:buChar char="■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440180" marR="0" indent="-41148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85000"/>
        <a:buFont typeface="Wingdings" panose="05000000000000000000"/>
        <a:buChar char="◆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800225" marR="0" indent="-42862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–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»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628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086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5433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4000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 idx="4294967295"/>
          </p:nvPr>
        </p:nvSpPr>
        <p:spPr>
          <a:xfrm>
            <a:off x="1214437" y="1631950"/>
            <a:ext cx="6858001" cy="118427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600">
                <a:solidFill>
                  <a:srgbClr val="009966"/>
                </a:solidFill>
              </a:defRPr>
            </a:lvl1pPr>
          </a:lstStyle>
          <a:p>
            <a:r>
              <a:t>第</a:t>
            </a:r>
            <a:r>
              <a:rPr lang="zh-CN"/>
              <a:t>七</a:t>
            </a:r>
            <a:r>
              <a:t>单元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第七章 了解nodejs</a:t>
            </a: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16154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1、node简介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2、node的特点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3、如何安装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4、如何运行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5、总结：配置好环境，成功用两种方法打印出hello world！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1</a:t>
            </a:r>
            <a:r>
              <a:rPr lang="zh-CN" altLang="en-US"/>
              <a:t>、</a:t>
            </a:r>
            <a:r>
              <a:t>了解nodejs</a:t>
            </a: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19202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简单的说 Node.js 就是运行在服务端的 JavaScript。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Node.js 是一个基于Chrome JavaScript 运行时建立的一个平台。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Node.js是一个事件驱动I/O服务端JavaScript环境，基于Google的V8引擎，V8引擎执行Javascript的速度非常快，性能非常好。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2</a:t>
            </a:r>
            <a:r>
              <a:rPr lang="zh-CN" altLang="en-US"/>
              <a:t>、</a:t>
            </a:r>
            <a:r>
              <a:rPr>
                <a:sym typeface="+mn-ea"/>
              </a:rPr>
              <a:t>node的特点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34442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ln/>
                <a:solidFill>
                  <a:schemeClr val="tx1"/>
                </a:solidFill>
                <a:sym typeface="+mn-ea"/>
              </a:rPr>
              <a:t>node的特点</a:t>
            </a:r>
            <a:endParaRPr>
              <a:ln/>
              <a:solidFill>
                <a:schemeClr val="tx1"/>
              </a:solidFill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ln/>
                <a:solidFill>
                  <a:schemeClr val="tx1"/>
                </a:solidFill>
              </a:rPr>
              <a:t>1、异步I/0</a:t>
            </a:r>
            <a:endParaRPr>
              <a:ln/>
              <a:solidFill>
                <a:schemeClr val="tx1"/>
              </a:solidFill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zh-CN">
                <a:ln/>
                <a:solidFill>
                  <a:schemeClr val="tx1"/>
                </a:solidFill>
              </a:rPr>
              <a:t>非阻塞式</a:t>
            </a:r>
            <a:r>
              <a:rPr lang="en-US" altLang="zh-CN">
                <a:ln/>
                <a:solidFill>
                  <a:schemeClr val="tx1"/>
                </a:solidFill>
              </a:rPr>
              <a:t>I/O,</a:t>
            </a:r>
            <a:r>
              <a:rPr lang="zh-CN" altLang="en-US">
                <a:ln/>
                <a:solidFill>
                  <a:schemeClr val="tx1"/>
                </a:solidFill>
              </a:rPr>
              <a:t>就是</a:t>
            </a:r>
            <a:r>
              <a:rPr lang="en-US" altLang="zh-CN">
                <a:ln/>
                <a:solidFill>
                  <a:schemeClr val="tx1"/>
                </a:solidFill>
              </a:rPr>
              <a:t>I/O</a:t>
            </a:r>
            <a:r>
              <a:rPr lang="zh-CN" altLang="en-US">
                <a:ln/>
                <a:solidFill>
                  <a:schemeClr val="tx1"/>
                </a:solidFill>
              </a:rPr>
              <a:t>过程中程序不会假死</a:t>
            </a:r>
            <a:endParaRPr lang="zh-CN" altLang="en-US">
              <a:ln/>
              <a:solidFill>
                <a:schemeClr val="tx1"/>
              </a:solidFill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ln/>
                <a:solidFill>
                  <a:schemeClr val="tx1"/>
                </a:solidFill>
              </a:rPr>
              <a:t>2、事件与回调函数</a:t>
            </a:r>
            <a:endParaRPr>
              <a:ln/>
              <a:solidFill>
                <a:schemeClr val="tx1"/>
              </a:solidFill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ln/>
                <a:solidFill>
                  <a:schemeClr val="tx1"/>
                </a:solidFill>
              </a:rPr>
              <a:t>3、单线程</a:t>
            </a:r>
            <a:endParaRPr>
              <a:ln/>
              <a:solidFill>
                <a:schemeClr val="tx1"/>
              </a:solidFill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zh-CN">
                <a:ln/>
                <a:solidFill>
                  <a:schemeClr val="tx1"/>
                </a:solidFill>
              </a:rPr>
              <a:t>线程和进程</a:t>
            </a:r>
            <a:endParaRPr lang="zh-CN">
              <a:ln/>
              <a:solidFill>
                <a:schemeClr val="tx1"/>
              </a:solidFill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zh-CN">
                <a:ln/>
                <a:solidFill>
                  <a:schemeClr val="tx1"/>
                </a:solidFill>
              </a:rPr>
              <a:t>进程是程序占用系统资源（运算，存储）的基本单位</a:t>
            </a:r>
            <a:endParaRPr lang="zh-CN">
              <a:ln/>
              <a:solidFill>
                <a:schemeClr val="tx1"/>
              </a:solidFill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zh-CN">
                <a:ln/>
                <a:solidFill>
                  <a:schemeClr val="tx1"/>
                </a:solidFill>
              </a:rPr>
              <a:t>线程是独立运行和独立调度的基本单位（多线程就指同时执行多段代码）</a:t>
            </a:r>
            <a:endParaRPr lang="zh-CN">
              <a:ln/>
              <a:solidFill>
                <a:schemeClr val="tx1"/>
              </a:solidFill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ln/>
                <a:solidFill>
                  <a:schemeClr val="tx1"/>
                </a:solidFill>
              </a:rPr>
              <a:t>4、跨平台</a:t>
            </a:r>
            <a:endParaRPr>
              <a:ln/>
              <a:solidFill>
                <a:schemeClr val="tx1"/>
              </a:solidFill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zh-CN">
                <a:ln/>
                <a:solidFill>
                  <a:schemeClr val="tx1"/>
                </a:solidFill>
              </a:rPr>
              <a:t>实时处理数据，运行在不同的平台设备上。</a:t>
            </a:r>
            <a:endParaRPr lang="zh-CN">
              <a:ln/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2</a:t>
            </a:r>
            <a:r>
              <a:rPr lang="zh-CN" altLang="en-US"/>
              <a:t>、</a:t>
            </a:r>
            <a:r>
              <a:rPr>
                <a:sym typeface="+mn-ea"/>
              </a:rPr>
              <a:t>node的特点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28346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优点：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1. 高并发（最重要的优点）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2. 适合I/O密集型应用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缺点：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en-US"/>
              <a:t>1</a:t>
            </a:r>
            <a:r>
              <a:t>. 只支持单核CPU，不能充分利用CPU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en-US"/>
              <a:t>2</a:t>
            </a:r>
            <a:r>
              <a:t>. 可靠性低，一旦代码某个环节崩溃，整个系统都崩溃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en-US"/>
              <a:t>3</a:t>
            </a:r>
            <a:r>
              <a:t>. 开源组件库质量参差不齐，更新快，向下不兼容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en-US"/>
              <a:t>4</a:t>
            </a:r>
            <a:r>
              <a:t>. Debug不方便，错误没有stack trace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3</a:t>
            </a:r>
            <a:r>
              <a:rPr lang="zh-CN" altLang="en-US"/>
              <a:t>、如何安装</a:t>
            </a:r>
            <a:endParaRPr lang="zh-CN" altLang="en-US"/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16154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Node.js是一个事件驱动I/O服务端JavaScript环境，基于Google的V8引擎，V8引擎执行Javascript的速度非常快，性能非常好。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zh-CN" altLang="en-US"/>
              <a:t>使用命令行安装</a:t>
            </a:r>
            <a:r>
              <a:rPr lang="en-US" altLang="zh-CN"/>
              <a:t>node.js</a:t>
            </a:r>
            <a:r>
              <a:rPr lang="zh-CN" altLang="en-US"/>
              <a:t>和</a:t>
            </a:r>
            <a:r>
              <a:rPr lang="en-US" altLang="zh-CN"/>
              <a:t>npm</a:t>
            </a:r>
            <a:endParaRPr lang="en-US" altLang="zh-CN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en-US" altLang="zh-CN"/>
              <a:t>Node.js</a:t>
            </a:r>
            <a:r>
              <a:rPr lang="zh-CN" altLang="en-US"/>
              <a:t>官网：</a:t>
            </a:r>
            <a:r>
              <a:rPr lang="en-US" altLang="zh-CN"/>
              <a:t>http://nodejs.org/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4、如何运行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16154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1、运行方式（外部文件，终端）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zh-CN" altLang="en-US"/>
              <a:t>在命令行中直接输入</a:t>
            </a:r>
            <a:r>
              <a:rPr lang="en-US" altLang="zh-CN"/>
              <a:t>node</a:t>
            </a:r>
            <a:r>
              <a:rPr lang="zh-CN" altLang="en-US"/>
              <a:t>，就可以进命令行编程。</a:t>
            </a:r>
            <a:endParaRPr lang="zh-CN" altLang="en-US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endParaRPr lang="zh-CN" altLang="en-US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zh-CN" altLang="en-US"/>
              <a:t>外部文件执行，将代码写在</a:t>
            </a:r>
            <a:r>
              <a:rPr lang="en-US" altLang="zh-CN"/>
              <a:t>js</a:t>
            </a:r>
            <a:r>
              <a:rPr lang="zh-CN" altLang="en-US"/>
              <a:t>文件中，</a:t>
            </a:r>
            <a:r>
              <a:rPr lang="en-US" altLang="zh-CN"/>
              <a:t>node XX.js</a:t>
            </a:r>
            <a:endParaRPr lang="en-US" altLang="zh-CN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5、总结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19202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3、如何安装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1、安装nodejs程序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2、编译安装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4、如何运行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1、运行方式（外部文件，终端）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5、总结：配置好环境，成功用两种方法打印出hello world！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heme/theme1.xml><?xml version="1.0" encoding="utf-8"?>
<a:theme xmlns:a="http://schemas.openxmlformats.org/drawingml/2006/main" name="Office 主题_2">
  <a:themeElements>
    <a:clrScheme name="Office 主题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_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_2">
  <a:themeElements>
    <a:clrScheme name="Office 主题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_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WPS 演示</Application>
  <PresentationFormat/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</vt:lpstr>
      <vt:lpstr>Calibri</vt:lpstr>
      <vt:lpstr>Adobe 宋体 Std L</vt:lpstr>
      <vt:lpstr>Calibri</vt:lpstr>
      <vt:lpstr>Arial Unicode MS</vt:lpstr>
      <vt:lpstr>Calibri</vt:lpstr>
      <vt:lpstr>Helvetica</vt:lpstr>
      <vt:lpstr>Office 主题_2</vt:lpstr>
      <vt:lpstr>第七单元</vt:lpstr>
      <vt:lpstr>第七章 了解nodejs</vt:lpstr>
      <vt:lpstr>1、了解nodejs</vt:lpstr>
      <vt:lpstr>2、node的特点</vt:lpstr>
      <vt:lpstr>2、node的特点</vt:lpstr>
      <vt:lpstr>3、如何安装</vt:lpstr>
      <vt:lpstr>4、如何运行</vt:lpstr>
      <vt:lpstr>5、总结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第五单元</dc:title>
  <dc:creator/>
  <cp:lastModifiedBy>pg</cp:lastModifiedBy>
  <cp:revision>14</cp:revision>
  <dcterms:created xsi:type="dcterms:W3CDTF">2017-03-07T00:09:00Z</dcterms:created>
  <dcterms:modified xsi:type="dcterms:W3CDTF">2017-03-13T05:40:36Z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