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4792" r:id="rId5"/>
    <p:sldId id="4870" r:id="rId6"/>
    <p:sldId id="4872" r:id="rId7"/>
    <p:sldId id="4873" r:id="rId8"/>
    <p:sldId id="4874" r:id="rId9"/>
    <p:sldId id="4869" r:id="rId10"/>
    <p:sldId id="4877" r:id="rId11"/>
    <p:sldId id="4879" r:id="rId12"/>
    <p:sldId id="4880" r:id="rId13"/>
    <p:sldId id="4881" r:id="rId14"/>
    <p:sldId id="4882" r:id="rId15"/>
    <p:sldId id="4875" r:id="rId16"/>
    <p:sldId id="4885" r:id="rId17"/>
    <p:sldId id="4886" r:id="rId18"/>
    <p:sldId id="4887" r:id="rId19"/>
    <p:sldId id="4888" r:id="rId20"/>
    <p:sldId id="4889" r:id="rId21"/>
    <p:sldId id="4883" r:id="rId22"/>
    <p:sldId id="4884" r:id="rId23"/>
    <p:sldId id="4890" r:id="rId24"/>
    <p:sldId id="4891" r:id="rId25"/>
    <p:sldId id="4892" r:id="rId26"/>
    <p:sldId id="4893" r:id="rId27"/>
    <p:sldId id="4907" r:id="rId28"/>
    <p:sldId id="4894" r:id="rId29"/>
    <p:sldId id="4895" r:id="rId30"/>
    <p:sldId id="4896" r:id="rId31"/>
    <p:sldId id="4897" r:id="rId32"/>
    <p:sldId id="4898" r:id="rId33"/>
    <p:sldId id="4899" r:id="rId34"/>
    <p:sldId id="4900" r:id="rId35"/>
    <p:sldId id="4901" r:id="rId36"/>
    <p:sldId id="4902" r:id="rId37"/>
    <p:sldId id="4910" r:id="rId38"/>
    <p:sldId id="4903" r:id="rId39"/>
    <p:sldId id="4905" r:id="rId40"/>
    <p:sldId id="4924" r:id="rId41"/>
    <p:sldId id="4876" r:id="rId42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2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312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318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6" Type="http://schemas.openxmlformats.org/officeDocument/2006/relationships/notesSlide" Target="../notesSlides/notesSlide1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5" Type="http://schemas.openxmlformats.org/officeDocument/2006/relationships/notesSlide" Target="../notesSlides/notesSlide19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7" Type="http://schemas.openxmlformats.org/officeDocument/2006/relationships/notesSlide" Target="../notesSlides/notesSlide2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6" Type="http://schemas.openxmlformats.org/officeDocument/2006/relationships/notesSlide" Target="../notesSlides/notesSlide21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0" Type="http://schemas.openxmlformats.org/officeDocument/2006/relationships/notesSlide" Target="../notesSlides/notesSlide22.xml"/><Relationship Id="rId3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25.xml"/><Relationship Id="rId27" Type="http://schemas.openxmlformats.org/officeDocument/2006/relationships/tags" Target="../tags/tag224.xml"/><Relationship Id="rId26" Type="http://schemas.openxmlformats.org/officeDocument/2006/relationships/tags" Target="../tags/tag223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199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1.xml"/><Relationship Id="rId2" Type="http://schemas.openxmlformats.org/officeDocument/2006/relationships/image" Target="../media/image2.jpeg"/><Relationship Id="rId1" Type="http://schemas.openxmlformats.org/officeDocument/2006/relationships/tags" Target="../tags/tag23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6" Type="http://schemas.openxmlformats.org/officeDocument/2006/relationships/notesSlide" Target="../notesSlides/notesSlide2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45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1.xml"/><Relationship Id="rId5" Type="http://schemas.openxmlformats.org/officeDocument/2006/relationships/image" Target="../media/image4.png"/><Relationship Id="rId4" Type="http://schemas.openxmlformats.org/officeDocument/2006/relationships/tags" Target="../tags/tag250.xml"/><Relationship Id="rId3" Type="http://schemas.openxmlformats.org/officeDocument/2006/relationships/image" Target="../media/image3.png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4.xml"/><Relationship Id="rId3" Type="http://schemas.openxmlformats.org/officeDocument/2006/relationships/image" Target="../media/image5.jpeg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1" Type="http://schemas.openxmlformats.org/officeDocument/2006/relationships/notesSlide" Target="../notesSlides/notesSlide3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6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notesSlide" Target="../notesSlides/notesSlide3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7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3" Type="http://schemas.openxmlformats.org/officeDocument/2006/relationships/notesSlide" Target="../notesSlides/notesSlide3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tags" Target="../tags/tag28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3" Type="http://schemas.openxmlformats.org/officeDocument/2006/relationships/notesSlide" Target="../notesSlides/notesSlide3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1" Type="http://schemas.openxmlformats.org/officeDocument/2006/relationships/notesSlide" Target="../notesSlides/notesSlide3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0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操作系统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处理器调度原理与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设计（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春季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342900" y="1107440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指令流的描述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指令流的描述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在并发执行中，指令流可能</a:t>
            </a:r>
            <a:r>
              <a:rPr lang="zh-CN" altLang="en-US" sz="2000">
                <a:solidFill>
                  <a:srgbClr val="9C0B15"/>
                </a:solidFill>
              </a:rPr>
              <a:t>随时被打断</a:t>
            </a:r>
            <a:r>
              <a:rPr lang="zh-CN" altLang="en-US" sz="2000"/>
              <a:t>。被打断的指令流的状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态信息不能丢失。这些状态信息包括两部分，一部分是</a:t>
            </a:r>
            <a:r>
              <a:rPr lang="zh-CN" altLang="en-US" sz="2000">
                <a:solidFill>
                  <a:srgbClr val="9C0B15"/>
                </a:solidFill>
              </a:rPr>
              <a:t>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自己的上下文</a:t>
            </a:r>
            <a:r>
              <a:rPr lang="zh-CN" altLang="en-US" sz="2000"/>
              <a:t>，另一部分则是该指令流</a:t>
            </a:r>
            <a:r>
              <a:rPr lang="zh-CN" altLang="en-US" sz="2000">
                <a:solidFill>
                  <a:srgbClr val="9C0B15"/>
                </a:solidFill>
              </a:rPr>
              <a:t>对CP</a:t>
            </a:r>
            <a:r>
              <a:rPr lang="en-US" altLang="zh-CN" sz="2000">
                <a:solidFill>
                  <a:srgbClr val="9C0B15"/>
                </a:solidFill>
              </a:rPr>
              <a:t>U</a:t>
            </a:r>
            <a:r>
              <a:rPr lang="zh-CN" altLang="en-US" sz="2000">
                <a:solidFill>
                  <a:srgbClr val="9C0B15"/>
                </a:solidFill>
              </a:rPr>
              <a:t>的占用状态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上下文</a:t>
            </a:r>
            <a:r>
              <a:rPr lang="en-US" altLang="zh-CN" sz="2000"/>
              <a:t>		</a:t>
            </a:r>
            <a:r>
              <a:rPr lang="zh-CN" altLang="en-US" sz="2000"/>
              <a:t>指令流的上下文包括什么？</a:t>
            </a:r>
            <a:r>
              <a:rPr lang="zh-CN" altLang="en-US" sz="2000"/>
              <a:t>为什么？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提示：考虑原理类似的</a:t>
            </a:r>
            <a:r>
              <a:rPr lang="zh-CN" altLang="en-US" sz="2000">
                <a:solidFill>
                  <a:srgbClr val="9C0B15"/>
                </a:solidFill>
              </a:rPr>
              <a:t>中断上下文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寄存器组</a:t>
            </a:r>
            <a:r>
              <a:rPr lang="en-US" altLang="zh-CN" sz="2000"/>
              <a:t>	</a:t>
            </a:r>
            <a:r>
              <a:rPr lang="zh-CN" altLang="en-US" sz="2000"/>
              <a:t>一个指令流的上下文就是</a:t>
            </a:r>
            <a:r>
              <a:rPr lang="zh-CN" altLang="en-US" sz="2000">
                <a:solidFill>
                  <a:srgbClr val="9C0B15"/>
                </a:solidFill>
              </a:rPr>
              <a:t>足够使其恢复被打断时的状态</a:t>
            </a:r>
            <a:r>
              <a:rPr lang="zh-CN" altLang="en-US" sz="2000"/>
              <a:t>的内容。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这一般包括了其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寄存器组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>
                <a:solidFill>
                  <a:srgbClr val="9C0B15"/>
                </a:solidFill>
              </a:rPr>
              <a:t>执行栈</a:t>
            </a:r>
            <a:r>
              <a:rPr lang="zh-CN" altLang="en-US" sz="2000"/>
              <a:t>。在切换指令流时，一个非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常方便的做法就是把寄存器组保存在</a:t>
            </a:r>
            <a:r>
              <a:rPr lang="zh-CN" altLang="en-US" sz="2000"/>
              <a:t>执行栈上，合适时再恢复。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状态</a:t>
            </a:r>
            <a:r>
              <a:rPr lang="en-US" altLang="zh-CN" sz="2000"/>
              <a:t>		</a:t>
            </a:r>
            <a:r>
              <a:rPr lang="zh-CN" altLang="en-US" sz="2000"/>
              <a:t>一个指令流可以按照它</a:t>
            </a:r>
            <a:r>
              <a:rPr lang="zh-CN" altLang="en-US" sz="2000">
                <a:solidFill>
                  <a:srgbClr val="9C0B15"/>
                </a:solidFill>
              </a:rPr>
              <a:t>对CPU的占用状态</a:t>
            </a:r>
            <a:r>
              <a:rPr lang="zh-CN" altLang="en-US" sz="2000"/>
              <a:t>分成</a:t>
            </a:r>
            <a:r>
              <a:rPr lang="zh-CN" altLang="en-US" sz="2000"/>
              <a:t>几类？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运行</a:t>
            </a:r>
            <a:r>
              <a:rPr lang="en-US" altLang="zh-CN" sz="2000"/>
              <a:t>		</a:t>
            </a:r>
            <a:r>
              <a:rPr lang="zh-CN" altLang="en-US" sz="2000"/>
              <a:t>当前指令流正在</a:t>
            </a:r>
            <a:r>
              <a:rPr lang="zh-CN" altLang="en-US" sz="2000"/>
              <a:t>运行。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不运行</a:t>
            </a:r>
            <a:r>
              <a:rPr lang="en-US" altLang="zh-CN" sz="2000"/>
              <a:t>		</a:t>
            </a:r>
            <a:r>
              <a:rPr lang="zh-CN" altLang="en-US" sz="2000"/>
              <a:t>当前指令流不在运行。再细分，不运行可能是</a:t>
            </a:r>
            <a:r>
              <a:rPr lang="zh-CN" altLang="en-US" sz="2000"/>
              <a:t>因为：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就绪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当前指令流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可以运行了，但CPU因为某些原因还没轮到</a:t>
            </a:r>
            <a:r>
              <a:rPr lang="en-US" altLang="zh-CN" sz="2000"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它</a:t>
            </a:r>
            <a:r>
              <a:rPr lang="zh-CN" altLang="en-US" sz="2000">
                <a:sym typeface="+mn-ea"/>
              </a:rPr>
              <a:t>，轮到它就可以立马</a:t>
            </a:r>
            <a:r>
              <a:rPr lang="zh-CN" altLang="en-US" sz="2000">
                <a:sym typeface="+mn-ea"/>
              </a:rPr>
              <a:t>运行。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阻塞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当前指令流在等待，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就算有空闲CPU也没法运行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1166495" y="4175125"/>
            <a:ext cx="7349490" cy="2388870"/>
          </a:xfrm>
          <a:prstGeom prst="ellipse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9C0B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不运行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指令流的三个</a:t>
            </a:r>
            <a:r>
              <a:rPr lang="zh-CN" altLang="en-US" sz="2000" b="1">
                <a:solidFill>
                  <a:srgbClr val="9C0B15"/>
                </a:solidFill>
              </a:rPr>
              <a:t>基本状态</a:t>
            </a:r>
            <a:endParaRPr lang="zh-CN" altLang="en-US" sz="2000"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36085" y="911860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运行</a:t>
            </a:r>
            <a:endParaRPr lang="zh-CN" altLang="en-US" sz="2800" b="1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708785" y="4692650"/>
            <a:ext cx="1337945" cy="133794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2800" b="1"/>
              <a:t>就绪</a:t>
            </a:r>
            <a:endParaRPr lang="zh-CN" altLang="en-US" sz="2800" b="1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6635115" y="4716145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阻塞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2" idx="3"/>
          </p:cNvCxnSpPr>
          <p:nvPr>
            <p:custDataLst>
              <p:tags r:id="rId4"/>
            </p:custDataLst>
          </p:nvPr>
        </p:nvCxnSpPr>
        <p:spPr>
          <a:xfrm flipH="1">
            <a:off x="2587625" y="2033905"/>
            <a:ext cx="1840865" cy="2666365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5"/>
            <a:endCxn id="5" idx="1"/>
          </p:cNvCxnSpPr>
          <p:nvPr>
            <p:custDataLst>
              <p:tags r:id="rId5"/>
            </p:custDataLst>
          </p:nvPr>
        </p:nvCxnSpPr>
        <p:spPr>
          <a:xfrm>
            <a:off x="5358130" y="2033905"/>
            <a:ext cx="1469390" cy="2874645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4" idx="6"/>
          </p:cNvCxnSpPr>
          <p:nvPr>
            <p:custDataLst>
              <p:tags r:id="rId6"/>
            </p:custDataLst>
          </p:nvPr>
        </p:nvCxnSpPr>
        <p:spPr>
          <a:xfrm flipH="1" flipV="1">
            <a:off x="3046730" y="5361940"/>
            <a:ext cx="3588385" cy="1143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7"/>
          </p:cNvCxnSpPr>
          <p:nvPr>
            <p:custDataLst>
              <p:tags r:id="rId7"/>
            </p:custDataLst>
          </p:nvPr>
        </p:nvCxnSpPr>
        <p:spPr>
          <a:xfrm flipV="1">
            <a:off x="2850515" y="2195195"/>
            <a:ext cx="1803400" cy="269367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标注 60"/>
          <p:cNvSpPr/>
          <p:nvPr/>
        </p:nvSpPr>
        <p:spPr>
          <a:xfrm>
            <a:off x="1913890" y="2608580"/>
            <a:ext cx="171894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放弃</a:t>
            </a:r>
            <a:r>
              <a:rPr lang="en-US" altLang="zh-CN" b="1"/>
              <a:t>CPU</a:t>
            </a:r>
            <a:endParaRPr lang="en-US" altLang="zh-CN" b="1"/>
          </a:p>
          <a:p>
            <a:pPr algn="ctr"/>
            <a:r>
              <a:rPr lang="zh-CN" altLang="en-US" b="1"/>
              <a:t>（自愿或非自愿）</a:t>
            </a:r>
            <a:endParaRPr lang="zh-CN" altLang="en-US" b="1"/>
          </a:p>
        </p:txBody>
      </p:sp>
      <p:sp>
        <p:nvSpPr>
          <p:cNvPr id="62" name="右箭头标注 61"/>
          <p:cNvSpPr/>
          <p:nvPr>
            <p:custDataLst>
              <p:tags r:id="rId8"/>
            </p:custDataLst>
          </p:nvPr>
        </p:nvSpPr>
        <p:spPr>
          <a:xfrm flipH="1">
            <a:off x="3825240" y="3171190"/>
            <a:ext cx="172529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得到</a:t>
            </a:r>
            <a:r>
              <a:rPr lang="en-US" altLang="zh-CN" b="1"/>
              <a:t>CPU</a:t>
            </a:r>
            <a:endParaRPr lang="en-US" altLang="zh-CN" b="1"/>
          </a:p>
          <a:p>
            <a:pPr algn="ctr"/>
            <a:r>
              <a:rPr lang="zh-CN" altLang="en-US" b="1"/>
              <a:t>（根据某种</a:t>
            </a:r>
            <a:r>
              <a:rPr lang="zh-CN" altLang="en-US" b="1"/>
              <a:t>规则）</a:t>
            </a:r>
            <a:endParaRPr lang="zh-CN" altLang="en-US" b="1"/>
          </a:p>
        </p:txBody>
      </p:sp>
      <p:sp>
        <p:nvSpPr>
          <p:cNvPr id="63" name="上箭头标注 62"/>
          <p:cNvSpPr/>
          <p:nvPr/>
        </p:nvSpPr>
        <p:spPr>
          <a:xfrm>
            <a:off x="4236085" y="5488305"/>
            <a:ext cx="1166495" cy="914400"/>
          </a:xfrm>
          <a:prstGeom prst="up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等待结束</a:t>
            </a:r>
            <a:endParaRPr lang="zh-CN" altLang="en-US" b="1"/>
          </a:p>
        </p:txBody>
      </p:sp>
      <p:sp>
        <p:nvSpPr>
          <p:cNvPr id="64" name="右箭头标注 63"/>
          <p:cNvSpPr/>
          <p:nvPr>
            <p:custDataLst>
              <p:tags r:id="rId9"/>
            </p:custDataLst>
          </p:nvPr>
        </p:nvSpPr>
        <p:spPr>
          <a:xfrm flipH="1">
            <a:off x="6004560" y="2641600"/>
            <a:ext cx="172529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需要等待</a:t>
            </a:r>
            <a:endParaRPr lang="en-US" altLang="zh-CN" b="1"/>
          </a:p>
          <a:p>
            <a:pPr algn="ctr"/>
            <a:r>
              <a:rPr lang="zh-CN" altLang="en-US" b="1"/>
              <a:t>（因为某些</a:t>
            </a:r>
            <a:r>
              <a:rPr lang="zh-CN" altLang="en-US" b="1"/>
              <a:t>原因）</a:t>
            </a:r>
            <a:endParaRPr lang="zh-CN" altLang="en-US" b="1"/>
          </a:p>
        </p:txBody>
      </p:sp>
    </p:spTree>
    <p:custDataLst>
      <p:tags r:id="rId10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1166495" y="4175125"/>
            <a:ext cx="7349490" cy="2388870"/>
          </a:xfrm>
          <a:prstGeom prst="ellipse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rgbClr val="9C0B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不运行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指令流的五个</a:t>
            </a:r>
            <a:r>
              <a:rPr lang="zh-CN" altLang="en-US" sz="2000" b="1">
                <a:solidFill>
                  <a:srgbClr val="9C0B15"/>
                </a:solidFill>
              </a:rPr>
              <a:t>基本状态</a:t>
            </a:r>
            <a:endParaRPr lang="zh-CN" altLang="en-US" sz="2000"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36085" y="911860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运行</a:t>
            </a:r>
            <a:endParaRPr lang="zh-CN" altLang="en-US" sz="2800" b="1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708785" y="4692650"/>
            <a:ext cx="1337945" cy="133794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2800" b="1"/>
              <a:t>就绪</a:t>
            </a:r>
            <a:endParaRPr lang="zh-CN" altLang="en-US" sz="2800" b="1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6635115" y="4716145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阻塞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2" idx="3"/>
          </p:cNvCxnSpPr>
          <p:nvPr>
            <p:custDataLst>
              <p:tags r:id="rId4"/>
            </p:custDataLst>
          </p:nvPr>
        </p:nvCxnSpPr>
        <p:spPr>
          <a:xfrm flipH="1">
            <a:off x="2587625" y="2033905"/>
            <a:ext cx="1840865" cy="2666365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5"/>
            <a:endCxn id="5" idx="1"/>
          </p:cNvCxnSpPr>
          <p:nvPr>
            <p:custDataLst>
              <p:tags r:id="rId5"/>
            </p:custDataLst>
          </p:nvPr>
        </p:nvCxnSpPr>
        <p:spPr>
          <a:xfrm>
            <a:off x="5358130" y="2033905"/>
            <a:ext cx="1469390" cy="2874645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4" idx="6"/>
          </p:cNvCxnSpPr>
          <p:nvPr>
            <p:custDataLst>
              <p:tags r:id="rId6"/>
            </p:custDataLst>
          </p:nvPr>
        </p:nvCxnSpPr>
        <p:spPr>
          <a:xfrm flipH="1" flipV="1">
            <a:off x="3046730" y="5361940"/>
            <a:ext cx="3588385" cy="1143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7"/>
          </p:cNvCxnSpPr>
          <p:nvPr>
            <p:custDataLst>
              <p:tags r:id="rId7"/>
            </p:custDataLst>
          </p:nvPr>
        </p:nvCxnSpPr>
        <p:spPr>
          <a:xfrm flipV="1">
            <a:off x="2850515" y="2195195"/>
            <a:ext cx="1803400" cy="269367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标注 60"/>
          <p:cNvSpPr/>
          <p:nvPr/>
        </p:nvSpPr>
        <p:spPr>
          <a:xfrm>
            <a:off x="1913890" y="2608580"/>
            <a:ext cx="171894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放弃</a:t>
            </a:r>
            <a:r>
              <a:rPr lang="en-US" altLang="zh-CN" b="1"/>
              <a:t>CPU</a:t>
            </a:r>
            <a:endParaRPr lang="en-US" altLang="zh-CN" b="1"/>
          </a:p>
          <a:p>
            <a:pPr algn="ctr"/>
            <a:r>
              <a:rPr lang="zh-CN" altLang="en-US" b="1"/>
              <a:t>（自愿或非自愿）</a:t>
            </a:r>
            <a:endParaRPr lang="zh-CN" altLang="en-US" b="1"/>
          </a:p>
        </p:txBody>
      </p:sp>
      <p:sp>
        <p:nvSpPr>
          <p:cNvPr id="62" name="右箭头标注 61"/>
          <p:cNvSpPr/>
          <p:nvPr>
            <p:custDataLst>
              <p:tags r:id="rId8"/>
            </p:custDataLst>
          </p:nvPr>
        </p:nvSpPr>
        <p:spPr>
          <a:xfrm flipH="1">
            <a:off x="3825240" y="3171190"/>
            <a:ext cx="172529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得到</a:t>
            </a:r>
            <a:r>
              <a:rPr lang="en-US" altLang="zh-CN" b="1"/>
              <a:t>CPU</a:t>
            </a:r>
            <a:endParaRPr lang="en-US" altLang="zh-CN" b="1"/>
          </a:p>
          <a:p>
            <a:pPr algn="ctr"/>
            <a:r>
              <a:rPr lang="zh-CN" altLang="en-US" b="1"/>
              <a:t>（根据某种</a:t>
            </a:r>
            <a:r>
              <a:rPr lang="zh-CN" altLang="en-US" b="1"/>
              <a:t>规则）</a:t>
            </a:r>
            <a:endParaRPr lang="zh-CN" altLang="en-US" b="1"/>
          </a:p>
        </p:txBody>
      </p:sp>
      <p:sp>
        <p:nvSpPr>
          <p:cNvPr id="63" name="上箭头标注 62"/>
          <p:cNvSpPr/>
          <p:nvPr/>
        </p:nvSpPr>
        <p:spPr>
          <a:xfrm>
            <a:off x="4236085" y="5488305"/>
            <a:ext cx="1166495" cy="914400"/>
          </a:xfrm>
          <a:prstGeom prst="up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等待结束</a:t>
            </a:r>
            <a:endParaRPr lang="zh-CN" altLang="en-US" b="1"/>
          </a:p>
        </p:txBody>
      </p:sp>
      <p:sp>
        <p:nvSpPr>
          <p:cNvPr id="64" name="右箭头标注 63"/>
          <p:cNvSpPr/>
          <p:nvPr>
            <p:custDataLst>
              <p:tags r:id="rId9"/>
            </p:custDataLst>
          </p:nvPr>
        </p:nvSpPr>
        <p:spPr>
          <a:xfrm flipH="1">
            <a:off x="6004560" y="2641600"/>
            <a:ext cx="1725295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需要等待</a:t>
            </a:r>
            <a:endParaRPr lang="en-US" altLang="zh-CN" b="1"/>
          </a:p>
          <a:p>
            <a:pPr algn="ctr"/>
            <a:r>
              <a:rPr lang="zh-CN" altLang="en-US" b="1"/>
              <a:t>（因为某些</a:t>
            </a:r>
            <a:r>
              <a:rPr lang="zh-CN" altLang="en-US" b="1"/>
              <a:t>原因）</a:t>
            </a:r>
            <a:endParaRPr lang="zh-CN" altLang="en-US" b="1"/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394335" y="880745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创建</a:t>
            </a:r>
            <a:endParaRPr lang="zh-CN" altLang="en-US" sz="2800" b="1"/>
          </a:p>
        </p:txBody>
      </p:sp>
      <p:sp>
        <p:nvSpPr>
          <p:cNvPr id="8" name="椭圆 7"/>
          <p:cNvSpPr/>
          <p:nvPr>
            <p:custDataLst>
              <p:tags r:id="rId11"/>
            </p:custDataLst>
          </p:nvPr>
        </p:nvSpPr>
        <p:spPr>
          <a:xfrm>
            <a:off x="8037195" y="911860"/>
            <a:ext cx="1314450" cy="1314450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结束</a:t>
            </a:r>
            <a:endParaRPr lang="zh-CN" altLang="en-US" sz="2800" b="1"/>
          </a:p>
        </p:txBody>
      </p:sp>
      <p:cxnSp>
        <p:nvCxnSpPr>
          <p:cNvPr id="9" name="直接箭头连接符 8"/>
          <p:cNvCxnSpPr>
            <a:stCxn id="7" idx="4"/>
            <a:endCxn id="4" idx="1"/>
          </p:cNvCxnSpPr>
          <p:nvPr>
            <p:custDataLst>
              <p:tags r:id="rId12"/>
            </p:custDataLst>
          </p:nvPr>
        </p:nvCxnSpPr>
        <p:spPr>
          <a:xfrm>
            <a:off x="1051560" y="2195195"/>
            <a:ext cx="853440" cy="269367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6"/>
            <a:endCxn id="8" idx="2"/>
          </p:cNvCxnSpPr>
          <p:nvPr>
            <p:custDataLst>
              <p:tags r:id="rId13"/>
            </p:custDataLst>
          </p:nvPr>
        </p:nvCxnSpPr>
        <p:spPr>
          <a:xfrm>
            <a:off x="5550535" y="1569085"/>
            <a:ext cx="2486660" cy="0"/>
          </a:xfrm>
          <a:prstGeom prst="straightConnector1">
            <a:avLst/>
          </a:prstGeom>
          <a:ln w="762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处理器时间的</a:t>
            </a:r>
            <a:r>
              <a:rPr lang="zh-CN" altLang="en-US" sz="2000" b="1">
                <a:solidFill>
                  <a:srgbClr val="9C0B15"/>
                </a:solidFill>
              </a:rPr>
              <a:t>分配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指令流与时间</a:t>
            </a:r>
            <a:r>
              <a:rPr lang="en-US" altLang="zh-CN" sz="2000"/>
              <a:t>	</a:t>
            </a:r>
            <a:r>
              <a:rPr lang="zh-CN" altLang="en-US" sz="2000"/>
              <a:t>操作系统需要给指令流</a:t>
            </a:r>
            <a:r>
              <a:rPr lang="zh-CN" altLang="en-US" sz="2000">
                <a:solidFill>
                  <a:srgbClr val="9C0B15"/>
                </a:solidFill>
              </a:rPr>
              <a:t>分配</a:t>
            </a:r>
            <a:r>
              <a:rPr lang="en-US" altLang="zh-CN" sz="2000">
                <a:solidFill>
                  <a:srgbClr val="9C0B15"/>
                </a:solidFill>
              </a:rPr>
              <a:t>CPU</a:t>
            </a:r>
            <a:r>
              <a:rPr lang="zh-CN" altLang="en-US" sz="2000">
                <a:solidFill>
                  <a:srgbClr val="9C0B15"/>
                </a:solidFill>
              </a:rPr>
              <a:t>时间</a:t>
            </a:r>
            <a:r>
              <a:rPr lang="zh-CN" altLang="en-US" sz="2000"/>
              <a:t>，然后让指令流拿着这个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CPU</a:t>
            </a:r>
            <a:r>
              <a:rPr lang="zh-CN" altLang="en-US" sz="2000">
                <a:solidFill>
                  <a:srgbClr val="9C0B15"/>
                </a:solidFill>
              </a:rPr>
              <a:t>时间配额</a:t>
            </a:r>
            <a:r>
              <a:rPr lang="zh-CN" altLang="en-US" sz="2000"/>
              <a:t>去运行。但是，指令流是用户程序的逻辑组成部分，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操作系统</a:t>
            </a:r>
            <a:r>
              <a:rPr lang="en-US" altLang="zh-CN" sz="2000">
                <a:solidFill>
                  <a:srgbClr val="9C0B15"/>
                </a:solidFill>
              </a:rPr>
              <a:t>并不知道</a:t>
            </a:r>
            <a:r>
              <a:rPr lang="zh-CN" altLang="en-US" sz="2000"/>
              <a:t>用户程序里面有几条指令流。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</a:t>
            </a:r>
            <a:r>
              <a:rPr lang="en-US" altLang="zh-CN" sz="2000"/>
              <a:t>		</a:t>
            </a:r>
            <a:r>
              <a:rPr lang="zh-CN" altLang="en-US" sz="2000"/>
              <a:t>操作系统提供给应用程序的一种对</a:t>
            </a:r>
            <a:r>
              <a:rPr lang="en-US" altLang="zh-CN" sz="2000">
                <a:solidFill>
                  <a:srgbClr val="9C0B15"/>
                </a:solidFill>
              </a:rPr>
              <a:t>CPU时间</a:t>
            </a:r>
            <a:r>
              <a:rPr lang="zh-CN" altLang="en-US" sz="2000"/>
              <a:t>的</a:t>
            </a:r>
            <a:r>
              <a:rPr lang="en-US" altLang="zh-CN" sz="2000">
                <a:solidFill>
                  <a:srgbClr val="9C0B15"/>
                </a:solidFill>
              </a:rPr>
              <a:t>抽象机制</a:t>
            </a:r>
            <a:r>
              <a:rPr lang="zh-CN" altLang="en-US" sz="2000"/>
              <a:t>。</a:t>
            </a:r>
            <a:r>
              <a:rPr lang="zh-CN" altLang="en-US" sz="2000"/>
              <a:t>它是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Thread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CPU时间分配的</a:t>
            </a:r>
            <a:r>
              <a:rPr lang="en-US" altLang="zh-CN" sz="2000">
                <a:solidFill>
                  <a:srgbClr val="9C0B15"/>
                </a:solidFill>
              </a:rPr>
              <a:t>基本对象</a:t>
            </a:r>
            <a:r>
              <a:rPr lang="zh-CN" altLang="en-US" sz="2000"/>
              <a:t>。应用程序通过</a:t>
            </a:r>
            <a:r>
              <a:rPr lang="en-US" altLang="zh-CN" sz="2000">
                <a:solidFill>
                  <a:srgbClr val="9C0B15"/>
                </a:solidFill>
              </a:rPr>
              <a:t>将自己的指令流与线程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对应起来</a:t>
            </a:r>
            <a:r>
              <a:rPr lang="zh-CN" altLang="en-US" sz="2000"/>
              <a:t>，使指令流获得</a:t>
            </a:r>
            <a:r>
              <a:rPr lang="en-US" altLang="zh-CN" sz="2000">
                <a:solidFill>
                  <a:srgbClr val="9C0B15"/>
                </a:solidFill>
              </a:rPr>
              <a:t>CPU时间分配</a:t>
            </a:r>
            <a:r>
              <a:rPr lang="zh-CN" altLang="en-US" sz="2000"/>
              <a:t>。操作系统通过运行线程，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来运行依附在这个线程上的</a:t>
            </a:r>
            <a:r>
              <a:rPr lang="zh-CN" altLang="en-US" sz="2000"/>
              <a:t>指令流。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也可以说，</a:t>
            </a:r>
            <a:r>
              <a:rPr lang="en-US" altLang="zh-CN" sz="2000">
                <a:solidFill>
                  <a:srgbClr val="9C0B15"/>
                </a:solidFill>
              </a:rPr>
              <a:t>指令流通过依附于线程，获得了在CPU上</a:t>
            </a:r>
            <a:r>
              <a:rPr lang="zh-CN" altLang="en-US" sz="2000">
                <a:solidFill>
                  <a:srgbClr val="9C0B15"/>
                </a:solidFill>
              </a:rPr>
              <a:t>运行</a:t>
            </a:r>
            <a:r>
              <a:rPr lang="en-US" altLang="zh-CN" sz="2000">
                <a:solidFill>
                  <a:srgbClr val="9C0B15"/>
                </a:solidFill>
              </a:rPr>
              <a:t>的权利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应用程序视角</a:t>
            </a:r>
            <a:r>
              <a:rPr lang="en-US" altLang="zh-CN" sz="2000"/>
              <a:t>	</a:t>
            </a:r>
            <a:r>
              <a:rPr lang="zh-CN" altLang="en-US" sz="2000"/>
              <a:t>在应用程序看来，自己的逻辑组织是</a:t>
            </a:r>
            <a:r>
              <a:rPr lang="en-US" altLang="zh-CN" sz="2000">
                <a:solidFill>
                  <a:srgbClr val="9C0B15"/>
                </a:solidFill>
              </a:rPr>
              <a:t>一系列并发执行的指令流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操作系统视角</a:t>
            </a:r>
            <a:r>
              <a:rPr lang="en-US" altLang="zh-CN" sz="2000"/>
              <a:t>	</a:t>
            </a:r>
            <a:r>
              <a:rPr lang="zh-CN" altLang="en-US" sz="2000"/>
              <a:t>在操作系统看来，应用程序的运行组织是</a:t>
            </a:r>
            <a:r>
              <a:rPr lang="en-US" altLang="zh-CN" sz="2000">
                <a:solidFill>
                  <a:srgbClr val="9C0B15"/>
                </a:solidFill>
              </a:rPr>
              <a:t>一系列被分配了CPU时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间的线程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相比于指令流，线程的描述要包括什么</a:t>
            </a:r>
            <a:r>
              <a:rPr lang="zh-CN" altLang="en-US" sz="2000"/>
              <a:t>数据呢？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线程的描述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线程的描述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时间预算</a:t>
            </a:r>
            <a:r>
              <a:rPr lang="en-US" altLang="zh-CN" sz="2000"/>
              <a:t>	</a:t>
            </a:r>
            <a:r>
              <a:rPr lang="zh-CN" altLang="en-US" sz="2000"/>
              <a:t>线程是时间分配的基本对象，那线程必然有一个参数描述它被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分配了多少时间。这个数值称为</a:t>
            </a:r>
            <a:r>
              <a:rPr lang="zh-CN" altLang="en-US" sz="2000">
                <a:solidFill>
                  <a:srgbClr val="9C0B15"/>
                </a:solidFill>
              </a:rPr>
              <a:t>时间预算，可以是一个有限的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数值，也可以是一个无限的数值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操作系统在运行线程时会时刻关注线程的</a:t>
            </a:r>
            <a:r>
              <a:rPr lang="zh-CN" altLang="en-US" sz="2000">
                <a:solidFill>
                  <a:srgbClr val="9C0B15"/>
                </a:solidFill>
              </a:rPr>
              <a:t>时间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预算</a:t>
            </a:r>
            <a:r>
              <a:rPr lang="zh-CN" altLang="en-US" sz="2000">
                <a:solidFill>
                  <a:srgbClr val="9C0B15"/>
                </a:solidFill>
              </a:rPr>
              <a:t>是否耗尽</a:t>
            </a:r>
            <a:r>
              <a:rPr lang="zh-CN" altLang="en-US" sz="2000"/>
              <a:t>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如果耗尽，操作系统就</a:t>
            </a:r>
            <a:r>
              <a:rPr lang="zh-CN" altLang="en-US" sz="2000">
                <a:solidFill>
                  <a:srgbClr val="9C0B15"/>
                </a:solidFill>
              </a:rPr>
              <a:t>切换到其它有时间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预算</a:t>
            </a:r>
            <a:r>
              <a:rPr lang="zh-CN" altLang="en-US" sz="2000">
                <a:solidFill>
                  <a:srgbClr val="9C0B15"/>
                </a:solidFill>
              </a:rPr>
              <a:t>的线程</a:t>
            </a:r>
            <a:r>
              <a:rPr lang="zh-CN" altLang="en-US" sz="2000"/>
              <a:t>去</a:t>
            </a:r>
            <a:r>
              <a:rPr lang="zh-CN" altLang="en-US" sz="2000"/>
              <a:t>执行。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优先级</a:t>
            </a:r>
            <a:r>
              <a:rPr lang="en-US" altLang="zh-CN" sz="2000"/>
              <a:t>		</a:t>
            </a:r>
            <a:r>
              <a:rPr lang="zh-CN" altLang="en-US" sz="2000"/>
              <a:t>系统中有</a:t>
            </a:r>
            <a:r>
              <a:rPr lang="zh-CN" altLang="en-US" sz="2000">
                <a:solidFill>
                  <a:srgbClr val="9C0B15"/>
                </a:solidFill>
              </a:rPr>
              <a:t>多个线程同时具备非零的时间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预算</a:t>
            </a:r>
            <a:r>
              <a:rPr lang="zh-CN" altLang="en-US" sz="2000"/>
              <a:t>，如何决定运行哪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一个？因此，线程必须具备一个参数来描述其</a:t>
            </a:r>
            <a:r>
              <a:rPr lang="zh-CN" altLang="en-US" sz="2000">
                <a:solidFill>
                  <a:srgbClr val="9C0B15"/>
                </a:solidFill>
              </a:rPr>
              <a:t>优先度</a:t>
            </a:r>
            <a:r>
              <a:rPr lang="zh-CN" altLang="en-US" sz="2000"/>
              <a:t>。当系统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遇到多个可以运行的线程时，系统可以决定运行其中优先级最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高</a:t>
            </a:r>
            <a:r>
              <a:rPr lang="zh-CN" altLang="en-US" sz="2000"/>
              <a:t>的</a:t>
            </a:r>
            <a:r>
              <a:rPr lang="zh-CN" altLang="en-US" sz="2000"/>
              <a:t>那个。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优先级</a:t>
            </a:r>
            <a:r>
              <a:rPr lang="zh-CN" altLang="en-US" sz="2000">
                <a:solidFill>
                  <a:srgbClr val="9C0B15"/>
                </a:solidFill>
              </a:rPr>
              <a:t>一般用一个数值</a:t>
            </a:r>
            <a:r>
              <a:rPr lang="zh-CN" altLang="en-US" sz="2000"/>
              <a:t>来代表，在绝大多数系统中，</a:t>
            </a:r>
            <a:r>
              <a:rPr lang="zh-CN" altLang="en-US" sz="2000">
                <a:solidFill>
                  <a:srgbClr val="9C0B15"/>
                </a:solidFill>
              </a:rPr>
              <a:t>数字越小，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优先级越高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CPU</a:t>
            </a:r>
            <a:r>
              <a:rPr lang="zh-CN" altLang="en-US" sz="2000">
                <a:sym typeface="+mn-ea"/>
              </a:rPr>
              <a:t>抢占关系实际上是一个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偏序集</a:t>
            </a:r>
            <a:r>
              <a:rPr lang="zh-CN" altLang="en-US" sz="2000">
                <a:sym typeface="+mn-ea"/>
              </a:rPr>
              <a:t>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越紧急的东西，不一定总是		越重要；即便是紧急的东西，也不代表它可以不受限制地发生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ym typeface="+mn-ea"/>
              </a:rPr>
              <a:t>优先级实际上是这个偏序集的一种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简化全序描述</a:t>
            </a:r>
            <a:r>
              <a:rPr lang="zh-CN" altLang="en-US" sz="2000">
                <a:sym typeface="+mn-ea"/>
              </a:rPr>
              <a:t>。不过，</a:t>
            </a:r>
            <a:r>
              <a:rPr lang="zh-CN" altLang="en-US" sz="2000">
                <a:sym typeface="+mn-ea"/>
              </a:rPr>
              <a:t>这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种</a:t>
            </a:r>
            <a:r>
              <a:rPr lang="zh-CN" altLang="en-US" sz="2000">
                <a:sym typeface="+mn-ea"/>
              </a:rPr>
              <a:t>描述在很多时候（桌面计算等场合）都够用了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这些数据放在用户程序里面还是操作系统</a:t>
            </a:r>
            <a:r>
              <a:rPr lang="zh-CN" altLang="en-US" sz="2000"/>
              <a:t>里面？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线程的描述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线程的上下文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上下文</a:t>
            </a:r>
            <a:r>
              <a:rPr lang="en-US" altLang="zh-CN" sz="2000"/>
              <a:t>		</a:t>
            </a:r>
            <a:r>
              <a:rPr lang="zh-CN" altLang="en-US" sz="2000"/>
              <a:t>线程为什么也要有</a:t>
            </a:r>
            <a:r>
              <a:rPr lang="zh-CN" altLang="en-US" sz="2000">
                <a:solidFill>
                  <a:srgbClr val="9C0B15"/>
                </a:solidFill>
              </a:rPr>
              <a:t>上下文</a:t>
            </a:r>
            <a:r>
              <a:rPr lang="zh-CN" altLang="en-US" sz="2000"/>
              <a:t>？考虑线程上的执行流因为</a:t>
            </a:r>
            <a:r>
              <a:rPr lang="zh-CN" altLang="en-US" sz="2000">
                <a:solidFill>
                  <a:srgbClr val="9C0B15"/>
                </a:solidFill>
              </a:rPr>
              <a:t>主动等待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需要操作系统介入的I/O完成</a:t>
            </a:r>
            <a:r>
              <a:rPr lang="zh-CN" altLang="en-US" sz="2000"/>
              <a:t>或者</a:t>
            </a:r>
            <a:r>
              <a:rPr lang="zh-CN" altLang="en-US" sz="2000">
                <a:solidFill>
                  <a:srgbClr val="9C0B15"/>
                </a:solidFill>
              </a:rPr>
              <a:t>意外地被外设中断打断</a:t>
            </a:r>
            <a:r>
              <a:rPr lang="zh-CN" altLang="en-US" sz="2000">
                <a:sym typeface="+mn-ea"/>
              </a:rPr>
              <a:t>而暂停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运行的</a:t>
            </a:r>
            <a:r>
              <a:rPr lang="zh-CN" altLang="en-US" sz="2000"/>
              <a:t>场合。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内核阻塞</a:t>
            </a:r>
            <a:r>
              <a:rPr lang="en-US" altLang="zh-CN" sz="2000"/>
              <a:t>	</a:t>
            </a:r>
            <a:r>
              <a:rPr lang="zh-CN" altLang="en-US" sz="2000"/>
              <a:t>操作系统并不知道指令流的存在。因此，在遇到线程上的指令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流陷入内核阻塞的时候，内核只能</a:t>
            </a:r>
            <a:r>
              <a:rPr lang="zh-CN" altLang="en-US" sz="2000">
                <a:solidFill>
                  <a:srgbClr val="9C0B15"/>
                </a:solidFill>
              </a:rPr>
              <a:t>暂停执行当前这个线程</a:t>
            </a:r>
            <a:r>
              <a:rPr lang="zh-CN" altLang="en-US" sz="2000"/>
              <a:t>，切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换到别的线程去执行了。更麻烦的是，线程什么时候陷入内核，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依附在线程上的指令流是不知道</a:t>
            </a:r>
            <a:r>
              <a:rPr lang="zh-CN" altLang="en-US" sz="2000"/>
              <a:t>的，也即可能</a:t>
            </a:r>
            <a:r>
              <a:rPr lang="zh-CN" altLang="en-US" sz="2000">
                <a:solidFill>
                  <a:srgbClr val="9C0B15"/>
                </a:solidFill>
              </a:rPr>
              <a:t>发生抢占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一旦一个线程阻塞在内核，对它上面依附的所有指令流来说，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时间就都凝固了。因此，这些指令流都</a:t>
            </a:r>
            <a:r>
              <a:rPr lang="zh-CN" altLang="en-US" sz="2000">
                <a:solidFill>
                  <a:srgbClr val="9C0B15"/>
                </a:solidFill>
              </a:rPr>
              <a:t>停止运行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线程上下文</a:t>
            </a:r>
            <a:r>
              <a:rPr lang="en-US" altLang="zh-CN" sz="2000"/>
              <a:t>	</a:t>
            </a:r>
            <a:r>
              <a:rPr lang="zh-CN" altLang="en-US" sz="2000"/>
              <a:t>和指令流上下文一样，线程的上下文也是其</a:t>
            </a:r>
            <a:r>
              <a:rPr lang="zh-CN" altLang="en-US" sz="2000">
                <a:solidFill>
                  <a:srgbClr val="9C0B15"/>
                </a:solidFill>
              </a:rPr>
              <a:t>寄存器组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线程的状态</a:t>
            </a:r>
            <a:r>
              <a:rPr lang="en-US" altLang="zh-CN" sz="2000"/>
              <a:t>	</a:t>
            </a:r>
            <a:r>
              <a:rPr lang="zh-CN" altLang="en-US" sz="2000"/>
              <a:t>和指令流的状态是类似的，包括</a:t>
            </a:r>
            <a:r>
              <a:rPr lang="zh-CN" altLang="en-US" sz="2000">
                <a:solidFill>
                  <a:srgbClr val="9C0B15"/>
                </a:solidFill>
              </a:rPr>
              <a:t>运行、就绪和阻塞</a:t>
            </a:r>
            <a:r>
              <a:rPr lang="zh-CN" altLang="en-US" sz="2000"/>
              <a:t>三个</a:t>
            </a:r>
            <a:r>
              <a:rPr lang="zh-CN" altLang="en-US" sz="2000"/>
              <a:t>状态。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线程的上下文和</a:t>
            </a:r>
            <a:r>
              <a:rPr lang="zh-CN" altLang="en-US" sz="2000"/>
              <a:t>状态放在用户程序里面还是操作系统</a:t>
            </a:r>
            <a:r>
              <a:rPr lang="zh-CN" altLang="en-US" sz="2000"/>
              <a:t>里面？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线程的描述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线程控制块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线程控制块</a:t>
            </a:r>
            <a:r>
              <a:rPr lang="en-US" altLang="zh-CN" sz="2000"/>
              <a:t>	</a:t>
            </a:r>
            <a:r>
              <a:rPr lang="zh-CN" altLang="en-US" sz="2000"/>
              <a:t>操作系统用以描述和管理线程的内核对象，一般至少包含线程</a:t>
            </a:r>
            <a:r>
              <a:rPr lang="zh-CN" altLang="en-US" sz="2000" b="1">
                <a:solidFill>
                  <a:srgbClr val="9C0B15"/>
                </a:solidFill>
              </a:rPr>
              <a:t>Thread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9C0B15"/>
                </a:solidFill>
              </a:rPr>
              <a:t>时间预算、优先级、运行状态及上下文</a:t>
            </a:r>
            <a:r>
              <a:rPr lang="zh-CN" altLang="en-US" sz="2000"/>
              <a:t>，有时还会包含一些</a:t>
            </a:r>
            <a:r>
              <a:rPr lang="en-US" altLang="zh-CN" sz="2000" b="1">
                <a:solidFill>
                  <a:srgbClr val="9C0B15"/>
                </a:solidFill>
              </a:rPr>
              <a:t>Control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身</a:t>
            </a:r>
            <a:r>
              <a:rPr lang="zh-CN" altLang="en-US" sz="2000">
                <a:solidFill>
                  <a:srgbClr val="9C0B15"/>
                </a:solidFill>
              </a:rPr>
              <a:t>份信息</a:t>
            </a:r>
            <a:r>
              <a:rPr lang="zh-CN" altLang="en-US" sz="2000"/>
              <a:t>（如线程名、线程号）或</a:t>
            </a:r>
            <a:r>
              <a:rPr lang="zh-CN" altLang="en-US" sz="2000">
                <a:solidFill>
                  <a:srgbClr val="9C0B15"/>
                </a:solidFill>
              </a:rPr>
              <a:t>统计信息</a:t>
            </a:r>
            <a:r>
              <a:rPr lang="zh-CN" altLang="en-US" sz="2000"/>
              <a:t>（如总</a:t>
            </a:r>
            <a:r>
              <a:rPr lang="zh-CN" altLang="en-US" sz="2000"/>
              <a:t>计CPU时间）</a:t>
            </a:r>
            <a:r>
              <a:rPr lang="zh-CN" altLang="en-US" sz="2000" b="1">
                <a:solidFill>
                  <a:srgbClr val="9C0B15"/>
                </a:solidFill>
              </a:rPr>
              <a:t>Block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等。它在数据结构上一般是</a:t>
            </a:r>
            <a:r>
              <a:rPr lang="en-US" altLang="zh-CN" sz="2000"/>
              <a:t>C</a:t>
            </a:r>
            <a:r>
              <a:rPr lang="zh-CN" altLang="en-US" sz="2000"/>
              <a:t>语言的一个</a:t>
            </a:r>
            <a:r>
              <a:rPr lang="zh-CN" altLang="en-US" sz="2000">
                <a:solidFill>
                  <a:srgbClr val="9C0B15"/>
                </a:solidFill>
              </a:rPr>
              <a:t>结构体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（TCB）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在那些有内核模式的处理器中，</a:t>
            </a:r>
            <a:r>
              <a:rPr lang="zh-CN" altLang="en-US" sz="2000"/>
              <a:t>线程控制块位于内核空间，只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有操作系统可以更改，应用程序无法</a:t>
            </a:r>
            <a:r>
              <a:rPr lang="zh-CN" altLang="en-US" sz="2000"/>
              <a:t>更改。</a:t>
            </a:r>
            <a:endParaRPr lang="zh-CN" altLang="en-US" sz="2000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844165" y="342900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线程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号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012055" y="3429000"/>
            <a:ext cx="2167890" cy="423545"/>
          </a:xfrm>
          <a:prstGeom prst="rect">
            <a:avLst/>
          </a:prstGeom>
          <a:solidFill>
            <a:srgbClr val="D02F35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r>
              <a:rPr lang="en-US" altLang="zh-CN"/>
              <a:t>x1294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012055" y="3852545"/>
            <a:ext cx="2167890" cy="42354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134</a:t>
            </a:r>
            <a:endParaRPr lang="en-US" altLang="zh-CN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012055" y="4699635"/>
            <a:ext cx="2167890" cy="126238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AX = 0</a:t>
            </a:r>
            <a:r>
              <a:rPr lang="en-US" altLang="zh-CN">
                <a:sym typeface="+mn-ea"/>
              </a:rPr>
              <a:t>x1234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BX = 0</a:t>
            </a:r>
            <a:r>
              <a:rPr lang="en-US" altLang="zh-CN">
                <a:sym typeface="+mn-ea"/>
              </a:rPr>
              <a:t>x5678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CX = 0xABCD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844165" y="3852545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当前剩余时间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预算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2844165" y="427609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优先级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012055" y="4276090"/>
            <a:ext cx="2167890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2844165" y="4699635"/>
            <a:ext cx="2167890" cy="126301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寄存器组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0" name="矩形 59"/>
          <p:cNvSpPr/>
          <p:nvPr>
            <p:custDataLst>
              <p:tags r:id="rId10"/>
            </p:custDataLst>
          </p:nvPr>
        </p:nvSpPr>
        <p:spPr>
          <a:xfrm>
            <a:off x="2844165" y="596265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消耗时间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预算数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11"/>
            </p:custDataLst>
          </p:nvPr>
        </p:nvSpPr>
        <p:spPr>
          <a:xfrm>
            <a:off x="5012055" y="5962650"/>
            <a:ext cx="2167890" cy="42354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1247814</a:t>
            </a:r>
            <a:endParaRPr lang="en-US" altLang="zh-CN"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线程状态与指令流状态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线程的状态</a:t>
            </a:r>
            <a:r>
              <a:rPr lang="en-US" altLang="zh-CN" sz="2000"/>
              <a:t>	</a:t>
            </a:r>
            <a:r>
              <a:rPr lang="zh-CN" altLang="en-US" sz="2000"/>
              <a:t>指令流和线程都有</a:t>
            </a:r>
            <a:r>
              <a:rPr lang="zh-CN" altLang="en-US" sz="2000">
                <a:solidFill>
                  <a:srgbClr val="9C0B15"/>
                </a:solidFill>
              </a:rPr>
              <a:t>就绪、运行、阻塞</a:t>
            </a:r>
            <a:r>
              <a:rPr lang="zh-CN" altLang="en-US" sz="2000"/>
              <a:t>这三个状态。那么，这三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个状态和</a:t>
            </a:r>
            <a:r>
              <a:rPr lang="zh-CN" altLang="en-US" sz="2000">
                <a:solidFill>
                  <a:srgbClr val="9C0B15"/>
                </a:solidFill>
              </a:rPr>
              <a:t>指令流的三个状态</a:t>
            </a:r>
            <a:r>
              <a:rPr lang="zh-CN" altLang="en-US" sz="2000"/>
              <a:t>有什么区别和</a:t>
            </a:r>
            <a:r>
              <a:rPr lang="zh-CN" altLang="en-US" sz="2000"/>
              <a:t>联系呢？</a:t>
            </a:r>
            <a:endParaRPr lang="zh-CN" altLang="en-US" sz="2000"/>
          </a:p>
        </p:txBody>
      </p:sp>
      <p:grpSp>
        <p:nvGrpSpPr>
          <p:cNvPr id="70" name="组合 69"/>
          <p:cNvGrpSpPr/>
          <p:nvPr/>
        </p:nvGrpSpPr>
        <p:grpSpPr>
          <a:xfrm>
            <a:off x="1653540" y="1522095"/>
            <a:ext cx="6703060" cy="5097145"/>
            <a:chOff x="1837" y="1436"/>
            <a:chExt cx="11574" cy="8901"/>
          </a:xfrm>
        </p:grpSpPr>
        <p:sp>
          <p:nvSpPr>
            <p:cNvPr id="65" name="椭圆 64"/>
            <p:cNvSpPr/>
            <p:nvPr>
              <p:custDataLst>
                <p:tags r:id="rId2"/>
              </p:custDataLst>
            </p:nvPr>
          </p:nvSpPr>
          <p:spPr>
            <a:xfrm>
              <a:off x="1837" y="6575"/>
              <a:ext cx="11574" cy="3762"/>
            </a:xfrm>
            <a:prstGeom prst="ellipse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rgbClr val="9C0B1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sz="3200" b="1">
                  <a:solidFill>
                    <a:schemeClr val="tx1"/>
                  </a:solidFill>
                </a:rPr>
                <a:t>不运行</a:t>
              </a:r>
              <a:endParaRPr lang="zh-CN" alt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2" name="椭圆 1"/>
            <p:cNvSpPr/>
            <p:nvPr>
              <p:custDataLst>
                <p:tags r:id="rId3"/>
              </p:custDataLst>
            </p:nvPr>
          </p:nvSpPr>
          <p:spPr>
            <a:xfrm>
              <a:off x="6671" y="1436"/>
              <a:ext cx="2070" cy="2070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/>
                <a:t>运行</a:t>
              </a:r>
              <a:endParaRPr lang="zh-CN" altLang="en-US" sz="2800" b="1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2691" y="7390"/>
              <a:ext cx="2107" cy="2107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2800" b="1"/>
                <a:t>就绪</a:t>
              </a:r>
              <a:endParaRPr lang="zh-CN" altLang="en-US" sz="2800" b="1"/>
            </a:p>
          </p:txBody>
        </p:sp>
        <p:sp>
          <p:nvSpPr>
            <p:cNvPr id="6" name="椭圆 5"/>
            <p:cNvSpPr/>
            <p:nvPr>
              <p:custDataLst>
                <p:tags r:id="rId5"/>
              </p:custDataLst>
            </p:nvPr>
          </p:nvSpPr>
          <p:spPr>
            <a:xfrm>
              <a:off x="10449" y="7427"/>
              <a:ext cx="2070" cy="2070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/>
                <a:t>阻塞</a:t>
              </a:r>
              <a:endParaRPr lang="zh-CN" altLang="en-US"/>
            </a:p>
          </p:txBody>
        </p:sp>
        <p:cxnSp>
          <p:nvCxnSpPr>
            <p:cNvPr id="25" name="直接箭头连接符 24"/>
            <p:cNvCxnSpPr>
              <a:stCxn id="2" idx="3"/>
            </p:cNvCxnSpPr>
            <p:nvPr>
              <p:custDataLst>
                <p:tags r:id="rId6"/>
              </p:custDataLst>
            </p:nvPr>
          </p:nvCxnSpPr>
          <p:spPr>
            <a:xfrm flipH="1">
              <a:off x="4075" y="3203"/>
              <a:ext cx="2899" cy="4199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" idx="5"/>
              <a:endCxn id="6" idx="1"/>
            </p:cNvCxnSpPr>
            <p:nvPr>
              <p:custDataLst>
                <p:tags r:id="rId7"/>
              </p:custDataLst>
            </p:nvPr>
          </p:nvCxnSpPr>
          <p:spPr>
            <a:xfrm>
              <a:off x="8438" y="3203"/>
              <a:ext cx="2314" cy="4527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" idx="2"/>
              <a:endCxn id="5" idx="6"/>
            </p:cNvCxnSpPr>
            <p:nvPr>
              <p:custDataLst>
                <p:tags r:id="rId8"/>
              </p:custDataLst>
            </p:nvPr>
          </p:nvCxnSpPr>
          <p:spPr>
            <a:xfrm flipH="1" flipV="1">
              <a:off x="4798" y="8444"/>
              <a:ext cx="5651" cy="18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" idx="7"/>
            </p:cNvCxnSpPr>
            <p:nvPr>
              <p:custDataLst>
                <p:tags r:id="rId9"/>
              </p:custDataLst>
            </p:nvPr>
          </p:nvCxnSpPr>
          <p:spPr>
            <a:xfrm flipV="1">
              <a:off x="4489" y="3457"/>
              <a:ext cx="2840" cy="4242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右箭头标注 65"/>
            <p:cNvSpPr/>
            <p:nvPr>
              <p:custDataLst>
                <p:tags r:id="rId10"/>
              </p:custDataLst>
            </p:nvPr>
          </p:nvSpPr>
          <p:spPr>
            <a:xfrm>
              <a:off x="2524" y="4108"/>
              <a:ext cx="3196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放弃</a:t>
              </a:r>
              <a:r>
                <a:rPr lang="en-US" altLang="zh-CN" b="1"/>
                <a:t>CPU</a:t>
              </a:r>
              <a:endParaRPr lang="en-US" altLang="zh-CN" b="1"/>
            </a:p>
            <a:p>
              <a:pPr algn="ctr"/>
              <a:r>
                <a:rPr lang="zh-CN" altLang="en-US" b="1"/>
                <a:t>（自愿或非自愿）</a:t>
              </a:r>
              <a:endParaRPr lang="zh-CN" altLang="en-US" b="1"/>
            </a:p>
          </p:txBody>
        </p:sp>
        <p:sp>
          <p:nvSpPr>
            <p:cNvPr id="67" name="右箭头标注 66"/>
            <p:cNvSpPr/>
            <p:nvPr>
              <p:custDataLst>
                <p:tags r:id="rId11"/>
              </p:custDataLst>
            </p:nvPr>
          </p:nvSpPr>
          <p:spPr>
            <a:xfrm flipH="1">
              <a:off x="6024" y="4994"/>
              <a:ext cx="3050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得到</a:t>
              </a:r>
              <a:r>
                <a:rPr lang="en-US" altLang="zh-CN" b="1"/>
                <a:t>CPU</a:t>
              </a:r>
              <a:endParaRPr lang="en-US" altLang="zh-CN" b="1"/>
            </a:p>
            <a:p>
              <a:pPr algn="ctr"/>
              <a:r>
                <a:rPr lang="zh-CN" altLang="en-US" b="1"/>
                <a:t>（根据某种</a:t>
              </a:r>
              <a:r>
                <a:rPr lang="zh-CN" altLang="en-US" b="1"/>
                <a:t>规则）</a:t>
              </a:r>
              <a:endParaRPr lang="zh-CN" altLang="en-US" b="1"/>
            </a:p>
          </p:txBody>
        </p:sp>
        <p:sp>
          <p:nvSpPr>
            <p:cNvPr id="68" name="上箭头标注 67"/>
            <p:cNvSpPr/>
            <p:nvPr>
              <p:custDataLst>
                <p:tags r:id="rId12"/>
              </p:custDataLst>
            </p:nvPr>
          </p:nvSpPr>
          <p:spPr>
            <a:xfrm>
              <a:off x="6671" y="8643"/>
              <a:ext cx="2226" cy="1440"/>
            </a:xfrm>
            <a:prstGeom prst="up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等待结束</a:t>
              </a:r>
              <a:endParaRPr lang="zh-CN" altLang="en-US" b="1"/>
            </a:p>
          </p:txBody>
        </p:sp>
        <p:sp>
          <p:nvSpPr>
            <p:cNvPr id="69" name="右箭头标注 68"/>
            <p:cNvSpPr/>
            <p:nvPr>
              <p:custDataLst>
                <p:tags r:id="rId13"/>
              </p:custDataLst>
            </p:nvPr>
          </p:nvSpPr>
          <p:spPr>
            <a:xfrm flipH="1">
              <a:off x="9455" y="4161"/>
              <a:ext cx="3220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需要等待</a:t>
              </a:r>
              <a:endParaRPr lang="en-US" altLang="zh-CN" b="1"/>
            </a:p>
            <a:p>
              <a:pPr algn="ctr"/>
              <a:r>
                <a:rPr lang="zh-CN" altLang="en-US" b="1"/>
                <a:t>（因为某些</a:t>
              </a:r>
              <a:r>
                <a:rPr lang="zh-CN" altLang="en-US" b="1"/>
                <a:t>原因）</a:t>
              </a:r>
              <a:endParaRPr lang="zh-CN" altLang="en-US" b="1"/>
            </a:p>
          </p:txBody>
        </p:sp>
      </p:grpSp>
    </p:spTree>
    <p:custDataLst>
      <p:tags r:id="rId1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线程状态与指令流状态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指令流到线程的对应</a:t>
            </a:r>
            <a:r>
              <a:rPr lang="en-US" altLang="zh-CN" sz="2000"/>
              <a:t>	</a:t>
            </a:r>
            <a:r>
              <a:rPr lang="zh-CN" altLang="en-US" sz="2000"/>
              <a:t>要回答这个问题，我们要考察指令流和线程的</a:t>
            </a:r>
            <a:r>
              <a:rPr lang="zh-CN" altLang="en-US" sz="2000"/>
              <a:t>对应。</a:t>
            </a:r>
            <a:endParaRPr lang="zh-CN" altLang="en-US" sz="2000"/>
          </a:p>
        </p:txBody>
      </p:sp>
      <p:grpSp>
        <p:nvGrpSpPr>
          <p:cNvPr id="70" name="组合 69"/>
          <p:cNvGrpSpPr/>
          <p:nvPr/>
        </p:nvGrpSpPr>
        <p:grpSpPr>
          <a:xfrm>
            <a:off x="1653540" y="1522095"/>
            <a:ext cx="6703060" cy="5097145"/>
            <a:chOff x="1837" y="1436"/>
            <a:chExt cx="11574" cy="8901"/>
          </a:xfrm>
        </p:grpSpPr>
        <p:sp>
          <p:nvSpPr>
            <p:cNvPr id="65" name="椭圆 64"/>
            <p:cNvSpPr/>
            <p:nvPr>
              <p:custDataLst>
                <p:tags r:id="rId2"/>
              </p:custDataLst>
            </p:nvPr>
          </p:nvSpPr>
          <p:spPr>
            <a:xfrm>
              <a:off x="1837" y="6575"/>
              <a:ext cx="11574" cy="3762"/>
            </a:xfrm>
            <a:prstGeom prst="ellipse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rgbClr val="9C0B1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sz="3200" b="1">
                  <a:solidFill>
                    <a:schemeClr val="tx1"/>
                  </a:solidFill>
                </a:rPr>
                <a:t>不运行</a:t>
              </a:r>
              <a:endParaRPr lang="zh-CN" alt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2" name="椭圆 1"/>
            <p:cNvSpPr/>
            <p:nvPr>
              <p:custDataLst>
                <p:tags r:id="rId3"/>
              </p:custDataLst>
            </p:nvPr>
          </p:nvSpPr>
          <p:spPr>
            <a:xfrm>
              <a:off x="6671" y="1436"/>
              <a:ext cx="2070" cy="2070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/>
                <a:t>运行</a:t>
              </a:r>
              <a:endParaRPr lang="zh-CN" altLang="en-US" sz="2800" b="1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2691" y="7390"/>
              <a:ext cx="2107" cy="2107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2800" b="1"/>
                <a:t>就绪</a:t>
              </a:r>
              <a:endParaRPr lang="zh-CN" altLang="en-US" sz="2800" b="1"/>
            </a:p>
          </p:txBody>
        </p:sp>
        <p:sp>
          <p:nvSpPr>
            <p:cNvPr id="6" name="椭圆 5"/>
            <p:cNvSpPr/>
            <p:nvPr>
              <p:custDataLst>
                <p:tags r:id="rId5"/>
              </p:custDataLst>
            </p:nvPr>
          </p:nvSpPr>
          <p:spPr>
            <a:xfrm>
              <a:off x="10449" y="7427"/>
              <a:ext cx="2070" cy="2070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/>
                <a:t>阻塞</a:t>
              </a:r>
              <a:endParaRPr lang="zh-CN" altLang="en-US"/>
            </a:p>
          </p:txBody>
        </p:sp>
        <p:cxnSp>
          <p:nvCxnSpPr>
            <p:cNvPr id="25" name="直接箭头连接符 24"/>
            <p:cNvCxnSpPr>
              <a:stCxn id="2" idx="3"/>
            </p:cNvCxnSpPr>
            <p:nvPr>
              <p:custDataLst>
                <p:tags r:id="rId6"/>
              </p:custDataLst>
            </p:nvPr>
          </p:nvCxnSpPr>
          <p:spPr>
            <a:xfrm flipH="1">
              <a:off x="4075" y="3203"/>
              <a:ext cx="2899" cy="4199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" idx="5"/>
              <a:endCxn id="6" idx="1"/>
            </p:cNvCxnSpPr>
            <p:nvPr>
              <p:custDataLst>
                <p:tags r:id="rId7"/>
              </p:custDataLst>
            </p:nvPr>
          </p:nvCxnSpPr>
          <p:spPr>
            <a:xfrm>
              <a:off x="8438" y="3203"/>
              <a:ext cx="2314" cy="4527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" idx="2"/>
              <a:endCxn id="5" idx="6"/>
            </p:cNvCxnSpPr>
            <p:nvPr>
              <p:custDataLst>
                <p:tags r:id="rId8"/>
              </p:custDataLst>
            </p:nvPr>
          </p:nvCxnSpPr>
          <p:spPr>
            <a:xfrm flipH="1" flipV="1">
              <a:off x="4798" y="8444"/>
              <a:ext cx="5651" cy="18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" idx="7"/>
            </p:cNvCxnSpPr>
            <p:nvPr>
              <p:custDataLst>
                <p:tags r:id="rId9"/>
              </p:custDataLst>
            </p:nvPr>
          </p:nvCxnSpPr>
          <p:spPr>
            <a:xfrm flipV="1">
              <a:off x="4489" y="3457"/>
              <a:ext cx="2840" cy="4242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右箭头标注 65"/>
            <p:cNvSpPr/>
            <p:nvPr>
              <p:custDataLst>
                <p:tags r:id="rId10"/>
              </p:custDataLst>
            </p:nvPr>
          </p:nvSpPr>
          <p:spPr>
            <a:xfrm>
              <a:off x="2524" y="4108"/>
              <a:ext cx="3196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放弃</a:t>
              </a:r>
              <a:r>
                <a:rPr lang="en-US" altLang="zh-CN" b="1"/>
                <a:t>CPU</a:t>
              </a:r>
              <a:endParaRPr lang="en-US" altLang="zh-CN" b="1"/>
            </a:p>
            <a:p>
              <a:pPr algn="ctr"/>
              <a:r>
                <a:rPr lang="zh-CN" altLang="en-US" b="1"/>
                <a:t>（自愿或非自愿）</a:t>
              </a:r>
              <a:endParaRPr lang="zh-CN" altLang="en-US" b="1"/>
            </a:p>
          </p:txBody>
        </p:sp>
        <p:sp>
          <p:nvSpPr>
            <p:cNvPr id="67" name="右箭头标注 66"/>
            <p:cNvSpPr/>
            <p:nvPr>
              <p:custDataLst>
                <p:tags r:id="rId11"/>
              </p:custDataLst>
            </p:nvPr>
          </p:nvSpPr>
          <p:spPr>
            <a:xfrm flipH="1">
              <a:off x="6024" y="4994"/>
              <a:ext cx="3050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得到</a:t>
              </a:r>
              <a:r>
                <a:rPr lang="en-US" altLang="zh-CN" b="1"/>
                <a:t>CPU</a:t>
              </a:r>
              <a:endParaRPr lang="en-US" altLang="zh-CN" b="1"/>
            </a:p>
            <a:p>
              <a:pPr algn="ctr"/>
              <a:r>
                <a:rPr lang="zh-CN" altLang="en-US" b="1"/>
                <a:t>（根据某种</a:t>
              </a:r>
              <a:r>
                <a:rPr lang="zh-CN" altLang="en-US" b="1"/>
                <a:t>规则）</a:t>
              </a:r>
              <a:endParaRPr lang="zh-CN" altLang="en-US" b="1"/>
            </a:p>
          </p:txBody>
        </p:sp>
        <p:sp>
          <p:nvSpPr>
            <p:cNvPr id="68" name="上箭头标注 67"/>
            <p:cNvSpPr/>
            <p:nvPr>
              <p:custDataLst>
                <p:tags r:id="rId12"/>
              </p:custDataLst>
            </p:nvPr>
          </p:nvSpPr>
          <p:spPr>
            <a:xfrm>
              <a:off x="6671" y="8643"/>
              <a:ext cx="2226" cy="1440"/>
            </a:xfrm>
            <a:prstGeom prst="up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等待结束</a:t>
              </a:r>
              <a:endParaRPr lang="zh-CN" altLang="en-US" b="1"/>
            </a:p>
          </p:txBody>
        </p:sp>
        <p:sp>
          <p:nvSpPr>
            <p:cNvPr id="69" name="右箭头标注 68"/>
            <p:cNvSpPr/>
            <p:nvPr>
              <p:custDataLst>
                <p:tags r:id="rId13"/>
              </p:custDataLst>
            </p:nvPr>
          </p:nvSpPr>
          <p:spPr>
            <a:xfrm flipH="1">
              <a:off x="9455" y="4161"/>
              <a:ext cx="3220" cy="1440"/>
            </a:xfrm>
            <a:prstGeom prst="rightArrowCallout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需要等待</a:t>
              </a:r>
              <a:endParaRPr lang="en-US" altLang="zh-CN" b="1"/>
            </a:p>
            <a:p>
              <a:pPr algn="ctr"/>
              <a:r>
                <a:rPr lang="zh-CN" altLang="en-US" b="1"/>
                <a:t>（因为某些</a:t>
              </a:r>
              <a:r>
                <a:rPr lang="zh-CN" altLang="en-US" b="1"/>
                <a:t>原因）</a:t>
              </a:r>
              <a:endParaRPr lang="zh-CN" altLang="en-US" b="1"/>
            </a:p>
          </p:txBody>
        </p:sp>
      </p:grpSp>
    </p:spTree>
    <p:custDataLst>
      <p:tags r:id="rId1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指令流与线程：</a:t>
            </a:r>
            <a:r>
              <a:rPr lang="zh-CN" altLang="en-US" sz="2000" b="1">
                <a:solidFill>
                  <a:srgbClr val="9C0B15"/>
                </a:solidFill>
              </a:rPr>
              <a:t>一对一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优点</a:t>
            </a:r>
            <a:r>
              <a:rPr lang="en-US" altLang="zh-CN" sz="2000"/>
              <a:t>		</a:t>
            </a:r>
            <a:r>
              <a:rPr lang="zh-CN" altLang="en-US" sz="2000"/>
              <a:t>简单。最简单</a:t>
            </a:r>
            <a:r>
              <a:rPr lang="zh-CN" altLang="en-US" sz="2000">
                <a:sym typeface="+mn-ea"/>
              </a:rPr>
              <a:t>，最好实现</a:t>
            </a:r>
            <a:r>
              <a:rPr lang="zh-CN" altLang="en-US" sz="2000"/>
              <a:t>，最常见，常见到</a:t>
            </a:r>
            <a:r>
              <a:rPr lang="en-US" altLang="zh-CN" sz="2000">
                <a:solidFill>
                  <a:srgbClr val="9C0B15"/>
                </a:solidFill>
              </a:rPr>
              <a:t>足以让人把指令流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和线程的概念混淆起来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缺点</a:t>
            </a:r>
            <a:r>
              <a:rPr lang="en-US" altLang="zh-CN" sz="2000"/>
              <a:t>		</a:t>
            </a:r>
            <a:r>
              <a:rPr lang="zh-CN" altLang="en-US" sz="2000"/>
              <a:t>每个指令流都成了</a:t>
            </a:r>
            <a:r>
              <a:rPr lang="en-US" altLang="zh-CN" sz="2000">
                <a:solidFill>
                  <a:srgbClr val="9C0B15"/>
                </a:solidFill>
              </a:rPr>
              <a:t>单独分配时间</a:t>
            </a:r>
            <a:r>
              <a:rPr lang="zh-CN" altLang="en-US" sz="2000"/>
              <a:t>的对象，很多时候</a:t>
            </a:r>
            <a:r>
              <a:rPr lang="en-US" altLang="zh-CN" sz="2000">
                <a:solidFill>
                  <a:srgbClr val="9C0B15"/>
                </a:solidFill>
              </a:rPr>
              <a:t>不需要这样</a:t>
            </a:r>
            <a:r>
              <a:rPr lang="zh-CN" altLang="en-US" sz="2000"/>
              <a:t>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这样会增加操作系统的负担，因为操作系统需要为每个线程创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建一些单独的管理数据，而且每次</a:t>
            </a:r>
            <a:r>
              <a:rPr lang="en-US" altLang="zh-CN" sz="2000">
                <a:solidFill>
                  <a:srgbClr val="9C0B15"/>
                </a:solidFill>
              </a:rPr>
              <a:t>切换当前CPU上的指令流</a:t>
            </a:r>
            <a:r>
              <a:rPr lang="zh-CN" altLang="en-US" sz="2000"/>
              <a:t>都需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要通知</a:t>
            </a:r>
            <a:r>
              <a:rPr lang="zh-CN" altLang="en-US" sz="2000"/>
              <a:t>操作系统。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对应关系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此时指令流的状态和线程的状态是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一对一对应</a:t>
            </a:r>
            <a:r>
              <a:rPr lang="zh-CN" altLang="en-US" sz="2000">
                <a:sym typeface="+mn-ea"/>
              </a:rPr>
              <a:t>的。线程处于什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么状态，指令流就处于什么</a:t>
            </a:r>
            <a:r>
              <a:rPr lang="zh-CN" altLang="en-US" sz="2000">
                <a:sym typeface="+mn-ea"/>
              </a:rPr>
              <a:t>状态。	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endParaRPr lang="en-US" altLang="zh-CN" sz="2000" b="1">
              <a:solidFill>
                <a:srgbClr val="9C0B15"/>
              </a:solidFill>
              <a:sym typeface="+mn-ea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73138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70942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4231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>
            <p:custDataLst>
              <p:tags r:id="rId5"/>
            </p:custDataLst>
          </p:nvPr>
        </p:nvSpPr>
        <p:spPr>
          <a:xfrm>
            <a:off x="4731385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6"/>
            </p:custDataLst>
          </p:nvPr>
        </p:nvSpPr>
        <p:spPr>
          <a:xfrm>
            <a:off x="709422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7"/>
            </p:custDataLst>
          </p:nvPr>
        </p:nvSpPr>
        <p:spPr>
          <a:xfrm>
            <a:off x="242316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 flipH="1">
            <a:off x="258127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9"/>
            </p:custDataLst>
          </p:nvPr>
        </p:nvCxnSpPr>
        <p:spPr>
          <a:xfrm flipH="1">
            <a:off x="489013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 flipH="1">
            <a:off x="7252970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标注 25"/>
          <p:cNvSpPr/>
          <p:nvPr>
            <p:custDataLst>
              <p:tags r:id="rId11"/>
            </p:custDataLst>
          </p:nvPr>
        </p:nvSpPr>
        <p:spPr>
          <a:xfrm>
            <a:off x="333375" y="86487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用户模式</a:t>
            </a:r>
            <a:endParaRPr lang="zh-CN" altLang="en-US"/>
          </a:p>
        </p:txBody>
      </p:sp>
      <p:sp>
        <p:nvSpPr>
          <p:cNvPr id="70" name="右箭头标注 69"/>
          <p:cNvSpPr/>
          <p:nvPr>
            <p:custDataLst>
              <p:tags r:id="rId12"/>
            </p:custDataLst>
          </p:nvPr>
        </p:nvSpPr>
        <p:spPr>
          <a:xfrm>
            <a:off x="333375" y="243713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内核模式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应用程序的</a:t>
            </a:r>
            <a:r>
              <a:rPr lang="zh-CN" altLang="en-US" sz="2000" b="1">
                <a:solidFill>
                  <a:srgbClr val="9C0B15"/>
                </a:solidFill>
              </a:rPr>
              <a:t>内部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指令流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一个应用程序内部可以由一个或多个</a:t>
            </a:r>
            <a:r>
              <a:rPr lang="zh-CN" altLang="en-US" sz="2000">
                <a:solidFill>
                  <a:srgbClr val="9C0B15"/>
                </a:solidFill>
              </a:rPr>
              <a:t>逻辑上互相独立执行的指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令序列</a:t>
            </a:r>
            <a:r>
              <a:rPr lang="zh-CN" altLang="en-US" sz="2000"/>
              <a:t>组成。这种</a:t>
            </a:r>
            <a:r>
              <a:rPr lang="zh-CN" altLang="en-US" sz="2000">
                <a:solidFill>
                  <a:srgbClr val="9C0B15"/>
                </a:solidFill>
              </a:rPr>
              <a:t>独立执行的指令序列叫做指令流</a:t>
            </a:r>
            <a:r>
              <a:rPr lang="zh-CN" altLang="en-US" sz="2000"/>
              <a:t>。</a:t>
            </a:r>
            <a:r>
              <a:rPr lang="en-US" altLang="zh-CN" sz="2000"/>
              <a:t>CPU</a:t>
            </a:r>
            <a:r>
              <a:rPr lang="zh-CN" altLang="en-US" sz="2000"/>
              <a:t>靠</a:t>
            </a:r>
            <a:r>
              <a:rPr lang="zh-CN" altLang="en-US" sz="2000">
                <a:solidFill>
                  <a:srgbClr val="9C0B15"/>
                </a:solidFill>
              </a:rPr>
              <a:t>执行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指令流来完成应用程序的功能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为何在一个应用程序里面</a:t>
            </a:r>
            <a:r>
              <a:rPr lang="zh-CN" altLang="en-US" sz="2000"/>
              <a:t>需要设置多个</a:t>
            </a:r>
            <a:r>
              <a:rPr lang="zh-CN" altLang="en-US" sz="2000"/>
              <a:t>指令流？</a:t>
            </a:r>
            <a:endParaRPr lang="zh-CN" altLang="en-US" sz="200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663700" y="2032000"/>
            <a:ext cx="2298700" cy="3787775"/>
          </a:xfrm>
          <a:prstGeom prst="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应用程序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2680335" y="297815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6096000" y="2032000"/>
            <a:ext cx="2298700" cy="3787775"/>
          </a:xfrm>
          <a:prstGeom prst="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应用程序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任意多边形 59"/>
          <p:cNvSpPr/>
          <p:nvPr>
            <p:custDataLst>
              <p:tags r:id="rId5"/>
            </p:custDataLst>
          </p:nvPr>
        </p:nvSpPr>
        <p:spPr>
          <a:xfrm>
            <a:off x="7112635" y="297815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>
          <a:xfrm>
            <a:off x="7564120" y="297815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>
          <a:xfrm>
            <a:off x="6647815" y="297815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指令流与线程：</a:t>
            </a:r>
            <a:r>
              <a:rPr lang="zh-CN" altLang="en-US" sz="2000" b="1">
                <a:solidFill>
                  <a:srgbClr val="9C0B15"/>
                </a:solidFill>
              </a:rPr>
              <a:t>多对一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优点</a:t>
            </a:r>
            <a:r>
              <a:rPr lang="en-US" altLang="zh-CN" sz="2000"/>
              <a:t>		</a:t>
            </a:r>
            <a:r>
              <a:rPr lang="zh-CN" altLang="en-US" sz="2000"/>
              <a:t>高效。同一个线程中的多个指令流可以借由附着在同一个线程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上</a:t>
            </a:r>
            <a:r>
              <a:rPr lang="en-US" altLang="zh-CN" sz="2000">
                <a:solidFill>
                  <a:srgbClr val="9C0B15"/>
                </a:solidFill>
              </a:rPr>
              <a:t>共享一份执行时间</a:t>
            </a:r>
            <a:r>
              <a:rPr lang="zh-CN" altLang="en-US" sz="2000"/>
              <a:t>，它们在内核中也被当作一个</a:t>
            </a:r>
            <a:r>
              <a:rPr lang="en-US" altLang="zh-CN" sz="2000">
                <a:solidFill>
                  <a:srgbClr val="9C0B15"/>
                </a:solidFill>
              </a:rPr>
              <a:t>对象</a:t>
            </a:r>
            <a:r>
              <a:rPr lang="zh-CN" altLang="en-US" sz="2000"/>
              <a:t>来处理，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其</a:t>
            </a:r>
            <a:r>
              <a:rPr lang="en-US" altLang="zh-CN" sz="2000">
                <a:solidFill>
                  <a:srgbClr val="9C0B15"/>
                </a:solidFill>
              </a:rPr>
              <a:t>TCB仅仅创建一份</a:t>
            </a:r>
            <a:r>
              <a:rPr lang="zh-CN" altLang="en-US" sz="2000"/>
              <a:t>。对于每一个线程上附着的</a:t>
            </a:r>
            <a:r>
              <a:rPr lang="en-US" altLang="zh-CN" sz="2000">
                <a:solidFill>
                  <a:srgbClr val="9C0B15"/>
                </a:solidFill>
              </a:rPr>
              <a:t>多个就绪指令流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应用程序负责决定哪个指令流得到线程从而运行</a:t>
            </a:r>
            <a:r>
              <a:rPr lang="zh-CN" altLang="en-US" sz="2000">
                <a:solidFill>
                  <a:srgbClr val="9C0B15"/>
                </a:solidFill>
              </a:rPr>
              <a:t>，并切换到它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通常而言，只有紧密协作的指令流才会被放在同一个线程上，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而且</a:t>
            </a:r>
            <a:r>
              <a:rPr lang="en-US" altLang="zh-CN" sz="2000">
                <a:solidFill>
                  <a:srgbClr val="9C0B15"/>
                </a:solidFill>
              </a:rPr>
              <a:t>操作系统并不需要知道指令流的存在</a:t>
            </a:r>
            <a:r>
              <a:rPr lang="zh-CN" altLang="en-US" sz="2000"/>
              <a:t>，因此仍然可以在那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些一对一的操作系统中</a:t>
            </a:r>
            <a:r>
              <a:rPr lang="zh-CN" altLang="en-US" sz="2000"/>
              <a:t>实现。</a:t>
            </a:r>
            <a:endParaRPr lang="zh-CN" altLang="en-US" sz="2000"/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73138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70942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4231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>
            <p:custDataLst>
              <p:tags r:id="rId5"/>
            </p:custDataLst>
          </p:nvPr>
        </p:nvSpPr>
        <p:spPr>
          <a:xfrm>
            <a:off x="4731385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6"/>
            </p:custDataLst>
          </p:nvPr>
        </p:nvSpPr>
        <p:spPr>
          <a:xfrm>
            <a:off x="709422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7"/>
            </p:custDataLst>
          </p:nvPr>
        </p:nvSpPr>
        <p:spPr>
          <a:xfrm>
            <a:off x="242316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 flipH="1">
            <a:off x="258127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9"/>
            </p:custDataLst>
          </p:nvPr>
        </p:nvCxnSpPr>
        <p:spPr>
          <a:xfrm flipH="1">
            <a:off x="489013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 flipH="1">
            <a:off x="7252970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>
            <p:custDataLst>
              <p:tags r:id="rId11"/>
            </p:custDataLst>
          </p:nvPr>
        </p:nvSpPr>
        <p:spPr>
          <a:xfrm>
            <a:off x="17754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>
          <a:xfrm>
            <a:off x="3090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3"/>
            </p:custDataLst>
          </p:nvPr>
        </p:nvSpPr>
        <p:spPr>
          <a:xfrm>
            <a:off x="41478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>
            <p:custDataLst>
              <p:tags r:id="rId14"/>
            </p:custDataLst>
          </p:nvPr>
        </p:nvSpPr>
        <p:spPr>
          <a:xfrm>
            <a:off x="537464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15"/>
            </p:custDataLst>
          </p:nvPr>
        </p:nvSpPr>
        <p:spPr>
          <a:xfrm>
            <a:off x="647255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>
            <p:custDataLst>
              <p:tags r:id="rId16"/>
            </p:custDataLst>
          </p:nvPr>
        </p:nvSpPr>
        <p:spPr>
          <a:xfrm>
            <a:off x="7789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>
            <p:custDataLst>
              <p:tags r:id="rId17"/>
            </p:custDataLst>
          </p:nvPr>
        </p:nvCxnSpPr>
        <p:spPr>
          <a:xfrm>
            <a:off x="2051685" y="16783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18"/>
            </p:custDataLst>
          </p:nvPr>
        </p:nvCxnSpPr>
        <p:spPr>
          <a:xfrm flipH="1">
            <a:off x="2767330" y="16783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19"/>
            </p:custDataLst>
          </p:nvPr>
        </p:nvCxnSpPr>
        <p:spPr>
          <a:xfrm>
            <a:off x="4340225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0"/>
            </p:custDataLst>
          </p:nvPr>
        </p:nvCxnSpPr>
        <p:spPr>
          <a:xfrm flipH="1">
            <a:off x="5055870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21"/>
            </p:custDataLst>
          </p:nvPr>
        </p:nvCxnSpPr>
        <p:spPr>
          <a:xfrm>
            <a:off x="6743700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22"/>
            </p:custDataLst>
          </p:nvPr>
        </p:nvCxnSpPr>
        <p:spPr>
          <a:xfrm flipH="1">
            <a:off x="7459345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箭头标注 69"/>
          <p:cNvSpPr/>
          <p:nvPr>
            <p:custDataLst>
              <p:tags r:id="rId23"/>
            </p:custDataLst>
          </p:nvPr>
        </p:nvSpPr>
        <p:spPr>
          <a:xfrm>
            <a:off x="333375" y="86487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用户模式</a:t>
            </a:r>
            <a:endParaRPr lang="zh-CN" altLang="en-US"/>
          </a:p>
        </p:txBody>
      </p:sp>
      <p:sp>
        <p:nvSpPr>
          <p:cNvPr id="71" name="右箭头标注 70"/>
          <p:cNvSpPr/>
          <p:nvPr>
            <p:custDataLst>
              <p:tags r:id="rId24"/>
            </p:custDataLst>
          </p:nvPr>
        </p:nvSpPr>
        <p:spPr>
          <a:xfrm>
            <a:off x="333375" y="243713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内核模式</a:t>
            </a:r>
            <a:endParaRPr lang="zh-CN" altLang="en-US"/>
          </a:p>
        </p:txBody>
      </p:sp>
    </p:spTree>
    <p:custDataLst>
      <p:tags r:id="rId25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指令流与线程：</a:t>
            </a:r>
            <a:r>
              <a:rPr lang="zh-CN" altLang="en-US" sz="2000" b="1">
                <a:solidFill>
                  <a:srgbClr val="9C0B15"/>
                </a:solidFill>
              </a:rPr>
              <a:t>多对一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对应关系</a:t>
            </a:r>
            <a:r>
              <a:rPr lang="en-US" altLang="zh-CN" sz="2000"/>
              <a:t>	</a:t>
            </a:r>
            <a:r>
              <a:rPr lang="zh-CN" altLang="en-US" sz="2000"/>
              <a:t>线程处于</a:t>
            </a:r>
            <a:r>
              <a:rPr lang="en-US" altLang="zh-CN" sz="2000">
                <a:solidFill>
                  <a:srgbClr val="9C0B15"/>
                </a:solidFill>
              </a:rPr>
              <a:t>运行状态</a:t>
            </a:r>
            <a:r>
              <a:rPr lang="zh-CN" altLang="en-US" sz="2000"/>
              <a:t>，说明其上的指令流中</a:t>
            </a:r>
            <a:r>
              <a:rPr lang="en-US" altLang="zh-CN" sz="2000">
                <a:solidFill>
                  <a:srgbClr val="9C0B15"/>
                </a:solidFill>
              </a:rPr>
              <a:t>有一个在运行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线程处于</a:t>
            </a:r>
            <a:r>
              <a:rPr lang="en-US" altLang="zh-CN" sz="2000">
                <a:solidFill>
                  <a:srgbClr val="9C0B15"/>
                </a:solidFill>
              </a:rPr>
              <a:t>就绪状态</a:t>
            </a:r>
            <a:r>
              <a:rPr lang="zh-CN" altLang="en-US" sz="2000"/>
              <a:t>，说明其上的指令流中</a:t>
            </a:r>
            <a:r>
              <a:rPr lang="en-US" altLang="zh-CN" sz="2000">
                <a:solidFill>
                  <a:srgbClr val="9C0B15"/>
                </a:solidFill>
              </a:rPr>
              <a:t>至少存在一个就绪的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线程处于</a:t>
            </a:r>
            <a:r>
              <a:rPr lang="en-US" altLang="zh-CN" sz="2000">
                <a:solidFill>
                  <a:srgbClr val="9C0B15"/>
                </a:solidFill>
              </a:rPr>
              <a:t>阻塞状态</a:t>
            </a:r>
            <a:r>
              <a:rPr lang="zh-CN" altLang="en-US" sz="2000"/>
              <a:t>，说明其上的指令流中</a:t>
            </a:r>
            <a:r>
              <a:rPr lang="en-US" altLang="zh-CN" sz="2000">
                <a:solidFill>
                  <a:srgbClr val="9C0B15"/>
                </a:solidFill>
              </a:rPr>
              <a:t>至少一个</a:t>
            </a:r>
            <a:r>
              <a:rPr lang="zh-CN" altLang="en-US" sz="2000">
                <a:solidFill>
                  <a:srgbClr val="9C0B15"/>
                </a:solidFill>
              </a:rPr>
              <a:t>进入</a:t>
            </a:r>
            <a:r>
              <a:rPr lang="en-US" altLang="zh-CN" sz="2000">
                <a:solidFill>
                  <a:srgbClr val="9C0B15"/>
                </a:solidFill>
              </a:rPr>
              <a:t>了需要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操作系统介入的阻塞态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其它指令流</a:t>
            </a:r>
            <a:r>
              <a:rPr lang="en-US" altLang="zh-CN" sz="2000"/>
              <a:t>	</a:t>
            </a:r>
            <a:r>
              <a:rPr lang="zh-CN" altLang="en-US" sz="2000"/>
              <a:t>状态</a:t>
            </a:r>
            <a:r>
              <a:rPr lang="en-US" altLang="zh-CN" sz="2000">
                <a:solidFill>
                  <a:srgbClr val="9C0B15"/>
                </a:solidFill>
              </a:rPr>
              <a:t>无法预测</a:t>
            </a:r>
            <a:r>
              <a:rPr lang="zh-CN" altLang="en-US" sz="2000"/>
              <a:t>，因为只有</a:t>
            </a:r>
            <a:r>
              <a:rPr lang="en-US" altLang="zh-CN" sz="2000">
                <a:solidFill>
                  <a:srgbClr val="9C0B15"/>
                </a:solidFill>
              </a:rPr>
              <a:t>应用程序</a:t>
            </a:r>
            <a:r>
              <a:rPr lang="zh-CN" altLang="en-US" sz="2000"/>
              <a:t>才知道它们。操作系统是不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知道它们的，因为操作系统感知的只是作为</a:t>
            </a:r>
            <a:r>
              <a:rPr lang="en-US" altLang="zh-CN" sz="2000">
                <a:solidFill>
                  <a:srgbClr val="9C0B15"/>
                </a:solidFill>
              </a:rPr>
              <a:t>时间分配</a:t>
            </a:r>
            <a:r>
              <a:rPr lang="zh-CN" altLang="en-US" sz="2000">
                <a:solidFill>
                  <a:srgbClr val="9C0B15"/>
                </a:solidFill>
              </a:rPr>
              <a:t>对象</a:t>
            </a:r>
            <a:r>
              <a:rPr lang="en-US" altLang="zh-CN" sz="2000">
                <a:solidFill>
                  <a:srgbClr val="9C0B15"/>
                </a:solidFill>
              </a:rPr>
              <a:t>的线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程</a:t>
            </a:r>
            <a:r>
              <a:rPr lang="zh-CN" altLang="en-US" sz="2000"/>
              <a:t>的状态。线程阻塞了，意味着内核只知道这个</a:t>
            </a:r>
            <a:r>
              <a:rPr lang="en-US" altLang="zh-CN" sz="2000">
                <a:solidFill>
                  <a:srgbClr val="9C0B15"/>
                </a:solidFill>
              </a:rPr>
              <a:t>时间分配对象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上附着的某个指令流在请求内核完成一个一时半会无法完成的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功能</a:t>
            </a:r>
            <a:r>
              <a:rPr lang="zh-CN" altLang="en-US" sz="2000"/>
              <a:t>，因此内核能做的就是</a:t>
            </a:r>
            <a:r>
              <a:rPr lang="zh-CN" altLang="en-US" sz="2000">
                <a:solidFill>
                  <a:srgbClr val="9C0B15"/>
                </a:solidFill>
              </a:rPr>
              <a:t>暂停</a:t>
            </a:r>
            <a:r>
              <a:rPr lang="en-US" altLang="zh-CN" sz="2000">
                <a:solidFill>
                  <a:srgbClr val="9C0B15"/>
                </a:solidFill>
              </a:rPr>
              <a:t>整个时间分配对象的执行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73138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70942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4231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>
            <p:custDataLst>
              <p:tags r:id="rId5"/>
            </p:custDataLst>
          </p:nvPr>
        </p:nvSpPr>
        <p:spPr>
          <a:xfrm>
            <a:off x="4731385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6"/>
            </p:custDataLst>
          </p:nvPr>
        </p:nvSpPr>
        <p:spPr>
          <a:xfrm>
            <a:off x="709422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7"/>
            </p:custDataLst>
          </p:nvPr>
        </p:nvSpPr>
        <p:spPr>
          <a:xfrm>
            <a:off x="242316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 flipH="1">
            <a:off x="258127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9"/>
            </p:custDataLst>
          </p:nvPr>
        </p:nvCxnSpPr>
        <p:spPr>
          <a:xfrm flipH="1">
            <a:off x="489013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 flipH="1">
            <a:off x="7252970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>
            <p:custDataLst>
              <p:tags r:id="rId11"/>
            </p:custDataLst>
          </p:nvPr>
        </p:nvSpPr>
        <p:spPr>
          <a:xfrm>
            <a:off x="17754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>
          <a:xfrm>
            <a:off x="3090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3"/>
            </p:custDataLst>
          </p:nvPr>
        </p:nvSpPr>
        <p:spPr>
          <a:xfrm>
            <a:off x="41478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>
            <p:custDataLst>
              <p:tags r:id="rId14"/>
            </p:custDataLst>
          </p:nvPr>
        </p:nvSpPr>
        <p:spPr>
          <a:xfrm>
            <a:off x="537464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15"/>
            </p:custDataLst>
          </p:nvPr>
        </p:nvSpPr>
        <p:spPr>
          <a:xfrm>
            <a:off x="647255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>
            <p:custDataLst>
              <p:tags r:id="rId16"/>
            </p:custDataLst>
          </p:nvPr>
        </p:nvSpPr>
        <p:spPr>
          <a:xfrm>
            <a:off x="7789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>
            <p:custDataLst>
              <p:tags r:id="rId17"/>
            </p:custDataLst>
          </p:nvPr>
        </p:nvCxnSpPr>
        <p:spPr>
          <a:xfrm>
            <a:off x="2051685" y="16783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18"/>
            </p:custDataLst>
          </p:nvPr>
        </p:nvCxnSpPr>
        <p:spPr>
          <a:xfrm flipH="1">
            <a:off x="2767330" y="16783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19"/>
            </p:custDataLst>
          </p:nvPr>
        </p:nvCxnSpPr>
        <p:spPr>
          <a:xfrm>
            <a:off x="4340225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0"/>
            </p:custDataLst>
          </p:nvPr>
        </p:nvCxnSpPr>
        <p:spPr>
          <a:xfrm flipH="1">
            <a:off x="5055870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21"/>
            </p:custDataLst>
          </p:nvPr>
        </p:nvCxnSpPr>
        <p:spPr>
          <a:xfrm>
            <a:off x="6743700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22"/>
            </p:custDataLst>
          </p:nvPr>
        </p:nvCxnSpPr>
        <p:spPr>
          <a:xfrm flipH="1">
            <a:off x="7459345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标注 25"/>
          <p:cNvSpPr/>
          <p:nvPr/>
        </p:nvSpPr>
        <p:spPr>
          <a:xfrm>
            <a:off x="333375" y="86487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用户模式</a:t>
            </a:r>
            <a:endParaRPr lang="zh-CN" altLang="en-US"/>
          </a:p>
        </p:txBody>
      </p:sp>
      <p:sp>
        <p:nvSpPr>
          <p:cNvPr id="70" name="右箭头标注 69"/>
          <p:cNvSpPr/>
          <p:nvPr>
            <p:custDataLst>
              <p:tags r:id="rId23"/>
            </p:custDataLst>
          </p:nvPr>
        </p:nvSpPr>
        <p:spPr>
          <a:xfrm>
            <a:off x="333375" y="243713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内核模式</a:t>
            </a:r>
            <a:endParaRPr lang="zh-CN" altLang="en-US"/>
          </a:p>
        </p:txBody>
      </p:sp>
    </p:spTree>
    <p:custDataLst>
      <p:tags r:id="rId24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指令流与线程：多对</a:t>
            </a:r>
            <a:r>
              <a:rPr lang="zh-CN" altLang="en-US" sz="2000" b="1">
                <a:solidFill>
                  <a:srgbClr val="9C0B15"/>
                </a:solidFill>
              </a:rPr>
              <a:t>多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原因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一旦指令流</a:t>
            </a:r>
            <a:r>
              <a:rPr lang="en-US" altLang="zh-CN" sz="2000">
                <a:solidFill>
                  <a:srgbClr val="9C0B15"/>
                </a:solidFill>
              </a:rPr>
              <a:t>阻塞在内核</a:t>
            </a:r>
            <a:r>
              <a:rPr lang="zh-CN" altLang="en-US" sz="2000">
                <a:solidFill>
                  <a:srgbClr val="9C0B15"/>
                </a:solidFill>
              </a:rPr>
              <a:t>（阻塞在应用程序中则无此问题，因为应用程序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</a:rPr>
              <a:t>可以自主选择一个新的指令流来使用这个线程）</a:t>
            </a:r>
            <a:r>
              <a:rPr lang="zh-CN" altLang="en-US" sz="2000"/>
              <a:t>，就会</a:t>
            </a:r>
            <a:r>
              <a:rPr lang="en-US" altLang="zh-CN" sz="2000">
                <a:solidFill>
                  <a:srgbClr val="9C0B15"/>
                </a:solidFill>
              </a:rPr>
              <a:t>阻塞整个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而如果线程上还有能运行的指令流，这些指令流也停止运行。我们自然</a:t>
            </a:r>
            <a:r>
              <a:rPr lang="zh-CN" altLang="en-US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不希望这样；然而，每个线程仅提供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一个TCB</a:t>
            </a:r>
            <a:r>
              <a:rPr lang="zh-CN" altLang="en-US" sz="2000">
                <a:sym typeface="+mn-ea"/>
              </a:rPr>
              <a:t>，当前阻塞在内核的指令流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的上下文已经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占用这个TCB里面的寄存器组了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优点</a:t>
            </a:r>
            <a:r>
              <a:rPr lang="en-US" altLang="zh-CN" sz="2000"/>
              <a:t>	</a:t>
            </a:r>
            <a:r>
              <a:rPr lang="zh-CN" altLang="en-US" sz="2000">
                <a:sym typeface="+mn-ea"/>
              </a:rPr>
              <a:t>那么，我们可以考虑给这些指令流提供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多于一个上下文</a:t>
            </a:r>
            <a:r>
              <a:rPr lang="zh-CN" altLang="en-US" sz="2000">
                <a:sym typeface="+mn-ea"/>
              </a:rPr>
              <a:t>，也就是让多个	指令流对应多个线程，任何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一个不阻塞的线程都可以运行任何一个不阻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塞的指令流</a:t>
            </a:r>
            <a:r>
              <a:rPr lang="zh-CN" altLang="en-US" sz="2000">
                <a:sym typeface="+mn-ea"/>
              </a:rPr>
              <a:t>，指令流可以在线程之间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迁移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缺点</a:t>
            </a:r>
            <a:r>
              <a:rPr lang="en-US" altLang="zh-CN" sz="2000"/>
              <a:t>	</a:t>
            </a:r>
            <a:r>
              <a:rPr lang="zh-CN" altLang="en-US" sz="2000">
                <a:solidFill>
                  <a:srgbClr val="9C0B15"/>
                </a:solidFill>
              </a:rPr>
              <a:t>臭名昭著</a:t>
            </a:r>
            <a:r>
              <a:rPr lang="zh-CN" altLang="en-US" sz="2000"/>
              <a:t>地难以正确实现。内部细节很多很复杂，这就是</a:t>
            </a:r>
            <a:r>
              <a:rPr lang="zh-CN" altLang="en-US" sz="2000">
                <a:solidFill>
                  <a:srgbClr val="9C0B15"/>
                </a:solidFill>
              </a:rPr>
              <a:t>灵活的代价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73138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70942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4231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>
            <p:custDataLst>
              <p:tags r:id="rId5"/>
            </p:custDataLst>
          </p:nvPr>
        </p:nvSpPr>
        <p:spPr>
          <a:xfrm>
            <a:off x="440690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6"/>
            </p:custDataLst>
          </p:nvPr>
        </p:nvSpPr>
        <p:spPr>
          <a:xfrm>
            <a:off x="679704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7"/>
            </p:custDataLst>
          </p:nvPr>
        </p:nvSpPr>
        <p:spPr>
          <a:xfrm>
            <a:off x="213741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 flipH="1">
            <a:off x="258127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9"/>
            </p:custDataLst>
          </p:nvPr>
        </p:nvCxnSpPr>
        <p:spPr>
          <a:xfrm flipH="1">
            <a:off x="4890135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 flipH="1">
            <a:off x="7252970" y="1652905"/>
            <a:ext cx="7620" cy="6711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>
            <p:custDataLst>
              <p:tags r:id="rId11"/>
            </p:custDataLst>
          </p:nvPr>
        </p:nvSpPr>
        <p:spPr>
          <a:xfrm>
            <a:off x="177546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>
          <a:xfrm>
            <a:off x="3090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3"/>
            </p:custDataLst>
          </p:nvPr>
        </p:nvSpPr>
        <p:spPr>
          <a:xfrm>
            <a:off x="414782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>
            <p:custDataLst>
              <p:tags r:id="rId14"/>
            </p:custDataLst>
          </p:nvPr>
        </p:nvSpPr>
        <p:spPr>
          <a:xfrm>
            <a:off x="5374640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15"/>
            </p:custDataLst>
          </p:nvPr>
        </p:nvSpPr>
        <p:spPr>
          <a:xfrm>
            <a:off x="647255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>
            <p:custDataLst>
              <p:tags r:id="rId16"/>
            </p:custDataLst>
          </p:nvPr>
        </p:nvSpPr>
        <p:spPr>
          <a:xfrm>
            <a:off x="7789545" y="838835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>
            <p:custDataLst>
              <p:tags r:id="rId17"/>
            </p:custDataLst>
          </p:nvPr>
        </p:nvCxnSpPr>
        <p:spPr>
          <a:xfrm>
            <a:off x="2051685" y="16783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18"/>
            </p:custDataLst>
          </p:nvPr>
        </p:nvCxnSpPr>
        <p:spPr>
          <a:xfrm flipH="1">
            <a:off x="2767330" y="16783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19"/>
            </p:custDataLst>
          </p:nvPr>
        </p:nvCxnSpPr>
        <p:spPr>
          <a:xfrm>
            <a:off x="4340225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0"/>
            </p:custDataLst>
          </p:nvPr>
        </p:nvCxnSpPr>
        <p:spPr>
          <a:xfrm flipH="1">
            <a:off x="5055870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21"/>
            </p:custDataLst>
          </p:nvPr>
        </p:nvCxnSpPr>
        <p:spPr>
          <a:xfrm>
            <a:off x="6743700" y="1652905"/>
            <a:ext cx="37084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22"/>
            </p:custDataLst>
          </p:nvPr>
        </p:nvCxnSpPr>
        <p:spPr>
          <a:xfrm flipH="1">
            <a:off x="7459345" y="1652905"/>
            <a:ext cx="330200" cy="64579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>
            <p:custDataLst>
              <p:tags r:id="rId23"/>
            </p:custDataLst>
          </p:nvPr>
        </p:nvSpPr>
        <p:spPr>
          <a:xfrm>
            <a:off x="2747645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>
            <p:custDataLst>
              <p:tags r:id="rId24"/>
            </p:custDataLst>
          </p:nvPr>
        </p:nvSpPr>
        <p:spPr>
          <a:xfrm>
            <a:off x="5061585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>
            <p:custDataLst>
              <p:tags r:id="rId25"/>
            </p:custDataLst>
          </p:nvPr>
        </p:nvSpPr>
        <p:spPr>
          <a:xfrm>
            <a:off x="7465060" y="2437130"/>
            <a:ext cx="324485" cy="696595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右箭头标注 71"/>
          <p:cNvSpPr/>
          <p:nvPr>
            <p:custDataLst>
              <p:tags r:id="rId26"/>
            </p:custDataLst>
          </p:nvPr>
        </p:nvSpPr>
        <p:spPr>
          <a:xfrm>
            <a:off x="333375" y="86487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用户模式</a:t>
            </a:r>
            <a:endParaRPr lang="zh-CN" altLang="en-US"/>
          </a:p>
        </p:txBody>
      </p:sp>
      <p:sp>
        <p:nvSpPr>
          <p:cNvPr id="73" name="右箭头标注 72"/>
          <p:cNvSpPr/>
          <p:nvPr>
            <p:custDataLst>
              <p:tags r:id="rId27"/>
            </p:custDataLst>
          </p:nvPr>
        </p:nvSpPr>
        <p:spPr>
          <a:xfrm>
            <a:off x="333375" y="2437130"/>
            <a:ext cx="1196975" cy="67056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内核模式</a:t>
            </a:r>
            <a:endParaRPr lang="zh-CN" altLang="en-US"/>
          </a:p>
        </p:txBody>
      </p:sp>
    </p:spTree>
    <p:custDataLst>
      <p:tags r:id="rId28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纤程与协程：一些额外</a:t>
            </a:r>
            <a:r>
              <a:rPr lang="zh-CN" altLang="en-US" sz="2000" b="1">
                <a:solidFill>
                  <a:srgbClr val="9C0B15"/>
                </a:solidFill>
              </a:rPr>
              <a:t>概念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协程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合作执行的一组指令流</a:t>
            </a:r>
            <a:r>
              <a:rPr lang="zh-CN" altLang="en-US" sz="2000">
                <a:sym typeface="+mn-ea"/>
              </a:rPr>
              <a:t>。不仅强调它们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不是时间分配的独立对象</a:t>
            </a:r>
            <a:r>
              <a:rPr lang="zh-CN" altLang="en-US" sz="2000">
                <a:sym typeface="+mn-ea"/>
              </a:rPr>
              <a:t>（区别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于线程），而且强调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只有其中某个指令流主动放弃CPU时</a:t>
            </a:r>
            <a:r>
              <a:rPr lang="zh-CN" altLang="en-US" sz="2000">
                <a:sym typeface="+mn-ea"/>
              </a:rPr>
              <a:t>，其它指令流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才可得到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进行运行，并且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放弃CPU的那个指令流还倾向于指定谁来接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替它的执行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实现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一般地，协程被实现为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在用户模式下的一系列数据结构</a:t>
            </a:r>
            <a:r>
              <a:rPr lang="zh-CN" altLang="en-US" sz="2000">
                <a:sym typeface="+mn-ea"/>
              </a:rPr>
              <a:t>，这些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数据结构中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会保存协程的寄存器上下文</a:t>
            </a:r>
            <a:r>
              <a:rPr lang="zh-CN" altLang="en-US" sz="2000">
                <a:sym typeface="+mn-ea"/>
              </a:rPr>
              <a:t>。在常见的实现中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协程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对线程都是多对一结构</a:t>
            </a:r>
            <a:r>
              <a:rPr lang="zh-CN" altLang="en-US" sz="2000">
                <a:sym typeface="+mn-ea"/>
              </a:rPr>
              <a:t>，因此在用户模式就可以完成互相切换，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无需通知内核，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切换的效率远高于线程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特别地，对于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无栈协程</a:t>
            </a:r>
            <a:r>
              <a:rPr lang="zh-CN" altLang="en-US" sz="2000">
                <a:sym typeface="+mn-ea"/>
              </a:rPr>
              <a:t>（也即那些不使用栈，或者在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放弃CPU时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能保证栈内不存在有效数据的情况下</a:t>
            </a:r>
            <a:r>
              <a:rPr lang="zh-CN" altLang="en-US" sz="2000">
                <a:sym typeface="+mn-ea"/>
              </a:rPr>
              <a:t>），它们可以用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语言的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#define配合switch-case</a:t>
            </a:r>
            <a:r>
              <a:rPr lang="zh-CN" altLang="en-US" sz="2000">
                <a:sym typeface="+mn-ea"/>
              </a:rPr>
              <a:t>实现。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纤程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>
                <a:sym typeface="+mn-ea"/>
              </a:rPr>
              <a:t>合作执行的一组指令流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/>
              <a:t>相比于协程，</a:t>
            </a:r>
            <a:r>
              <a:rPr lang="zh-CN" altLang="en-US" sz="2000">
                <a:sym typeface="+mn-ea"/>
              </a:rPr>
              <a:t>放弃CPU的那个指令流不倾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向于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直接指定接替执行者，而</a:t>
            </a:r>
            <a:r>
              <a:rPr lang="zh-CN" altLang="en-US" sz="2000">
                <a:sym typeface="+mn-ea"/>
              </a:rPr>
              <a:t>倾向于唤起一个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在用户空间的调度器</a:t>
            </a:r>
            <a:r>
              <a:rPr lang="zh-CN" altLang="en-US" sz="2000">
                <a:sym typeface="+mn-ea"/>
              </a:rPr>
              <a:t>，由它来决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定下一个执行的指令流是谁。纤程之间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不一定有紧密的合作关系，仅仅	是强调它们比线程要轻量</a:t>
            </a:r>
            <a:r>
              <a:rPr lang="zh-CN" altLang="en-US" sz="2000">
                <a:sym typeface="+mn-ea"/>
              </a:rPr>
              <a:t>，也即多个纤程共享一个</a:t>
            </a:r>
            <a:r>
              <a:rPr lang="zh-CN" altLang="en-US" sz="2000">
                <a:sym typeface="+mn-ea"/>
              </a:rPr>
              <a:t>线程。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比较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同多于异，几乎是同义词</a:t>
            </a:r>
            <a:r>
              <a:rPr lang="zh-CN" altLang="en-US" sz="2000">
                <a:sym typeface="+mn-ea"/>
              </a:rPr>
              <a:t>，都是指令流，只不过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侧重点不同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sp>
        <p:nvSpPr>
          <p:cNvPr id="74" name="右箭头标注 73"/>
          <p:cNvSpPr/>
          <p:nvPr>
            <p:custDataLst>
              <p:tags r:id="rId2"/>
            </p:custDataLst>
          </p:nvPr>
        </p:nvSpPr>
        <p:spPr>
          <a:xfrm>
            <a:off x="232410" y="1182370"/>
            <a:ext cx="975995" cy="6705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278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强调</a:t>
            </a:r>
            <a:r>
              <a:rPr lang="zh-CN" altLang="en-US"/>
              <a:t>合作</a:t>
            </a:r>
            <a:endParaRPr lang="zh-CN" altLang="en-US"/>
          </a:p>
        </p:txBody>
      </p:sp>
      <p:sp>
        <p:nvSpPr>
          <p:cNvPr id="75" name="右箭头标注 74"/>
          <p:cNvSpPr/>
          <p:nvPr>
            <p:custDataLst>
              <p:tags r:id="rId3"/>
            </p:custDataLst>
          </p:nvPr>
        </p:nvSpPr>
        <p:spPr>
          <a:xfrm>
            <a:off x="232410" y="5094605"/>
            <a:ext cx="976630" cy="555625"/>
          </a:xfrm>
          <a:prstGeom prst="rightArrowCallout">
            <a:avLst>
              <a:gd name="adj1" fmla="val 25028"/>
              <a:gd name="adj2" fmla="val 25000"/>
              <a:gd name="adj3" fmla="val 25000"/>
              <a:gd name="adj4" fmla="val 76382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强调</a:t>
            </a:r>
            <a:r>
              <a:rPr lang="zh-CN" altLang="en-US"/>
              <a:t>轻量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优先级和时间片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现在有一系列线程在系统中运行。操作系统中的</a:t>
            </a:r>
            <a:r>
              <a:rPr lang="en-US" altLang="zh-CN" sz="2000">
                <a:solidFill>
                  <a:srgbClr val="9C0B15"/>
                </a:solidFill>
              </a:rPr>
              <a:t>调度器负责决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定每次运行哪个线程，运行多久</a:t>
            </a:r>
            <a:r>
              <a:rPr lang="zh-CN" altLang="en-US" sz="2000"/>
              <a:t>，但又</a:t>
            </a:r>
            <a:r>
              <a:rPr lang="en-US" altLang="zh-CN" sz="2000">
                <a:solidFill>
                  <a:srgbClr val="9C0B15"/>
                </a:solidFill>
              </a:rPr>
              <a:t>如何决定</a:t>
            </a:r>
            <a:r>
              <a:rPr lang="zh-CN" altLang="en-US" sz="2000">
                <a:solidFill>
                  <a:srgbClr val="9C0B15"/>
                </a:solidFill>
              </a:rPr>
              <a:t>做这个决定所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需的</a:t>
            </a:r>
            <a:r>
              <a:rPr lang="zh-CN" altLang="en-US" sz="2000"/>
              <a:t>每个线程的</a:t>
            </a:r>
            <a:r>
              <a:rPr lang="en-US" altLang="zh-CN" sz="2000">
                <a:solidFill>
                  <a:srgbClr val="9C0B15"/>
                </a:solidFill>
              </a:rPr>
              <a:t>优先级</a:t>
            </a:r>
            <a:r>
              <a:rPr lang="zh-CN" altLang="en-US" sz="2000"/>
              <a:t>和</a:t>
            </a:r>
            <a:r>
              <a:rPr lang="en-US" altLang="zh-CN" sz="2000">
                <a:solidFill>
                  <a:srgbClr val="9C0B15"/>
                </a:solidFill>
              </a:rPr>
              <a:t>时间</a:t>
            </a:r>
            <a:r>
              <a:rPr lang="zh-CN" altLang="en-US" sz="2000">
                <a:solidFill>
                  <a:srgbClr val="9C0B15"/>
                </a:solidFill>
              </a:rPr>
              <a:t>预算</a:t>
            </a:r>
            <a:r>
              <a:rPr lang="zh-CN" altLang="en-US" sz="2000"/>
              <a:t>？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解决方案一</a:t>
            </a:r>
            <a:r>
              <a:rPr lang="en-US" altLang="zh-CN" sz="2000"/>
              <a:t>	</a:t>
            </a:r>
            <a:r>
              <a:rPr lang="zh-CN" altLang="en-US" sz="2000"/>
              <a:t>事先指定。对于某些系统，我们可以根据</a:t>
            </a:r>
            <a:r>
              <a:rPr lang="en-US" altLang="zh-CN" sz="2000">
                <a:solidFill>
                  <a:srgbClr val="9C0B15"/>
                </a:solidFill>
              </a:rPr>
              <a:t>某线程负责运行的指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令流的性质</a:t>
            </a:r>
            <a:r>
              <a:rPr lang="zh-CN" altLang="en-US" sz="2000"/>
              <a:t>，将某些线程的优先级设置得高一些、时间预算设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置的多一些，以体现资源分配的</a:t>
            </a:r>
            <a:r>
              <a:rPr lang="en-US" altLang="zh-CN" sz="2000">
                <a:solidFill>
                  <a:srgbClr val="9C0B15"/>
                </a:solidFill>
              </a:rPr>
              <a:t>倾向性</a:t>
            </a:r>
            <a:r>
              <a:rPr lang="zh-CN" altLang="en-US" sz="2000"/>
              <a:t>。整个系统只要按照这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种设置来运行就足够完成其功能了。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优点</a:t>
            </a:r>
            <a:r>
              <a:rPr lang="en-US" altLang="zh-CN" sz="2000"/>
              <a:t>		</a:t>
            </a:r>
            <a:r>
              <a:rPr lang="en-US" altLang="zh-CN" sz="2000">
                <a:solidFill>
                  <a:srgbClr val="9C0B15"/>
                </a:solidFill>
              </a:rPr>
              <a:t>对任务知根知底，且任务固定</a:t>
            </a:r>
            <a:r>
              <a:rPr lang="zh-CN" altLang="en-US" sz="2000"/>
              <a:t>时，这就是最好选择。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缺点</a:t>
            </a:r>
            <a:r>
              <a:rPr lang="en-US" altLang="zh-CN" sz="2000"/>
              <a:t>		</a:t>
            </a:r>
            <a:r>
              <a:rPr lang="zh-CN" altLang="en-US" sz="2000"/>
              <a:t>这要求操作系统知晓</a:t>
            </a:r>
            <a:r>
              <a:rPr lang="en-US" altLang="zh-CN" sz="2000">
                <a:solidFill>
                  <a:srgbClr val="9C0B15"/>
                </a:solidFill>
              </a:rPr>
              <a:t>整个计算机体系内的应用程序的性质</a:t>
            </a:r>
            <a:r>
              <a:rPr lang="zh-CN" altLang="en-US" sz="2000"/>
              <a:t>，基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本上要求应用程序都是同一个团队开发的。更精确地讲，</a:t>
            </a:r>
            <a:r>
              <a:rPr lang="en-US" altLang="zh-CN" sz="2000">
                <a:solidFill>
                  <a:srgbClr val="9C0B15"/>
                </a:solidFill>
              </a:rPr>
              <a:t>需要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额外信息来进行手动干预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用途</a:t>
            </a:r>
            <a:r>
              <a:rPr lang="en-US" altLang="zh-CN" sz="2000"/>
              <a:t>		</a:t>
            </a:r>
            <a:r>
              <a:rPr lang="zh-CN" altLang="en-US" sz="2000"/>
              <a:t>对于那些</a:t>
            </a:r>
            <a:r>
              <a:rPr lang="en-US" altLang="zh-CN" sz="2000">
                <a:solidFill>
                  <a:srgbClr val="9C0B15"/>
                </a:solidFill>
              </a:rPr>
              <a:t>功能简单，但要求绝对可靠</a:t>
            </a:r>
            <a:r>
              <a:rPr lang="zh-CN" altLang="en-US" sz="2000"/>
              <a:t>的系统，这是一个非常好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的办法。它保证了某些指令流具有</a:t>
            </a:r>
            <a:r>
              <a:rPr lang="en-US" altLang="zh-CN" sz="2000">
                <a:solidFill>
                  <a:srgbClr val="9C0B15"/>
                </a:solidFill>
              </a:rPr>
              <a:t>绝对的资源优势</a:t>
            </a:r>
            <a:r>
              <a:rPr lang="zh-CN" altLang="en-US" sz="2000"/>
              <a:t>，确保那些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指令流承担的工作</a:t>
            </a:r>
            <a:r>
              <a:rPr lang="en-US" altLang="zh-CN" sz="2000">
                <a:solidFill>
                  <a:srgbClr val="9C0B15"/>
                </a:solidFill>
              </a:rPr>
              <a:t>总能按时正确完成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en-US" altLang="zh-CN" sz="2000">
                <a:solidFill>
                  <a:srgbClr val="9C0B15"/>
                </a:solidFill>
              </a:rPr>
              <a:t>刹车</a:t>
            </a:r>
            <a:r>
              <a:rPr lang="zh-CN" altLang="en-US" sz="2000"/>
              <a:t>；火箭；飞机；导弹</a:t>
            </a:r>
            <a:endParaRPr lang="zh-CN" altLang="en-US" sz="200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238375" y="2057400"/>
            <a:ext cx="5310505" cy="34302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固定优先级</a:t>
            </a:r>
            <a:r>
              <a:rPr lang="zh-CN" altLang="en-US" sz="2000" b="1">
                <a:solidFill>
                  <a:srgbClr val="9C0B15"/>
                </a:solidFill>
              </a:rPr>
              <a:t>调度算法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固定优先级	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Fixed-Priority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FP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所有线程按照事先给定的优先级排序运行。时间</a:t>
            </a:r>
            <a:r>
              <a:rPr lang="zh-CN" altLang="en-US" sz="2000">
                <a:sym typeface="+mn-ea"/>
              </a:rPr>
              <a:t>预算无限长。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非抢占式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调度仅在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结束</a:t>
            </a:r>
            <a:r>
              <a:rPr lang="zh-CN" altLang="en-US" sz="2000">
                <a:sym typeface="+mn-ea"/>
              </a:rPr>
              <a:t>时发生，此时从队列里拿出一个优先级最高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的线程</a:t>
            </a:r>
            <a:r>
              <a:rPr lang="zh-CN" altLang="en-US" sz="2000">
                <a:sym typeface="+mn-ea"/>
              </a:rPr>
              <a:t>运行。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抢占式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调度在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线程结束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线程就绪</a:t>
            </a:r>
            <a:r>
              <a:rPr lang="zh-CN" altLang="en-US" sz="2000">
                <a:sym typeface="+mn-ea"/>
              </a:rPr>
              <a:t>时都发生，</a:t>
            </a:r>
            <a:r>
              <a:rPr lang="zh-CN" altLang="en-US" sz="2000">
                <a:sym typeface="+mn-ea"/>
              </a:rPr>
              <a:t>此时从队列里拿出一个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优先级最高的线程运行。这等于说，如果有一个新的高优先级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线程加入进来，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它会取代当前的任务，立即获得CPU并运行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73985" y="1416685"/>
          <a:ext cx="4440555" cy="1626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7235"/>
                <a:gridCol w="1417955"/>
                <a:gridCol w="1283970"/>
                <a:gridCol w="100139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到达时间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运行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优先级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705610" y="3825875"/>
            <a:ext cx="1360805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066415" y="3825875"/>
            <a:ext cx="365379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6720840" y="3825875"/>
            <a:ext cx="180149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 flipV="1">
            <a:off x="2829560" y="4303395"/>
            <a:ext cx="1905" cy="3346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V="1">
            <a:off x="4973320" y="4303395"/>
            <a:ext cx="0" cy="3346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 flipV="1">
            <a:off x="1701165" y="4303395"/>
            <a:ext cx="4445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529715" y="4549140"/>
            <a:ext cx="7230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2             5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                 11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 16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思源黑体 CN Regular" panose="020B0500000000000000" charset="-122"/>
                <a:sym typeface="+mn-ea"/>
              </a:rPr>
              <a:t>    21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595755" y="6067425"/>
            <a:ext cx="1360805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2956560" y="6067425"/>
            <a:ext cx="2017395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4973955" y="6067425"/>
            <a:ext cx="180149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4" name="矩形 63"/>
          <p:cNvSpPr/>
          <p:nvPr>
            <p:custDataLst>
              <p:tags r:id="rId13"/>
            </p:custDataLst>
          </p:nvPr>
        </p:nvSpPr>
        <p:spPr>
          <a:xfrm>
            <a:off x="6775450" y="6067425"/>
            <a:ext cx="1746885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65" name="左箭头标注 64"/>
          <p:cNvSpPr/>
          <p:nvPr/>
        </p:nvSpPr>
        <p:spPr>
          <a:xfrm>
            <a:off x="7237095" y="1665605"/>
            <a:ext cx="2106295" cy="11290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630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在一般的操作系统中，优先级数字越小，</a:t>
            </a:r>
            <a:r>
              <a:rPr lang="zh-CN" altLang="en-US"/>
              <a:t>优先级越高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调度策略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解决方案二</a:t>
            </a:r>
            <a:r>
              <a:rPr lang="en-US" altLang="zh-CN" sz="2000"/>
              <a:t>	</a:t>
            </a:r>
            <a:r>
              <a:rPr lang="zh-CN" altLang="en-US" sz="2000"/>
              <a:t>从应用程序的</a:t>
            </a:r>
            <a:r>
              <a:rPr lang="en-US" altLang="zh-CN" sz="2000">
                <a:solidFill>
                  <a:srgbClr val="9C0B15"/>
                </a:solidFill>
              </a:rPr>
              <a:t>行为</a:t>
            </a:r>
            <a:r>
              <a:rPr lang="zh-CN" altLang="en-US" sz="2000"/>
              <a:t>来推测其性质，并且按照某种</a:t>
            </a:r>
            <a:r>
              <a:rPr lang="en-US" altLang="zh-CN" sz="2000">
                <a:solidFill>
                  <a:srgbClr val="9C0B15"/>
                </a:solidFill>
              </a:rPr>
              <a:t>策略</a:t>
            </a:r>
            <a:r>
              <a:rPr lang="zh-CN" altLang="en-US" sz="2000"/>
              <a:t>给它分配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优先级和时间预算。首先，我们需要一些</a:t>
            </a:r>
            <a:r>
              <a:rPr lang="en-US" altLang="zh-CN" sz="2000">
                <a:solidFill>
                  <a:srgbClr val="9C0B15"/>
                </a:solidFill>
              </a:rPr>
              <a:t>领导原则</a:t>
            </a:r>
            <a:r>
              <a:rPr lang="zh-CN" altLang="en-US" sz="2000"/>
              <a:t>，决定我们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的策略的</a:t>
            </a:r>
            <a:r>
              <a:rPr lang="en-US" altLang="zh-CN" sz="2000">
                <a:solidFill>
                  <a:srgbClr val="9C0B15"/>
                </a:solidFill>
              </a:rPr>
              <a:t>最终目的</a:t>
            </a:r>
            <a:r>
              <a:rPr lang="zh-CN" altLang="en-US" sz="2000"/>
              <a:t>；第二，这种我们需要一些程序行为的</a:t>
            </a:r>
            <a:r>
              <a:rPr lang="en-US" altLang="zh-CN" sz="2000">
                <a:solidFill>
                  <a:srgbClr val="9C0B15"/>
                </a:solidFill>
              </a:rPr>
              <a:t>测度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作为刻画程序行为的</a:t>
            </a:r>
            <a:r>
              <a:rPr lang="en-US" altLang="zh-CN" sz="2000">
                <a:solidFill>
                  <a:srgbClr val="9C0B15"/>
                </a:solidFill>
              </a:rPr>
              <a:t>手段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领导原则包括</a:t>
            </a:r>
            <a:r>
              <a:rPr lang="zh-CN" altLang="en-US" sz="2000"/>
              <a:t>哪些？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提示：考虑多道程序设计的</a:t>
            </a:r>
            <a:r>
              <a:rPr lang="zh-CN" altLang="en-US" sz="2000"/>
              <a:t>初衷。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CPU利用率</a:t>
            </a:r>
            <a:r>
              <a:rPr lang="en-US" altLang="zh-CN" sz="2000"/>
              <a:t>	</a:t>
            </a:r>
            <a:r>
              <a:rPr lang="zh-CN" altLang="en-US" sz="2000"/>
              <a:t>前面提过，一个很大的推动力就是</a:t>
            </a:r>
            <a:r>
              <a:rPr lang="en-US" altLang="zh-CN" sz="2000">
                <a:solidFill>
                  <a:srgbClr val="9C0B15"/>
                </a:solidFill>
              </a:rPr>
              <a:t>保证处理器不会闲着</a:t>
            </a:r>
            <a:r>
              <a:rPr lang="zh-CN" altLang="en-US" sz="2000"/>
              <a:t>。闲着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就是浪费资源，因为</a:t>
            </a:r>
            <a:r>
              <a:rPr lang="en-US" altLang="zh-CN" sz="2000"/>
              <a:t>CPU</a:t>
            </a:r>
            <a:r>
              <a:rPr lang="zh-CN" altLang="en-US" sz="2000"/>
              <a:t>要</a:t>
            </a:r>
            <a:r>
              <a:rPr lang="en-US" altLang="zh-CN" sz="2000">
                <a:solidFill>
                  <a:srgbClr val="9C0B15"/>
                </a:solidFill>
              </a:rPr>
              <a:t>折旧</a:t>
            </a:r>
            <a:r>
              <a:rPr lang="zh-CN" altLang="en-US" sz="2000"/>
              <a:t>，而且即便不使用也会</a:t>
            </a:r>
            <a:r>
              <a:rPr lang="en-US" altLang="zh-CN" sz="2000">
                <a:solidFill>
                  <a:srgbClr val="9C0B15"/>
                </a:solidFill>
              </a:rPr>
              <a:t>耗电</a:t>
            </a:r>
            <a:r>
              <a:rPr lang="zh-CN" altLang="en-US" sz="2000"/>
              <a:t>。因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此，我们需要保证</a:t>
            </a:r>
            <a:r>
              <a:rPr lang="en-US" altLang="zh-CN" sz="2000"/>
              <a:t>CPU</a:t>
            </a:r>
            <a:r>
              <a:rPr lang="zh-CN" altLang="en-US" sz="2000"/>
              <a:t>的利用</a:t>
            </a:r>
            <a:r>
              <a:rPr lang="zh-CN" altLang="en-US" sz="2000" b="1">
                <a:solidFill>
                  <a:srgbClr val="9C0B15"/>
                </a:solidFill>
              </a:rPr>
              <a:t>效率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系统的响应</a:t>
            </a:r>
            <a:r>
              <a:rPr lang="en-US" altLang="zh-CN" sz="2000"/>
              <a:t>	</a:t>
            </a:r>
            <a:r>
              <a:rPr lang="zh-CN" altLang="en-US" sz="2000"/>
              <a:t>多个程序可能同时</a:t>
            </a:r>
            <a:r>
              <a:rPr lang="en-US" altLang="zh-CN" sz="2000">
                <a:solidFill>
                  <a:srgbClr val="9C0B15"/>
                </a:solidFill>
              </a:rPr>
              <a:t>竞争CPU</a:t>
            </a:r>
            <a:r>
              <a:rPr lang="zh-CN" altLang="en-US" sz="2000"/>
              <a:t>。它们都</a:t>
            </a:r>
            <a:r>
              <a:rPr lang="en-US" altLang="zh-CN" sz="2000">
                <a:solidFill>
                  <a:srgbClr val="9C0B15"/>
                </a:solidFill>
              </a:rPr>
              <a:t>宣称自己最需要CPU来做计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算，而且确实也都会提交一时半会算不完的任务</a:t>
            </a:r>
            <a:r>
              <a:rPr lang="zh-CN" altLang="en-US" sz="2000"/>
              <a:t>。因此，我们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不能让某个应用程序霸占</a:t>
            </a:r>
            <a:r>
              <a:rPr lang="en-US" altLang="zh-CN" sz="2000"/>
              <a:t>CPU</a:t>
            </a:r>
            <a:r>
              <a:rPr lang="zh-CN" altLang="en-US" sz="2000"/>
              <a:t>，而是需要保证多个程序都能分到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一部分</a:t>
            </a:r>
            <a:r>
              <a:rPr lang="en-US" altLang="zh-CN" sz="2000"/>
              <a:t>CPU</a:t>
            </a:r>
            <a:r>
              <a:rPr lang="zh-CN" altLang="en-US" sz="2000"/>
              <a:t>来运行自己，</a:t>
            </a:r>
            <a:r>
              <a:rPr lang="zh-CN" altLang="en-US" sz="2000">
                <a:sym typeface="+mn-ea"/>
              </a:rPr>
              <a:t>保证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的利用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公正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保证</a:t>
            </a:r>
            <a:r>
              <a:rPr lang="zh-CN" altLang="en-US" sz="2000" b="1">
                <a:solidFill>
                  <a:srgbClr val="9C0B15"/>
                </a:solidFill>
              </a:rPr>
              <a:t>效率</a:t>
            </a:r>
            <a:r>
              <a:rPr lang="zh-CN" altLang="en-US" sz="2000"/>
              <a:t>简单，还是保证</a:t>
            </a:r>
            <a:r>
              <a:rPr lang="zh-CN" altLang="en-US" sz="2000" b="1">
                <a:solidFill>
                  <a:srgbClr val="9C0B15"/>
                </a:solidFill>
              </a:rPr>
              <a:t>公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正</a:t>
            </a:r>
            <a:r>
              <a:rPr lang="zh-CN" altLang="en-US" sz="2000"/>
              <a:t>简单？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保证</a:t>
            </a:r>
            <a:r>
              <a:rPr lang="en-US" altLang="zh-CN" sz="2000" b="1">
                <a:solidFill>
                  <a:srgbClr val="9C0B15"/>
                </a:solidFill>
              </a:rPr>
              <a:t>CPU</a:t>
            </a:r>
            <a:r>
              <a:rPr lang="zh-CN" altLang="en-US" sz="2000" b="1">
                <a:solidFill>
                  <a:srgbClr val="9C0B15"/>
                </a:solidFill>
              </a:rPr>
              <a:t>效率</a:t>
            </a:r>
            <a:r>
              <a:rPr lang="en-US" altLang="zh-CN" sz="2000"/>
              <a:t>	</a:t>
            </a:r>
            <a:r>
              <a:rPr lang="zh-CN" altLang="en-US" sz="2000"/>
              <a:t>非常容易，只要确保每次都选择</a:t>
            </a:r>
            <a:r>
              <a:rPr lang="en-US" altLang="zh-CN" sz="2000"/>
              <a:t>CPU</a:t>
            </a:r>
            <a:r>
              <a:rPr lang="zh-CN" altLang="en-US" sz="2000"/>
              <a:t>一直在跑某个就绪的线程就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可以了。</a:t>
            </a:r>
            <a:r>
              <a:rPr lang="en-US" altLang="zh-CN" sz="2000">
                <a:solidFill>
                  <a:srgbClr val="9C0B15"/>
                </a:solidFill>
              </a:rPr>
              <a:t>只要CPU一直在做计算，CPU的效率肯定就是100%。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保证公正、公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正</a:t>
            </a:r>
            <a:r>
              <a:rPr lang="zh-CN" altLang="en-US" sz="2000" b="1">
                <a:solidFill>
                  <a:srgbClr val="9C0B15"/>
                </a:solidFill>
              </a:rPr>
              <a:t>、公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正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公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正</a:t>
            </a:r>
            <a:r>
              <a:rPr lang="en-US" altLang="zh-CN" sz="2000"/>
              <a:t>		</a:t>
            </a:r>
            <a:r>
              <a:rPr lang="zh-CN" altLang="en-US" sz="2000"/>
              <a:t>不像效率是一个</a:t>
            </a:r>
            <a:r>
              <a:rPr lang="en-US" altLang="zh-CN" sz="2000">
                <a:solidFill>
                  <a:srgbClr val="9C0B15"/>
                </a:solidFill>
              </a:rPr>
              <a:t>客观的利用率指标</a:t>
            </a:r>
            <a:r>
              <a:rPr lang="zh-CN" altLang="en-US" sz="2000"/>
              <a:t>，公</a:t>
            </a:r>
            <a:r>
              <a:rPr lang="zh-CN" altLang="en-US" sz="2000"/>
              <a:t>正是一个</a:t>
            </a:r>
            <a:r>
              <a:rPr lang="en-US" altLang="zh-CN" sz="2000">
                <a:solidFill>
                  <a:srgbClr val="9C0B15"/>
                </a:solidFill>
              </a:rPr>
              <a:t>抽象原则</a:t>
            </a:r>
            <a:r>
              <a:rPr lang="zh-CN" altLang="en-US" sz="2000"/>
              <a:t>。抽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象原则没法执行，它一定要落到某些指标上来。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公正 = 公平 + 正义</a:t>
            </a:r>
            <a:endParaRPr lang="zh-CN" altLang="en-US" sz="2000" b="1">
              <a:solidFill>
                <a:srgbClr val="9C0B15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840" y="1487805"/>
            <a:ext cx="7268845" cy="4569460"/>
            <a:chOff x="2307" y="2716"/>
            <a:chExt cx="10800" cy="6450"/>
          </a:xfrm>
        </p:grpSpPr>
        <p:pic>
          <p:nvPicPr>
            <p:cNvPr id="101" name="图片 100"/>
            <p:cNvPicPr/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307" y="2716"/>
              <a:ext cx="10800" cy="64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314" y="8734"/>
              <a:ext cx="945" cy="300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公平和</a:t>
            </a:r>
            <a:r>
              <a:rPr lang="zh-CN" altLang="en-US" sz="2000" b="1">
                <a:solidFill>
                  <a:srgbClr val="9C0B15"/>
                </a:solidFill>
              </a:rPr>
              <a:t>正义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公正</a:t>
            </a:r>
            <a:r>
              <a:rPr lang="en-US" altLang="zh-CN" sz="2000"/>
              <a:t>		</a:t>
            </a:r>
            <a:r>
              <a:rPr lang="zh-CN" altLang="en-US" sz="2000"/>
              <a:t>公正还可以进一步细分为</a:t>
            </a:r>
            <a:r>
              <a:rPr lang="zh-CN" altLang="en-US" sz="2000" b="1">
                <a:solidFill>
                  <a:srgbClr val="9C0B15"/>
                </a:solidFill>
              </a:rPr>
              <a:t>公平</a:t>
            </a:r>
            <a:r>
              <a:rPr lang="zh-CN" altLang="en-US" sz="2000"/>
              <a:t>和</a:t>
            </a:r>
            <a:r>
              <a:rPr lang="zh-CN" altLang="en-US" sz="2000" b="1">
                <a:solidFill>
                  <a:srgbClr val="9C0B15"/>
                </a:solidFill>
              </a:rPr>
              <a:t>正义</a:t>
            </a:r>
            <a:r>
              <a:rPr lang="zh-CN" altLang="en-US" sz="2000"/>
              <a:t>两个原则。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一方面，</a:t>
            </a:r>
            <a:r>
              <a:rPr lang="zh-CN" altLang="en-US" sz="2000"/>
              <a:t>抽象的实质公平和实质正义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最终必须落到</a:t>
            </a:r>
            <a:r>
              <a:rPr lang="en-US" altLang="zh-CN" sz="2000">
                <a:solidFill>
                  <a:srgbClr val="9C0B15"/>
                </a:solidFill>
              </a:rPr>
              <a:t>程序公平和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程序正义层面来执行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但另一方面，程序公平和程序正义</a:t>
            </a:r>
            <a:r>
              <a:rPr lang="en-US" altLang="zh-CN" sz="2000">
                <a:solidFill>
                  <a:srgbClr val="9C0B15"/>
                </a:solidFill>
              </a:rPr>
              <a:t>最终必须体现实质公平和实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质正义</a:t>
            </a:r>
            <a:r>
              <a:rPr lang="zh-CN" altLang="en-US" sz="2000">
                <a:solidFill>
                  <a:srgbClr val="9C0B15"/>
                </a:solidFill>
              </a:rPr>
              <a:t>的内涵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公平</a:t>
            </a:r>
            <a:r>
              <a:rPr lang="en-US" altLang="zh-CN" sz="2000"/>
              <a:t>		</a:t>
            </a:r>
            <a:r>
              <a:rPr lang="zh-CN" altLang="en-US" sz="2000"/>
              <a:t>同等的条件应当得到</a:t>
            </a:r>
            <a:r>
              <a:rPr lang="en-US" altLang="zh-CN" sz="2000">
                <a:solidFill>
                  <a:srgbClr val="9C0B15"/>
                </a:solidFill>
              </a:rPr>
              <a:t>同等的对待</a:t>
            </a:r>
            <a:r>
              <a:rPr lang="zh-CN" altLang="en-US" sz="2000"/>
              <a:t>。同等的程序应当得到同等的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CPU</a:t>
            </a:r>
            <a:r>
              <a:rPr lang="zh-CN" altLang="en-US" sz="2000"/>
              <a:t>。强调</a:t>
            </a:r>
            <a:r>
              <a:rPr lang="en-US" altLang="zh-CN" sz="2000">
                <a:solidFill>
                  <a:srgbClr val="9C0B15"/>
                </a:solidFill>
              </a:rPr>
              <a:t>完全的同一性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正义</a:t>
            </a:r>
            <a:r>
              <a:rPr lang="en-US" altLang="zh-CN" sz="2000"/>
              <a:t>		</a:t>
            </a:r>
            <a:r>
              <a:rPr lang="zh-CN" altLang="en-US" sz="2000"/>
              <a:t>将各个应用程序按照（用户认为的）它们</a:t>
            </a:r>
            <a:r>
              <a:rPr lang="en-US" altLang="zh-CN" sz="2000">
                <a:solidFill>
                  <a:srgbClr val="9C0B15"/>
                </a:solidFill>
              </a:rPr>
              <a:t>应当得到的对待</a:t>
            </a:r>
            <a:r>
              <a:rPr lang="zh-CN" altLang="en-US" sz="2000"/>
              <a:t>来进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行对待。对用户体现出不同性质的程序应当得到不同但合适的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CPU</a:t>
            </a:r>
            <a:r>
              <a:rPr lang="zh-CN" altLang="en-US" sz="2000"/>
              <a:t>。强调</a:t>
            </a:r>
            <a:r>
              <a:rPr lang="en-US" altLang="zh-CN" sz="2000">
                <a:solidFill>
                  <a:srgbClr val="9C0B15"/>
                </a:solidFill>
              </a:rPr>
              <a:t>合理的差别性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102" name="图片 10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45485" y="4159250"/>
            <a:ext cx="3296285" cy="24695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公平的常见</a:t>
            </a:r>
            <a:r>
              <a:rPr lang="zh-CN" altLang="en-US" sz="2000" b="1">
                <a:solidFill>
                  <a:srgbClr val="9C0B15"/>
                </a:solidFill>
              </a:rPr>
              <a:t>测度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吞吐率	</a:t>
            </a:r>
            <a:r>
              <a:rPr lang="en-US" altLang="zh-CN" sz="2000"/>
              <a:t>	</a:t>
            </a:r>
            <a:r>
              <a:rPr lang="zh-CN" altLang="en-US" sz="2000"/>
              <a:t>单位时间内执行完的</a:t>
            </a:r>
            <a:r>
              <a:rPr lang="zh-CN" altLang="en-US" sz="2000"/>
              <a:t>线程的</a:t>
            </a:r>
            <a:r>
              <a:rPr lang="zh-CN" altLang="en-US" sz="2000"/>
              <a:t>个数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如果在某段时间内，执行完成的任务越多，说明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分配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越普惠，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就越公平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假设在时间</a:t>
            </a:r>
            <a:r>
              <a:rPr lang="en-US" altLang="zh-CN" sz="2000"/>
              <a:t>T</a:t>
            </a:r>
            <a:r>
              <a:rPr lang="zh-CN" altLang="en-US" sz="2000"/>
              <a:t>内，有</a:t>
            </a:r>
            <a:r>
              <a:rPr lang="en-US" altLang="zh-CN" sz="2000"/>
              <a:t>N</a:t>
            </a:r>
            <a:r>
              <a:rPr lang="zh-CN" altLang="en-US" sz="2000"/>
              <a:t>个线程完成执行，就说它的</a:t>
            </a:r>
            <a:r>
              <a:rPr lang="en-US" altLang="zh-CN" sz="2000">
                <a:solidFill>
                  <a:srgbClr val="9C0B15"/>
                </a:solidFill>
              </a:rPr>
              <a:t>吞吐率为N/T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平均等待时间</a:t>
            </a:r>
            <a:r>
              <a:rPr lang="en-US" altLang="zh-CN" sz="2000"/>
              <a:t>	</a:t>
            </a:r>
            <a:r>
              <a:rPr lang="zh-CN" altLang="en-US" sz="2000"/>
              <a:t>线程从就绪态到运行</a:t>
            </a:r>
            <a:r>
              <a:rPr lang="zh-CN" altLang="en-US" sz="2000"/>
              <a:t>态平均等待的</a:t>
            </a:r>
            <a:r>
              <a:rPr lang="zh-CN" altLang="en-US" sz="2000"/>
              <a:t>时间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如果任何一个就绪的线程都越能尽快得到</a:t>
            </a:r>
            <a:r>
              <a:rPr lang="en-US" altLang="zh-CN" sz="2000"/>
              <a:t>CPU</a:t>
            </a:r>
            <a:r>
              <a:rPr lang="zh-CN" altLang="en-US" sz="2000"/>
              <a:t>，说明</a:t>
            </a:r>
            <a:r>
              <a:rPr lang="en-US" altLang="zh-CN" sz="2000"/>
              <a:t>CPU</a:t>
            </a:r>
            <a:r>
              <a:rPr lang="zh-CN" altLang="en-US" sz="2000"/>
              <a:t>分配的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歧视性成分越低，就越公平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假设一共有</a:t>
            </a:r>
            <a:r>
              <a:rPr lang="en-US" altLang="zh-CN" sz="2000"/>
              <a:t>N</a:t>
            </a:r>
            <a:r>
              <a:rPr lang="zh-CN" altLang="en-US" sz="2000"/>
              <a:t>个线程，它们从就绪到得到</a:t>
            </a:r>
            <a:r>
              <a:rPr lang="en-US" altLang="zh-CN" sz="2000"/>
              <a:t>CPU</a:t>
            </a:r>
            <a:r>
              <a:rPr lang="zh-CN" altLang="en-US" sz="2000"/>
              <a:t>之前必须等</a:t>
            </a:r>
            <a:r>
              <a:rPr lang="en-US" altLang="zh-CN" sz="2000"/>
              <a:t>W</a:t>
            </a:r>
            <a:r>
              <a:rPr lang="en-US" altLang="zh-CN" sz="2000" baseline="-25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...</a:t>
            </a:r>
            <a:r>
              <a:rPr lang="zh-CN" altLang="en-US" sz="2000"/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W</a:t>
            </a:r>
            <a:r>
              <a:rPr lang="en-US" altLang="zh-CN" sz="2000" baseline="-25000"/>
              <a:t>n</a:t>
            </a:r>
            <a:r>
              <a:rPr lang="zh-CN" altLang="en-US" sz="2000"/>
              <a:t>时间，则</a:t>
            </a:r>
            <a:r>
              <a:rPr lang="en-US" altLang="zh-CN" sz="2000">
                <a:solidFill>
                  <a:srgbClr val="9C0B15"/>
                </a:solidFill>
              </a:rPr>
              <a:t>平均等待时间为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(W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1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+W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+...+W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n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)/N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平均周转时间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线程从就绪态到阻塞或</a:t>
            </a:r>
            <a:r>
              <a:rPr lang="zh-CN" altLang="en-US" sz="2000">
                <a:sym typeface="+mn-ea"/>
              </a:rPr>
              <a:t>停止态平均花费的</a:t>
            </a:r>
            <a:r>
              <a:rPr lang="zh-CN" altLang="en-US" sz="2000">
                <a:sym typeface="+mn-ea"/>
              </a:rPr>
              <a:t>时间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如果任何一个就绪的线程都越能尽快完成其执行</a:t>
            </a:r>
            <a:r>
              <a:rPr lang="zh-CN" altLang="en-US" sz="2000">
                <a:sym typeface="+mn-ea"/>
              </a:rPr>
              <a:t>，说明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分配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歧视性成分越低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、包容性成分越高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，就越公平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假设一共有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个线程，它们从就绪到得到停止运作分别经过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T</a:t>
            </a:r>
            <a:r>
              <a:rPr lang="en-US" altLang="zh-CN" sz="2000" baseline="-25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 ... 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</a:t>
            </a:r>
            <a:r>
              <a:rPr lang="en-US" altLang="zh-CN" sz="2000" baseline="-25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时间，则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平均等待时间为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(T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1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+...+T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n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)/N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若设线程的运行时间为</a:t>
            </a:r>
            <a:r>
              <a:rPr lang="en-US" altLang="zh-CN" sz="2000">
                <a:sym typeface="+mn-ea"/>
              </a:rPr>
              <a:t>R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，则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i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=W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i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i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平均周转时间测度与平均等待时间测度下，公平的具体含义发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生了什么变化？为什么？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80490" y="3052445"/>
            <a:ext cx="7027545" cy="3363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" y="676910"/>
            <a:ext cx="7027545" cy="2375535"/>
          </a:xfrm>
          <a:prstGeom prst="rect">
            <a:avLst/>
          </a:prstGeom>
        </p:spPr>
      </p:pic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2265045" y="2318385"/>
            <a:ext cx="5123815" cy="164592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从单纯的重视机会公平变成了机会和结果公平并重，从重视能否在合理的时间内得到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变为重视能否在合理的时间内在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上完成功能。</a:t>
            </a:r>
            <a:endParaRPr lang="zh-CN" altLang="en-US" sz="2400" b="1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应用程序的</a:t>
            </a:r>
            <a:r>
              <a:rPr lang="zh-CN" altLang="en-US" sz="2000" b="1">
                <a:solidFill>
                  <a:srgbClr val="9C0B15"/>
                </a:solidFill>
              </a:rPr>
              <a:t>内部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计算期与</a:t>
            </a:r>
            <a:r>
              <a:rPr lang="en-US" altLang="zh-CN" sz="2000" b="1">
                <a:solidFill>
                  <a:srgbClr val="9C0B15"/>
                </a:solidFill>
              </a:rPr>
              <a:t>I/O</a:t>
            </a:r>
            <a:r>
              <a:rPr lang="zh-CN" altLang="en-US" sz="2000" b="1">
                <a:solidFill>
                  <a:srgbClr val="9C0B15"/>
                </a:solidFill>
              </a:rPr>
              <a:t>期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一个指令流往往由两部分组成：一部分</a:t>
            </a:r>
            <a:r>
              <a:rPr lang="zh-CN" altLang="en-US" sz="2000">
                <a:solidFill>
                  <a:srgbClr val="9C0B15"/>
                </a:solidFill>
              </a:rPr>
              <a:t>负责计算</a:t>
            </a:r>
            <a:r>
              <a:rPr lang="zh-CN" altLang="en-US" sz="2000"/>
              <a:t>，另一部分</a:t>
            </a:r>
            <a:r>
              <a:rPr lang="zh-CN" altLang="en-US" sz="2000">
                <a:solidFill>
                  <a:srgbClr val="9C0B15"/>
                </a:solidFill>
              </a:rPr>
              <a:t>负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责I/O</a:t>
            </a:r>
            <a:r>
              <a:rPr lang="zh-CN" altLang="en-US" sz="2000"/>
              <a:t>。两个部分</a:t>
            </a:r>
            <a:r>
              <a:rPr lang="zh-CN" altLang="en-US" sz="2000">
                <a:solidFill>
                  <a:srgbClr val="9C0B15"/>
                </a:solidFill>
              </a:rPr>
              <a:t>交相点缀</a:t>
            </a:r>
            <a:r>
              <a:rPr lang="zh-CN" altLang="en-US" sz="2000"/>
              <a:t>，组成一整条指令流。指令流是</a:t>
            </a:r>
            <a:r>
              <a:rPr lang="zh-CN" altLang="en-US" sz="2000">
                <a:solidFill>
                  <a:srgbClr val="9C0B15"/>
                </a:solidFill>
              </a:rPr>
              <a:t>程序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逻辑的组成单位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某个指令流可以没有</a:t>
            </a:r>
            <a:r>
              <a:rPr lang="zh-CN" altLang="en-US" sz="2000">
                <a:solidFill>
                  <a:srgbClr val="9C0B15"/>
                </a:solidFill>
              </a:rPr>
              <a:t>计算期（</a:t>
            </a:r>
            <a:r>
              <a:rPr lang="en-US" altLang="zh-CN" sz="2000">
                <a:solidFill>
                  <a:srgbClr val="9C0B15"/>
                </a:solidFill>
              </a:rPr>
              <a:t>Burst</a:t>
            </a:r>
            <a:r>
              <a:rPr lang="zh-CN" altLang="en-US" sz="2000">
                <a:solidFill>
                  <a:srgbClr val="9C0B15"/>
                </a:solidFill>
              </a:rPr>
              <a:t>）</a:t>
            </a:r>
            <a:r>
              <a:rPr lang="zh-CN" altLang="en-US" sz="2000"/>
              <a:t>吗？可以没有</a:t>
            </a:r>
            <a:r>
              <a:rPr lang="en-US" altLang="zh-CN" sz="2000">
                <a:solidFill>
                  <a:srgbClr val="9C0B15"/>
                </a:solidFill>
              </a:rPr>
              <a:t>I/O期</a:t>
            </a:r>
            <a:r>
              <a:rPr lang="zh-CN" altLang="en-US" sz="2000"/>
              <a:t>吗？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为什么？</a:t>
            </a:r>
            <a:endParaRPr lang="zh-CN" altLang="en-US" sz="200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663700" y="2032000"/>
            <a:ext cx="2298700" cy="3787775"/>
          </a:xfrm>
          <a:prstGeom prst="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应用程序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2680335" y="297815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14540" y="2032000"/>
            <a:ext cx="546100" cy="871220"/>
          </a:xfrm>
          <a:prstGeom prst="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114540" y="2903220"/>
            <a:ext cx="546100" cy="8705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I/O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114540" y="3773805"/>
            <a:ext cx="546100" cy="1183005"/>
          </a:xfrm>
          <a:prstGeom prst="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114540" y="4956810"/>
            <a:ext cx="546100" cy="863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I/O</a:t>
            </a:r>
            <a:endParaRPr lang="en-US" altLang="zh-CN"/>
          </a:p>
        </p:txBody>
      </p:sp>
      <p:cxnSp>
        <p:nvCxnSpPr>
          <p:cNvPr id="7" name="直接连接符 6"/>
          <p:cNvCxnSpPr>
            <a:stCxn id="25" idx="0"/>
          </p:cNvCxnSpPr>
          <p:nvPr/>
        </p:nvCxnSpPr>
        <p:spPr>
          <a:xfrm flipV="1">
            <a:off x="2957195" y="2030730"/>
            <a:ext cx="4199890" cy="947420"/>
          </a:xfrm>
          <a:prstGeom prst="line">
            <a:avLst/>
          </a:prstGeom>
          <a:ln w="28575" cmpd="sng">
            <a:solidFill>
              <a:srgbClr val="9C0B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680335" y="4874260"/>
            <a:ext cx="4434205" cy="925195"/>
          </a:xfrm>
          <a:prstGeom prst="line">
            <a:avLst/>
          </a:prstGeom>
          <a:ln w="28575" cmpd="sng">
            <a:solidFill>
              <a:srgbClr val="9C0B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正义的常见</a:t>
            </a:r>
            <a:r>
              <a:rPr lang="zh-CN" altLang="en-US" sz="2000" b="1">
                <a:solidFill>
                  <a:srgbClr val="9C0B15"/>
                </a:solidFill>
              </a:rPr>
              <a:t>测度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响应时间	</a:t>
            </a:r>
            <a:r>
              <a:rPr lang="zh-CN" altLang="en-US" sz="2000"/>
              <a:t>从用户提交第一个请求到系统做出第一个反馈的时间。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用户必然希望系统越快做出响应越好，不要拖拖拉拉。如果响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应时间越短，说明执行顺序的安排</a:t>
            </a:r>
            <a:r>
              <a:rPr lang="en-US" altLang="zh-CN" sz="2000">
                <a:solidFill>
                  <a:srgbClr val="9C0B15"/>
                </a:solidFill>
              </a:rPr>
              <a:t>越符合用户的意图，就越正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义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平均周转时间和</a:t>
            </a:r>
            <a:r>
              <a:rPr lang="zh-CN" altLang="en-US" sz="2000">
                <a:sym typeface="+mn-ea"/>
              </a:rPr>
              <a:t>响应时间相比有何区别？为何说前者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体现了公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平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ym typeface="+mn-ea"/>
              </a:rPr>
              <a:t>后者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体现的则是正义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平均周转时间关心一切线程的运行时间，而响应时间仅仅关心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那个用户刚刚提交的线程产生的第一个反馈。前者关心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所有线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程</a:t>
            </a:r>
            <a:r>
              <a:rPr lang="zh-CN" altLang="en-US" sz="2000">
                <a:sym typeface="+mn-ea"/>
              </a:rPr>
              <a:t>，后者只关心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某个线程</a:t>
            </a:r>
            <a:r>
              <a:rPr lang="zh-CN" altLang="en-US" sz="2000">
                <a:sym typeface="+mn-ea"/>
              </a:rPr>
              <a:t>，仅仅是因为那个线程是用户刚刚提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交的，它的响应结果可能是用户</a:t>
            </a:r>
            <a:r>
              <a:rPr lang="zh-CN" altLang="en-US" sz="2000">
                <a:sym typeface="+mn-ea"/>
              </a:rPr>
              <a:t>正在等待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综合指标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采用平均带权周转时间，其计算式为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(T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1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/R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1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/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+...+T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n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/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n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)/N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T/</a:t>
            </a:r>
            <a:r>
              <a:rPr lang="zh-CN" altLang="en-US" sz="2000">
                <a:sym typeface="+mn-ea"/>
              </a:rPr>
              <a:t>R</a:t>
            </a:r>
            <a:r>
              <a:rPr lang="zh-CN" altLang="en-US" sz="2000">
                <a:sym typeface="+mn-ea"/>
              </a:rPr>
              <a:t>又叫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响应比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T/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=1+(W/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R)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观察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对于同样的</a:t>
            </a:r>
            <a:r>
              <a:rPr lang="en-US" altLang="zh-CN" sz="2000">
                <a:sym typeface="+mn-ea"/>
              </a:rPr>
              <a:t>W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R</a:t>
            </a:r>
            <a:r>
              <a:rPr lang="zh-CN" altLang="en-US" sz="2000">
                <a:sym typeface="+mn-ea"/>
              </a:rPr>
              <a:t>越小，</a:t>
            </a:r>
            <a:r>
              <a:rPr lang="en-US" altLang="zh-CN" sz="2000">
                <a:sym typeface="+mn-ea"/>
              </a:rPr>
              <a:t>W/R</a:t>
            </a:r>
            <a:r>
              <a:rPr lang="zh-CN" altLang="en-US" sz="2000">
                <a:sym typeface="+mn-ea"/>
              </a:rPr>
              <a:t>越大；对于同样的</a:t>
            </a:r>
            <a:r>
              <a:rPr lang="en-US" altLang="zh-CN" sz="2000">
                <a:sym typeface="+mn-ea"/>
              </a:rPr>
              <a:t>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W</a:t>
            </a:r>
            <a:r>
              <a:rPr lang="zh-CN" altLang="en-US" sz="2000">
                <a:sym typeface="+mn-ea"/>
              </a:rPr>
              <a:t>越大，</a:t>
            </a:r>
            <a:r>
              <a:rPr lang="en-US" altLang="zh-CN" sz="2000">
                <a:sym typeface="+mn-ea"/>
              </a:rPr>
              <a:t>W/</a:t>
            </a:r>
            <a:r>
              <a:rPr lang="en-US" altLang="zh-CN" sz="2000">
                <a:sym typeface="+mn-ea"/>
              </a:rPr>
              <a:t>R		</a:t>
            </a:r>
            <a:r>
              <a:rPr lang="zh-CN" altLang="en-US" sz="2000">
                <a:sym typeface="+mn-ea"/>
              </a:rPr>
              <a:t>也越大。一个越短任务的等待时间越长，对这个指标</a:t>
            </a:r>
            <a:r>
              <a:rPr lang="zh-CN" altLang="en-US" sz="2000">
                <a:sym typeface="+mn-ea"/>
              </a:rPr>
              <a:t>越不利。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公平</a:t>
            </a:r>
            <a:r>
              <a:rPr lang="zh-CN" altLang="en-US" sz="2000">
                <a:sym typeface="+mn-ea"/>
              </a:rPr>
              <a:t>体现在该式包含了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对所有任务的考虑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正义</a:t>
            </a:r>
            <a:r>
              <a:rPr lang="zh-CN" altLang="en-US" sz="2000">
                <a:sym typeface="+mn-ea"/>
              </a:rPr>
              <a:t>体现在该式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对越短任务的越长等待越不容忍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公平的极端：先来先服务（</a:t>
            </a:r>
            <a:r>
              <a:rPr lang="zh-CN" altLang="en-US" sz="2000" b="1">
                <a:solidFill>
                  <a:srgbClr val="9C0B15"/>
                </a:solidFill>
              </a:rPr>
              <a:t>动态优先级）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先来先服务	</a:t>
            </a:r>
            <a:r>
              <a:rPr lang="en-US" altLang="zh-CN" sz="2000" b="1">
                <a:solidFill>
                  <a:srgbClr val="9C0B15"/>
                </a:solidFill>
              </a:rPr>
              <a:t>First-Come First-Served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FCFS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所有任务按照其提交时间排序，提交时间越早的任务优先级越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高，越优先得到</a:t>
            </a:r>
            <a:r>
              <a:rPr lang="en-US" altLang="zh-CN" sz="2000"/>
              <a:t>CPU</a:t>
            </a:r>
            <a:r>
              <a:rPr lang="zh-CN" altLang="en-US" sz="2000"/>
              <a:t>。</a:t>
            </a:r>
            <a:r>
              <a:rPr lang="zh-CN" altLang="en-US" sz="2000">
                <a:sym typeface="+mn-ea"/>
              </a:rPr>
              <a:t>调度仅在任务结束时发生。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公平简单有效，对于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任务短小且简单</a:t>
            </a:r>
            <a:r>
              <a:rPr lang="zh-CN" altLang="en-US" sz="2000">
                <a:sym typeface="+mn-ea"/>
              </a:rPr>
              <a:t>的场合</a:t>
            </a:r>
            <a:r>
              <a:rPr lang="zh-CN" altLang="en-US" sz="2000">
                <a:sym typeface="+mn-ea"/>
              </a:rPr>
              <a:t>这就足够了。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三个线程</a:t>
            </a:r>
            <a:r>
              <a:rPr lang="en-US" altLang="zh-CN" sz="2000">
                <a:sym typeface="+mn-ea"/>
              </a:rPr>
              <a:t>E1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E2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E3</a:t>
            </a:r>
            <a:r>
              <a:rPr lang="zh-CN" altLang="en-US" sz="2000">
                <a:sym typeface="+mn-ea"/>
              </a:rPr>
              <a:t>，参数如下所示，</a:t>
            </a:r>
            <a:r>
              <a:rPr lang="zh-CN" altLang="en-US" sz="2000">
                <a:sym typeface="+mn-ea"/>
              </a:rPr>
              <a:t>提交给操作系统。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E1~E3</a:t>
            </a:r>
            <a:r>
              <a:rPr lang="zh-CN" altLang="en-US" sz="2000">
                <a:sym typeface="+mn-ea"/>
              </a:rPr>
              <a:t>的等待时间和周转时间各是多少？整个体系</a:t>
            </a:r>
            <a:r>
              <a:rPr lang="zh-CN" altLang="en-US" sz="2000">
                <a:sym typeface="+mn-ea"/>
              </a:rPr>
              <a:t>的平均时间呢？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872740" y="2857500"/>
          <a:ext cx="4041140" cy="1626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625"/>
                <a:gridCol w="1508125"/>
                <a:gridCol w="159639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到达时间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运行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620520" y="4805680"/>
            <a:ext cx="1360805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981325" y="4805680"/>
            <a:ext cx="365379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6635750" y="4805680"/>
            <a:ext cx="180149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V="1">
            <a:off x="2744470" y="5283200"/>
            <a:ext cx="0" cy="5295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V="1">
            <a:off x="2981325" y="5283200"/>
            <a:ext cx="0" cy="5295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 flipV="1">
            <a:off x="1620520" y="5283200"/>
            <a:ext cx="0" cy="5295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33195" y="5812790"/>
            <a:ext cx="7230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  <a:buNone/>
            </a:pPr>
            <a:r>
              <a:rPr lang="en-US" altLang="zh-CN" sz="20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2                 5  6                                                             16                         21  </a:t>
            </a:r>
            <a:endParaRPr lang="en-US" altLang="zh-CN" sz="2000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正义的极端：短作业优先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（动态优先级）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短作业优先	</a:t>
            </a:r>
            <a:r>
              <a:rPr lang="en-US" altLang="zh-CN" sz="2000" b="1">
                <a:solidFill>
                  <a:srgbClr val="9C0B15"/>
                </a:solidFill>
              </a:rPr>
              <a:t>Shortest-(Remaining)Job First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SJF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所有任务按照其运行时间排序，运行时间越短的任务优先级越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高，越优先得到</a:t>
            </a:r>
            <a:r>
              <a:rPr lang="en-US" altLang="zh-CN" sz="2000"/>
              <a:t>CPU</a:t>
            </a:r>
            <a:r>
              <a:rPr lang="zh-CN" altLang="en-US" sz="2000"/>
              <a:t>。调度可在任务结束时和任务提交时</a:t>
            </a:r>
            <a:r>
              <a:rPr lang="zh-CN" altLang="en-US" sz="2000"/>
              <a:t>发生。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响应性好，适合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简单的交互式系统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三个线程</a:t>
            </a:r>
            <a:r>
              <a:rPr lang="en-US" altLang="zh-CN" sz="2000">
                <a:sym typeface="+mn-ea"/>
              </a:rPr>
              <a:t>E1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E2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E3</a:t>
            </a:r>
            <a:r>
              <a:rPr lang="zh-CN" altLang="en-US" sz="2000">
                <a:sym typeface="+mn-ea"/>
              </a:rPr>
              <a:t>，参数如下所示，</a:t>
            </a:r>
            <a:r>
              <a:rPr lang="zh-CN" altLang="en-US" sz="2000">
                <a:sym typeface="+mn-ea"/>
              </a:rPr>
              <a:t>提交给操作系统。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看上去</a:t>
            </a:r>
            <a:r>
              <a:rPr lang="en-US" altLang="zh-CN" sz="2000">
                <a:sym typeface="+mn-ea"/>
              </a:rPr>
              <a:t>SJF</a:t>
            </a:r>
            <a:r>
              <a:rPr lang="zh-CN" altLang="en-US" sz="2000">
                <a:sym typeface="+mn-ea"/>
              </a:rPr>
              <a:t>就是比</a:t>
            </a:r>
            <a:r>
              <a:rPr lang="en-US" altLang="zh-CN" sz="2000">
                <a:sym typeface="+mn-ea"/>
              </a:rPr>
              <a:t>FCFS</a:t>
            </a:r>
            <a:r>
              <a:rPr lang="zh-CN" altLang="en-US" sz="2000">
                <a:sym typeface="+mn-ea"/>
              </a:rPr>
              <a:t>好，短作业很快就能得到响应。</a:t>
            </a:r>
            <a:r>
              <a:rPr lang="zh-CN" altLang="en-US" sz="2000">
                <a:sym typeface="+mn-ea"/>
              </a:rPr>
              <a:t>果真如此？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872740" y="2857500"/>
          <a:ext cx="4041140" cy="1626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625"/>
                <a:gridCol w="1508125"/>
                <a:gridCol w="159639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到达时间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运行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620520" y="4805680"/>
            <a:ext cx="1360805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782820" y="4805680"/>
            <a:ext cx="365379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981325" y="4805680"/>
            <a:ext cx="180149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V="1">
            <a:off x="2744470" y="5283200"/>
            <a:ext cx="0" cy="5295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V="1">
            <a:off x="2981325" y="5283200"/>
            <a:ext cx="0" cy="5295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 flipV="1">
            <a:off x="1620520" y="5283200"/>
            <a:ext cx="0" cy="5295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33195" y="5812790"/>
            <a:ext cx="7230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  <a:buNone/>
            </a:pPr>
            <a:r>
              <a:rPr lang="en-US" altLang="zh-CN" sz="20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2                 5  6                            11                                                          21  </a:t>
            </a:r>
            <a:endParaRPr lang="en-US" altLang="zh-CN" sz="2000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调度算法的</a:t>
            </a:r>
            <a:r>
              <a:rPr lang="zh-CN" altLang="en-US" sz="2000" b="1">
                <a:solidFill>
                  <a:srgbClr val="9C0B15"/>
                </a:solidFill>
              </a:rPr>
              <a:t>在线性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在线算法	</a:t>
            </a:r>
            <a:r>
              <a:rPr lang="en-US" altLang="zh-CN" sz="2000" b="1">
                <a:solidFill>
                  <a:srgbClr val="9C0B15"/>
                </a:solidFill>
              </a:rPr>
              <a:t>On-Line Algorithm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算法必须在启动后</a:t>
            </a:r>
            <a:r>
              <a:rPr lang="en-US" altLang="zh-CN" sz="2000">
                <a:solidFill>
                  <a:srgbClr val="9C0B15"/>
                </a:solidFill>
              </a:rPr>
              <a:t>逐个接受输入并即时给出输出</a:t>
            </a:r>
            <a:r>
              <a:rPr lang="zh-CN" altLang="en-US" sz="2000"/>
              <a:t>。输入并非一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次交给算法的，</a:t>
            </a:r>
            <a:r>
              <a:rPr lang="en-US" altLang="zh-CN" sz="2000">
                <a:solidFill>
                  <a:srgbClr val="9C0B15"/>
                </a:solidFill>
              </a:rPr>
              <a:t>算法无法预测之后会遇到什么输入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如果在</a:t>
            </a:r>
            <a:r>
              <a:rPr lang="en-US" altLang="zh-CN" sz="2000">
                <a:sym typeface="+mn-ea"/>
              </a:rPr>
              <a:t>E3</a:t>
            </a:r>
            <a:r>
              <a:rPr lang="zh-CN" altLang="en-US" sz="2000">
                <a:sym typeface="+mn-ea"/>
              </a:rPr>
              <a:t>执行完成前，用户向系统中提交</a:t>
            </a:r>
            <a:r>
              <a:rPr lang="en-US" altLang="zh-CN" sz="2000">
                <a:sym typeface="+mn-ea"/>
              </a:rPr>
              <a:t>E4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E5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E6</a:t>
            </a:r>
            <a:r>
              <a:rPr lang="zh-CN" altLang="en-US" sz="2000">
                <a:sym typeface="+mn-ea"/>
              </a:rPr>
              <a:t>，这些任务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所需要的执行时间</a:t>
            </a:r>
            <a:r>
              <a:rPr lang="zh-CN" altLang="en-US" sz="2000">
                <a:sym typeface="+mn-ea"/>
              </a:rPr>
              <a:t>都比</a:t>
            </a:r>
            <a:r>
              <a:rPr lang="zh-CN" altLang="en-US" sz="2000">
                <a:sym typeface="+mn-ea"/>
              </a:rPr>
              <a:t>E3短，那么意味着它们会插队到</a:t>
            </a:r>
            <a:r>
              <a:rPr lang="en-US" altLang="zh-CN" sz="2000">
                <a:sym typeface="+mn-ea"/>
              </a:rPr>
              <a:t>E3</a:t>
            </a:r>
            <a:r>
              <a:rPr lang="zh-CN" altLang="en-US" sz="2000">
                <a:sym typeface="+mn-ea"/>
              </a:rPr>
              <a:t>之前。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如果用户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一直提交短作业</a:t>
            </a:r>
            <a:r>
              <a:rPr lang="zh-CN" altLang="en-US" sz="2000">
                <a:sym typeface="+mn-ea"/>
              </a:rPr>
              <a:t>，那意味着</a:t>
            </a:r>
            <a:r>
              <a:rPr lang="en-US" altLang="zh-CN" sz="2000">
                <a:sym typeface="+mn-ea"/>
              </a:rPr>
              <a:t>E2</a:t>
            </a:r>
            <a:r>
              <a:rPr lang="zh-CN" altLang="en-US" sz="2000">
                <a:sym typeface="+mn-ea"/>
              </a:rPr>
              <a:t>将永远得不到执行了。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这和</a:t>
            </a:r>
            <a:r>
              <a:rPr lang="en-US" altLang="zh-CN" sz="2000">
                <a:sym typeface="+mn-ea"/>
              </a:rPr>
              <a:t>FCFS</a:t>
            </a:r>
            <a:r>
              <a:rPr lang="zh-CN" altLang="en-US" sz="2000">
                <a:sym typeface="+mn-ea"/>
              </a:rPr>
              <a:t>的情况不同，对于</a:t>
            </a:r>
            <a:r>
              <a:rPr lang="en-US" altLang="zh-CN" sz="2000">
                <a:sym typeface="+mn-ea"/>
              </a:rPr>
              <a:t>FCFS</a:t>
            </a:r>
            <a:r>
              <a:rPr lang="zh-CN" altLang="en-US" sz="2000">
                <a:sym typeface="+mn-ea"/>
              </a:rPr>
              <a:t>，后到的作业一定</a:t>
            </a:r>
            <a:r>
              <a:rPr lang="zh-CN" altLang="en-US" sz="2000">
                <a:sym typeface="+mn-ea"/>
              </a:rPr>
              <a:t>后运行。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饥饿现象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依照某种资源分配策略，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某些请求无限增加时，另一些请求将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永远得不到分配</a:t>
            </a:r>
            <a:r>
              <a:rPr lang="zh-CN" altLang="en-US" sz="2000">
                <a:sym typeface="+mn-ea"/>
              </a:rPr>
              <a:t>。在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调度的问题上，它体现为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某些线程将永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远不能获得CPU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响应比高优先	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Highest Response Ratio Next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HRRN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（动态优先级）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所有任务按照其响应比排序，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响应比越高的任务优先级越高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越优先得到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调度仅在任务结束时发生。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>
                <a:sym typeface="+mn-ea"/>
              </a:rPr>
              <a:t>FCFS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SJF</a:t>
            </a:r>
            <a:r>
              <a:rPr lang="zh-CN" altLang="en-US" sz="2000">
                <a:sym typeface="+mn-ea"/>
              </a:rPr>
              <a:t>的折中，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具备两方优点但又不极端。</a:t>
            </a:r>
            <a:endParaRPr lang="zh-CN" altLang="en-US" sz="2000">
              <a:sym typeface="+mn-ea"/>
            </a:endParaRPr>
          </a:p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通常而言，</a:t>
            </a:r>
            <a:r>
              <a:rPr lang="zh-CN" altLang="en-US" sz="2000">
                <a:sym typeface="+mn-ea"/>
              </a:rPr>
              <a:t>调度仅在任务结束时发生。</a:t>
            </a:r>
            <a:endParaRPr lang="zh-CN" altLang="en-US" sz="2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7345" y="2599690"/>
            <a:ext cx="1360805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2599690"/>
            <a:ext cx="3358515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8150" y="2599690"/>
            <a:ext cx="180149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9645" y="2599690"/>
            <a:ext cx="1801495" cy="42354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E4</a:t>
            </a:r>
            <a:endParaRPr lang="en-US" altLang="zh-CN" sz="2800" b="1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1140" y="2599690"/>
            <a:ext cx="784860" cy="423545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......</a:t>
            </a:r>
            <a:endParaRPr lang="en-US" altLang="zh-CN" sz="2800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交互系统的</a:t>
            </a:r>
            <a:r>
              <a:rPr lang="zh-CN" altLang="en-US" sz="2000" b="1">
                <a:solidFill>
                  <a:srgbClr val="9C0B15"/>
                </a:solidFill>
              </a:rPr>
              <a:t>调度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前面提到的各个算法中，要么使用基于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固定优先级的抢占（FP或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者SJF）</a:t>
            </a:r>
            <a:r>
              <a:rPr lang="zh-CN" altLang="en-US" sz="2000">
                <a:sym typeface="+mn-ea"/>
              </a:rPr>
              <a:t>，要么就干脆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排排坐吃果果</a:t>
            </a:r>
            <a:r>
              <a:rPr lang="zh-CN" altLang="en-US" sz="2000">
                <a:sym typeface="+mn-ea"/>
              </a:rPr>
              <a:t>。前者在复杂的场景会导致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饥饿</a:t>
            </a:r>
            <a:r>
              <a:rPr lang="zh-CN" altLang="en-US" sz="2000">
                <a:sym typeface="+mn-ea"/>
              </a:rPr>
              <a:t>，从而可能导致系统卡死，后者则无法在一个任务开始执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行后将其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中途打断</a:t>
            </a:r>
            <a:r>
              <a:rPr lang="zh-CN" altLang="en-US" sz="2000">
                <a:sym typeface="+mn-ea"/>
              </a:rPr>
              <a:t>。那么，能否有一种算法，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不产生饥饿</a:t>
            </a:r>
            <a:r>
              <a:rPr lang="zh-CN" altLang="en-US" sz="2000">
                <a:sym typeface="+mn-ea"/>
              </a:rPr>
              <a:t>，又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能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打断长任务</a:t>
            </a:r>
            <a:r>
              <a:rPr lang="zh-CN" altLang="en-US" sz="2000">
                <a:sym typeface="+mn-ea"/>
              </a:rPr>
              <a:t>以获得交互能力</a:t>
            </a:r>
            <a:r>
              <a:rPr lang="zh-CN" altLang="en-US" sz="2000">
                <a:sym typeface="+mn-ea"/>
              </a:rPr>
              <a:t>呢？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时间片轮转法	Round-Robin，RR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（动态优先级）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将每个线程的时间预算切成</a:t>
            </a:r>
            <a:r>
              <a:rPr lang="zh-CN" altLang="en-US" sz="2000">
                <a:sym typeface="+mn-ea"/>
              </a:rPr>
              <a:t>规模较小的时间片，每次只运行一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片时间，然后再运行下一个任务。可以看作是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FCFS的一种改进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任务先来先执行，但执行时间到就换成下一个任务，等到所有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任务都轮到一遍了，再回到第一个任务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RR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抢占式</a:t>
            </a:r>
            <a:r>
              <a:rPr lang="zh-CN" altLang="en-US" sz="2000">
                <a:sym typeface="+mn-ea"/>
              </a:rPr>
              <a:t>的，因为它会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打断超时线程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交互性好，所有线程都获得了执行的机会，无论长短；可以保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证在某个时间周期之内，所有的线程都获得至少一次执行</a:t>
            </a:r>
            <a:r>
              <a:rPr lang="zh-CN" altLang="en-US" sz="2000">
                <a:sym typeface="+mn-ea"/>
              </a:rPr>
              <a:t>机会。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时间片的大小怎么决定？长了会怎么样？短了呢？每次每个线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程分配到的时间片都必须</a:t>
            </a:r>
            <a:r>
              <a:rPr lang="zh-CN" altLang="en-US" sz="2000">
                <a:sym typeface="+mn-ea"/>
              </a:rPr>
              <a:t>一样吗？</a:t>
            </a:r>
            <a:endParaRPr lang="zh-CN" altLang="en-US" sz="2000"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37870" y="4382135"/>
            <a:ext cx="781050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518920" y="4382135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299970" y="4382135"/>
            <a:ext cx="78168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3033395" y="4382135"/>
            <a:ext cx="781050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3814445" y="4382135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7"/>
            </p:custDataLst>
          </p:nvPr>
        </p:nvSpPr>
        <p:spPr>
          <a:xfrm>
            <a:off x="4595495" y="4382135"/>
            <a:ext cx="78168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8"/>
            </p:custDataLst>
          </p:nvPr>
        </p:nvSpPr>
        <p:spPr>
          <a:xfrm>
            <a:off x="6158230" y="4382135"/>
            <a:ext cx="605790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3" name="矩形 62"/>
          <p:cNvSpPr/>
          <p:nvPr>
            <p:custDataLst>
              <p:tags r:id="rId9"/>
            </p:custDataLst>
          </p:nvPr>
        </p:nvSpPr>
        <p:spPr>
          <a:xfrm>
            <a:off x="5377180" y="4382135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64" name="矩形 63"/>
          <p:cNvSpPr/>
          <p:nvPr>
            <p:custDataLst>
              <p:tags r:id="rId10"/>
            </p:custDataLst>
          </p:nvPr>
        </p:nvSpPr>
        <p:spPr>
          <a:xfrm>
            <a:off x="6764020" y="4382135"/>
            <a:ext cx="233172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时间片轮转法的改进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时间片轮转法无视了进程的固定优先级。如何把固定优先级加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回系统，使其能够做到保证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平均CPU获得</a:t>
            </a:r>
            <a:r>
              <a:rPr lang="zh-CN" altLang="en-US" sz="2000">
                <a:sym typeface="+mn-ea"/>
              </a:rPr>
              <a:t>的基础上，满足某些特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别任务的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高优先级需求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固定优先级时间片轮转法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Fixed-Priority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Round-Robin，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FP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RR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将时间片轮转法进行改进，同一个优先级的任务采取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时间片轮		转法</a:t>
            </a:r>
            <a:r>
              <a:rPr lang="zh-CN" altLang="en-US" sz="2000">
                <a:sym typeface="+mn-ea"/>
              </a:rPr>
              <a:t>，不同优先级的任务之间则采取严格的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抢占式固定优先级		调度</a:t>
            </a:r>
            <a:r>
              <a:rPr lang="zh-CN" altLang="en-US" sz="2000">
                <a:sym typeface="+mn-ea"/>
              </a:rPr>
              <a:t>。结合了两者的</a:t>
            </a:r>
            <a:r>
              <a:rPr lang="zh-CN" altLang="en-US" sz="2000">
                <a:sym typeface="+mn-ea"/>
              </a:rPr>
              <a:t>优点。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非常适合某些小型实时系统。即便在大型系统中，有时候也能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取得不错的性能。最重要的是，在所有效果不错的调度器里面，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它能做到</a:t>
            </a:r>
            <a:r>
              <a:rPr lang="en-US" altLang="zh-CN" sz="2000">
                <a:sym typeface="+mn-ea"/>
              </a:rPr>
              <a:t>O(1)</a:t>
            </a:r>
            <a:r>
              <a:rPr lang="zh-CN" altLang="en-US" sz="2000">
                <a:sym typeface="+mn-ea"/>
              </a:rPr>
              <a:t>查询。（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调度器的性能为何重要？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37870" y="4966970"/>
            <a:ext cx="1513840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E1</a:t>
            </a:r>
            <a:endParaRPr lang="en-US" altLang="zh-CN" sz="2800" b="1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251710" y="4966970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032760" y="4966970"/>
            <a:ext cx="78168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0" name="矩形 59"/>
          <p:cNvSpPr/>
          <p:nvPr>
            <p:custDataLst>
              <p:tags r:id="rId5"/>
            </p:custDataLst>
          </p:nvPr>
        </p:nvSpPr>
        <p:spPr>
          <a:xfrm>
            <a:off x="3814445" y="4966970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6"/>
            </p:custDataLst>
          </p:nvPr>
        </p:nvSpPr>
        <p:spPr>
          <a:xfrm>
            <a:off x="4595495" y="4966970"/>
            <a:ext cx="781685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7"/>
            </p:custDataLst>
          </p:nvPr>
        </p:nvSpPr>
        <p:spPr>
          <a:xfrm>
            <a:off x="6158230" y="4966970"/>
            <a:ext cx="605790" cy="42354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E3</a:t>
            </a:r>
            <a:endParaRPr lang="en-US" altLang="zh-CN" sz="2800" b="1">
              <a:sym typeface="+mn-ea"/>
            </a:endParaRPr>
          </a:p>
        </p:txBody>
      </p:sp>
      <p:sp>
        <p:nvSpPr>
          <p:cNvPr id="63" name="矩形 62"/>
          <p:cNvSpPr/>
          <p:nvPr>
            <p:custDataLst>
              <p:tags r:id="rId8"/>
            </p:custDataLst>
          </p:nvPr>
        </p:nvSpPr>
        <p:spPr>
          <a:xfrm>
            <a:off x="5377180" y="4966970"/>
            <a:ext cx="78105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sp>
        <p:nvSpPr>
          <p:cNvPr id="64" name="矩形 63"/>
          <p:cNvSpPr/>
          <p:nvPr>
            <p:custDataLst>
              <p:tags r:id="rId9"/>
            </p:custDataLst>
          </p:nvPr>
        </p:nvSpPr>
        <p:spPr>
          <a:xfrm>
            <a:off x="6764020" y="4966970"/>
            <a:ext cx="2331720" cy="42354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 b="1">
                <a:sym typeface="+mn-ea"/>
              </a:rPr>
              <a:t>E2</a:t>
            </a:r>
            <a:endParaRPr lang="en-US" altLang="zh-CN" sz="2800" b="1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0"/>
            </p:custDataLst>
          </p:nvPr>
        </p:nvGraphicFramePr>
        <p:xfrm>
          <a:off x="2673985" y="3143885"/>
          <a:ext cx="4440555" cy="1626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7235"/>
                <a:gridCol w="1417955"/>
                <a:gridCol w="1283970"/>
                <a:gridCol w="100139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到达时间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运行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优先级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复杂系统的调度：按线程行为</a:t>
            </a:r>
            <a:r>
              <a:rPr lang="zh-CN" altLang="en-US" sz="2000" b="1">
                <a:solidFill>
                  <a:srgbClr val="9C0B15"/>
                </a:solidFill>
              </a:rPr>
              <a:t>分类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单一的调度算法</a:t>
            </a:r>
            <a:r>
              <a:rPr lang="en-US" altLang="zh-CN" sz="2000">
                <a:solidFill>
                  <a:srgbClr val="9C0B15"/>
                </a:solidFill>
              </a:rPr>
              <a:t>各有各的缺点</a:t>
            </a:r>
            <a:r>
              <a:rPr lang="zh-CN" altLang="en-US" sz="2000"/>
              <a:t>。怎么将这些调度算法组合起来，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形成一个</a:t>
            </a:r>
            <a:r>
              <a:rPr lang="en-US" altLang="zh-CN" sz="2000">
                <a:solidFill>
                  <a:srgbClr val="9C0B15"/>
                </a:solidFill>
              </a:rPr>
              <a:t>综合的算法</a:t>
            </a:r>
            <a:r>
              <a:rPr lang="zh-CN" altLang="en-US" sz="2000"/>
              <a:t>？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多级队列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>
                <a:sym typeface="+mn-ea"/>
              </a:rPr>
              <a:t>将线程按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类型</a:t>
            </a:r>
            <a:r>
              <a:rPr lang="zh-CN" altLang="en-US" sz="2000">
                <a:sym typeface="+mn-ea"/>
              </a:rPr>
              <a:t>分成不同的队列，每个队列采用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适合自身的调度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算法</a:t>
            </a:r>
            <a:r>
              <a:rPr lang="zh-CN" altLang="en-US" sz="2000">
                <a:sym typeface="+mn-ea"/>
              </a:rPr>
              <a:t>，队列之间又有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队列间的调度算法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同一个线程可能承载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不同的指令流</a:t>
            </a:r>
            <a:r>
              <a:rPr lang="zh-CN" altLang="en-US" sz="2000">
                <a:sym typeface="+mn-ea"/>
              </a:rPr>
              <a:t>；同一个指令流的行为在不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同的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执行阶段</a:t>
            </a:r>
            <a:r>
              <a:rPr lang="zh-CN" altLang="en-US" sz="2000">
                <a:sym typeface="+mn-ea"/>
              </a:rPr>
              <a:t>也可能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发生改变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多级反馈队列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在多级队列的基础上，</a:t>
            </a:r>
            <a:r>
              <a:rPr lang="en-US" altLang="zh-CN" sz="2000">
                <a:solidFill>
                  <a:srgbClr val="9C0B15"/>
                </a:solidFill>
              </a:rPr>
              <a:t>实时动态检测每个线程的行为</a:t>
            </a:r>
            <a:r>
              <a:rPr lang="zh-CN" altLang="en-US" sz="2000"/>
              <a:t>，并在原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有队列不合适时</a:t>
            </a:r>
            <a:r>
              <a:rPr lang="en-US" altLang="zh-CN" sz="2000">
                <a:solidFill>
                  <a:srgbClr val="9C0B15"/>
                </a:solidFill>
              </a:rPr>
              <a:t>为其</a:t>
            </a:r>
            <a:r>
              <a:rPr lang="zh-CN" altLang="en-US" sz="2000">
                <a:solidFill>
                  <a:srgbClr val="9C0B15"/>
                </a:solidFill>
              </a:rPr>
              <a:t>更换到</a:t>
            </a:r>
            <a:r>
              <a:rPr lang="en-US" altLang="zh-CN" sz="2000">
                <a:solidFill>
                  <a:srgbClr val="9C0B15"/>
                </a:solidFill>
              </a:rPr>
              <a:t>合适的队列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1725930" y="2247265"/>
            <a:ext cx="6504940" cy="401955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安全监控线程：</a:t>
            </a:r>
            <a:r>
              <a:rPr lang="en-US" altLang="zh-CN" b="1">
                <a:sym typeface="+mn-ea"/>
              </a:rPr>
              <a:t>FP</a:t>
            </a:r>
            <a:endParaRPr lang="en-US" altLang="zh-CN" b="1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1010" y="3027045"/>
            <a:ext cx="6504940" cy="40195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驱动程序线程：</a:t>
            </a:r>
            <a:r>
              <a:rPr lang="en-US" altLang="zh-CN" b="1">
                <a:sym typeface="+mn-ea"/>
              </a:rPr>
              <a:t>FP</a:t>
            </a:r>
            <a:r>
              <a:rPr lang="en-US" altLang="zh-CN" b="1">
                <a:sym typeface="+mn-ea"/>
              </a:rPr>
              <a:t>RR</a:t>
            </a:r>
            <a:endParaRPr lang="en-US" altLang="zh-CN" b="1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7200" y="3811905"/>
            <a:ext cx="6504940" cy="40195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前台交互线程：</a:t>
            </a:r>
            <a:r>
              <a:rPr lang="en-US" altLang="zh-CN" b="1">
                <a:sym typeface="+mn-ea"/>
              </a:rPr>
              <a:t>SJF/RR</a:t>
            </a:r>
            <a:endParaRPr lang="en-US" altLang="zh-CN" b="1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9740" y="4575810"/>
            <a:ext cx="6504940" cy="40195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后台计算线程：</a:t>
            </a:r>
            <a:r>
              <a:rPr lang="en-US" altLang="zh-CN" b="1">
                <a:sym typeface="+mn-ea"/>
              </a:rPr>
              <a:t>F</a:t>
            </a:r>
            <a:r>
              <a:rPr lang="en-US" altLang="zh-CN" b="1">
                <a:sym typeface="+mn-ea"/>
              </a:rPr>
              <a:t>CFS</a:t>
            </a:r>
            <a:endParaRPr lang="en-US" altLang="zh-CN" b="1"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46760" y="2263775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232140" y="2263775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50570" y="3043555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46760" y="382841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751840" y="4592320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8235950" y="3043555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8230870" y="381190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8235950" y="4592320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" idx="2"/>
            <a:endCxn id="2" idx="0"/>
          </p:cNvCxnSpPr>
          <p:nvPr/>
        </p:nvCxnSpPr>
        <p:spPr>
          <a:xfrm>
            <a:off x="4978400" y="2649220"/>
            <a:ext cx="5080" cy="37782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" idx="0"/>
          </p:cNvCxnSpPr>
          <p:nvPr/>
        </p:nvCxnSpPr>
        <p:spPr>
          <a:xfrm flipH="1">
            <a:off x="4979670" y="342900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4974590" y="421386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animBg="1"/>
      <p:bldP spid="4" grpId="0" bldLvl="0" animBg="1"/>
      <p:bldP spid="5" grpId="0" animBg="1"/>
      <p:bldP spid="7" grpId="0" bldLvl="0" animBg="1"/>
      <p:bldP spid="9" grpId="0" bldLvl="0" animBg="1"/>
      <p:bldP spid="15" grpId="0" animBg="1"/>
      <p:bldP spid="17" grpId="0" bldLvl="0" animBg="1"/>
      <p:bldP spid="25" grpId="0" animBg="1"/>
      <p:bldP spid="26" grpId="0" animBg="1"/>
      <p:bldP spid="28" grpId="0" bldLvl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层次化调度算法：按线程所在的子系统分类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除了将线程按照</a:t>
            </a:r>
            <a:r>
              <a:rPr lang="en-US" altLang="zh-CN" sz="2000">
                <a:solidFill>
                  <a:srgbClr val="9C0B15"/>
                </a:solidFill>
              </a:rPr>
              <a:t>自身类别分类</a:t>
            </a:r>
            <a:r>
              <a:rPr lang="zh-CN" altLang="en-US" sz="2000"/>
              <a:t>，还可以按照什么方法分类？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层次化调度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将一个系统分成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多个子系统</a:t>
            </a:r>
            <a:r>
              <a:rPr lang="zh-CN" altLang="en-US" sz="2000">
                <a:sym typeface="+mn-ea"/>
              </a:rPr>
              <a:t>，每个子系统内部有自己的子调度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器并采用适合自身的调度算法，一个父调度器则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负责调度多个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子系统</a:t>
            </a:r>
            <a:r>
              <a:rPr lang="zh-CN" altLang="en-US" sz="2000">
                <a:sym typeface="+mn-ea"/>
              </a:rPr>
              <a:t>。子系统间的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时间干扰</a:t>
            </a:r>
            <a:r>
              <a:rPr lang="zh-CN" altLang="en-US" sz="2000">
                <a:sym typeface="+mn-ea"/>
              </a:rPr>
              <a:t>可以被父调度器加以限制，非常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适合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混合关键度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Mixed-Criticality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系统。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关于层次化调度，我们在实时系统和</a:t>
            </a:r>
            <a:r>
              <a:rPr lang="zh-CN" altLang="en-US" sz="2000">
                <a:sym typeface="+mn-ea"/>
              </a:rPr>
              <a:t>混合关键度系统</a:t>
            </a:r>
            <a:r>
              <a:rPr lang="zh-CN" altLang="en-US" sz="2000">
                <a:sym typeface="+mn-ea"/>
              </a:rPr>
              <a:t>的章节再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加以涉及。</a:t>
            </a:r>
            <a:endParaRPr lang="zh-CN" altLang="en-US" sz="2000"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14500" y="3020695"/>
            <a:ext cx="7190105" cy="3576955"/>
          </a:xfrm>
          <a:prstGeom prst="ellipse">
            <a:avLst/>
          </a:prstGeom>
          <a:solidFill>
            <a:schemeClr val="bg1">
              <a:alpha val="2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A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2084705" y="3526155"/>
            <a:ext cx="2999105" cy="2566670"/>
          </a:xfrm>
          <a:prstGeom prst="ellipse">
            <a:avLst/>
          </a:prstGeom>
          <a:solidFill>
            <a:srgbClr val="00B050">
              <a:alpha val="25000"/>
            </a:srgb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B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5340350" y="3393440"/>
            <a:ext cx="3132455" cy="2832100"/>
          </a:xfrm>
          <a:prstGeom prst="ellipse">
            <a:avLst/>
          </a:prstGeom>
          <a:solidFill>
            <a:srgbClr val="0070C0">
              <a:alpha val="25000"/>
            </a:srgb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4400" b="1">
                <a:solidFill>
                  <a:schemeClr val="tx1"/>
                </a:solidFill>
              </a:rPr>
              <a:t>C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2212340" y="4443095"/>
            <a:ext cx="1236345" cy="1058545"/>
          </a:xfrm>
          <a:prstGeom prst="ellipse">
            <a:avLst/>
          </a:prstGeom>
          <a:solidFill>
            <a:srgbClr val="D02F35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D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3597275" y="4654550"/>
            <a:ext cx="1236345" cy="1058545"/>
          </a:xfrm>
          <a:prstGeom prst="ellipse">
            <a:avLst/>
          </a:prstGeom>
          <a:solidFill>
            <a:srgbClr val="00B0F0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E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5511165" y="4108450"/>
            <a:ext cx="1236345" cy="1058545"/>
          </a:xfrm>
          <a:prstGeom prst="ellipse">
            <a:avLst/>
          </a:prstGeom>
          <a:solidFill>
            <a:srgbClr val="FFC000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F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7058025" y="4108450"/>
            <a:ext cx="1236345" cy="1058545"/>
          </a:xfrm>
          <a:prstGeom prst="ellipse">
            <a:avLst/>
          </a:prstGeom>
          <a:solidFill>
            <a:srgbClr val="7030A0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G</a:t>
            </a:r>
            <a:endParaRPr lang="en-US" altLang="zh-CN" sz="4400" b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6337935" y="5166995"/>
            <a:ext cx="1137285" cy="973455"/>
          </a:xfrm>
          <a:prstGeom prst="ellipse">
            <a:avLst/>
          </a:prstGeom>
          <a:solidFill>
            <a:srgbClr val="00B050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4400" b="1">
                <a:solidFill>
                  <a:schemeClr val="tx1"/>
                </a:solidFill>
              </a:rPr>
              <a:t>H</a:t>
            </a:r>
            <a:endParaRPr lang="en-US" altLang="zh-CN" sz="4400" b="1">
              <a:solidFill>
                <a:schemeClr val="tx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纤程与协程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调度算法原理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广义</a:t>
            </a:r>
            <a:r>
              <a:rPr lang="zh-CN" altLang="en-US" sz="2000" b="1">
                <a:solidFill>
                  <a:srgbClr val="9C0B15"/>
                </a:solidFill>
              </a:rPr>
              <a:t>的调度算法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长期调度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决定选中哪些可执行文件，并将它们</a:t>
            </a:r>
            <a:r>
              <a:rPr lang="zh-CN" altLang="en-US" sz="2000">
                <a:solidFill>
                  <a:srgbClr val="9C0B15"/>
                </a:solidFill>
              </a:rPr>
              <a:t>装入虚拟内存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主要是围绕着</a:t>
            </a:r>
            <a:r>
              <a:rPr lang="zh-CN" altLang="en-US" sz="2000">
                <a:solidFill>
                  <a:srgbClr val="9C0B15"/>
                </a:solidFill>
              </a:rPr>
              <a:t>内核对象的创建和虚拟内存的映射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调度的是抽象层次的任务集合，一般对应着一项有</a:t>
            </a:r>
            <a:r>
              <a:rPr lang="zh-CN" altLang="en-US" sz="2000">
                <a:solidFill>
                  <a:srgbClr val="9C0B15"/>
                </a:solidFill>
              </a:rPr>
              <a:t>实际意义的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工作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长期调度一般是用户编写的</a:t>
            </a:r>
            <a:r>
              <a:rPr lang="zh-CN" altLang="en-US" sz="2000">
                <a:solidFill>
                  <a:srgbClr val="9C0B15"/>
                </a:solidFill>
              </a:rPr>
              <a:t>各类定时执行脚本（</a:t>
            </a:r>
            <a:r>
              <a:rPr lang="en-US" altLang="zh-CN" sz="2000">
                <a:solidFill>
                  <a:srgbClr val="9C0B15"/>
                </a:solidFill>
              </a:rPr>
              <a:t>Cron Job</a:t>
            </a:r>
            <a:r>
              <a:rPr lang="zh-CN" altLang="en-US" sz="2000">
                <a:solidFill>
                  <a:srgbClr val="9C0B15"/>
                </a:solidFill>
              </a:rPr>
              <a:t>）</a:t>
            </a:r>
            <a:r>
              <a:rPr lang="zh-CN" altLang="en-US" sz="2000"/>
              <a:t>或者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用户模式实用程序（Sun Grid Engine）</a:t>
            </a:r>
            <a:r>
              <a:rPr lang="zh-CN" altLang="en-US" sz="2000"/>
              <a:t>完成的，因为要装入什么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东西只有用户自己知道。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中期调度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决定哪些准备好的工作需要</a:t>
            </a:r>
            <a:r>
              <a:rPr lang="zh-CN" altLang="en-US" sz="2000">
                <a:solidFill>
                  <a:srgbClr val="9C0B15"/>
                </a:solidFill>
              </a:rPr>
              <a:t>实际装入物理内存</a:t>
            </a:r>
            <a:r>
              <a:rPr lang="zh-CN" altLang="en-US" sz="2000"/>
              <a:t>，哪些装在物理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内存里的工作暂时不执行，因而</a:t>
            </a:r>
            <a:r>
              <a:rPr lang="zh-CN" altLang="en-US" sz="2000">
                <a:solidFill>
                  <a:srgbClr val="9C0B15"/>
                </a:solidFill>
              </a:rPr>
              <a:t>需要换出来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主要是围绕者</a:t>
            </a:r>
            <a:r>
              <a:rPr lang="zh-CN" altLang="en-US" sz="2000">
                <a:solidFill>
                  <a:srgbClr val="9C0B15"/>
                </a:solidFill>
              </a:rPr>
              <a:t>页面文件的扇入和扇出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调度的一般是</a:t>
            </a:r>
            <a:r>
              <a:rPr lang="zh-CN" altLang="en-US" sz="2000">
                <a:solidFill>
                  <a:srgbClr val="9C0B15"/>
                </a:solidFill>
              </a:rPr>
              <a:t>空间保护域</a:t>
            </a:r>
            <a:r>
              <a:rPr lang="zh-CN" altLang="en-US" sz="2000"/>
              <a:t>，也即</a:t>
            </a:r>
            <a:r>
              <a:rPr lang="zh-CN" altLang="en-US" sz="2000">
                <a:solidFill>
                  <a:srgbClr val="9C0B15"/>
                </a:solidFill>
              </a:rPr>
              <a:t>进程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（短期）调度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决定哪个装入物理内存的应用程序实例（进程）的线程可以得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到CPU来执行。</a:t>
            </a:r>
            <a:r>
              <a:rPr lang="zh-CN" altLang="en-US" sz="2000">
                <a:solidFill>
                  <a:srgbClr val="9C0B15"/>
                </a:solidFill>
              </a:rPr>
              <a:t>通常指的调度就是短期调度</a:t>
            </a:r>
            <a:r>
              <a:rPr lang="zh-CN" altLang="en-US" sz="2000"/>
              <a:t>。关于中期调度和长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期调度，我们在讲存储器管理时</a:t>
            </a:r>
            <a:r>
              <a:rPr lang="zh-CN" altLang="en-US" sz="2000"/>
              <a:t>再来涉及。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多处理器与并发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多处理器</a:t>
            </a:r>
            <a:r>
              <a:rPr lang="zh-CN" altLang="en-US" sz="2000" b="1">
                <a:solidFill>
                  <a:srgbClr val="9C0B15"/>
                </a:solidFill>
              </a:rPr>
              <a:t>调度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并行执行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多个指令流依附于</a:t>
            </a:r>
            <a:r>
              <a:rPr lang="en-US" altLang="zh-CN" sz="2000">
                <a:solidFill>
                  <a:srgbClr val="9C0B15"/>
                </a:solidFill>
              </a:rPr>
              <a:t>多个</a:t>
            </a:r>
            <a:r>
              <a:rPr lang="zh-CN" altLang="en-US" sz="2000">
                <a:solidFill>
                  <a:srgbClr val="9C0B15"/>
                </a:solidFill>
              </a:rPr>
              <a:t>位于不同物理处理器上的</a:t>
            </a:r>
            <a:r>
              <a:rPr lang="en-US" altLang="zh-CN" sz="2000">
                <a:solidFill>
                  <a:srgbClr val="9C0B15"/>
                </a:solidFill>
              </a:rPr>
              <a:t>线程</a:t>
            </a:r>
            <a:r>
              <a:rPr lang="zh-CN" altLang="en-US" sz="2000"/>
              <a:t>，做到了</a:t>
            </a:r>
            <a:r>
              <a:rPr lang="zh-CN" altLang="en-US" sz="2000" b="1">
                <a:solidFill>
                  <a:srgbClr val="9C0B15"/>
                </a:solidFill>
              </a:rPr>
              <a:t>Parallel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多个指令流的真正</a:t>
            </a:r>
            <a:r>
              <a:rPr lang="en-US" altLang="zh-CN" sz="2000">
                <a:solidFill>
                  <a:srgbClr val="9C0B15"/>
                </a:solidFill>
              </a:rPr>
              <a:t>同时执行</a:t>
            </a:r>
            <a:r>
              <a:rPr lang="zh-CN" altLang="en-US" sz="2000"/>
              <a:t>。并发是并行的一种特殊场合，它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只有在</a:t>
            </a:r>
            <a:r>
              <a:rPr lang="zh-CN" altLang="en-US" sz="2000">
                <a:solidFill>
                  <a:srgbClr val="9C0B15"/>
                </a:solidFill>
              </a:rPr>
              <a:t>多核处理器</a:t>
            </a:r>
            <a:r>
              <a:rPr lang="zh-CN" altLang="en-US" sz="2000"/>
              <a:t>上才有可能</a:t>
            </a:r>
            <a:r>
              <a:rPr lang="zh-CN" altLang="en-US" sz="2000"/>
              <a:t>实现。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并发与并行</a:t>
            </a:r>
            <a:r>
              <a:rPr lang="en-US" altLang="zh-CN" sz="2000"/>
              <a:t>	</a:t>
            </a:r>
            <a:r>
              <a:rPr lang="zh-CN" altLang="en-US" sz="2000"/>
              <a:t>并</a:t>
            </a:r>
            <a:r>
              <a:rPr lang="zh-CN" altLang="en-US" sz="2000">
                <a:sym typeface="+mn-ea"/>
              </a:rPr>
              <a:t>行是并发的一种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具体实现</a:t>
            </a:r>
            <a:r>
              <a:rPr lang="zh-CN" altLang="en-US" sz="2000">
                <a:sym typeface="+mn-ea"/>
              </a:rPr>
              <a:t>，在并</a:t>
            </a:r>
            <a:r>
              <a:rPr lang="zh-CN" altLang="en-US" sz="2000">
                <a:sym typeface="+mn-ea"/>
              </a:rPr>
              <a:t>行</a:t>
            </a:r>
            <a:r>
              <a:rPr lang="zh-CN" altLang="en-US" sz="2000">
                <a:sym typeface="+mn-ea"/>
              </a:rPr>
              <a:t>环境中，不仅并</a:t>
            </a:r>
            <a:r>
              <a:rPr lang="zh-CN" altLang="en-US" sz="2000">
                <a:sym typeface="+mn-ea"/>
              </a:rPr>
              <a:t>发</a:t>
            </a:r>
            <a:r>
              <a:rPr lang="zh-CN" altLang="en-US" sz="2000">
                <a:sym typeface="+mn-ea"/>
              </a:rPr>
              <a:t>程序的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各个指令流的指令执行的先后顺序无法预测，而且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这些指令流		实现了真正的同时、一齐执行</a:t>
            </a:r>
            <a:r>
              <a:rPr lang="zh-CN" altLang="en-US" sz="2000">
                <a:sym typeface="+mn-ea"/>
              </a:rPr>
              <a:t>。在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单核处理器的并发环境中，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无法实现并行</a:t>
            </a:r>
            <a:r>
              <a:rPr lang="zh-CN" altLang="en-US" sz="2000">
                <a:sym typeface="+mn-ea"/>
              </a:rPr>
              <a:t>，因为只有一个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，不可能同时执行多道程序，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仅仅是交替执行多道程序让它们看上去在同时运行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并发和并行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不是一对矛盾概念或者反对概念</a:t>
            </a:r>
            <a:r>
              <a:rPr lang="zh-CN" altLang="en-US" sz="2000">
                <a:sym typeface="+mn-ea"/>
              </a:rPr>
              <a:t>，而是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上级和下级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抽象和具体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包含和被包含</a:t>
            </a:r>
            <a:r>
              <a:rPr lang="zh-CN" altLang="en-US" sz="2000">
                <a:sym typeface="+mn-ea"/>
              </a:rPr>
              <a:t>的关系。如果有人考你并发和并行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有什么区别，那大概是想考查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是否在多个CPU上同时执行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这个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考点。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最终问题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多处理器调度可能遇到哪些</a:t>
            </a:r>
            <a:r>
              <a:rPr lang="zh-CN" altLang="en-US" sz="2000">
                <a:sym typeface="+mn-ea"/>
              </a:rPr>
              <a:t>问题？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顺序与并发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执行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应用程序的内部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指令流的分工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多个指令流可以</a:t>
            </a:r>
            <a:r>
              <a:rPr lang="zh-CN" altLang="en-US" sz="2000">
                <a:solidFill>
                  <a:srgbClr val="9C0B15"/>
                </a:solidFill>
              </a:rPr>
              <a:t>分工合作</a:t>
            </a:r>
            <a:r>
              <a:rPr lang="zh-CN" altLang="en-US" sz="2000"/>
              <a:t>，完成程序的</a:t>
            </a:r>
            <a:r>
              <a:rPr lang="zh-CN" altLang="en-US" sz="2000"/>
              <a:t>功能。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按性质分工</a:t>
            </a:r>
            <a:r>
              <a:rPr lang="en-US" altLang="zh-CN" sz="2000"/>
              <a:t>	</a:t>
            </a:r>
            <a:r>
              <a:rPr lang="zh-CN" altLang="en-US" sz="2000"/>
              <a:t>不同的指令流</a:t>
            </a:r>
            <a:r>
              <a:rPr lang="zh-CN" altLang="en-US" sz="2000">
                <a:solidFill>
                  <a:srgbClr val="9C0B15"/>
                </a:solidFill>
              </a:rPr>
              <a:t>处理不同性质的工作</a:t>
            </a:r>
            <a:r>
              <a:rPr lang="zh-CN" altLang="en-US" sz="2000"/>
              <a:t>，如一些指令流</a:t>
            </a:r>
            <a:r>
              <a:rPr lang="zh-CN" altLang="en-US" sz="2000">
                <a:solidFill>
                  <a:srgbClr val="9C0B15"/>
                </a:solidFill>
              </a:rPr>
              <a:t>主要负责I/O</a:t>
            </a:r>
            <a:r>
              <a:rPr lang="zh-CN" altLang="en-US" sz="2000"/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另一些指令流</a:t>
            </a:r>
            <a:r>
              <a:rPr lang="zh-CN" altLang="en-US" sz="2000">
                <a:solidFill>
                  <a:srgbClr val="9C0B15"/>
                </a:solidFill>
              </a:rPr>
              <a:t>主要负责计算</a:t>
            </a:r>
            <a:r>
              <a:rPr lang="zh-CN" altLang="en-US" sz="2000"/>
              <a:t>等等。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按对象分工</a:t>
            </a:r>
            <a:r>
              <a:rPr lang="en-US" altLang="zh-CN" sz="2000"/>
              <a:t>	</a:t>
            </a:r>
            <a:r>
              <a:rPr lang="zh-CN" altLang="en-US" sz="2000"/>
              <a:t>不同的指令流</a:t>
            </a:r>
            <a:r>
              <a:rPr lang="zh-CN" altLang="en-US" sz="2000">
                <a:solidFill>
                  <a:srgbClr val="9C0B15"/>
                </a:solidFill>
              </a:rPr>
              <a:t>处理不同部分的工作</a:t>
            </a:r>
            <a:r>
              <a:rPr lang="zh-CN" altLang="en-US" sz="2000"/>
              <a:t>，如每个指令流负责处理一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部分数据或一个服务</a:t>
            </a:r>
            <a:r>
              <a:rPr lang="zh-CN" altLang="en-US" sz="2000"/>
              <a:t>对象。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3743960" y="3264535"/>
            <a:ext cx="2298700" cy="3348355"/>
          </a:xfrm>
          <a:prstGeom prst="rect">
            <a:avLst/>
          </a:prstGeom>
          <a:solidFill>
            <a:srgbClr val="D02F35">
              <a:alpha val="25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应用程序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任意多边形 59"/>
          <p:cNvSpPr/>
          <p:nvPr>
            <p:custDataLst>
              <p:tags r:id="rId3"/>
            </p:custDataLst>
          </p:nvPr>
        </p:nvSpPr>
        <p:spPr>
          <a:xfrm>
            <a:off x="4760595" y="435229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4"/>
            </p:custDataLst>
          </p:nvPr>
        </p:nvSpPr>
        <p:spPr>
          <a:xfrm>
            <a:off x="5212080" y="435229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5"/>
            </p:custDataLst>
          </p:nvPr>
        </p:nvSpPr>
        <p:spPr>
          <a:xfrm>
            <a:off x="4295775" y="435229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指令流间的执行</a:t>
            </a:r>
            <a:r>
              <a:rPr lang="zh-CN" altLang="en-US" sz="2000" b="1">
                <a:solidFill>
                  <a:srgbClr val="9C0B15"/>
                </a:solidFill>
              </a:rPr>
              <a:t>顺序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指令流的执行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多个指令流间的</a:t>
            </a:r>
            <a:r>
              <a:rPr lang="zh-CN" altLang="en-US" sz="2000">
                <a:solidFill>
                  <a:srgbClr val="9C0B15"/>
                </a:solidFill>
              </a:rPr>
              <a:t>执行顺序</a:t>
            </a:r>
            <a:r>
              <a:rPr lang="zh-CN" altLang="en-US" sz="2000"/>
              <a:t>要怎么安排呢？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顺序执行</a:t>
            </a:r>
            <a:r>
              <a:rPr lang="en-US" altLang="zh-CN" sz="2000"/>
              <a:t>	</a:t>
            </a:r>
            <a:r>
              <a:rPr lang="zh-CN" altLang="en-US" sz="2000"/>
              <a:t>一个指令流</a:t>
            </a:r>
            <a:r>
              <a:rPr lang="zh-CN" altLang="en-US" sz="2000">
                <a:solidFill>
                  <a:srgbClr val="9C0B15"/>
                </a:solidFill>
              </a:rPr>
              <a:t>执行完成</a:t>
            </a:r>
            <a:r>
              <a:rPr lang="zh-CN" altLang="en-US" sz="2000"/>
              <a:t>后，再去执行另一个</a:t>
            </a:r>
            <a:r>
              <a:rPr lang="zh-CN" altLang="en-US" sz="2000"/>
              <a:t>指令流。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顺序执行有什么</a:t>
            </a:r>
            <a:r>
              <a:rPr lang="zh-CN" altLang="en-US" sz="2000">
                <a:solidFill>
                  <a:srgbClr val="9C0B15"/>
                </a:solidFill>
              </a:rPr>
              <a:t>优势或劣势</a:t>
            </a:r>
            <a:r>
              <a:rPr lang="zh-CN" altLang="en-US" sz="2000"/>
              <a:t>？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优势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安排工作简单，一件事情做完了再去做另一件事情。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劣势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如果一件事情没做完之前，需要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暂时放下</a:t>
            </a:r>
            <a:r>
              <a:rPr lang="zh-CN" altLang="en-US" sz="2000">
                <a:sym typeface="+mn-ea"/>
              </a:rPr>
              <a:t>去做另一件事情的话，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不可能办得到。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什么场合可能出现一件事情没做完会被打断？</a:t>
            </a:r>
            <a:endParaRPr lang="zh-CN" altLang="en-US" sz="2000"/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436110" y="258191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6798945" y="258191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127885" y="258191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3019425" y="3287395"/>
            <a:ext cx="979170" cy="485775"/>
          </a:xfrm>
          <a:prstGeom prst="rightArrow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>
            <p:custDataLst>
              <p:tags r:id="rId5"/>
            </p:custDataLst>
          </p:nvPr>
        </p:nvSpPr>
        <p:spPr>
          <a:xfrm>
            <a:off x="5370830" y="3287395"/>
            <a:ext cx="979170" cy="485775"/>
          </a:xfrm>
          <a:prstGeom prst="rightArrow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需要打断工作的</a:t>
            </a:r>
            <a:r>
              <a:rPr lang="zh-CN" altLang="en-US" sz="2000" b="1">
                <a:solidFill>
                  <a:srgbClr val="9C0B15"/>
                </a:solidFill>
              </a:rPr>
              <a:t>常见情况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优先级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某些任务</a:t>
            </a:r>
            <a:r>
              <a:rPr lang="zh-CN" altLang="en-US" sz="2000">
                <a:solidFill>
                  <a:srgbClr val="9C0B15"/>
                </a:solidFill>
              </a:rPr>
              <a:t>就是比其它任务更加紧急</a:t>
            </a:r>
            <a:r>
              <a:rPr lang="zh-CN" altLang="en-US" sz="2000"/>
              <a:t>。如果另一个紧急的任务需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要应用程序立马去处理，当前的任务就必须被打断。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进行</a:t>
            </a:r>
            <a:r>
              <a:rPr lang="en-US" altLang="zh-CN" sz="2000" b="1">
                <a:solidFill>
                  <a:srgbClr val="9C0B15"/>
                </a:solidFill>
              </a:rPr>
              <a:t>I/O		</a:t>
            </a:r>
            <a:r>
              <a:rPr lang="zh-CN" altLang="en-US" sz="2000"/>
              <a:t>相对于CPU，</a:t>
            </a:r>
            <a:r>
              <a:rPr lang="zh-CN" altLang="en-US" sz="2000">
                <a:solidFill>
                  <a:srgbClr val="9C0B15"/>
                </a:solidFill>
              </a:rPr>
              <a:t>I/O设备的速度是很慢的</a:t>
            </a:r>
            <a:r>
              <a:rPr lang="zh-CN" altLang="en-US" sz="2000"/>
              <a:t>。一旦开始I/O，当前的指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令流就不占用</a:t>
            </a:r>
            <a:r>
              <a:rPr lang="zh-CN" altLang="en-US" sz="2000">
                <a:sym typeface="+mn-ea"/>
              </a:rPr>
              <a:t>CPU了</a:t>
            </a:r>
            <a:r>
              <a:rPr lang="zh-CN" altLang="en-US" sz="2000"/>
              <a:t>。即便让它继续运行，它能做的也只是</a:t>
            </a:r>
            <a:r>
              <a:rPr lang="zh-CN" altLang="en-US" sz="2000">
                <a:solidFill>
                  <a:srgbClr val="9C0B15"/>
                </a:solidFill>
              </a:rPr>
              <a:t>反复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查询I/O设备的状态寄存器</a:t>
            </a:r>
            <a:r>
              <a:rPr lang="zh-CN" altLang="en-US" sz="2000"/>
              <a:t>来判断</a:t>
            </a:r>
            <a:r>
              <a:rPr lang="en-US" altLang="zh-CN" sz="2000"/>
              <a:t>I/O</a:t>
            </a:r>
            <a:r>
              <a:rPr lang="zh-CN" altLang="en-US" sz="2000"/>
              <a:t>是否</a:t>
            </a:r>
            <a:r>
              <a:rPr lang="zh-CN" altLang="en-US" sz="2000"/>
              <a:t>完成。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资源超限</a:t>
            </a:r>
            <a:r>
              <a:rPr lang="en-US" altLang="zh-CN" sz="2000"/>
              <a:t>	</a:t>
            </a:r>
            <a:r>
              <a:rPr lang="zh-CN" altLang="en-US" sz="2000"/>
              <a:t>这个指令流占用了太多</a:t>
            </a:r>
            <a:r>
              <a:rPr lang="en-US" altLang="zh-CN" sz="2000"/>
              <a:t>CPU</a:t>
            </a:r>
            <a:r>
              <a:rPr lang="zh-CN" altLang="en-US" sz="2000"/>
              <a:t>时间了，可能</a:t>
            </a:r>
            <a:r>
              <a:rPr lang="zh-CN" altLang="en-US" sz="2000">
                <a:solidFill>
                  <a:srgbClr val="9C0B15"/>
                </a:solidFill>
              </a:rPr>
              <a:t>达到了某个限额</a:t>
            </a:r>
            <a:r>
              <a:rPr lang="zh-CN" altLang="en-US" sz="2000"/>
              <a:t>，再放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任它继续执行可能造成</a:t>
            </a:r>
            <a:r>
              <a:rPr lang="zh-CN" altLang="en-US" sz="2000">
                <a:solidFill>
                  <a:srgbClr val="9C0B15"/>
                </a:solidFill>
              </a:rPr>
              <a:t>公平问题</a:t>
            </a:r>
            <a:r>
              <a:rPr lang="zh-CN" altLang="en-US" sz="2000"/>
              <a:t>，尤其是跨应用程序时：某个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应用程序的指令流将一直占用</a:t>
            </a:r>
            <a:r>
              <a:rPr lang="en-US" altLang="zh-CN" sz="2000"/>
              <a:t>CPU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9C0B15"/>
                </a:solidFill>
              </a:rPr>
              <a:t>其它任何应用程序的指令流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都必须等它结束执行</a:t>
            </a:r>
            <a:r>
              <a:rPr lang="zh-CN" altLang="en-US" sz="2000"/>
              <a:t>才能得到</a:t>
            </a:r>
            <a:r>
              <a:rPr lang="en-US" altLang="zh-CN" sz="2000"/>
              <a:t>CPU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恶意程序</a:t>
            </a:r>
            <a:r>
              <a:rPr lang="en-US" altLang="zh-CN" sz="2000"/>
              <a:t>	</a:t>
            </a:r>
            <a:r>
              <a:rPr lang="zh-CN" altLang="en-US" sz="2000"/>
              <a:t>某个指令流的唯一工作就是</a:t>
            </a:r>
            <a:r>
              <a:rPr lang="zh-CN" altLang="en-US" sz="2000">
                <a:solidFill>
                  <a:srgbClr val="9C0B15"/>
                </a:solidFill>
              </a:rPr>
              <a:t>空转</a:t>
            </a:r>
            <a:r>
              <a:rPr lang="zh-CN" altLang="en-US" sz="2000"/>
              <a:t>（这可能是因为它本身是恶意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程序，或被恶意程序入侵，</a:t>
            </a:r>
            <a:r>
              <a:rPr lang="zh-CN" altLang="en-US" sz="2000">
                <a:solidFill>
                  <a:srgbClr val="9C0B15"/>
                </a:solidFill>
              </a:rPr>
              <a:t>或出BUG</a:t>
            </a:r>
            <a:r>
              <a:rPr lang="zh-CN" altLang="en-US" sz="2000"/>
              <a:t>），燃烧</a:t>
            </a:r>
            <a:r>
              <a:rPr lang="en-US" altLang="zh-CN" sz="2000"/>
              <a:t>CPU</a:t>
            </a:r>
            <a:r>
              <a:rPr lang="zh-CN" altLang="en-US" sz="2000"/>
              <a:t>时间，并且永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不退出，要等到它退出除非机器烧毁</a:t>
            </a:r>
            <a:r>
              <a:rPr lang="zh-CN" altLang="en-US" sz="2000"/>
              <a:t>或者停电。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相互通信</a:t>
            </a:r>
            <a:r>
              <a:rPr lang="en-US" altLang="zh-CN" sz="2000"/>
              <a:t>	</a:t>
            </a:r>
            <a:r>
              <a:rPr lang="zh-CN" altLang="en-US" sz="2000"/>
              <a:t>某些指令流可能</a:t>
            </a:r>
            <a:r>
              <a:rPr lang="zh-CN" altLang="en-US" sz="2000">
                <a:solidFill>
                  <a:srgbClr val="9C0B15"/>
                </a:solidFill>
              </a:rPr>
              <a:t>依赖其它指令流</a:t>
            </a:r>
            <a:r>
              <a:rPr lang="zh-CN" altLang="en-US" sz="2000"/>
              <a:t>传递给它的数据才能工作。如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果它无法从另一个指令流那里得到数据，就要一直等待下去，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直到其它指令流返还数据。这在顺序执行模型下是</a:t>
            </a:r>
            <a:r>
              <a:rPr lang="zh-CN" altLang="en-US" sz="2000">
                <a:solidFill>
                  <a:srgbClr val="9C0B15"/>
                </a:solidFill>
              </a:rPr>
              <a:t>不可能</a:t>
            </a:r>
            <a:r>
              <a:rPr lang="zh-CN" altLang="en-US" sz="2000"/>
              <a:t>的。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改进的顺序</a:t>
            </a:r>
            <a:r>
              <a:rPr lang="zh-CN" altLang="en-US" sz="2000" b="1">
                <a:solidFill>
                  <a:srgbClr val="9C0B15"/>
                </a:solidFill>
              </a:rPr>
              <a:t>执行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合作执行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>
                <a:sym typeface="+mn-ea"/>
              </a:rPr>
              <a:t>将每个指令流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打断成多份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每一份之内都顺序执行</a:t>
            </a:r>
            <a:r>
              <a:rPr lang="zh-CN" altLang="en-US" sz="2000">
                <a:sym typeface="+mn-ea"/>
              </a:rPr>
              <a:t>，但背靠背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Cooperative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执行的两份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不一定来自同一个指令流</a:t>
            </a:r>
            <a:r>
              <a:rPr lang="zh-CN" altLang="en-US" sz="2000">
                <a:sym typeface="+mn-ea"/>
              </a:rPr>
              <a:t>。在每份指令流的末尾，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都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通知操作系统主动放弃CPU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将转去执行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下一份指令流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交替执行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指令流在自己执行的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途中</a:t>
            </a:r>
            <a:r>
              <a:rPr lang="zh-CN" altLang="en-US" sz="2000">
                <a:sym typeface="+mn-ea"/>
              </a:rPr>
              <a:t>就可以出让CPU的控制权。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自愿放弃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指令流在不需要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的时候可以自愿放弃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自愿放弃CPU</a:t>
            </a:r>
            <a:r>
              <a:rPr lang="zh-CN" altLang="en-US" sz="2000">
                <a:sym typeface="+mn-ea"/>
              </a:rPr>
              <a:t>以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执行完毕</a:t>
            </a:r>
            <a:r>
              <a:rPr lang="zh-CN" altLang="en-US" sz="2000">
                <a:sym typeface="+mn-ea"/>
              </a:rPr>
              <a:t>是交还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控制权的唯</a:t>
            </a:r>
            <a:r>
              <a:rPr lang="zh-CN" altLang="en-US" sz="2000">
                <a:sym typeface="+mn-ea"/>
              </a:rPr>
              <a:t>二方法。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顺序确定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如果希望，每个指令流都可以在放弃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指明自己希望哪个指		令流继承CPU的使用权</a:t>
            </a:r>
            <a:r>
              <a:rPr lang="zh-CN" altLang="en-US" sz="2000">
                <a:sym typeface="+mn-ea"/>
              </a:rPr>
              <a:t>。当然，如果不指定，那么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随机选择一个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指令流来运行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4648835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>
            <p:custDataLst>
              <p:tags r:id="rId3"/>
            </p:custDataLst>
          </p:nvPr>
        </p:nvSpPr>
        <p:spPr>
          <a:xfrm>
            <a:off x="701167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234061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962910" y="2239645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5"/>
            </p:custDataLst>
          </p:nvPr>
        </p:nvCxnSpPr>
        <p:spPr>
          <a:xfrm flipV="1">
            <a:off x="5414010" y="2254250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6"/>
            </p:custDataLst>
          </p:nvPr>
        </p:nvCxnSpPr>
        <p:spPr>
          <a:xfrm flipH="1">
            <a:off x="2339340" y="3005455"/>
            <a:ext cx="1270" cy="737870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7"/>
            </p:custDataLst>
          </p:nvPr>
        </p:nvCxnSpPr>
        <p:spPr>
          <a:xfrm flipH="1">
            <a:off x="5372100" y="2991485"/>
            <a:ext cx="1161415" cy="13970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 flipH="1" flipV="1">
            <a:off x="2962910" y="2976880"/>
            <a:ext cx="1189990" cy="63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9"/>
            </p:custDataLst>
          </p:nvPr>
        </p:nvCxnSpPr>
        <p:spPr>
          <a:xfrm flipV="1">
            <a:off x="3004820" y="3696970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0"/>
            </p:custDataLst>
          </p:nvPr>
        </p:nvCxnSpPr>
        <p:spPr>
          <a:xfrm flipV="1">
            <a:off x="5455920" y="3711575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1"/>
            </p:custDataLst>
          </p:nvPr>
        </p:nvCxnSpPr>
        <p:spPr>
          <a:xfrm flipH="1">
            <a:off x="7355205" y="2239645"/>
            <a:ext cx="1270" cy="76644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>
            <p:custDataLst>
              <p:tags r:id="rId12"/>
            </p:custDataLst>
          </p:nvPr>
        </p:nvCxnSpPr>
        <p:spPr>
          <a:xfrm flipV="1">
            <a:off x="3089910" y="2366645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改进的顺序</a:t>
            </a:r>
            <a:r>
              <a:rPr lang="zh-CN" altLang="en-US" sz="2000" b="1">
                <a:solidFill>
                  <a:srgbClr val="9C0B15"/>
                </a:solidFill>
              </a:rPr>
              <a:t>执行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合作执行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将每个指令流</a:t>
            </a:r>
            <a:r>
              <a:rPr lang="zh-CN" altLang="en-US" sz="2000">
                <a:solidFill>
                  <a:srgbClr val="9C0B15"/>
                </a:solidFill>
              </a:rPr>
              <a:t>打断成多份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9C0B15"/>
                </a:solidFill>
              </a:rPr>
              <a:t>每一份之内都顺序执行</a:t>
            </a:r>
            <a:r>
              <a:rPr lang="zh-CN" altLang="en-US" sz="2000"/>
              <a:t>，但背靠背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Cooperative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/>
              <a:t>执行的两份</a:t>
            </a:r>
            <a:r>
              <a:rPr lang="zh-CN" altLang="en-US" sz="2000">
                <a:solidFill>
                  <a:srgbClr val="9C0B15"/>
                </a:solidFill>
              </a:rPr>
              <a:t>不一定来自同一个指令流</a:t>
            </a:r>
            <a:r>
              <a:rPr lang="zh-CN" altLang="en-US" sz="2000"/>
              <a:t>。在每份指令流的末尾，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都</a:t>
            </a:r>
            <a:r>
              <a:rPr lang="zh-CN" altLang="en-US" sz="2000">
                <a:solidFill>
                  <a:srgbClr val="9C0B15"/>
                </a:solidFill>
              </a:rPr>
              <a:t>通知操作系统主动放弃CPU</a:t>
            </a:r>
            <a:r>
              <a:rPr lang="zh-CN" altLang="en-US" sz="2000"/>
              <a:t>，</a:t>
            </a:r>
            <a:r>
              <a:rPr lang="en-US" altLang="zh-CN" sz="2000"/>
              <a:t>CPU</a:t>
            </a:r>
            <a:r>
              <a:rPr lang="zh-CN" altLang="en-US" sz="2000"/>
              <a:t>将转去执行</a:t>
            </a:r>
            <a:r>
              <a:rPr lang="zh-CN" altLang="en-US" sz="2000">
                <a:solidFill>
                  <a:srgbClr val="9C0B15"/>
                </a:solidFill>
              </a:rPr>
              <a:t>下一份指令流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合作执行解决了上述常见问题的</a:t>
            </a:r>
            <a:r>
              <a:rPr lang="zh-CN" altLang="en-US" sz="2000"/>
              <a:t>哪些？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优先级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9C0B15"/>
                </a:solidFill>
              </a:rPr>
              <a:t>解决了一部分</a:t>
            </a:r>
            <a:r>
              <a:rPr lang="zh-CN" altLang="en-US" sz="2000"/>
              <a:t>，现在紧急的指令流可以在</a:t>
            </a:r>
            <a:r>
              <a:rPr lang="zh-CN" altLang="en-US" sz="2000">
                <a:solidFill>
                  <a:srgbClr val="9C0B15"/>
                </a:solidFill>
              </a:rPr>
              <a:t>份与份之间</a:t>
            </a:r>
            <a:r>
              <a:rPr lang="zh-CN" altLang="en-US" sz="2000"/>
              <a:t>插入了。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但是没办法在</a:t>
            </a:r>
            <a:r>
              <a:rPr lang="zh-CN" altLang="en-US" sz="2000">
                <a:solidFill>
                  <a:srgbClr val="9C0B15"/>
                </a:solidFill>
              </a:rPr>
              <a:t>份内插入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进行I/O	</a:t>
            </a:r>
            <a:r>
              <a:rPr lang="en-US" altLang="zh-CN" sz="2000"/>
              <a:t>	</a:t>
            </a:r>
            <a:r>
              <a:rPr lang="zh-CN" altLang="en-US" sz="2000"/>
              <a:t>仅考虑</a:t>
            </a:r>
            <a:r>
              <a:rPr lang="en-US" altLang="zh-CN" sz="2000"/>
              <a:t>CPU</a:t>
            </a:r>
            <a:r>
              <a:rPr lang="zh-CN" altLang="en-US" sz="2000"/>
              <a:t>效率，</a:t>
            </a:r>
            <a:r>
              <a:rPr lang="zh-CN" altLang="en-US" sz="2000">
                <a:solidFill>
                  <a:srgbClr val="9C0B15"/>
                </a:solidFill>
              </a:rPr>
              <a:t>完全解决</a:t>
            </a:r>
            <a:r>
              <a:rPr lang="zh-CN" altLang="en-US" sz="2000"/>
              <a:t>，指令流只要进入</a:t>
            </a:r>
            <a:r>
              <a:rPr lang="en-US" altLang="zh-CN" sz="2000"/>
              <a:t>I/O</a:t>
            </a:r>
            <a:r>
              <a:rPr lang="zh-CN" altLang="en-US" sz="2000"/>
              <a:t>就放弃</a:t>
            </a:r>
            <a:r>
              <a:rPr lang="en-US" altLang="zh-CN" sz="2000"/>
              <a:t>CPU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资源超限</a:t>
            </a:r>
            <a:r>
              <a:rPr lang="en-US" altLang="zh-CN" sz="2000"/>
              <a:t>	</a:t>
            </a:r>
            <a:r>
              <a:rPr lang="zh-CN" altLang="en-US" sz="2000"/>
              <a:t>应用程序的某一段</a:t>
            </a:r>
            <a:r>
              <a:rPr lang="zh-CN" altLang="en-US" sz="2000">
                <a:solidFill>
                  <a:srgbClr val="9C0B15"/>
                </a:solidFill>
              </a:rPr>
              <a:t>一直不放弃CPU</a:t>
            </a:r>
            <a:r>
              <a:rPr lang="zh-CN" altLang="en-US" sz="2000"/>
              <a:t>的话，还是拿它</a:t>
            </a:r>
            <a:r>
              <a:rPr lang="zh-CN" altLang="en-US" sz="2000"/>
              <a:t>没办法。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恶意程序</a:t>
            </a:r>
            <a:r>
              <a:rPr lang="en-US" altLang="zh-CN" sz="2000"/>
              <a:t>	</a:t>
            </a:r>
            <a:r>
              <a:rPr lang="zh-CN" altLang="en-US" sz="2000"/>
              <a:t>同上，挖矿程序</a:t>
            </a:r>
            <a:r>
              <a:rPr lang="zh-CN" altLang="en-US" sz="2000">
                <a:solidFill>
                  <a:srgbClr val="9C0B15"/>
                </a:solidFill>
              </a:rPr>
              <a:t>肯定不会放弃CPU</a:t>
            </a:r>
            <a:r>
              <a:rPr lang="zh-CN" altLang="en-US" sz="2000"/>
              <a:t>，不然它还</a:t>
            </a:r>
            <a:r>
              <a:rPr lang="zh-CN" altLang="en-US" sz="2000"/>
              <a:t>挖什么矿。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互相通信</a:t>
            </a:r>
            <a:r>
              <a:rPr lang="en-US" altLang="zh-CN" sz="2000"/>
              <a:t>	</a:t>
            </a:r>
            <a:r>
              <a:rPr lang="zh-CN" altLang="en-US" sz="2000">
                <a:solidFill>
                  <a:srgbClr val="9C0B15"/>
                </a:solidFill>
              </a:rPr>
              <a:t>完全解决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指令流只要在等待其它指令流的</a:t>
            </a:r>
            <a:r>
              <a:rPr lang="zh-CN" altLang="en-US" sz="2000">
                <a:sym typeface="+mn-ea"/>
              </a:rPr>
              <a:t>回复就放弃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4648835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701167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234061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>
            <p:custDataLst>
              <p:tags r:id="rId5"/>
            </p:custDataLst>
          </p:nvPr>
        </p:nvCxnSpPr>
        <p:spPr>
          <a:xfrm flipV="1">
            <a:off x="2962910" y="2239645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6"/>
            </p:custDataLst>
          </p:nvPr>
        </p:nvCxnSpPr>
        <p:spPr>
          <a:xfrm flipV="1">
            <a:off x="5414010" y="2254250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7"/>
            </p:custDataLst>
          </p:nvPr>
        </p:nvCxnSpPr>
        <p:spPr>
          <a:xfrm flipH="1">
            <a:off x="2339340" y="3005455"/>
            <a:ext cx="1270" cy="737870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8"/>
            </p:custDataLst>
          </p:nvPr>
        </p:nvCxnSpPr>
        <p:spPr>
          <a:xfrm flipH="1">
            <a:off x="5372100" y="2991485"/>
            <a:ext cx="1161415" cy="13970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9"/>
            </p:custDataLst>
          </p:nvPr>
        </p:nvCxnSpPr>
        <p:spPr>
          <a:xfrm flipH="1" flipV="1">
            <a:off x="2962910" y="2976880"/>
            <a:ext cx="1189990" cy="63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10"/>
            </p:custDataLst>
          </p:nvPr>
        </p:nvCxnSpPr>
        <p:spPr>
          <a:xfrm flipV="1">
            <a:off x="3004820" y="3696970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11"/>
            </p:custDataLst>
          </p:nvPr>
        </p:nvCxnSpPr>
        <p:spPr>
          <a:xfrm flipV="1">
            <a:off x="5455920" y="3711575"/>
            <a:ext cx="1189990" cy="1460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12"/>
            </p:custDataLst>
          </p:nvPr>
        </p:nvCxnSpPr>
        <p:spPr>
          <a:xfrm flipH="1">
            <a:off x="7355205" y="2239645"/>
            <a:ext cx="1270" cy="766445"/>
          </a:xfrm>
          <a:prstGeom prst="straightConnector1">
            <a:avLst/>
          </a:prstGeom>
          <a:ln w="38100">
            <a:solidFill>
              <a:srgbClr val="D02F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一、指令流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与执行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应用程序与指令流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顺序与并发执行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指令流的描述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线程与处理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器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CPU时间与线程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线程的描述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纤程与协程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三、处理器调度算法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调度算法原理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多处理器与并发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顺序执行和合作</a:t>
            </a:r>
            <a:r>
              <a:rPr lang="zh-CN" altLang="en-US" sz="2000" b="1">
                <a:solidFill>
                  <a:srgbClr val="9C0B15"/>
                </a:solidFill>
              </a:rPr>
              <a:t>执行的</a:t>
            </a: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缺乏强制性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无法</a:t>
            </a:r>
            <a:r>
              <a:rPr lang="zh-CN" altLang="en-US" sz="2000">
                <a:solidFill>
                  <a:srgbClr val="9C0B15"/>
                </a:solidFill>
              </a:rPr>
              <a:t>强制剥夺</a:t>
            </a:r>
            <a:r>
              <a:rPr lang="zh-CN" altLang="en-US" sz="2000"/>
              <a:t>指令流的</a:t>
            </a:r>
            <a:r>
              <a:rPr lang="en-US" altLang="zh-CN" sz="2000"/>
              <a:t>CPU</a:t>
            </a:r>
            <a:r>
              <a:rPr lang="zh-CN" altLang="en-US" sz="2000"/>
              <a:t>控制权。如果指令流是恶意的，或者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自私的，就没办法对它加以约束了。因此，我们需要一种能够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强制剥夺指令流对</a:t>
            </a:r>
            <a:r>
              <a:rPr lang="en-US" altLang="zh-CN" sz="2000"/>
              <a:t>CPU</a:t>
            </a:r>
            <a:r>
              <a:rPr lang="zh-CN" altLang="en-US" sz="2000"/>
              <a:t>控制权的</a:t>
            </a:r>
            <a:r>
              <a:rPr lang="zh-CN" altLang="en-US" sz="2000"/>
              <a:t>方法。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并发执行</a:t>
            </a:r>
            <a:r>
              <a:rPr lang="en-US" altLang="zh-CN" sz="2000"/>
              <a:t>	</a:t>
            </a:r>
            <a:r>
              <a:rPr lang="zh-CN" altLang="en-US" sz="2000"/>
              <a:t>将合作执行的条件放宽一点，允许一个指令流在</a:t>
            </a:r>
            <a:r>
              <a:rPr lang="zh-CN" altLang="en-US" sz="2000">
                <a:solidFill>
                  <a:srgbClr val="9C0B15"/>
                </a:solidFill>
              </a:rPr>
              <a:t>任何时候被打</a:t>
            </a:r>
            <a:r>
              <a:rPr lang="zh-CN" altLang="en-US" sz="2000" b="1">
                <a:solidFill>
                  <a:srgbClr val="9C0B15"/>
                </a:solidFill>
              </a:rPr>
              <a:t>Concurrent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</a:rPr>
              <a:t>断</a:t>
            </a:r>
            <a:r>
              <a:rPr lang="zh-CN" altLang="en-US" sz="2000"/>
              <a:t>，并且新的指令流</a:t>
            </a:r>
            <a:r>
              <a:rPr lang="zh-CN" altLang="en-US" sz="2000">
                <a:solidFill>
                  <a:srgbClr val="9C0B15"/>
                </a:solidFill>
              </a:rPr>
              <a:t>插入</a:t>
            </a:r>
            <a:r>
              <a:rPr lang="zh-CN" altLang="en-US" sz="2000"/>
              <a:t>进来。又叫</a:t>
            </a:r>
            <a:r>
              <a:rPr lang="zh-CN" altLang="en-US" sz="2000" b="1">
                <a:solidFill>
                  <a:srgbClr val="9C0B15"/>
                </a:solidFill>
              </a:rPr>
              <a:t>抢占式执行</a:t>
            </a:r>
            <a:r>
              <a:rPr lang="zh-CN" altLang="en-US" sz="2000"/>
              <a:t>。每个指令流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都在自己的</a:t>
            </a:r>
            <a:r>
              <a:rPr lang="zh-CN" altLang="en-US" sz="2000">
                <a:solidFill>
                  <a:srgbClr val="9C0B15"/>
                </a:solidFill>
              </a:rPr>
              <a:t>虚拟CPU</a:t>
            </a:r>
            <a:r>
              <a:rPr lang="zh-CN" altLang="en-US" sz="2000"/>
              <a:t>上执行，而且虚拟</a:t>
            </a:r>
            <a:r>
              <a:rPr lang="en-US" altLang="zh-CN" sz="2000"/>
              <a:t>CPU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9C0B15"/>
                </a:solidFill>
              </a:rPr>
              <a:t>先后没法预测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细粒度</a:t>
            </a:r>
            <a:r>
              <a:rPr lang="en-US" altLang="zh-CN" sz="2000"/>
              <a:t>		</a:t>
            </a:r>
            <a:r>
              <a:rPr lang="zh-CN" altLang="en-US" sz="2000"/>
              <a:t>每个指令流的</a:t>
            </a:r>
            <a:r>
              <a:rPr lang="zh-CN" altLang="en-US" sz="2000">
                <a:solidFill>
                  <a:srgbClr val="9C0B15"/>
                </a:solidFill>
              </a:rPr>
              <a:t>每条指令</a:t>
            </a:r>
            <a:r>
              <a:rPr lang="zh-CN" altLang="en-US" sz="2000"/>
              <a:t>之间都可能</a:t>
            </a:r>
            <a:r>
              <a:rPr lang="zh-CN" altLang="en-US" sz="2000"/>
              <a:t>被打断。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不可预测性</a:t>
            </a:r>
            <a:r>
              <a:rPr lang="en-US" altLang="zh-CN" sz="2000"/>
              <a:t>	</a:t>
            </a:r>
            <a:r>
              <a:rPr lang="zh-CN" altLang="en-US" sz="2000"/>
              <a:t>在任何一个指令流被打断后，该指令流</a:t>
            </a:r>
            <a:r>
              <a:rPr lang="zh-CN" altLang="en-US" sz="2000">
                <a:solidFill>
                  <a:srgbClr val="9C0B15"/>
                </a:solidFill>
              </a:rPr>
              <a:t>无法预测</a:t>
            </a:r>
            <a:r>
              <a:rPr lang="zh-CN" altLang="en-US" sz="2000"/>
              <a:t>下一个接替它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执行的是哪个</a:t>
            </a:r>
            <a:r>
              <a:rPr lang="zh-CN" altLang="en-US" sz="2000"/>
              <a:t>指令流。</a:t>
            </a:r>
            <a:endParaRPr lang="zh-CN" altLang="en-US" sz="20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4648835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701167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2340610" y="1986280"/>
            <a:ext cx="324485" cy="1896110"/>
          </a:xfrm>
          <a:custGeom>
            <a:avLst/>
            <a:gdLst>
              <a:gd name="connisteX0" fmla="*/ 276519 w 324439"/>
              <a:gd name="connsiteY0" fmla="*/ 0 h 828675"/>
              <a:gd name="connisteX1" fmla="*/ 294 w 324439"/>
              <a:gd name="connsiteY1" fmla="*/ 209550 h 828675"/>
              <a:gd name="connisteX2" fmla="*/ 324144 w 324439"/>
              <a:gd name="connsiteY2" fmla="*/ 561975 h 828675"/>
              <a:gd name="connisteX3" fmla="*/ 47919 w 324439"/>
              <a:gd name="connsiteY3" fmla="*/ 828675 h 828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4439" h="828675">
                <a:moveTo>
                  <a:pt x="276520" y="0"/>
                </a:moveTo>
                <a:cubicBezTo>
                  <a:pt x="214925" y="34925"/>
                  <a:pt x="-9230" y="97155"/>
                  <a:pt x="295" y="209550"/>
                </a:cubicBezTo>
                <a:cubicBezTo>
                  <a:pt x="9820" y="321945"/>
                  <a:pt x="314620" y="438150"/>
                  <a:pt x="324145" y="561975"/>
                </a:cubicBezTo>
                <a:cubicBezTo>
                  <a:pt x="333670" y="685800"/>
                  <a:pt x="109515" y="782320"/>
                  <a:pt x="47920" y="828675"/>
                </a:cubicBezTo>
              </a:path>
            </a:pathLst>
          </a:custGeom>
          <a:noFill/>
          <a:ln w="76200">
            <a:solidFill>
              <a:srgbClr val="D02F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>
            <p:custDataLst>
              <p:tags r:id="rId5"/>
            </p:custDataLst>
          </p:nvPr>
        </p:nvCxnSpPr>
        <p:spPr>
          <a:xfrm flipH="1" flipV="1">
            <a:off x="2962910" y="2931160"/>
            <a:ext cx="3841750" cy="1270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TIMING" val="|0.6|0.8|1.2|0.9|0.6|1.1|0.7|0.6|0.8|0.4|1"/>
</p:tagLst>
</file>

<file path=ppt/tags/tag10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TIMING" val="|0.6|0.8|1.2|0.9|0.6|1.1|0.7|0.6|0.8|0.4|1"/>
</p:tagLst>
</file>

<file path=ppt/tags/tag12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TIMING" val="|0.6|0.8|1.2|0.9|0.6|1.1|0.7|0.6|0.8|0.4|1"/>
</p:tagLst>
</file>

<file path=ppt/tags/tag13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TIMING" val="|0.6|0.8|1.2|0.9|0.6|1.1|0.7|0.6|0.8|0.4|1"/>
</p:tagLst>
</file>

<file path=ppt/tags/tag14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IMING" val="|0.6|0.8|1.2|0.9|0.6|1.1|0.7|0.6|0.8|0.4|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TIMING" val="|0.6|0.8|1.2|0.9|0.6|1.1|0.7|0.6|0.8|0.4|1"/>
</p:tagLst>
</file>

<file path=ppt/tags/tag17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TIMING" val="|0.6|0.8|1.2|0.9|0.6|1.1|0.7|0.6|0.8|0.4|1"/>
</p:tagLst>
</file>

<file path=ppt/tags/tag19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TIMING" val="|0.6|0.8|1.2|0.9|0.6|1.1|0.7|0.6|0.8|0.4|1"/>
</p:tagLst>
</file>

<file path=ppt/tags/tag2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TIMING" val="|0.6|0.8|1.2|0.9|0.6|1.1|0.7|0.6|0.8|0.4|1"/>
</p:tagLst>
</file>

<file path=ppt/tags/tag23.xml><?xml version="1.0" encoding="utf-8"?>
<p:tagLst xmlns:p="http://schemas.openxmlformats.org/presentationml/2006/main">
  <p:tag name="TIMING" val="|0.6|0.8|1.2|0.9|0.6|1.1|0.7|0.6|0.8|0.4|1"/>
</p:tagLst>
</file>

<file path=ppt/tags/tag23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31.xml><?xml version="1.0" encoding="utf-8"?>
<p:tagLst xmlns:p="http://schemas.openxmlformats.org/presentationml/2006/main">
  <p:tag name="TIMING" val="|0.6|0.8|1.2|0.9|0.6|1.1|0.7|0.6|0.8|0.4|1"/>
</p:tagLst>
</file>

<file path=ppt/tags/tag2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33.xml><?xml version="1.0" encoding="utf-8"?>
<p:tagLst xmlns:p="http://schemas.openxmlformats.org/presentationml/2006/main">
  <p:tag name="KSO_WM_UNIT_TABLE_BEAUTIFY" val="smartTable{a8b21506-2bba-49b1-9e39-8012d08ce0ce}"/>
  <p:tag name="TABLE_ENDDRAG_ORIGIN_RECT" val="349*152"/>
  <p:tag name="TABLE_ENDDRAG_RECT" val="-429*162*349*152"/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TIMING" val="|0.6|0.8|1.2|0.9|0.6|1.1|0.7|0.6|0.8|0.4|1"/>
</p:tagLst>
</file>

<file path=ppt/tags/tag24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7.xml><?xml version="1.0" encoding="utf-8"?>
<p:tagLst xmlns:p="http://schemas.openxmlformats.org/presentationml/2006/main">
  <p:tag name="TIMING" val="|0.6|0.8|1.2|0.9|0.6|1.1|0.7|0.6|0.8|0.4|1"/>
</p:tagLst>
</file>

<file path=ppt/tags/tag24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TIMING" val="|0.6|0.8|1.2|0.9|0.6|1.1|0.7|0.6|0.8|0.4|1"/>
</p:tagLst>
</file>

<file path=ppt/tags/tag25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TIMING" val="|0.6|0.8|1.2|0.9|0.6|1.1|0.7|0.6|0.8|0.4|1"/>
</p:tagLst>
</file>

<file path=ppt/tags/tag25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56.xml><?xml version="1.0" encoding="utf-8"?>
<p:tagLst xmlns:p="http://schemas.openxmlformats.org/presentationml/2006/main">
  <p:tag name="KSO_WM_UNIT_PLACING_PICTURE_USER_VIEWPORT" val="{&quot;height&quot;:5297,&quot;width&quot;:11067}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TIMING" val="|0.6|0.8|1.2|0.9|0.6|1.1|0.7|0.6|0.8|0.4|1"/>
</p:tagLst>
</file>

<file path=ppt/tags/tag25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TIMING" val="|0.6|0.8|1.2|0.9|0.6|1.1|0.7|0.6|0.8|0.4|1"/>
</p:tagLst>
</file>

<file path=ppt/tags/tag26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62.xml><?xml version="1.0" encoding="utf-8"?>
<p:tagLst xmlns:p="http://schemas.openxmlformats.org/presentationml/2006/main">
  <p:tag name="KSO_WM_UNIT_TABLE_BEAUTIFY" val="smartTable{a8b21506-2bba-49b1-9e39-8012d08ce0ce}"/>
  <p:tag name="TABLE_ENDDRAG_ORIGIN_RECT" val="393*203"/>
  <p:tag name="TABLE_ENDDRAG_RECT" val="269*229*393*203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TIMING" val="|0.6|0.8|1.2|0.9|0.6|1.1|0.7|0.6|0.8|0.4|1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71.xml><?xml version="1.0" encoding="utf-8"?>
<p:tagLst xmlns:p="http://schemas.openxmlformats.org/presentationml/2006/main">
  <p:tag name="KSO_WM_UNIT_TABLE_BEAUTIFY" val="smartTable{a8b21506-2bba-49b1-9e39-8012d08ce0ce}"/>
  <p:tag name="TABLE_ENDDRAG_ORIGIN_RECT" val="393*203"/>
  <p:tag name="TABLE_ENDDRAG_RECT" val="269*229*393*203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TIMING" val="|0.6|0.8|1.2|0.9|0.6|1.1|0.7|0.6|0.8|0.4|1"/>
</p:tagLst>
</file>

<file path=ppt/tags/tag27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TIMING" val="|0.6|0.8|1.2|0.9|0.6|1.1|0.7|0.6|0.8|0.4|1"/>
</p:tagLst>
</file>

<file path=ppt/tags/tag28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TIMING" val="|0.6|0.8|1.2|0.9|0.6|1.1|0.7|0.6|0.8|0.4|1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TIMING" val="|0.6|0.8|1.2|0.9|0.6|1.1|0.7|0.6|0.8|0.4|1"/>
</p:tagLst>
</file>

<file path=ppt/tags/tag29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UNIT_TABLE_BEAUTIFY" val="smartTable{a8b21506-2bba-49b1-9e39-8012d08ce0ce}"/>
  <p:tag name="TABLE_ENDDRAG_ORIGIN_RECT" val="349*152"/>
  <p:tag name="TABLE_ENDDRAG_RECT" val="-429*162*349*152"/>
  <p:tag name="KSO_WM_BEAUTIFY_FLAG" val=""/>
</p:tagLst>
</file>

<file path=ppt/tags/tag302.xml><?xml version="1.0" encoding="utf-8"?>
<p:tagLst xmlns:p="http://schemas.openxmlformats.org/presentationml/2006/main">
  <p:tag name="TIMING" val="|0.6|0.8|1.2|0.9|0.6|1.1|0.7|0.6|0.8|0.4|1"/>
</p:tagLst>
</file>

<file path=ppt/tags/tag30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04.xml><?xml version="1.0" encoding="utf-8"?>
<p:tagLst xmlns:p="http://schemas.openxmlformats.org/presentationml/2006/main">
  <p:tag name="TIMING" val="|0.6|0.8|1.2|0.9|0.6|1.1|0.7|0.6|0.8|0.4|1"/>
</p:tagLst>
</file>

<file path=ppt/tags/tag30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IMING" val="|0.6|0.8|1.2|0.9|0.6|1.1|0.7|0.6|0.8|0.4|1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TIMING" val="|0.6|0.8|1.2|0.9|0.6|1.1|0.7|0.6|0.8|0.4|1"/>
</p:tagLst>
</file>

<file path=ppt/tags/tag31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15.xml><?xml version="1.0" encoding="utf-8"?>
<p:tagLst xmlns:p="http://schemas.openxmlformats.org/presentationml/2006/main">
  <p:tag name="TIMING" val="|0.6|0.8|1.2|0.9|0.6|1.1|0.7|0.6|0.8|0.4|1"/>
</p:tagLst>
</file>

<file path=ppt/tags/tag31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17.xml><?xml version="1.0" encoding="utf-8"?>
<p:tagLst xmlns:p="http://schemas.openxmlformats.org/presentationml/2006/main">
  <p:tag name="TIMING" val="|0.6|0.8|1.2|0.9|0.6|1.1|0.7|0.6|0.8|0.4|1"/>
</p:tagLst>
</file>

<file path=ppt/tags/tag318.xml><?xml version="1.0" encoding="utf-8"?>
<p:tagLst xmlns:p="http://schemas.openxmlformats.org/presentationml/2006/main">
  <p:tag name="COMMONDATA" val="eyJoZGlkIjoiYWEwMGE1NWI5YzQ1ZTYxZmY0OTNkMmVjYzk0YWI1NTEifQ=="/>
  <p:tag name="KSO_WPP_MARK_KEY" val="b648bd06-0c48-48d1-88e9-75114c59f56c"/>
  <p:tag name="commondata" val="eyJoZGlkIjoiNTE4ZWI3YWM5YWQxNjRiNzkxZmI4NTlhOWE0YjcyNWIifQ=="/>
</p:tagLst>
</file>

<file path=ppt/tags/tag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TIMING" val="|0.6|0.8|1.2|0.9|0.6|1.1|0.7|0.6|0.8|0.4|1"/>
</p:tagLst>
</file>

<file path=ppt/tags/tag4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TIMING" val="|0.6|0.8|1.2|0.9|0.6|1.1|0.7|0.6|0.8|0.4|1"/>
</p:tagLst>
</file>

<file path=ppt/tags/tag5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TIMING" val="|0.6|0.8|1.2|0.9|0.6|1.1|0.7|0.6|0.8|0.4|1"/>
</p:tagLst>
</file>

<file path=ppt/tags/tag6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.xml><?xml version="1.0" encoding="utf-8"?>
<p:tagLst xmlns:p="http://schemas.openxmlformats.org/presentationml/2006/main">
  <p:tag name="TIMING" val="|0.6|0.8|1.2|0.9|0.6|1.1|0.7|0.6|0.8|0.4|1"/>
</p:tagLst>
</file>

<file path=ppt/tags/tag6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TIMING" val="|0.6|0.8|1.2|0.9|0.6|1.1|0.7|0.6|0.8|0.4|1"/>
</p:tagLst>
</file>

<file path=ppt/tags/tag7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TIMING" val="|0.6|0.8|1.2|0.9|0.6|1.1|0.7|0.6|0.8|0.4|1"/>
</p:tagLst>
</file>

<file path=ppt/tags/tag9.xml><?xml version="1.0" encoding="utf-8"?>
<p:tagLst xmlns:p="http://schemas.openxmlformats.org/presentationml/2006/main">
  <p:tag name="TIMING" val="|0.6|0.8|1.2|0.9|0.6|1.1|0.7|0.6|0.8|0.4|1"/>
</p:tagLst>
</file>

<file path=ppt/tags/tag9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91.xml><?xml version="1.0" encoding="utf-8"?>
<p:tagLst xmlns:p="http://schemas.openxmlformats.org/presentationml/2006/main">
  <p:tag name="TIMING" val="|0.6|0.8|1.2|0.9|0.6|1.1|0.7|0.6|0.8|0.4|1"/>
</p:tagLst>
</file>

<file path=ppt/tags/tag9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93.xml><?xml version="1.0" encoding="utf-8"?>
<p:tagLst xmlns:p="http://schemas.openxmlformats.org/presentationml/2006/main">
  <p:tag name="TIMING" val="|0.6|0.8|1.2|0.9|0.6|1.1|0.7|0.6|0.8|0.4|1"/>
</p:tagLst>
</file>

<file path=ppt/tags/tag9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95.xml><?xml version="1.0" encoding="utf-8"?>
<p:tagLst xmlns:p="http://schemas.openxmlformats.org/presentationml/2006/main">
  <p:tag name="TIMING" val="|0.6|0.8|1.2|0.9|0.6|1.1|0.7|0.6|0.8|0.4|1"/>
</p:tagLst>
</file>

<file path=ppt/tags/tag9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15751</Words>
  <Application>WPS 演示</Application>
  <PresentationFormat>宽屏</PresentationFormat>
  <Paragraphs>1926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等线</vt:lpstr>
      <vt:lpstr>华文楷体</vt:lpstr>
      <vt:lpstr>微软雅黑</vt:lpstr>
      <vt:lpstr>思源黑体 CN Regular</vt:lpstr>
      <vt:lpstr>黑体</vt:lpstr>
      <vt:lpstr>纤黑体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章宦乐</cp:lastModifiedBy>
  <cp:revision>1918</cp:revision>
  <dcterms:created xsi:type="dcterms:W3CDTF">2020-07-23T10:11:00Z</dcterms:created>
  <dcterms:modified xsi:type="dcterms:W3CDTF">2025-03-07T06:42:55Z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5A1EE12111F04212A09581045797DBEA</vt:lpwstr>
  </property>
</Properties>
</file>