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318" r:id="rId3"/>
    <p:sldId id="319" r:id="rId4"/>
    <p:sldId id="320" r:id="rId5"/>
    <p:sldId id="321" r:id="rId6"/>
    <p:sldId id="314" r:id="rId7"/>
    <p:sldId id="322" r:id="rId8"/>
    <p:sldId id="361" r:id="rId9"/>
    <p:sldId id="323" r:id="rId10"/>
    <p:sldId id="342" r:id="rId11"/>
    <p:sldId id="324" r:id="rId12"/>
    <p:sldId id="325" r:id="rId13"/>
    <p:sldId id="343" r:id="rId14"/>
    <p:sldId id="326" r:id="rId15"/>
    <p:sldId id="327" r:id="rId16"/>
    <p:sldId id="306" r:id="rId17"/>
    <p:sldId id="307" r:id="rId18"/>
    <p:sldId id="366" r:id="rId19"/>
    <p:sldId id="365" r:id="rId20"/>
    <p:sldId id="288" r:id="rId21"/>
    <p:sldId id="312" r:id="rId22"/>
    <p:sldId id="362" r:id="rId23"/>
    <p:sldId id="313" r:id="rId24"/>
    <p:sldId id="364" r:id="rId25"/>
    <p:sldId id="329" r:id="rId26"/>
    <p:sldId id="301" r:id="rId27"/>
    <p:sldId id="303" r:id="rId28"/>
    <p:sldId id="309" r:id="rId29"/>
    <p:sldId id="331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E3F3"/>
    <a:srgbClr val="E7102D"/>
    <a:srgbClr val="F7BEC5"/>
    <a:srgbClr val="FBA1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-82" y="-28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notesMaster" Target="notesMasters/notesMaster1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E53DF2-6942-467A-AAAF-0273D3604D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14EC3-78B1-4CB9-AC61-30A5D31F3DF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hyperlink" Target="&#39044;&#32622;&#39029;&#38754;&#35270;&#39057;&#23637;&#31034;.mp4" TargetMode="External"/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6.jpeg"/><Relationship Id="rId7" Type="http://schemas.openxmlformats.org/officeDocument/2006/relationships/image" Target="../media/image15.jpe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4.png"/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20.jpeg"/><Relationship Id="rId1" Type="http://schemas.openxmlformats.org/officeDocument/2006/relationships/image" Target="../media/image19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5.png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1.png"/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7.png"/><Relationship Id="rId2" Type="http://schemas.openxmlformats.org/officeDocument/2006/relationships/image" Target="../media/image7.png"/><Relationship Id="rId1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1642369"/>
            <a:ext cx="12192000" cy="36931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3738384" y="500244"/>
            <a:ext cx="1415772" cy="23459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足迹</a:t>
            </a:r>
            <a:endParaRPr lang="zh-CN" altLang="en-US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 rot="16200000">
            <a:off x="10659097" y="4211320"/>
            <a:ext cx="790601" cy="132651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 kern="1000" spc="100" dirty="0">
                <a:latin typeface="+mn-ea"/>
                <a:cs typeface="+mn-ea"/>
                <a:sym typeface="+mn-lt"/>
              </a:rPr>
              <a:t>第七组 </a:t>
            </a:r>
            <a:endParaRPr lang="zh-CN" altLang="en-US" sz="2400" b="1" dirty="0">
              <a:latin typeface="+mn-ea"/>
            </a:endParaRPr>
          </a:p>
        </p:txBody>
      </p:sp>
      <p:pic>
        <p:nvPicPr>
          <p:cNvPr id="2" name="图片 1" descr="1.png"/>
          <p:cNvPicPr>
            <a:picLocks noChangeAspect="1"/>
          </p:cNvPicPr>
          <p:nvPr/>
        </p:nvPicPr>
        <p:blipFill>
          <a:blip r:embed="rId1" cstate="print"/>
          <a:srcRect l="24747" t="24621" r="25783" b="28030"/>
          <a:stretch>
            <a:fillRect/>
          </a:stretch>
        </p:blipFill>
        <p:spPr>
          <a:xfrm>
            <a:off x="-306" y="1665642"/>
            <a:ext cx="3834246" cy="3669838"/>
          </a:xfrm>
          <a:prstGeom prst="rect">
            <a:avLst/>
          </a:prstGeom>
        </p:spPr>
      </p:pic>
      <p:sp>
        <p:nvSpPr>
          <p:cNvPr id="10" name="文本框 3"/>
          <p:cNvSpPr txBox="1"/>
          <p:nvPr/>
        </p:nvSpPr>
        <p:spPr>
          <a:xfrm>
            <a:off x="3503930" y="2593895"/>
            <a:ext cx="821372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t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2800" b="1" kern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+mn-ea"/>
              <a:sym typeface="+mn-ea"/>
            </a:endParaRPr>
          </a:p>
          <a:p>
            <a:pPr marL="0" marR="0" lvl="0" indent="0" algn="l" defTabSz="914400" rtl="0" eaLnBrk="1" fontAlgn="t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	</a:t>
            </a:r>
            <a:r>
              <a:rPr lang="en-US" altLang="zh-CN" sz="2400" b="1" kern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+mn-ea"/>
                <a:sym typeface="+mn-ea"/>
              </a:rPr>
              <a:t> ———— </a:t>
            </a:r>
            <a:r>
              <a:rPr lang="zh-CN" altLang="en-US" sz="2400" b="1" kern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+mn-ea"/>
                <a:sym typeface="+mn-ea"/>
              </a:rPr>
              <a:t>一款基于微信小程序的旅行记录分享平台 </a:t>
            </a:r>
            <a:endParaRPr lang="zh-CN" altLang="en-US" sz="2400" b="1" kern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+mn-ea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1"/>
          <p:cNvSpPr/>
          <p:nvPr/>
        </p:nvSpPr>
        <p:spPr>
          <a:xfrm>
            <a:off x="0" y="1050224"/>
            <a:ext cx="12192000" cy="54089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3"/>
          <p:cNvSpPr txBox="1"/>
          <p:nvPr/>
        </p:nvSpPr>
        <p:spPr>
          <a:xfrm>
            <a:off x="5393170" y="1113062"/>
            <a:ext cx="348066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足迹的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默认页面与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Pott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类似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fontAlgn="auto">
              <a:lnSpc>
                <a:spcPct val="150000"/>
              </a:lnSpc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默认页面都是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一张地图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，上面标记了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用户打卡的地点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fontAlgn="auto">
              <a:lnSpc>
                <a:spcPct val="150000"/>
              </a:lnSpc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地图下方是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“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开始打卡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”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按钮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。</a:t>
            </a:r>
            <a:r>
              <a:rPr lang="en-US" altLang="zh-CN" baseline="30000" dirty="0">
                <a:latin typeface="+mn-ea"/>
                <a:sym typeface="+mn-ea"/>
              </a:rPr>
              <a:t>[1]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fontAlgn="auto">
              <a:lnSpc>
                <a:spcPct val="150000"/>
              </a:lnSpc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【   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亮点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】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但是足迹在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“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开始打卡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”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按钮下方还有一个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“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附近热门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”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按钮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9" name="稻壳儿春秋广告/盗版必究        原创来源：http://chn.docer.com/works?userid=199329941#!/work_time"/>
          <p:cNvSpPr>
            <a:spLocks noChangeArrowheads="1"/>
          </p:cNvSpPr>
          <p:nvPr/>
        </p:nvSpPr>
        <p:spPr bwMode="auto">
          <a:xfrm>
            <a:off x="109116" y="1109796"/>
            <a:ext cx="808990" cy="6337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sz="310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8" name="文本框 22"/>
          <p:cNvSpPr txBox="1"/>
          <p:nvPr/>
        </p:nvSpPr>
        <p:spPr>
          <a:xfrm>
            <a:off x="108814" y="1196716"/>
            <a:ext cx="80887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Pott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稻壳儿春秋广告/盗版必究        原创来源：http://chn.docer.com/works?userid=199329941#!/work_time"/>
          <p:cNvSpPr>
            <a:spLocks noChangeArrowheads="1"/>
          </p:cNvSpPr>
          <p:nvPr/>
        </p:nvSpPr>
        <p:spPr bwMode="auto">
          <a:xfrm>
            <a:off x="4432213" y="1135771"/>
            <a:ext cx="856615" cy="6337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sz="310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456080" y="1194887"/>
            <a:ext cx="80887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足迹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46" y="-76925"/>
            <a:ext cx="1221474" cy="1221474"/>
          </a:xfrm>
          <a:prstGeom prst="rect">
            <a:avLst/>
          </a:prstGeom>
        </p:spPr>
      </p:pic>
      <p:sp>
        <p:nvSpPr>
          <p:cNvPr id="3" name="TextBox 24"/>
          <p:cNvSpPr txBox="1"/>
          <p:nvPr/>
        </p:nvSpPr>
        <p:spPr>
          <a:xfrm>
            <a:off x="1419225" y="288290"/>
            <a:ext cx="50768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页面对比 </a:t>
            </a:r>
            <a:r>
              <a:rPr lang="en-US" altLang="zh-CN" sz="2800" b="1" dirty="0"/>
              <a:t>—— </a:t>
            </a:r>
            <a:r>
              <a:rPr lang="zh-CN" altLang="en-US" sz="2800" b="1" dirty="0"/>
              <a:t>默认页面</a:t>
            </a:r>
            <a:endParaRPr lang="zh-CN" altLang="en-US" sz="2800" b="1" dirty="0"/>
          </a:p>
        </p:txBody>
      </p:sp>
      <p:sp>
        <p:nvSpPr>
          <p:cNvPr id="11" name="星形: 五角 10"/>
          <p:cNvSpPr/>
          <p:nvPr/>
        </p:nvSpPr>
        <p:spPr>
          <a:xfrm>
            <a:off x="5773882" y="4495843"/>
            <a:ext cx="352192" cy="307911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Picture 3" descr="默认新_看图王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6115" y="1120255"/>
            <a:ext cx="3291205" cy="5234305"/>
          </a:xfrm>
          <a:prstGeom prst="rect">
            <a:avLst/>
          </a:prstGeom>
        </p:spPr>
      </p:pic>
      <p:cxnSp>
        <p:nvCxnSpPr>
          <p:cNvPr id="31" name="直接箭头连接符 30"/>
          <p:cNvCxnSpPr/>
          <p:nvPr/>
        </p:nvCxnSpPr>
        <p:spPr>
          <a:xfrm flipV="1">
            <a:off x="3361459" y="2270617"/>
            <a:ext cx="1995453" cy="4992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3351068" y="3598834"/>
            <a:ext cx="2130425" cy="2220075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9458" name="Picture 2" descr="C:\Users\MacPro\Documents\Tencent Files\1486574644\Image\Group2\ZE\%A\ZE%A$D6RYWBV2K%T(O8E)4W.png"/>
          <p:cNvPicPr>
            <a:picLocks noChangeAspect="1" noChangeArrowheads="1"/>
          </p:cNvPicPr>
          <p:nvPr/>
        </p:nvPicPr>
        <p:blipFill>
          <a:blip r:embed="rId3" cstate="print"/>
          <a:srcRect l="4116" t="1771" r="5099" b="3517"/>
          <a:stretch>
            <a:fillRect/>
          </a:stretch>
        </p:blipFill>
        <p:spPr bwMode="auto">
          <a:xfrm>
            <a:off x="8751493" y="1194587"/>
            <a:ext cx="3310004" cy="4635823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9034895" y="5974773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hlinkClick r:id="rId4" action="ppaction://hlinkfile"/>
              </a:rPr>
              <a:t>预置页面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稻壳儿春秋广告/盗版必究        原创来源：http://chn.docer.com/works?userid=199329941#!/work_time"/>
          <p:cNvSpPr>
            <a:spLocks noChangeArrowheads="1"/>
          </p:cNvSpPr>
          <p:nvPr/>
        </p:nvSpPr>
        <p:spPr bwMode="auto">
          <a:xfrm>
            <a:off x="197485" y="1160145"/>
            <a:ext cx="808990" cy="6337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sz="310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21313" y="1246430"/>
            <a:ext cx="80887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Pott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Picture 4" descr="开始打卡按钮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330960" y="753745"/>
            <a:ext cx="2748915" cy="152654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4343400" y="1377950"/>
            <a:ext cx="619760" cy="48577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0800000">
            <a:off x="8298815" y="4411980"/>
            <a:ext cx="619760" cy="48577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10800000">
            <a:off x="4343400" y="4411980"/>
            <a:ext cx="619760" cy="48577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5400000">
            <a:off x="10292080" y="2867660"/>
            <a:ext cx="619760" cy="48577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选择地点终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37650" y="333375"/>
            <a:ext cx="2929890" cy="2366010"/>
          </a:xfrm>
          <a:prstGeom prst="rect">
            <a:avLst/>
          </a:prstGeom>
        </p:spPr>
      </p:pic>
      <p:pic>
        <p:nvPicPr>
          <p:cNvPr id="11" name="Picture 10" descr="选择时间终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37015" y="3491230"/>
            <a:ext cx="2929890" cy="2172970"/>
          </a:xfrm>
          <a:prstGeom prst="rect">
            <a:avLst/>
          </a:prstGeom>
        </p:spPr>
      </p:pic>
      <p:sp>
        <p:nvSpPr>
          <p:cNvPr id="3" name="TextBox 24"/>
          <p:cNvSpPr txBox="1"/>
          <p:nvPr/>
        </p:nvSpPr>
        <p:spPr>
          <a:xfrm>
            <a:off x="1419225" y="231775"/>
            <a:ext cx="79248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页面对比 </a:t>
            </a:r>
            <a:r>
              <a:rPr lang="en-US" altLang="zh-CN" sz="2800" b="1" dirty="0"/>
              <a:t>—— </a:t>
            </a:r>
            <a:r>
              <a:rPr lang="zh-CN" altLang="en-US" sz="2800" b="1" dirty="0"/>
              <a:t>默认页面 </a:t>
            </a:r>
            <a:r>
              <a:rPr lang="en-US" altLang="zh-CN" sz="2800" b="1" dirty="0"/>
              <a:t>—— </a:t>
            </a:r>
            <a:r>
              <a:rPr lang="zh-CN" altLang="en-US" sz="2800" b="1" dirty="0"/>
              <a:t>开始打卡</a:t>
            </a:r>
            <a:endParaRPr lang="zh-CN" altLang="en-US" sz="2800" b="1" dirty="0"/>
          </a:p>
        </p:txBody>
      </p:sp>
      <p:pic>
        <p:nvPicPr>
          <p:cNvPr id="2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41" y="-61339"/>
            <a:ext cx="1221474" cy="1221474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1330960" y="5775325"/>
            <a:ext cx="10502265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足迹的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打卡功能与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Pott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类似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。都是添加图片文字、地点、日期、标签，完成打卡。</a:t>
            </a:r>
            <a:r>
              <a:rPr lang="en-US" altLang="zh-CN" baseline="30000" dirty="0">
                <a:latin typeface="+mn-ea"/>
                <a:sym typeface="+mn-ea"/>
              </a:rPr>
              <a:t>[1]</a:t>
            </a:r>
            <a:endParaRPr lang="en-US" altLang="zh-CN" baseline="30000" dirty="0">
              <a:latin typeface="+mn-ea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【   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亮点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】</a:t>
            </a:r>
            <a:r>
              <a:rPr lang="en-US" altLang="zh-CN" b="1" dirty="0">
                <a:sym typeface="+mn-ea"/>
              </a:rPr>
              <a:t> </a:t>
            </a:r>
            <a:r>
              <a:rPr lang="zh-CN" altLang="zh-CN" dirty="0">
                <a:sym typeface="+mn-ea"/>
              </a:rPr>
              <a:t>用户在打卡上传的最后可以</a:t>
            </a:r>
            <a:r>
              <a:rPr lang="zh-CN" altLang="zh-CN" b="1" dirty="0">
                <a:sym typeface="+mn-ea"/>
              </a:rPr>
              <a:t>选择是否公开</a:t>
            </a:r>
            <a:r>
              <a:rPr lang="zh-CN" altLang="zh-CN" dirty="0">
                <a:sym typeface="+mn-ea"/>
              </a:rPr>
              <a:t>，若选择公开，该记录可能会被别的用户看见。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fontAlgn="auto">
              <a:lnSpc>
                <a:spcPct val="150000"/>
              </a:lnSpc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8298815" y="1377950"/>
            <a:ext cx="619760" cy="48577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稻壳儿春秋广告/盗版必究        原创来源：http://chn.docer.com/works?userid=199329941#!/work_time"/>
          <p:cNvSpPr>
            <a:spLocks noChangeArrowheads="1"/>
          </p:cNvSpPr>
          <p:nvPr/>
        </p:nvSpPr>
        <p:spPr bwMode="auto">
          <a:xfrm>
            <a:off x="221615" y="5982970"/>
            <a:ext cx="856615" cy="6337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sz="310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21718" y="6069522"/>
            <a:ext cx="80887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足迹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22240" y="753745"/>
            <a:ext cx="2794000" cy="152590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86680" y="3491230"/>
            <a:ext cx="2793365" cy="2172970"/>
          </a:xfrm>
          <a:prstGeom prst="rect">
            <a:avLst/>
          </a:prstGeom>
        </p:spPr>
      </p:pic>
      <p:pic>
        <p:nvPicPr>
          <p:cNvPr id="14" name="Picture 13" descr="发布上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32230" y="2324735"/>
            <a:ext cx="2748915" cy="2484120"/>
          </a:xfrm>
          <a:prstGeom prst="rect">
            <a:avLst/>
          </a:prstGeom>
        </p:spPr>
      </p:pic>
      <p:pic>
        <p:nvPicPr>
          <p:cNvPr id="15" name="Picture 14" descr="发布下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32865" y="4808855"/>
            <a:ext cx="2748280" cy="925195"/>
          </a:xfrm>
          <a:prstGeom prst="rect">
            <a:avLst/>
          </a:prstGeom>
        </p:spPr>
      </p:pic>
      <p:sp>
        <p:nvSpPr>
          <p:cNvPr id="17" name="星形: 五角 10"/>
          <p:cNvSpPr/>
          <p:nvPr/>
        </p:nvSpPr>
        <p:spPr>
          <a:xfrm>
            <a:off x="1778000" y="6308595"/>
            <a:ext cx="352192" cy="307911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4"/>
          <p:cNvSpPr txBox="1"/>
          <p:nvPr/>
        </p:nvSpPr>
        <p:spPr>
          <a:xfrm>
            <a:off x="1419225" y="231775"/>
            <a:ext cx="79248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页面对比 </a:t>
            </a:r>
            <a:r>
              <a:rPr lang="en-US" altLang="zh-CN" sz="2800" b="1" dirty="0"/>
              <a:t>—— </a:t>
            </a:r>
            <a:r>
              <a:rPr lang="zh-CN" altLang="en-US" sz="2800" b="1" dirty="0"/>
              <a:t>默认页面 </a:t>
            </a:r>
            <a:r>
              <a:rPr lang="en-US" altLang="zh-CN" sz="2800" b="1" dirty="0"/>
              <a:t>—— </a:t>
            </a:r>
            <a:r>
              <a:rPr lang="zh-CN" altLang="en-US" sz="2800" b="1" dirty="0"/>
              <a:t>附近热门</a:t>
            </a:r>
            <a:endParaRPr lang="zh-CN" altLang="en-US" sz="2800" b="1" dirty="0"/>
          </a:p>
        </p:txBody>
      </p:sp>
      <p:pic>
        <p:nvPicPr>
          <p:cNvPr id="2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41" y="-61339"/>
            <a:ext cx="1221474" cy="1221474"/>
          </a:xfrm>
          <a:prstGeom prst="rect">
            <a:avLst/>
          </a:prstGeom>
        </p:spPr>
      </p:pic>
      <p:sp>
        <p:nvSpPr>
          <p:cNvPr id="12" name="矩形 1"/>
          <p:cNvSpPr/>
          <p:nvPr/>
        </p:nvSpPr>
        <p:spPr>
          <a:xfrm>
            <a:off x="0" y="1040765"/>
            <a:ext cx="12192000" cy="49631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2106526" y="1854662"/>
            <a:ext cx="244729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Pott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没有这个功能。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096135" y="3629025"/>
            <a:ext cx="9731375" cy="858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足迹的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推荐附近地点功能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可以选择距当前打卡位置的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距离（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1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公里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/3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公里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/5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公里）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，并在地图上显示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最多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10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个附近地点，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显示的地点标记与打卡地点标记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形状不同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22" name="稻壳儿春秋广告/盗版必究        原创来源：http://chn.docer.com/works?userid=199329941#!/work_time"/>
          <p:cNvSpPr>
            <a:spLocks noChangeArrowheads="1"/>
          </p:cNvSpPr>
          <p:nvPr/>
        </p:nvSpPr>
        <p:spPr bwMode="auto">
          <a:xfrm>
            <a:off x="895350" y="3629025"/>
            <a:ext cx="856615" cy="6337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sz="310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21" name="稻壳儿春秋广告/盗版必究        原创来源：http://chn.docer.com/works?userid=199329941#!/work_time"/>
          <p:cNvSpPr>
            <a:spLocks noChangeArrowheads="1"/>
          </p:cNvSpPr>
          <p:nvPr/>
        </p:nvSpPr>
        <p:spPr bwMode="auto">
          <a:xfrm>
            <a:off x="924040" y="1887509"/>
            <a:ext cx="808990" cy="6337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sz="310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23738" y="1973794"/>
            <a:ext cx="80887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Pott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918948" y="3716212"/>
            <a:ext cx="80887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足迹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4"/>
          <p:cNvSpPr txBox="1"/>
          <p:nvPr/>
        </p:nvSpPr>
        <p:spPr>
          <a:xfrm>
            <a:off x="1419225" y="288290"/>
            <a:ext cx="50768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页面对比 </a:t>
            </a:r>
            <a:r>
              <a:rPr lang="en-US" altLang="zh-CN" sz="2800" b="1" dirty="0"/>
              <a:t>—— </a:t>
            </a:r>
            <a:r>
              <a:rPr lang="zh-CN" altLang="en-US" sz="2800" b="1" dirty="0"/>
              <a:t>推荐页面</a:t>
            </a:r>
            <a:endParaRPr lang="zh-CN" altLang="en-US" sz="2800" b="1" dirty="0"/>
          </a:p>
        </p:txBody>
      </p:sp>
      <p:sp>
        <p:nvSpPr>
          <p:cNvPr id="10" name="TextBox 13"/>
          <p:cNvSpPr txBox="1"/>
          <p:nvPr/>
        </p:nvSpPr>
        <p:spPr>
          <a:xfrm>
            <a:off x="8210607" y="1033318"/>
            <a:ext cx="366014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足迹的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推荐页面与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Pott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类似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fontAlgn="auto">
              <a:lnSpc>
                <a:spcPct val="150000"/>
              </a:lnSpc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fontAlgn="auto">
              <a:lnSpc>
                <a:spcPct val="150000"/>
              </a:lnSpc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21" name="稻壳儿春秋广告/盗版必究        原创来源：http://chn.docer.com/works?userid=199329941#!/work_time"/>
          <p:cNvSpPr>
            <a:spLocks noChangeArrowheads="1"/>
          </p:cNvSpPr>
          <p:nvPr/>
        </p:nvSpPr>
        <p:spPr bwMode="auto">
          <a:xfrm>
            <a:off x="94615" y="1054100"/>
            <a:ext cx="808990" cy="6337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sz="310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4313" y="1140385"/>
            <a:ext cx="80887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Pott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41" y="-61339"/>
            <a:ext cx="1221474" cy="1221474"/>
          </a:xfrm>
          <a:prstGeom prst="rect">
            <a:avLst/>
          </a:prstGeom>
        </p:spPr>
      </p:pic>
      <p:sp>
        <p:nvSpPr>
          <p:cNvPr id="22" name="稻壳儿春秋广告/盗版必究        原创来源：http://chn.docer.com/works?userid=199329941#!/work_time"/>
          <p:cNvSpPr>
            <a:spLocks noChangeArrowheads="1"/>
          </p:cNvSpPr>
          <p:nvPr/>
        </p:nvSpPr>
        <p:spPr bwMode="auto">
          <a:xfrm>
            <a:off x="7235652" y="1048905"/>
            <a:ext cx="856615" cy="6343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sz="310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259885" y="1135457"/>
            <a:ext cx="80887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足迹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Picture 3" descr="推荐总新_看图王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4730" y="1054100"/>
            <a:ext cx="2983230" cy="5393055"/>
          </a:xfrm>
          <a:prstGeom prst="rect">
            <a:avLst/>
          </a:prstGeom>
        </p:spPr>
      </p:pic>
      <p:pic>
        <p:nvPicPr>
          <p:cNvPr id="7" name="Picture 6" descr="推荐新_看图王(1)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32580" y="1054100"/>
            <a:ext cx="2975610" cy="5393055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V="1">
            <a:off x="5799455" y="4109605"/>
            <a:ext cx="2404168" cy="1544436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7"/>
          <p:cNvCxnSpPr/>
          <p:nvPr/>
        </p:nvCxnSpPr>
        <p:spPr>
          <a:xfrm>
            <a:off x="3278505" y="1619885"/>
            <a:ext cx="4883554" cy="910301"/>
          </a:xfrm>
          <a:prstGeom prst="straightConnector1">
            <a:avLst/>
          </a:prstGeom>
          <a:ln w="53975" cmpd="sng">
            <a:solidFill>
              <a:schemeClr val="accent1">
                <a:lumMod val="75000"/>
              </a:schemeClr>
            </a:solidFill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214014" y="1761261"/>
            <a:ext cx="37043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>
                <a:latin typeface="+mn-ea"/>
                <a:cs typeface="+mn-ea"/>
                <a:sym typeface="+mn-lt"/>
              </a:rPr>
              <a:t>Pott</a:t>
            </a:r>
            <a:r>
              <a:rPr lang="zh-CN" altLang="en-US" dirty="0">
                <a:latin typeface="+mn-ea"/>
                <a:cs typeface="+mn-ea"/>
                <a:sym typeface="+mn-lt"/>
              </a:rPr>
              <a:t>的推荐页面按照</a:t>
            </a:r>
            <a:r>
              <a:rPr lang="zh-CN" altLang="en-US" b="1" dirty="0">
                <a:latin typeface="+mn-ea"/>
                <a:cs typeface="+mn-ea"/>
                <a:sym typeface="+mn-lt"/>
              </a:rPr>
              <a:t>地址、标签和热度</a:t>
            </a:r>
            <a:r>
              <a:rPr lang="zh-CN" altLang="en-US" dirty="0">
                <a:latin typeface="+mn-ea"/>
                <a:cs typeface="+mn-ea"/>
                <a:sym typeface="+mn-lt"/>
              </a:rPr>
              <a:t>推荐地点。点击具体地点会显示</a:t>
            </a:r>
            <a:r>
              <a:rPr lang="zh-CN" altLang="en-US" b="1" dirty="0">
                <a:latin typeface="+mn-ea"/>
                <a:cs typeface="+mn-ea"/>
                <a:sym typeface="+mn-lt"/>
              </a:rPr>
              <a:t>具体信息</a:t>
            </a:r>
            <a:r>
              <a:rPr lang="zh-CN" altLang="en-US" dirty="0">
                <a:latin typeface="+mn-ea"/>
                <a:cs typeface="+mn-ea"/>
                <a:sym typeface="+mn-lt"/>
              </a:rPr>
              <a:t>，还可对该地</a:t>
            </a:r>
            <a:r>
              <a:rPr lang="zh-CN" altLang="en-US" b="1" dirty="0">
                <a:latin typeface="+mn-ea"/>
                <a:cs typeface="+mn-ea"/>
                <a:sym typeface="+mn-lt"/>
              </a:rPr>
              <a:t>点击</a:t>
            </a:r>
            <a:r>
              <a:rPr lang="en-US" altLang="zh-CN" b="1" dirty="0">
                <a:latin typeface="+mn-ea"/>
                <a:cs typeface="+mn-ea"/>
                <a:sym typeface="+mn-lt"/>
              </a:rPr>
              <a:t>“</a:t>
            </a:r>
            <a:r>
              <a:rPr lang="zh-CN" altLang="en-US" b="1" dirty="0">
                <a:latin typeface="+mn-ea"/>
                <a:cs typeface="+mn-ea"/>
                <a:sym typeface="+mn-lt"/>
              </a:rPr>
              <a:t>想去</a:t>
            </a:r>
            <a:r>
              <a:rPr lang="en-US" altLang="zh-CN" b="1" dirty="0">
                <a:latin typeface="+mn-ea"/>
                <a:cs typeface="+mn-ea"/>
                <a:sym typeface="+mn-lt"/>
              </a:rPr>
              <a:t>”</a:t>
            </a:r>
            <a:r>
              <a:rPr lang="zh-CN" altLang="en-US" b="1" dirty="0">
                <a:latin typeface="+mn-ea"/>
                <a:cs typeface="+mn-ea"/>
                <a:sym typeface="+mn-lt"/>
              </a:rPr>
              <a:t>。</a:t>
            </a:r>
            <a:r>
              <a:rPr lang="zh-CN" altLang="en-US" dirty="0">
                <a:latin typeface="+mn-ea"/>
                <a:cs typeface="+mn-ea"/>
                <a:sym typeface="+mn-lt"/>
              </a:rPr>
              <a:t>同时按照</a:t>
            </a:r>
            <a:r>
              <a:rPr lang="zh-CN" altLang="en-US" b="1" dirty="0">
                <a:latin typeface="+mn-ea"/>
                <a:cs typeface="+mn-ea"/>
                <a:sym typeface="+mn-lt"/>
              </a:rPr>
              <a:t>最新、最热、附近推荐</a:t>
            </a:r>
            <a:r>
              <a:rPr lang="zh-CN" altLang="en-US" dirty="0">
                <a:latin typeface="+mn-ea"/>
                <a:cs typeface="+mn-ea"/>
                <a:sym typeface="+mn-lt"/>
              </a:rPr>
              <a:t>显示</a:t>
            </a:r>
            <a:r>
              <a:rPr lang="zh-CN" altLang="en-US" b="1" dirty="0">
                <a:latin typeface="+mn-ea"/>
                <a:cs typeface="+mn-ea"/>
                <a:sym typeface="+mn-lt"/>
              </a:rPr>
              <a:t>其他用户打卡记录</a:t>
            </a:r>
            <a:r>
              <a:rPr lang="zh-CN" altLang="en-US" dirty="0">
                <a:latin typeface="+mn-ea"/>
                <a:cs typeface="+mn-ea"/>
                <a:sym typeface="+mn-lt"/>
              </a:rPr>
              <a:t>，并可对其进行</a:t>
            </a:r>
            <a:r>
              <a:rPr lang="zh-CN" altLang="en-US" b="1" dirty="0">
                <a:latin typeface="+mn-ea"/>
                <a:cs typeface="+mn-ea"/>
                <a:sym typeface="+mn-lt"/>
              </a:rPr>
              <a:t>点赞和评论</a:t>
            </a:r>
            <a:r>
              <a:rPr lang="zh-CN" altLang="en-US" dirty="0">
                <a:latin typeface="+mn-ea"/>
                <a:cs typeface="+mn-ea"/>
                <a:sym typeface="+mn-lt"/>
              </a:rPr>
              <a:t>。</a:t>
            </a:r>
            <a:r>
              <a:rPr lang="en-US" altLang="zh-CN" baseline="30000" dirty="0">
                <a:latin typeface="+mn-ea"/>
                <a:sym typeface="+mn-ea"/>
              </a:rPr>
              <a:t>[1]</a:t>
            </a:r>
            <a:endParaRPr lang="zh-CN" altLang="en-US" dirty="0">
              <a:latin typeface="+mn-ea"/>
              <a:cs typeface="+mn-ea"/>
              <a:sym typeface="+mn-lt"/>
            </a:endParaRPr>
          </a:p>
          <a:p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233064" y="4384964"/>
            <a:ext cx="3706091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足迹的推荐页面有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景点、餐饮和住宿三个选项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，点击具体地点同样可以看到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具体信息并可以点击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“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想去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”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，但只能显示最新的其他用户打卡记录且不能点赞和评论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216236" y="5049981"/>
            <a:ext cx="3553692" cy="1689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  <a:cs typeface="+mn-ea"/>
                <a:sym typeface="+mn-lt"/>
              </a:rPr>
              <a:t>【     </a:t>
            </a:r>
            <a:r>
              <a:rPr lang="zh-CN" altLang="en-US" dirty="0">
                <a:latin typeface="+mn-ea"/>
                <a:cs typeface="+mn-ea"/>
                <a:sym typeface="+mn-lt"/>
              </a:rPr>
              <a:t>亮点</a:t>
            </a:r>
            <a:r>
              <a:rPr lang="en-US" altLang="zh-CN" dirty="0">
                <a:latin typeface="+mn-ea"/>
                <a:cs typeface="+mn-ea"/>
                <a:sym typeface="+mn-lt"/>
              </a:rPr>
              <a:t>】</a:t>
            </a:r>
            <a:r>
              <a:rPr lang="zh-CN" altLang="en-US" dirty="0">
                <a:latin typeface="+mn-ea"/>
                <a:cs typeface="+mn-lt"/>
                <a:sym typeface="Arial" panose="020B0604020202020204" pitchFamily="34" charset="0"/>
              </a:rPr>
              <a:t>用户可以</a:t>
            </a:r>
            <a:r>
              <a:rPr lang="zh-CN" altLang="en-US" b="1" dirty="0">
                <a:latin typeface="+mn-ea"/>
                <a:cs typeface="+mn-lt"/>
                <a:sym typeface="Arial" panose="020B0604020202020204" pitchFamily="34" charset="0"/>
              </a:rPr>
              <a:t>选择时间段</a:t>
            </a:r>
            <a:r>
              <a:rPr lang="zh-CN" altLang="en-US" dirty="0">
                <a:latin typeface="+mn-ea"/>
                <a:cs typeface="+mn-lt"/>
                <a:sym typeface="Arial" panose="020B0604020202020204" pitchFamily="34" charset="0"/>
              </a:rPr>
              <a:t>生成该时间内</a:t>
            </a:r>
            <a:r>
              <a:rPr lang="zh-CN" altLang="en-US" b="1" dirty="0">
                <a:latin typeface="+mn-ea"/>
                <a:cs typeface="+mn-lt"/>
                <a:sym typeface="Arial" panose="020B0604020202020204" pitchFamily="34" charset="0"/>
              </a:rPr>
              <a:t>自己的专属旅行报告</a:t>
            </a:r>
            <a:r>
              <a:rPr lang="zh-CN" altLang="en-US" dirty="0">
                <a:latin typeface="+mn-ea"/>
                <a:cs typeface="+mn-lt"/>
                <a:sym typeface="Arial" panose="020B0604020202020204" pitchFamily="34" charset="0"/>
              </a:rPr>
              <a:t>，并可将其分享给他人，类似于</a:t>
            </a:r>
            <a:r>
              <a:rPr lang="en-US" altLang="zh-CN" dirty="0">
                <a:latin typeface="+mn-ea"/>
                <a:cs typeface="+mn-lt"/>
                <a:sym typeface="Arial" panose="020B0604020202020204" pitchFamily="34" charset="0"/>
              </a:rPr>
              <a:t>QQ</a:t>
            </a:r>
            <a:r>
              <a:rPr lang="zh-CN" altLang="en-US" dirty="0">
                <a:latin typeface="+mn-ea"/>
                <a:cs typeface="+mn-lt"/>
                <a:sym typeface="Arial" panose="020B0604020202020204" pitchFamily="34" charset="0"/>
              </a:rPr>
              <a:t>音乐的年度歌单报告。</a:t>
            </a:r>
            <a:r>
              <a:rPr lang="en-US" altLang="zh-CN" baseline="30000" dirty="0">
                <a:latin typeface="+mn-ea"/>
                <a:cs typeface="+mn-lt"/>
                <a:sym typeface="Arial" panose="020B0604020202020204" pitchFamily="34" charset="0"/>
              </a:rPr>
              <a:t>[2]</a:t>
            </a:r>
            <a:endParaRPr lang="zh-CN" altLang="en-US" kern="0" baseline="30000" dirty="0">
              <a:latin typeface="+mn-ea"/>
              <a:cs typeface="+mn-lt"/>
              <a:sym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52606" y="3288724"/>
            <a:ext cx="3564080" cy="1689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足迹的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“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我的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”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页面功能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: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查看历史打卡记录并进行修改、查看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“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想去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”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的地点信息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、草稿箱、联系客服。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pic>
        <p:nvPicPr>
          <p:cNvPr id="7" name="Picture 6" descr="个人报告_看图王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8870024" y="1041861"/>
            <a:ext cx="2961640" cy="5433695"/>
          </a:xfrm>
          <a:prstGeom prst="rect">
            <a:avLst/>
          </a:prstGeom>
        </p:spPr>
      </p:pic>
      <p:pic>
        <p:nvPicPr>
          <p:cNvPr id="6" name="Picture 5" descr="我的相关终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36015" y="1078230"/>
            <a:ext cx="2962275" cy="5450205"/>
          </a:xfrm>
          <a:prstGeom prst="rect">
            <a:avLst/>
          </a:prstGeom>
        </p:spPr>
      </p:pic>
      <p:pic>
        <p:nvPicPr>
          <p:cNvPr id="2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474" cy="1221474"/>
          </a:xfrm>
          <a:prstGeom prst="rect">
            <a:avLst/>
          </a:prstGeom>
        </p:spPr>
      </p:pic>
      <p:sp>
        <p:nvSpPr>
          <p:cNvPr id="3" name="TextBox 24"/>
          <p:cNvSpPr txBox="1"/>
          <p:nvPr/>
        </p:nvSpPr>
        <p:spPr>
          <a:xfrm>
            <a:off x="1149062" y="298681"/>
            <a:ext cx="50768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页面对比 </a:t>
            </a:r>
            <a:r>
              <a:rPr lang="en-US" altLang="zh-CN" sz="2800" b="1" dirty="0"/>
              <a:t>—— “</a:t>
            </a:r>
            <a:r>
              <a:rPr lang="zh-CN" altLang="en-US" sz="2800" b="1" dirty="0"/>
              <a:t>我的</a:t>
            </a:r>
            <a:r>
              <a:rPr lang="en-US" altLang="zh-CN" sz="2800" b="1" dirty="0"/>
              <a:t>”</a:t>
            </a:r>
            <a:r>
              <a:rPr lang="zh-CN" altLang="en-US" sz="2800" b="1" dirty="0"/>
              <a:t>页面</a:t>
            </a:r>
            <a:endParaRPr lang="zh-CN" altLang="en-US" sz="2800" b="1" dirty="0"/>
          </a:p>
        </p:txBody>
      </p:sp>
      <p:sp>
        <p:nvSpPr>
          <p:cNvPr id="22" name="稻壳儿春秋广告/盗版必究        原创来源：http://chn.docer.com/works?userid=199329941#!/work_time"/>
          <p:cNvSpPr>
            <a:spLocks noChangeArrowheads="1"/>
          </p:cNvSpPr>
          <p:nvPr/>
        </p:nvSpPr>
        <p:spPr bwMode="auto">
          <a:xfrm>
            <a:off x="4268454" y="1105521"/>
            <a:ext cx="856615" cy="6165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sz="310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292052" y="1183818"/>
            <a:ext cx="80887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足迹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TextBox 13"/>
          <p:cNvSpPr txBox="1"/>
          <p:nvPr/>
        </p:nvSpPr>
        <p:spPr>
          <a:xfrm>
            <a:off x="5225704" y="987135"/>
            <a:ext cx="35494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足迹的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“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我的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”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页面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与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Pott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不太类似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21" name="稻壳儿春秋广告/盗版必究        原创来源：http://chn.docer.com/works?userid=199329941#!/work_time"/>
          <p:cNvSpPr>
            <a:spLocks noChangeArrowheads="1"/>
          </p:cNvSpPr>
          <p:nvPr/>
        </p:nvSpPr>
        <p:spPr bwMode="auto">
          <a:xfrm>
            <a:off x="116330" y="1077985"/>
            <a:ext cx="808990" cy="6337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sz="310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16028" y="1164905"/>
            <a:ext cx="80887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Pott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星形: 五角 10"/>
          <p:cNvSpPr/>
          <p:nvPr/>
        </p:nvSpPr>
        <p:spPr>
          <a:xfrm>
            <a:off x="5595504" y="5133788"/>
            <a:ext cx="401434" cy="307911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231822" y="1885949"/>
            <a:ext cx="3538105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Pott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“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我的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”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页面不仅可以看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用户历史打卡记录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还可以实现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交友等众多功能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。</a:t>
            </a:r>
            <a:r>
              <a:rPr lang="en-US" altLang="zh-CN" baseline="30000" dirty="0">
                <a:latin typeface="+mn-ea"/>
                <a:sym typeface="+mn-ea"/>
              </a:rPr>
              <a:t>[1]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8769927" y="6547440"/>
            <a:ext cx="3061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>
                <a:latin typeface="+mj-ea"/>
                <a:ea typeface="+mj-ea"/>
              </a:rPr>
              <a:t>图片来自</a:t>
            </a:r>
            <a:r>
              <a:rPr lang="en-US" altLang="zh-CN" sz="1200" dirty="0">
                <a:latin typeface="+mj-ea"/>
                <a:ea typeface="+mj-ea"/>
              </a:rPr>
              <a:t>QQ</a:t>
            </a:r>
            <a:r>
              <a:rPr lang="zh-CN" altLang="en-US" sz="1200" dirty="0">
                <a:latin typeface="+mj-ea"/>
                <a:ea typeface="+mj-ea"/>
              </a:rPr>
              <a:t>音乐年度歌单</a:t>
            </a:r>
            <a:endParaRPr lang="zh-CN" altLang="en-US" sz="12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611195"/>
            <a:ext cx="12192000" cy="36931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PA_图片 2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909" y="457971"/>
            <a:ext cx="1294542" cy="2496616"/>
          </a:xfrm>
          <a:prstGeom prst="rect">
            <a:avLst/>
          </a:prstGeom>
        </p:spPr>
      </p:pic>
      <p:grpSp>
        <p:nvGrpSpPr>
          <p:cNvPr id="3" name="组合 4"/>
          <p:cNvGrpSpPr/>
          <p:nvPr/>
        </p:nvGrpSpPr>
        <p:grpSpPr>
          <a:xfrm>
            <a:off x="3374394" y="3044825"/>
            <a:ext cx="4981571" cy="1882001"/>
            <a:chOff x="4912425" y="1806562"/>
            <a:chExt cx="4981571" cy="1882001"/>
          </a:xfrm>
        </p:grpSpPr>
        <p:sp>
          <p:nvSpPr>
            <p:cNvPr id="6" name="文本框 7"/>
            <p:cNvSpPr txBox="1"/>
            <p:nvPr/>
          </p:nvSpPr>
          <p:spPr>
            <a:xfrm>
              <a:off x="6204091" y="1806562"/>
              <a:ext cx="2659498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4400" b="1" dirty="0">
                  <a:latin typeface="Bodoni MT Black" panose="02070A03080606020203" pitchFamily="18" charset="0"/>
                  <a:ea typeface="汉仪良品线简" panose="00020600040101010101" pitchFamily="18" charset="-122"/>
                  <a:cs typeface="+mn-ea"/>
                  <a:sym typeface="+mn-lt"/>
                </a:rPr>
                <a:t>Part 03</a:t>
              </a:r>
              <a:endParaRPr lang="zh-CN" altLang="en-US" sz="4400" b="1" dirty="0">
                <a:latin typeface="Bodoni MT Black" panose="02070A03080606020203" pitchFamily="18" charset="0"/>
                <a:ea typeface="汉仪良品线简" panose="00020600040101010101" pitchFamily="18" charset="-122"/>
                <a:cs typeface="+mn-ea"/>
                <a:sym typeface="+mn-lt"/>
              </a:endParaRPr>
            </a:p>
          </p:txBody>
        </p:sp>
        <p:sp>
          <p:nvSpPr>
            <p:cNvPr id="8" name="文本框 9"/>
            <p:cNvSpPr txBox="1"/>
            <p:nvPr/>
          </p:nvSpPr>
          <p:spPr>
            <a:xfrm>
              <a:off x="4912425" y="2611345"/>
              <a:ext cx="498157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20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技术实现</a:t>
              </a:r>
              <a:endParaRPr lang="en-US" altLang="zh-CN" sz="32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lt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lt"/>
                </a:rPr>
                <a:t>Technical realization</a:t>
              </a:r>
              <a:endParaRPr lang="zh-CN" altLang="en-US" sz="14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611195"/>
            <a:ext cx="12192000" cy="39965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7" y="300251"/>
            <a:ext cx="1221474" cy="1221474"/>
          </a:xfrm>
          <a:prstGeom prst="rect">
            <a:avLst/>
          </a:prstGeom>
        </p:spPr>
      </p:pic>
      <p:sp>
        <p:nvSpPr>
          <p:cNvPr id="18" name="文本框 11"/>
          <p:cNvSpPr txBox="1"/>
          <p:nvPr/>
        </p:nvSpPr>
        <p:spPr>
          <a:xfrm>
            <a:off x="466090" y="1522095"/>
            <a:ext cx="10972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zh-CN" altLang="en-US" b="1" dirty="0">
                <a:latin typeface="+mn-ea"/>
              </a:rPr>
              <a:t>采用</a:t>
            </a:r>
            <a:r>
              <a:rPr lang="en-US" altLang="zh-CN" b="1" dirty="0" err="1">
                <a:latin typeface="+mn-ea"/>
              </a:rPr>
              <a:t>Javascript + WXML + WXSS</a:t>
            </a:r>
            <a:r>
              <a:rPr lang="zh-CN" altLang="en-US" b="1" dirty="0">
                <a:latin typeface="+mn-ea"/>
              </a:rPr>
              <a:t>语言 </a:t>
            </a:r>
            <a:r>
              <a:rPr lang="en-US" altLang="zh-CN" b="1" dirty="0">
                <a:latin typeface="+mn-ea"/>
              </a:rPr>
              <a:t>+ MINA</a:t>
            </a:r>
            <a:r>
              <a:rPr lang="zh-CN" altLang="en-US" b="1" dirty="0">
                <a:latin typeface="+mn-ea"/>
              </a:rPr>
              <a:t>框架 </a:t>
            </a:r>
            <a:r>
              <a:rPr lang="en-US" altLang="zh-CN" b="1" dirty="0">
                <a:latin typeface="+mn-ea"/>
              </a:rPr>
              <a:t>+ </a:t>
            </a:r>
            <a:r>
              <a:rPr lang="zh-CN" altLang="en-US" b="1" dirty="0">
                <a:latin typeface="+mn-ea"/>
              </a:rPr>
              <a:t>云开发功能 </a:t>
            </a:r>
            <a:r>
              <a:rPr lang="en-US" altLang="zh-CN" b="1" dirty="0">
                <a:latin typeface="+mn-ea"/>
              </a:rPr>
              <a:t>+ CB</a:t>
            </a:r>
            <a:r>
              <a:rPr lang="zh-CN" altLang="en-US" b="1" dirty="0">
                <a:sym typeface="+mn-ea"/>
              </a:rPr>
              <a:t>算法</a:t>
            </a:r>
            <a:r>
              <a:rPr lang="zh-CN" altLang="en-US" b="1" dirty="0">
                <a:latin typeface="+mn-ea"/>
              </a:rPr>
              <a:t>来实现旅行记录平台各模块</a:t>
            </a:r>
            <a:endParaRPr lang="zh-CN" altLang="en-US" kern="0" baseline="300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14170" y="650240"/>
            <a:ext cx="56007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技术实现 </a:t>
            </a:r>
            <a:r>
              <a:rPr lang="en-US" altLang="zh-CN" sz="28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—— </a:t>
            </a:r>
            <a:r>
              <a:rPr lang="zh-CN" altLang="en-US" sz="28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客户端 </a:t>
            </a:r>
            <a:r>
              <a:rPr lang="en-US" altLang="zh-CN" sz="28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+ </a:t>
            </a:r>
            <a:r>
              <a:rPr lang="zh-CN" altLang="en-US" sz="28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服务端</a:t>
            </a:r>
            <a:endParaRPr lang="en-US" altLang="zh-CN" sz="2800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800" b="1" dirty="0"/>
          </a:p>
        </p:txBody>
      </p:sp>
      <p:pic>
        <p:nvPicPr>
          <p:cNvPr id="8" name="PA_图片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729" y="2535045"/>
            <a:ext cx="1294542" cy="249661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65728" y="2455489"/>
            <a:ext cx="42315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  </a:t>
            </a:r>
            <a:r>
              <a:rPr lang="zh-CN" altLang="en-US" dirty="0"/>
              <a:t>本系统</a:t>
            </a:r>
            <a:r>
              <a:rPr lang="zh-CN" altLang="en-US" b="1" dirty="0"/>
              <a:t>客户端</a:t>
            </a:r>
            <a:r>
              <a:rPr lang="zh-CN" altLang="en-US" dirty="0"/>
              <a:t>基于</a:t>
            </a:r>
            <a:r>
              <a:rPr lang="zh-CN" altLang="en-US" b="1" dirty="0"/>
              <a:t>“</a:t>
            </a:r>
            <a:r>
              <a:rPr lang="en-US" altLang="zh-CN" b="1" dirty="0"/>
              <a:t>MINA”</a:t>
            </a:r>
            <a:r>
              <a:rPr lang="zh-CN" altLang="en-US" b="1" dirty="0"/>
              <a:t>框架</a:t>
            </a:r>
            <a:r>
              <a:rPr lang="zh-CN" altLang="en-US" dirty="0"/>
              <a:t>开发，采用</a:t>
            </a:r>
            <a:r>
              <a:rPr lang="zh-CN" altLang="en-US" b="1" dirty="0"/>
              <a:t> </a:t>
            </a:r>
            <a:r>
              <a:rPr lang="en-US" altLang="zh-CN" b="1" dirty="0"/>
              <a:t>WXML</a:t>
            </a:r>
            <a:r>
              <a:rPr lang="zh-CN" altLang="en-US" b="1" dirty="0"/>
              <a:t>、</a:t>
            </a:r>
            <a:r>
              <a:rPr lang="en-US" altLang="zh-CN" b="1" dirty="0"/>
              <a:t>WXSS</a:t>
            </a:r>
            <a:r>
              <a:rPr lang="zh-CN" altLang="en-US" b="1" dirty="0"/>
              <a:t>、</a:t>
            </a:r>
            <a:r>
              <a:rPr lang="en-US" altLang="zh-CN" b="1" dirty="0"/>
              <a:t>JS </a:t>
            </a:r>
            <a:r>
              <a:rPr lang="zh-CN" altLang="en-US" b="1" dirty="0"/>
              <a:t>以及微信提供的丰富的客户端 </a:t>
            </a:r>
            <a:r>
              <a:rPr lang="en-US" altLang="zh-CN" b="1" dirty="0"/>
              <a:t>API </a:t>
            </a:r>
            <a:r>
              <a:rPr lang="zh-CN" altLang="en-US" b="1" dirty="0"/>
              <a:t>组件</a:t>
            </a:r>
            <a:r>
              <a:rPr lang="zh-CN" altLang="en-US" dirty="0"/>
              <a:t>，来实现客户端界面和功能。</a:t>
            </a:r>
            <a:r>
              <a:rPr lang="en-US" altLang="zh-CN" b="1" baseline="30000" dirty="0">
                <a:latin typeface="+mn-ea"/>
              </a:rPr>
              <a:t>[3]</a:t>
            </a:r>
            <a:endParaRPr lang="en-US" altLang="zh-CN" dirty="0"/>
          </a:p>
          <a:p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WXML</a:t>
            </a:r>
            <a:r>
              <a:rPr lang="zh-CN" altLang="en-US" dirty="0">
                <a:latin typeface="+mn-ea"/>
              </a:rPr>
              <a:t>：类似于 </a:t>
            </a:r>
            <a:r>
              <a:rPr lang="en-US" altLang="zh-CN" dirty="0">
                <a:latin typeface="+mn-ea"/>
              </a:rPr>
              <a:t>HTML </a:t>
            </a:r>
            <a:r>
              <a:rPr lang="zh-CN" altLang="en-US" dirty="0">
                <a:latin typeface="+mn-ea"/>
              </a:rPr>
              <a:t>标记语言。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WXSS</a:t>
            </a:r>
            <a:r>
              <a:rPr lang="zh-CN" altLang="en-US" dirty="0">
                <a:latin typeface="+mn-ea"/>
              </a:rPr>
              <a:t>：类似与于 </a:t>
            </a:r>
            <a:r>
              <a:rPr lang="en-US" altLang="zh-CN" dirty="0">
                <a:latin typeface="+mn-ea"/>
              </a:rPr>
              <a:t>CSS </a:t>
            </a:r>
            <a:r>
              <a:rPr lang="zh-CN" altLang="en-US" dirty="0">
                <a:latin typeface="+mn-ea"/>
              </a:rPr>
              <a:t>标签语言。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MINA</a:t>
            </a:r>
            <a:r>
              <a:rPr lang="zh-CN" altLang="en-US" dirty="0">
                <a:latin typeface="+mn-ea"/>
              </a:rPr>
              <a:t>框架：网络通信应用框架，它封装了微信客户端的各种基本功能。</a:t>
            </a:r>
            <a:endParaRPr lang="en-US" altLang="zh-CN" dirty="0">
              <a:latin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295204" y="2455489"/>
            <a:ext cx="4143142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   </a:t>
            </a:r>
            <a:r>
              <a:rPr lang="zh-CN" altLang="en-US" b="1" dirty="0"/>
              <a:t>服务端</a:t>
            </a:r>
            <a:r>
              <a:rPr lang="zh-CN" altLang="en-US" dirty="0"/>
              <a:t>依靠</a:t>
            </a:r>
            <a:r>
              <a:rPr lang="zh-CN" altLang="en-US" b="1" dirty="0"/>
              <a:t>微信小程序云开发技术</a:t>
            </a:r>
            <a:r>
              <a:rPr lang="zh-CN" altLang="en-US" dirty="0"/>
              <a:t>，根据微信提供的丰富的服务端 </a:t>
            </a:r>
            <a:r>
              <a:rPr lang="en-US" altLang="zh-CN" dirty="0"/>
              <a:t>API </a:t>
            </a:r>
            <a:r>
              <a:rPr lang="zh-CN" altLang="en-US" dirty="0"/>
              <a:t>接口完成前后端数据的交互。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云函数：在云端运行的代码。</a:t>
            </a:r>
            <a:endParaRPr lang="en-US" altLang="zh-CN" dirty="0"/>
          </a:p>
          <a:p>
            <a:r>
              <a:rPr lang="zh-CN" altLang="en-US" dirty="0"/>
              <a:t>云储存：在小程序前端直接上传</a:t>
            </a:r>
            <a:r>
              <a:rPr lang="en-US" altLang="zh-CN" dirty="0"/>
              <a:t>/</a:t>
            </a:r>
            <a:r>
              <a:rPr lang="zh-CN" altLang="en-US" dirty="0"/>
              <a:t>下载。云端文件，在云开发控制台可视化管理。</a:t>
            </a:r>
            <a:endParaRPr lang="en-US" altLang="zh-CN" dirty="0"/>
          </a:p>
          <a:p>
            <a:r>
              <a:rPr lang="zh-CN" altLang="en-US" dirty="0"/>
              <a:t>云数据库：一个既可在小程序前端操作，也能在云函数中读写的 </a:t>
            </a:r>
            <a:r>
              <a:rPr lang="en-US" altLang="zh-CN" dirty="0"/>
              <a:t>JSON </a:t>
            </a:r>
            <a:r>
              <a:rPr lang="zh-CN" altLang="en-US" dirty="0"/>
              <a:t>数据库。</a:t>
            </a:r>
            <a:r>
              <a:rPr lang="en-US" altLang="zh-CN" baseline="30000" dirty="0"/>
              <a:t>[4]</a:t>
            </a:r>
            <a:endParaRPr lang="zh-CN" altLang="en-US" baseline="30000" dirty="0"/>
          </a:p>
        </p:txBody>
      </p:sp>
      <p:sp>
        <p:nvSpPr>
          <p:cNvPr id="15" name="文本框 14"/>
          <p:cNvSpPr txBox="1"/>
          <p:nvPr/>
        </p:nvSpPr>
        <p:spPr>
          <a:xfrm>
            <a:off x="1613651" y="6083696"/>
            <a:ext cx="8678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开发工具：        微信开发者工具</a:t>
            </a:r>
            <a:endParaRPr lang="zh-CN" altLang="en-US" b="1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54390" y="6083696"/>
            <a:ext cx="39627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768817"/>
            <a:ext cx="12192000" cy="39965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7" y="300251"/>
            <a:ext cx="1221474" cy="122147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614170" y="650240"/>
            <a:ext cx="7504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技术实现 </a:t>
            </a:r>
            <a:r>
              <a:rPr lang="en-US" altLang="zh-CN" sz="28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—— </a:t>
            </a:r>
            <a:r>
              <a:rPr lang="zh-CN" altLang="en-US" sz="28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深度学习</a:t>
            </a:r>
            <a:endParaRPr lang="zh-CN" altLang="en-US" sz="2800" b="1" dirty="0"/>
          </a:p>
        </p:txBody>
      </p:sp>
      <p:pic>
        <p:nvPicPr>
          <p:cNvPr id="8" name="PA_图片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09" y="2361138"/>
            <a:ext cx="1294542" cy="2496616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2454928" y="6026873"/>
            <a:ext cx="864636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实现工具</a:t>
            </a:r>
            <a:r>
              <a:rPr lang="zh-CN" altLang="en-US" dirty="0"/>
              <a:t>：</a:t>
            </a: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-apple-system"/>
              </a:rPr>
              <a:t>TensorFlow</a:t>
            </a:r>
            <a:endParaRPr lang="zh-CN" altLang="en-US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2454910" y="2599055"/>
            <a:ext cx="900557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dirty="0"/>
              <a:t>         </a:t>
            </a:r>
            <a:r>
              <a:rPr lang="zh-CN" altLang="en-US" dirty="0"/>
              <a:t>足迹的推荐页面由深度学习实现，在算法方面，我们选择</a:t>
            </a:r>
            <a:r>
              <a:rPr lang="zh-CN" altLang="en-US" b="1" dirty="0"/>
              <a:t>基于内容的推荐算法</a:t>
            </a:r>
            <a:r>
              <a:rPr lang="en-US" altLang="zh-CN" b="1" dirty="0"/>
              <a:t> </a:t>
            </a:r>
            <a:r>
              <a:rPr lang="zh-CN" altLang="en-US" dirty="0"/>
              <a:t>，该算法可为用户推荐</a:t>
            </a:r>
            <a:r>
              <a:rPr lang="zh-CN" altLang="en-US" b="1" dirty="0"/>
              <a:t>具有与其记录标签和</a:t>
            </a:r>
            <a:r>
              <a:rPr lang="en-US" altLang="zh-CN" b="1" dirty="0"/>
              <a:t>“</a:t>
            </a:r>
            <a:r>
              <a:rPr lang="zh-CN" altLang="en-US" b="1" dirty="0"/>
              <a:t>想去</a:t>
            </a:r>
            <a:r>
              <a:rPr lang="en-US" altLang="zh-CN" b="1" dirty="0"/>
              <a:t>”</a:t>
            </a:r>
            <a:r>
              <a:rPr lang="zh-CN" altLang="en-US" b="1" dirty="0"/>
              <a:t>标签相似标签的地点</a:t>
            </a:r>
            <a:r>
              <a:rPr lang="zh-CN" altLang="en-US" dirty="0"/>
              <a:t>。该算法本质上是</a:t>
            </a:r>
            <a:r>
              <a:rPr lang="zh-CN" altLang="en-US" b="1" dirty="0"/>
              <a:t>地点标签的分析和聚类</a:t>
            </a:r>
            <a:r>
              <a:rPr lang="zh-CN" altLang="en-US" dirty="0"/>
              <a:t>算法，与用户的行为特征无关。</a:t>
            </a:r>
            <a:endParaRPr lang="zh-CN" altLang="en-US" dirty="0"/>
          </a:p>
          <a:p>
            <a:pPr fontAlgn="auto">
              <a:lnSpc>
                <a:spcPct val="100000"/>
              </a:lnSpc>
            </a:pPr>
            <a:r>
              <a:rPr lang="zh-CN" altLang="en-US" dirty="0">
                <a:sym typeface="+mn-ea"/>
              </a:rPr>
              <a:t>         该算法大概分为三个步骤：（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）</a:t>
            </a:r>
            <a:r>
              <a:rPr lang="zh-CN" altLang="en-US" b="1" dirty="0">
                <a:sym typeface="+mn-ea"/>
              </a:rPr>
              <a:t>对地点建模</a:t>
            </a:r>
            <a:r>
              <a:rPr lang="zh-CN" altLang="en-US" dirty="0">
                <a:sym typeface="+mn-ea"/>
              </a:rPr>
              <a:t>。根据地点的标签，对地点建模来表示地点。（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）</a:t>
            </a:r>
            <a:r>
              <a:rPr lang="zh-CN" altLang="en-US" b="1" dirty="0">
                <a:sym typeface="+mn-ea"/>
              </a:rPr>
              <a:t>对用户建模</a:t>
            </a:r>
            <a:r>
              <a:rPr lang="zh-CN" altLang="en-US" dirty="0">
                <a:sym typeface="+mn-ea"/>
              </a:rPr>
              <a:t>。将用户的历史交互地点集合进行特征组合来表示用户的喜好模型。（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）</a:t>
            </a:r>
            <a:r>
              <a:rPr lang="zh-CN" altLang="en-US" b="1" dirty="0">
                <a:sym typeface="+mn-ea"/>
              </a:rPr>
              <a:t>生成推荐结果</a:t>
            </a:r>
            <a:r>
              <a:rPr lang="zh-CN" altLang="en-US" dirty="0">
                <a:sym typeface="+mn-ea"/>
              </a:rPr>
              <a:t>。根据其他候选地点模型和用户模型的</a:t>
            </a:r>
            <a:r>
              <a:rPr lang="zh-CN" altLang="en-US" b="1" dirty="0">
                <a:sym typeface="+mn-ea"/>
              </a:rPr>
              <a:t>相似度大小</a:t>
            </a:r>
            <a:r>
              <a:rPr lang="zh-CN" altLang="en-US" dirty="0">
                <a:sym typeface="+mn-ea"/>
              </a:rPr>
              <a:t>来为用户进行推荐。</a:t>
            </a:r>
            <a:r>
              <a:rPr lang="en-US" altLang="zh-CN" baseline="30000" dirty="0">
                <a:sym typeface="+mn-ea"/>
              </a:rPr>
              <a:t>[9]</a:t>
            </a:r>
            <a:endParaRPr lang="en-US" altLang="zh-CN" baseline="30000" dirty="0">
              <a:sym typeface="+mn-ea"/>
            </a:endParaRPr>
          </a:p>
          <a:p>
            <a:pPr fontAlgn="auto">
              <a:lnSpc>
                <a:spcPct val="100000"/>
              </a:lnSpc>
            </a:pPr>
            <a:endParaRPr lang="zh-CN" altLang="en-US" dirty="0">
              <a:sym typeface="+mn-ea"/>
            </a:endParaRPr>
          </a:p>
          <a:p>
            <a:pPr fontAlgn="auto">
              <a:lnSpc>
                <a:spcPct val="100000"/>
              </a:lnSpc>
            </a:pPr>
            <a:r>
              <a:rPr lang="zh-CN" altLang="en-US" dirty="0">
                <a:sym typeface="+mn-ea"/>
              </a:rPr>
              <a:t>训练数据集：三个真实的基于位置的社交网络数据集 </a:t>
            </a:r>
            <a:r>
              <a:rPr lang="en-US" altLang="zh-CN" dirty="0">
                <a:sym typeface="+mn-ea"/>
              </a:rPr>
              <a:t>Yelp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Gowalla 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Foursquare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>
              <a:sym typeface="+mn-ea"/>
            </a:endParaRPr>
          </a:p>
          <a:p>
            <a:pPr fontAlgn="auto">
              <a:lnSpc>
                <a:spcPct val="100000"/>
              </a:lnSpc>
            </a:pPr>
            <a:r>
              <a:rPr lang="zh-CN" altLang="en-US" dirty="0">
                <a:sym typeface="+mn-ea"/>
              </a:rPr>
              <a:t>测试数据集：均来自于从大众点评上爬下来的公开数据。</a:t>
            </a:r>
            <a:endParaRPr lang="zh-CN" altLang="en-US" baseline="30000" dirty="0"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454910" y="1911985"/>
            <a:ext cx="7114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ym typeface="+mn-ea"/>
              </a:rPr>
              <a:t>基于内容的推荐算法 </a:t>
            </a:r>
            <a:r>
              <a:rPr lang="en-US" altLang="zh-CN" b="1" dirty="0">
                <a:sym typeface="+mn-ea"/>
              </a:rPr>
              <a:t>—— </a:t>
            </a:r>
            <a:r>
              <a:rPr lang="zh-CN" altLang="en-US" b="1" dirty="0">
                <a:sym typeface="+mn-ea"/>
              </a:rPr>
              <a:t>Content-based Recommendations (CB) </a:t>
            </a:r>
            <a:endParaRPr lang="zh-CN" altLang="en-US" b="1" dirty="0"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560765"/>
            <a:ext cx="12192000" cy="39965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7" y="300251"/>
            <a:ext cx="1221474" cy="122147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614170" y="650240"/>
            <a:ext cx="7504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使用工具</a:t>
            </a:r>
            <a:endParaRPr lang="zh-CN" altLang="en-US" sz="2800" b="1" dirty="0"/>
          </a:p>
        </p:txBody>
      </p:sp>
      <p:pic>
        <p:nvPicPr>
          <p:cNvPr id="8" name="PA_图片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432" y="2361138"/>
            <a:ext cx="1294542" cy="249661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302760" y="2142699"/>
            <a:ext cx="82432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+mn-ea"/>
              </a:rPr>
              <a:t>项目开发工具：微信开发者工具</a:t>
            </a:r>
            <a:endParaRPr lang="en-US" altLang="zh-CN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+mn-ea"/>
              </a:rPr>
              <a:t>文档编写工具：</a:t>
            </a:r>
            <a:r>
              <a:rPr lang="en-US" altLang="zh-CN" dirty="0" smtClean="0">
                <a:latin typeface="+mn-ea"/>
              </a:rPr>
              <a:t>Microsoft Office</a:t>
            </a:r>
            <a:endParaRPr lang="en-US" altLang="zh-CN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+mn-ea"/>
              </a:rPr>
              <a:t>系统设计：</a:t>
            </a:r>
            <a:r>
              <a:rPr lang="en-US" altLang="zh-CN" dirty="0" err="1" smtClean="0">
                <a:latin typeface="+mn-ea"/>
              </a:rPr>
              <a:t>PowerDesigner</a:t>
            </a:r>
            <a:endParaRPr lang="en-US" altLang="zh-CN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+mn-ea"/>
              </a:rPr>
              <a:t>界面原型设计：</a:t>
            </a:r>
            <a:r>
              <a:rPr lang="en-US" altLang="zh-CN" dirty="0" err="1" smtClean="0">
                <a:latin typeface="+mn-ea"/>
              </a:rPr>
              <a:t>Axure</a:t>
            </a:r>
            <a:r>
              <a:rPr lang="en-US" altLang="zh-CN" dirty="0" smtClean="0">
                <a:latin typeface="+mn-ea"/>
              </a:rPr>
              <a:t> RP</a:t>
            </a:r>
            <a:endParaRPr lang="en-US" altLang="zh-CN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+mn-ea"/>
              </a:rPr>
              <a:t>配置管理工具：</a:t>
            </a:r>
            <a:r>
              <a:rPr lang="en-US" altLang="zh-CN" dirty="0" err="1" smtClean="0">
                <a:latin typeface="+mn-ea"/>
              </a:rPr>
              <a:t>Git</a:t>
            </a:r>
            <a:endParaRPr lang="en-US" altLang="zh-CN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+mn-ea"/>
              </a:rPr>
              <a:t>项目管理工具：</a:t>
            </a:r>
            <a:r>
              <a:rPr lang="en-US" altLang="zh-CN" dirty="0" smtClean="0">
                <a:latin typeface="+mn-ea"/>
              </a:rPr>
              <a:t>Microsoft Project</a:t>
            </a:r>
            <a:endParaRPr lang="en-US" altLang="zh-CN" dirty="0" smtClean="0"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51958" y="5896852"/>
            <a:ext cx="785671" cy="73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74862" y="5793474"/>
            <a:ext cx="960159" cy="941696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17134" y="5772174"/>
            <a:ext cx="946837" cy="93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992460" y="5855624"/>
            <a:ext cx="777875" cy="79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328666" y="5905145"/>
            <a:ext cx="862611" cy="809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610560"/>
            <a:ext cx="12192000" cy="36931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PA_图片 2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910" y="467301"/>
            <a:ext cx="1294542" cy="2496616"/>
          </a:xfrm>
          <a:prstGeom prst="rect">
            <a:avLst/>
          </a:prstGeom>
        </p:spPr>
      </p:pic>
      <p:grpSp>
        <p:nvGrpSpPr>
          <p:cNvPr id="3" name="组合 4"/>
          <p:cNvGrpSpPr/>
          <p:nvPr/>
        </p:nvGrpSpPr>
        <p:grpSpPr>
          <a:xfrm>
            <a:off x="3504049" y="3073031"/>
            <a:ext cx="4981571" cy="1766276"/>
            <a:chOff x="5042080" y="1834768"/>
            <a:chExt cx="4981571" cy="1766276"/>
          </a:xfrm>
        </p:grpSpPr>
        <p:sp>
          <p:nvSpPr>
            <p:cNvPr id="6" name="文本框 7"/>
            <p:cNvSpPr txBox="1"/>
            <p:nvPr/>
          </p:nvSpPr>
          <p:spPr>
            <a:xfrm>
              <a:off x="6377241" y="1834768"/>
              <a:ext cx="2659498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4400" b="1" dirty="0">
                  <a:latin typeface="Bodoni MT Black" panose="02070A03080606020203" pitchFamily="18" charset="0"/>
                  <a:ea typeface="汉仪良品线简" panose="00020600040101010101" pitchFamily="18" charset="-122"/>
                  <a:cs typeface="+mn-ea"/>
                  <a:sym typeface="+mn-lt"/>
                </a:rPr>
                <a:t>Part 04</a:t>
              </a:r>
              <a:endParaRPr lang="zh-CN" altLang="en-US" sz="4400" b="1" dirty="0">
                <a:latin typeface="Bodoni MT Black" panose="02070A03080606020203" pitchFamily="18" charset="0"/>
                <a:ea typeface="汉仪良品线简" panose="00020600040101010101" pitchFamily="18" charset="-122"/>
                <a:cs typeface="+mn-ea"/>
                <a:sym typeface="+mn-lt"/>
              </a:endParaRPr>
            </a:p>
          </p:txBody>
        </p:sp>
        <p:sp>
          <p:nvSpPr>
            <p:cNvPr id="8" name="文本框 9"/>
            <p:cNvSpPr txBox="1"/>
            <p:nvPr/>
          </p:nvSpPr>
          <p:spPr>
            <a:xfrm>
              <a:off x="5042080" y="2586314"/>
              <a:ext cx="4981571" cy="1014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20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可行性分析</a:t>
              </a:r>
              <a:endParaRPr lang="en-US" altLang="zh-CN" sz="32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endParaRPr>
            </a:p>
            <a:p>
              <a:pPr algn="ctr"/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lt"/>
                </a:rPr>
                <a:t> Feasibility</a:t>
              </a:r>
              <a:endParaRPr lang="zh-CN" altLang="en-US" sz="14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207425"/>
            <a:ext cx="12192000" cy="4180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1011" y="2172172"/>
            <a:ext cx="1292662" cy="23459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目录</a:t>
            </a:r>
            <a:endParaRPr lang="zh-CN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grpSp>
        <p:nvGrpSpPr>
          <p:cNvPr id="3" name="组合 5"/>
          <p:cNvGrpSpPr/>
          <p:nvPr/>
        </p:nvGrpSpPr>
        <p:grpSpPr>
          <a:xfrm>
            <a:off x="1972025" y="1758581"/>
            <a:ext cx="2791974" cy="1585439"/>
            <a:chOff x="1505546" y="3138729"/>
            <a:chExt cx="2883848" cy="1617396"/>
          </a:xfrm>
        </p:grpSpPr>
        <p:sp>
          <p:nvSpPr>
            <p:cNvPr id="7" name="文本框 5"/>
            <p:cNvSpPr txBox="1"/>
            <p:nvPr/>
          </p:nvSpPr>
          <p:spPr>
            <a:xfrm>
              <a:off x="2537088" y="3138729"/>
              <a:ext cx="9176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  <p:sp>
          <p:nvSpPr>
            <p:cNvPr id="10" name="文本框 8"/>
            <p:cNvSpPr txBox="1"/>
            <p:nvPr/>
          </p:nvSpPr>
          <p:spPr>
            <a:xfrm>
              <a:off x="1505546" y="3846615"/>
              <a:ext cx="2883848" cy="909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t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主题介绍</a:t>
              </a:r>
              <a:endPara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endParaRPr>
            </a:p>
            <a:p>
              <a:pPr algn="ctr" fontAlgn="t">
                <a:defRPr/>
              </a:pPr>
              <a:r>
                <a:rPr lang="en-US" altLang="zh-CN" sz="120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uLnTx/>
                  <a:uFillTx/>
                  <a:ea typeface="方正舒体" panose="02010601030101010101" charset="-122"/>
                  <a:sym typeface="+mn-ea"/>
                </a:rPr>
                <a:t>Theme</a:t>
              </a:r>
              <a:endParaRPr kumimoji="0" lang="en-US" altLang="zh-CN" sz="12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ea typeface="方正舒体" panose="02010601030101010101" charset="-122"/>
                <a:sym typeface="+mn-ea"/>
              </a:endParaRPr>
            </a:p>
            <a:p>
              <a:pPr marL="0" marR="0" lvl="0" indent="0" algn="ctr" defTabSz="914400" rtl="0" eaLnBrk="1" fontAlgn="t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endParaRPr>
            </a:p>
          </p:txBody>
        </p:sp>
      </p:grpSp>
      <p:grpSp>
        <p:nvGrpSpPr>
          <p:cNvPr id="6" name="组合 29"/>
          <p:cNvGrpSpPr/>
          <p:nvPr/>
        </p:nvGrpSpPr>
        <p:grpSpPr>
          <a:xfrm>
            <a:off x="4790850" y="1706627"/>
            <a:ext cx="2883848" cy="1305852"/>
            <a:chOff x="1505546" y="3138729"/>
            <a:chExt cx="2883848" cy="1279816"/>
          </a:xfrm>
        </p:grpSpPr>
        <p:sp>
          <p:nvSpPr>
            <p:cNvPr id="31" name="文本框 5"/>
            <p:cNvSpPr txBox="1"/>
            <p:nvPr/>
          </p:nvSpPr>
          <p:spPr>
            <a:xfrm>
              <a:off x="2537088" y="3138729"/>
              <a:ext cx="917667" cy="813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/>
              <a:r>
                <a:rPr lang="en-US" altLang="zh-CN" sz="4800" dirty="0"/>
                <a:t>02</a:t>
              </a:r>
              <a:endParaRPr lang="zh-CN" altLang="en-US" sz="4800" dirty="0"/>
            </a:p>
          </p:txBody>
        </p:sp>
        <p:sp>
          <p:nvSpPr>
            <p:cNvPr id="32" name="文本框 8"/>
            <p:cNvSpPr txBox="1"/>
            <p:nvPr/>
          </p:nvSpPr>
          <p:spPr>
            <a:xfrm>
              <a:off x="1505546" y="3846615"/>
              <a:ext cx="2883848" cy="571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t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功能介绍</a:t>
              </a:r>
              <a:endPara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endParaRPr>
            </a:p>
            <a:p>
              <a:pPr algn="ctr" fontAlgn="t">
                <a:defRPr/>
              </a:pPr>
              <a:r>
                <a:rPr lang="en-US" altLang="zh-CN" sz="120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uLnTx/>
                  <a:uFillTx/>
                  <a:ea typeface="方正舒体" panose="02010601030101010101" charset="-122"/>
                  <a:sym typeface="+mn-ea"/>
                </a:rPr>
                <a:t>Function</a:t>
              </a:r>
              <a:endParaRPr kumimoji="0" lang="en-US" altLang="zh-CN" sz="12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ea typeface="方正舒体" panose="02010601030101010101" charset="-122"/>
                <a:sym typeface="+mn-ea"/>
              </a:endParaRPr>
            </a:p>
          </p:txBody>
        </p:sp>
      </p:grpSp>
      <p:grpSp>
        <p:nvGrpSpPr>
          <p:cNvPr id="8" name="组合 17"/>
          <p:cNvGrpSpPr/>
          <p:nvPr/>
        </p:nvGrpSpPr>
        <p:grpSpPr>
          <a:xfrm>
            <a:off x="7761464" y="1721623"/>
            <a:ext cx="2883848" cy="1599426"/>
            <a:chOff x="1554441" y="3138729"/>
            <a:chExt cx="2883848" cy="1599426"/>
          </a:xfrm>
        </p:grpSpPr>
        <p:sp>
          <p:nvSpPr>
            <p:cNvPr id="19" name="文本框 5"/>
            <p:cNvSpPr txBox="1"/>
            <p:nvPr/>
          </p:nvSpPr>
          <p:spPr>
            <a:xfrm>
              <a:off x="2537088" y="3138729"/>
              <a:ext cx="917667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/>
              <a:r>
                <a:rPr lang="en-US" altLang="zh-CN" sz="4800" dirty="0"/>
                <a:t>03</a:t>
              </a:r>
              <a:endParaRPr lang="zh-CN" altLang="en-US" sz="4800" dirty="0"/>
            </a:p>
          </p:txBody>
        </p:sp>
        <p:sp>
          <p:nvSpPr>
            <p:cNvPr id="20" name="文本框 8"/>
            <p:cNvSpPr txBox="1"/>
            <p:nvPr/>
          </p:nvSpPr>
          <p:spPr>
            <a:xfrm>
              <a:off x="1554441" y="3846615"/>
              <a:ext cx="2883848" cy="891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t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000" kern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实现技术</a:t>
              </a:r>
              <a:endParaRPr lang="en-US" altLang="zh-CN" sz="2000" kern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endParaRPr>
            </a:p>
            <a:p>
              <a:pPr algn="ctr" fontAlgn="t">
                <a:defRPr/>
              </a:pPr>
              <a:r>
                <a:rPr lang="en-US" altLang="zh-CN" sz="120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uLnTx/>
                  <a:uFillTx/>
                  <a:ea typeface="方正舒体" panose="02010601030101010101" charset="-122"/>
                  <a:sym typeface="+mn-ea"/>
                </a:rPr>
                <a:t>Implementation Technique</a:t>
              </a:r>
              <a:endParaRPr lang="en-US" altLang="zh-CN" sz="12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方正舒体" panose="02010601030101010101" charset="-122"/>
                <a:sym typeface="+mn-ea"/>
              </a:endParaRPr>
            </a:p>
            <a:p>
              <a:pPr marL="0" marR="0" lvl="0" indent="0" algn="ctr" defTabSz="914400" rtl="0" eaLnBrk="1" fontAlgn="t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endParaRPr>
            </a:p>
          </p:txBody>
        </p:sp>
      </p:grpSp>
      <p:grpSp>
        <p:nvGrpSpPr>
          <p:cNvPr id="9" name="组合 20"/>
          <p:cNvGrpSpPr/>
          <p:nvPr/>
        </p:nvGrpSpPr>
        <p:grpSpPr>
          <a:xfrm>
            <a:off x="4785655" y="3613169"/>
            <a:ext cx="2883848" cy="1599426"/>
            <a:chOff x="1505546" y="3138729"/>
            <a:chExt cx="2883848" cy="1599426"/>
          </a:xfrm>
        </p:grpSpPr>
        <p:sp>
          <p:nvSpPr>
            <p:cNvPr id="22" name="文本框 5"/>
            <p:cNvSpPr txBox="1"/>
            <p:nvPr/>
          </p:nvSpPr>
          <p:spPr>
            <a:xfrm>
              <a:off x="2537088" y="3138729"/>
              <a:ext cx="917667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/>
              <a:r>
                <a:rPr lang="en-US" altLang="zh-CN" sz="4800" dirty="0"/>
                <a:t>05</a:t>
              </a:r>
              <a:endParaRPr lang="zh-CN" altLang="en-US" sz="4800" dirty="0"/>
            </a:p>
          </p:txBody>
        </p:sp>
        <p:sp>
          <p:nvSpPr>
            <p:cNvPr id="23" name="文本框 8"/>
            <p:cNvSpPr txBox="1"/>
            <p:nvPr/>
          </p:nvSpPr>
          <p:spPr>
            <a:xfrm>
              <a:off x="1505546" y="3846615"/>
              <a:ext cx="2883848" cy="891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t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小组分工</a:t>
              </a:r>
              <a:endPara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endParaRPr>
            </a:p>
            <a:p>
              <a:pPr algn="ctr" fontAlgn="t">
                <a:defRPr/>
              </a:pPr>
              <a:r>
                <a:rPr lang="en-US" altLang="zh-CN" sz="120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uLnTx/>
                  <a:uFillTx/>
                  <a:ea typeface="方正舒体" panose="02010601030101010101" charset="-122"/>
                  <a:sym typeface="+mn-ea"/>
                </a:rPr>
                <a:t>Division of Labor</a:t>
              </a:r>
              <a:endParaRPr lang="en-US" altLang="zh-CN" sz="12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方正舒体" panose="02010601030101010101" charset="-122"/>
                <a:sym typeface="+mn-ea"/>
              </a:endParaRPr>
            </a:p>
            <a:p>
              <a:pPr marL="0" marR="0" lvl="0" indent="0" algn="ctr" defTabSz="914400" rtl="0" eaLnBrk="1" fontAlgn="t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endParaRPr>
            </a:p>
          </p:txBody>
        </p:sp>
      </p:grpSp>
      <p:grpSp>
        <p:nvGrpSpPr>
          <p:cNvPr id="14" name="组合 29"/>
          <p:cNvGrpSpPr/>
          <p:nvPr/>
        </p:nvGrpSpPr>
        <p:grpSpPr>
          <a:xfrm>
            <a:off x="1926087" y="3685906"/>
            <a:ext cx="2883848" cy="1305852"/>
            <a:chOff x="1505546" y="3138729"/>
            <a:chExt cx="2883848" cy="1279816"/>
          </a:xfrm>
        </p:grpSpPr>
        <p:sp>
          <p:nvSpPr>
            <p:cNvPr id="15" name="文本框 5"/>
            <p:cNvSpPr txBox="1"/>
            <p:nvPr/>
          </p:nvSpPr>
          <p:spPr>
            <a:xfrm>
              <a:off x="2537088" y="3138729"/>
              <a:ext cx="917667" cy="813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/>
              <a:r>
                <a:rPr lang="en-US" altLang="zh-CN" sz="4800" dirty="0"/>
                <a:t>04</a:t>
              </a:r>
              <a:endParaRPr lang="zh-CN" altLang="en-US" sz="4800" dirty="0"/>
            </a:p>
          </p:txBody>
        </p:sp>
        <p:sp>
          <p:nvSpPr>
            <p:cNvPr id="16" name="文本框 8"/>
            <p:cNvSpPr txBox="1"/>
            <p:nvPr/>
          </p:nvSpPr>
          <p:spPr>
            <a:xfrm>
              <a:off x="1505546" y="3846615"/>
              <a:ext cx="2883848" cy="571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t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可行性</a:t>
              </a:r>
              <a:endPara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endParaRPr>
            </a:p>
            <a:p>
              <a:pPr algn="ctr" fontAlgn="t">
                <a:defRPr/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lt"/>
                  <a:sym typeface="+mn-ea"/>
                </a:rPr>
                <a:t> Feasibility</a:t>
              </a:r>
              <a:endParaRPr lang="en-US" altLang="zh-CN" sz="12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方正舒体" panose="02010601030101010101" charset="-122"/>
                <a:sym typeface="+mn-ea"/>
              </a:endParaRPr>
            </a:p>
          </p:txBody>
        </p:sp>
      </p:grpSp>
      <p:grpSp>
        <p:nvGrpSpPr>
          <p:cNvPr id="17" name="组合 20"/>
          <p:cNvGrpSpPr/>
          <p:nvPr/>
        </p:nvGrpSpPr>
        <p:grpSpPr>
          <a:xfrm>
            <a:off x="7698672" y="3696295"/>
            <a:ext cx="2883848" cy="1291451"/>
            <a:chOff x="1505546" y="3138729"/>
            <a:chExt cx="2883848" cy="1291451"/>
          </a:xfrm>
        </p:grpSpPr>
        <p:sp>
          <p:nvSpPr>
            <p:cNvPr id="18" name="文本框 5"/>
            <p:cNvSpPr txBox="1"/>
            <p:nvPr/>
          </p:nvSpPr>
          <p:spPr>
            <a:xfrm>
              <a:off x="2537088" y="3138729"/>
              <a:ext cx="917667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/>
              <a:r>
                <a:rPr lang="en-US" altLang="zh-CN" sz="4800" dirty="0"/>
                <a:t>06</a:t>
              </a:r>
              <a:endParaRPr lang="zh-CN" altLang="en-US" sz="4800" dirty="0"/>
            </a:p>
          </p:txBody>
        </p:sp>
        <p:sp>
          <p:nvSpPr>
            <p:cNvPr id="21" name="文本框 8"/>
            <p:cNvSpPr txBox="1"/>
            <p:nvPr/>
          </p:nvSpPr>
          <p:spPr>
            <a:xfrm>
              <a:off x="1505546" y="3846615"/>
              <a:ext cx="2883848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t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参考资料</a:t>
              </a:r>
              <a:endPara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endParaRPr>
            </a:p>
            <a:p>
              <a:pPr algn="ctr" fontAlgn="t">
                <a:defRPr/>
              </a:pPr>
              <a:r>
                <a:rPr lang="en-US" altLang="zh-CN" sz="120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uLnTx/>
                  <a:uFillTx/>
                  <a:ea typeface="方正舒体" panose="02010601030101010101" charset="-122"/>
                  <a:sym typeface="+mn-ea"/>
                </a:rPr>
                <a:t>Reference</a:t>
              </a:r>
              <a:endParaRPr lang="en-US" altLang="zh-CN" sz="12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方正舒体" panose="02010601030101010101" charset="-122"/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992794" y="1101436"/>
            <a:ext cx="84029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/>
              <a:t>MINA</a:t>
            </a:r>
            <a:r>
              <a:rPr lang="zh-CN" altLang="en-US" b="1" dirty="0"/>
              <a:t>框架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         MINA </a:t>
            </a:r>
            <a:r>
              <a:rPr lang="zh-CN" altLang="en-US" dirty="0"/>
              <a:t>框架是一个</a:t>
            </a:r>
            <a:r>
              <a:rPr lang="zh-CN" altLang="en-US" b="1" dirty="0"/>
              <a:t>网络通信应用框架</a:t>
            </a:r>
            <a:r>
              <a:rPr lang="zh-CN" altLang="en-US" dirty="0"/>
              <a:t>，</a:t>
            </a:r>
            <a:r>
              <a:rPr lang="en-US" altLang="zh-CN" dirty="0"/>
              <a:t>Apache Mina Server </a:t>
            </a:r>
            <a:r>
              <a:rPr lang="zh-CN" altLang="en-US" dirty="0"/>
              <a:t>主要应用于微信小程序的开发。它封装了微信客户端的各种基本功能，开发者只要根据框架提供的各种接口</a:t>
            </a:r>
            <a:r>
              <a:rPr lang="en-US" altLang="zh-CN" dirty="0"/>
              <a:t>JavaScript API</a:t>
            </a:r>
            <a:r>
              <a:rPr lang="zh-CN" altLang="en-US" dirty="0"/>
              <a:t>，就能快速的构建微信客户端的各种基本界面和功能交互，开发一个应用程序</a:t>
            </a:r>
            <a:r>
              <a:rPr lang="en-US" altLang="zh-CN" baseline="30000" dirty="0"/>
              <a:t> </a:t>
            </a:r>
            <a:r>
              <a:rPr lang="zh-CN" altLang="en-US" dirty="0"/>
              <a:t>。</a:t>
            </a:r>
            <a:r>
              <a:rPr lang="en-US" altLang="zh-CN" baseline="30000" dirty="0">
                <a:sym typeface="+mn-ea"/>
              </a:rPr>
              <a:t>[3] 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      吴卓同学学习过静态网页建设这门课，</a:t>
            </a:r>
            <a:r>
              <a:rPr lang="en-US" altLang="zh-CN" dirty="0"/>
              <a:t>HTML</a:t>
            </a:r>
            <a:r>
              <a:rPr lang="zh-CN" altLang="en-US" dirty="0"/>
              <a:t>和</a:t>
            </a:r>
            <a:r>
              <a:rPr lang="en-US" altLang="zh-CN" dirty="0"/>
              <a:t>CSS</a:t>
            </a:r>
            <a:r>
              <a:rPr lang="zh-CN" altLang="en-US" dirty="0"/>
              <a:t>等技术知识有一定了解。</a:t>
            </a:r>
            <a:endParaRPr lang="zh-CN" altLang="en-US" dirty="0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57" y="227329"/>
            <a:ext cx="2306241" cy="557961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23" y="1040657"/>
            <a:ext cx="772435" cy="77243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63915" y="1242208"/>
            <a:ext cx="519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01</a:t>
            </a:r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78" y="0"/>
            <a:ext cx="1221474" cy="122147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355898" y="353464"/>
            <a:ext cx="43338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可行性分析 </a:t>
            </a:r>
            <a:r>
              <a:rPr lang="en-US" altLang="zh-CN" sz="2400" b="1" dirty="0"/>
              <a:t>—— </a:t>
            </a:r>
            <a:r>
              <a:rPr lang="zh-CN" altLang="en-US" sz="2400" b="1" dirty="0"/>
              <a:t>技术可行性 </a:t>
            </a:r>
            <a:endParaRPr lang="en-US" altLang="zh-CN" sz="24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72" y="3635313"/>
            <a:ext cx="772435" cy="772435"/>
          </a:xfrm>
          <a:prstGeom prst="rect">
            <a:avLst/>
          </a:prstGeom>
        </p:spPr>
      </p:pic>
      <p:sp>
        <p:nvSpPr>
          <p:cNvPr id="3" name="TextBox 11"/>
          <p:cNvSpPr txBox="1"/>
          <p:nvPr/>
        </p:nvSpPr>
        <p:spPr>
          <a:xfrm>
            <a:off x="494398" y="3836047"/>
            <a:ext cx="519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10" name="文本框 6"/>
          <p:cNvSpPr txBox="1"/>
          <p:nvPr/>
        </p:nvSpPr>
        <p:spPr>
          <a:xfrm>
            <a:off x="1020503" y="3747654"/>
            <a:ext cx="84029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1" dirty="0"/>
              <a:t>云开发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      主要用于构建微信小程序的</a:t>
            </a:r>
            <a:r>
              <a:rPr lang="zh-CN" altLang="en-US" b="1" dirty="0"/>
              <a:t>后端服务</a:t>
            </a:r>
            <a:r>
              <a:rPr lang="zh-CN" altLang="en-US" dirty="0"/>
              <a:t>。云开发系统提供后端云服务功能，采用云函数、数据库和文件存储完成数据的存储、文件上传下载等功能。基于微信小程序云开发，</a:t>
            </a:r>
            <a:r>
              <a:rPr lang="zh-CN" altLang="en-US" b="1" dirty="0"/>
              <a:t>无需搭建服务器</a:t>
            </a:r>
            <a:r>
              <a:rPr lang="zh-CN" altLang="en-US" dirty="0"/>
              <a:t>，削弱后端概念和使用平台提供的 </a:t>
            </a:r>
            <a:r>
              <a:rPr lang="en-US" altLang="zh-CN" dirty="0"/>
              <a:t>API </a:t>
            </a:r>
            <a:r>
              <a:rPr lang="zh-CN" altLang="en-US" dirty="0"/>
              <a:t>接口，就可以快速的开发和上线。</a:t>
            </a:r>
            <a:r>
              <a:rPr lang="en-US" altLang="zh-CN" baseline="30000" dirty="0">
                <a:sym typeface="+mn-ea"/>
              </a:rPr>
              <a:t>[3]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      闫紫微同学学习过动态网络建设等课程，对云开发等知识有一定的了解。</a:t>
            </a:r>
            <a:endParaRPr lang="en-US" altLang="zh-C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13576" y="1179369"/>
            <a:ext cx="8402955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/>
                </a:solidFill>
              </a:rPr>
              <a:t>数据集</a:t>
            </a:r>
            <a:endParaRPr lang="en-US" altLang="zh-C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        </a:t>
            </a:r>
            <a:r>
              <a:rPr lang="zh-CN" altLang="en-US" dirty="0">
                <a:sym typeface="+mn-ea"/>
              </a:rPr>
              <a:t>在</a:t>
            </a:r>
            <a:r>
              <a:rPr lang="zh-CN" altLang="en-US" b="1" dirty="0">
                <a:sym typeface="+mn-ea"/>
              </a:rPr>
              <a:t>地图数据集</a:t>
            </a:r>
            <a:r>
              <a:rPr lang="zh-CN" altLang="en-US" dirty="0">
                <a:sym typeface="+mn-ea"/>
              </a:rPr>
              <a:t>方面，腾讯地图、微信地图等都可以提供</a:t>
            </a:r>
            <a:r>
              <a:rPr lang="zh-CN" altLang="en-US" b="1" dirty="0">
                <a:sym typeface="+mn-ea"/>
              </a:rPr>
              <a:t>开放的</a:t>
            </a:r>
            <a:r>
              <a:rPr lang="en-US" altLang="zh-CN" b="1" dirty="0">
                <a:sym typeface="+mn-ea"/>
              </a:rPr>
              <a:t>API</a:t>
            </a:r>
            <a:r>
              <a:rPr lang="zh-CN" altLang="en-US" dirty="0">
                <a:sym typeface="+mn-ea"/>
              </a:rPr>
              <a:t>。以腾讯地图为例，</a:t>
            </a:r>
            <a:r>
              <a:rPr lang="zh-CN" altLang="en-US" b="1" dirty="0">
                <a:sym typeface="+mn-ea"/>
              </a:rPr>
              <a:t>腾讯地图WebService API </a:t>
            </a:r>
            <a:r>
              <a:rPr lang="zh-CN" altLang="en-US" dirty="0">
                <a:sym typeface="+mn-ea"/>
              </a:rPr>
              <a:t>是基于HTTPS/HTTP协议的数据接口，开发者可以使用任何客户端、服务器和开发语言，按照腾讯地图WebService API规范，按需构建HTTPS请求，并获取结果数据（目前支持JSON/JSONP方式返回）。</a:t>
            </a:r>
            <a:r>
              <a:rPr lang="en-US" altLang="zh-CN" baseline="30000" dirty="0">
                <a:sym typeface="+mn-ea"/>
              </a:rPr>
              <a:t>[6] </a:t>
            </a:r>
            <a:endParaRPr lang="en-US" altLang="zh-CN" baseline="30000" dirty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ym typeface="+mn-ea"/>
              </a:rPr>
              <a:t>        在</a:t>
            </a:r>
            <a:r>
              <a:rPr lang="zh-CN" altLang="en-US" b="1" dirty="0">
                <a:sym typeface="+mn-ea"/>
              </a:rPr>
              <a:t>地点数据集</a:t>
            </a:r>
            <a:r>
              <a:rPr lang="zh-CN" altLang="en-US" dirty="0">
                <a:sym typeface="+mn-ea"/>
              </a:rPr>
              <a:t>方面，目前我们暂定使用</a:t>
            </a:r>
            <a:r>
              <a:rPr lang="en-US" altLang="zh-CN" b="1" dirty="0">
                <a:sym typeface="+mn-ea"/>
              </a:rPr>
              <a:t>Python</a:t>
            </a:r>
            <a:r>
              <a:rPr lang="zh-CN" altLang="en-US" b="1" dirty="0">
                <a:sym typeface="+mn-ea"/>
              </a:rPr>
              <a:t>网络爬虫技术</a:t>
            </a:r>
            <a:r>
              <a:rPr lang="zh-CN" altLang="en-US" dirty="0">
                <a:sym typeface="+mn-ea"/>
              </a:rPr>
              <a:t>，爬虫大众点评官网的部分数据。</a:t>
            </a:r>
            <a:endParaRPr lang="zh-CN" altLang="en-US" dirty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ym typeface="+mn-ea"/>
              </a:rPr>
              <a:t>        吴卓同学曾学习过</a:t>
            </a:r>
            <a:r>
              <a:rPr lang="en-US" altLang="zh-CN" dirty="0">
                <a:sym typeface="+mn-ea"/>
              </a:rPr>
              <a:t>Python</a:t>
            </a:r>
            <a:r>
              <a:rPr lang="zh-CN" altLang="en-US" dirty="0">
                <a:sym typeface="+mn-ea"/>
              </a:rPr>
              <a:t>公选课，了解一定的爬虫技术。</a:t>
            </a:r>
            <a:endParaRPr lang="zh-CN" altLang="en-US" dirty="0"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推荐算法</a:t>
            </a:r>
            <a:endParaRPr lang="zh-CN" altLang="en-US" b="1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>
                <a:sym typeface="+mn-ea"/>
              </a:rPr>
              <a:t>         我们选择最简单的推荐算法</a:t>
            </a:r>
            <a:r>
              <a:rPr lang="en-US" altLang="zh-CN" dirty="0" smtClean="0">
                <a:sym typeface="+mn-ea"/>
              </a:rPr>
              <a:t>——</a:t>
            </a:r>
            <a:r>
              <a:rPr lang="zh-CN" altLang="en-US" dirty="0" smtClean="0">
                <a:sym typeface="+mn-ea"/>
              </a:rPr>
              <a:t>基于内容的推荐算法。该算法可以找到许多案例与论文，方便查阅和修改。</a:t>
            </a:r>
            <a:endParaRPr lang="zh-CN" altLang="en-US" b="1" dirty="0" smtClean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57" y="227329"/>
            <a:ext cx="2306241" cy="557961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27" y="1082220"/>
            <a:ext cx="772435" cy="77243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58719" y="1283771"/>
            <a:ext cx="519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03</a:t>
            </a:r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54" y="0"/>
            <a:ext cx="1221474" cy="122147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423439" y="358659"/>
            <a:ext cx="43338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可行性分析 </a:t>
            </a:r>
            <a:r>
              <a:rPr lang="en-US" altLang="zh-CN" sz="2400" b="1" dirty="0"/>
              <a:t>—— </a:t>
            </a:r>
            <a:r>
              <a:rPr lang="zh-CN" altLang="en-US" sz="2400" b="1" dirty="0"/>
              <a:t>技术可行性 </a:t>
            </a:r>
            <a:endParaRPr lang="en-US" altLang="zh-CN" sz="2400" b="1" dirty="0"/>
          </a:p>
        </p:txBody>
      </p:sp>
      <p:pic>
        <p:nvPicPr>
          <p:cNvPr id="4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10" y="4726615"/>
            <a:ext cx="772435" cy="772435"/>
          </a:xfrm>
          <a:prstGeom prst="rect">
            <a:avLst/>
          </a:prstGeom>
        </p:spPr>
      </p:pic>
      <p:sp>
        <p:nvSpPr>
          <p:cNvPr id="5" name="TextBox 11"/>
          <p:cNvSpPr txBox="1"/>
          <p:nvPr/>
        </p:nvSpPr>
        <p:spPr>
          <a:xfrm>
            <a:off x="463236" y="4927349"/>
            <a:ext cx="519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04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97224" y="1072689"/>
            <a:ext cx="769325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1" dirty="0">
                <a:latin typeface="+mn-ea"/>
                <a:sym typeface="+mn-ea"/>
              </a:rPr>
              <a:t>人力资源充足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  <a:sym typeface="+mn-ea"/>
              </a:rPr>
              <a:t>    我们小组三名同学分工明确，合作默契，对学习充满热情，有</a:t>
            </a:r>
            <a:r>
              <a:rPr lang="zh-CN" altLang="en-US" b="1" dirty="0">
                <a:latin typeface="+mn-ea"/>
                <a:sym typeface="+mn-ea"/>
              </a:rPr>
              <a:t>足够人力资源</a:t>
            </a:r>
            <a:r>
              <a:rPr lang="zh-CN" altLang="en-US" dirty="0">
                <a:latin typeface="+mn-ea"/>
                <a:sym typeface="+mn-ea"/>
              </a:rPr>
              <a:t>完成该项目开发。</a:t>
            </a:r>
            <a:endParaRPr lang="zh-CN" altLang="en-US" dirty="0">
              <a:latin typeface="+mn-ea"/>
              <a:sym typeface="+mn-ea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882" y="384117"/>
            <a:ext cx="2306241" cy="557961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57" y="1015464"/>
            <a:ext cx="772435" cy="77243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50" y="2382905"/>
            <a:ext cx="772435" cy="77243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04883" y="1246043"/>
            <a:ext cx="519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87159" y="2606559"/>
            <a:ext cx="519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02</a:t>
            </a:r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08" y="0"/>
            <a:ext cx="1145678" cy="114567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423439" y="347461"/>
            <a:ext cx="47053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可行性分析</a:t>
            </a:r>
            <a:r>
              <a:rPr lang="zh-CN" altLang="en-US" sz="2400" b="1" dirty="0">
                <a:sym typeface="+mn-ea"/>
              </a:rPr>
              <a:t> </a:t>
            </a:r>
            <a:r>
              <a:rPr lang="en-US" altLang="zh-CN" sz="2400" b="1" dirty="0">
                <a:sym typeface="+mn-ea"/>
              </a:rPr>
              <a:t>—— </a:t>
            </a:r>
            <a:r>
              <a:rPr lang="zh-CN" altLang="en-US" sz="2400" b="1" dirty="0">
                <a:sym typeface="+mn-ea"/>
              </a:rPr>
              <a:t>经济可行性 </a:t>
            </a:r>
            <a:endParaRPr lang="zh-CN" altLang="en-US" sz="2400" b="1" dirty="0"/>
          </a:p>
        </p:txBody>
      </p:sp>
      <p:sp>
        <p:nvSpPr>
          <p:cNvPr id="2" name="TextBox 17"/>
          <p:cNvSpPr txBox="1"/>
          <p:nvPr/>
        </p:nvSpPr>
        <p:spPr>
          <a:xfrm>
            <a:off x="1475393" y="3915468"/>
            <a:ext cx="47053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可行性分析</a:t>
            </a:r>
            <a:r>
              <a:rPr lang="zh-CN" altLang="en-US" sz="2400" b="1" dirty="0">
                <a:sym typeface="+mn-ea"/>
              </a:rPr>
              <a:t> </a:t>
            </a:r>
            <a:r>
              <a:rPr lang="en-US" altLang="zh-CN" sz="2400" b="1" dirty="0">
                <a:sym typeface="+mn-ea"/>
              </a:rPr>
              <a:t>—— </a:t>
            </a:r>
            <a:r>
              <a:rPr lang="zh-CN" altLang="en-US" sz="2400" b="1" dirty="0">
                <a:sym typeface="+mn-ea"/>
              </a:rPr>
              <a:t>操作可行性 </a:t>
            </a:r>
            <a:endParaRPr lang="zh-CN" altLang="en-US" sz="2400" b="1" dirty="0"/>
          </a:p>
        </p:txBody>
      </p:sp>
      <p:sp>
        <p:nvSpPr>
          <p:cNvPr id="3" name="Text Box 2"/>
          <p:cNvSpPr txBox="1"/>
          <p:nvPr/>
        </p:nvSpPr>
        <p:spPr>
          <a:xfrm>
            <a:off x="1122968" y="4450485"/>
            <a:ext cx="7631430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>
                <a:latin typeface="+mn-ea"/>
                <a:sym typeface="+mn-ea"/>
              </a:rPr>
              <a:t>微信使用程度较高</a:t>
            </a:r>
            <a:endParaRPr lang="en-US" altLang="zh-CN" b="1" dirty="0">
              <a:latin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b="1" dirty="0">
                <a:latin typeface="+mn-ea"/>
                <a:sym typeface="+mn-ea"/>
              </a:rPr>
              <a:t>    </a:t>
            </a:r>
            <a:r>
              <a:rPr lang="zh-CN" altLang="en-US" dirty="0">
                <a:latin typeface="+mn-ea"/>
                <a:sym typeface="+mn-ea"/>
              </a:rPr>
              <a:t>微信自</a:t>
            </a:r>
            <a:r>
              <a:rPr lang="en-US" altLang="zh-CN" dirty="0">
                <a:latin typeface="+mn-ea"/>
                <a:sym typeface="+mn-ea"/>
              </a:rPr>
              <a:t>2011 </a:t>
            </a:r>
            <a:r>
              <a:rPr lang="zh-CN" altLang="en-US" dirty="0">
                <a:latin typeface="+mn-ea"/>
                <a:sym typeface="+mn-ea"/>
              </a:rPr>
              <a:t>年被正式发布以来，就保持着较高的关注度。截至</a:t>
            </a:r>
            <a:r>
              <a:rPr lang="en-US" altLang="zh-CN" dirty="0">
                <a:latin typeface="+mn-ea"/>
                <a:sym typeface="+mn-ea"/>
              </a:rPr>
              <a:t>2018</a:t>
            </a:r>
            <a:r>
              <a:rPr lang="zh-CN" altLang="en-US" dirty="0">
                <a:latin typeface="+mn-ea"/>
                <a:sym typeface="+mn-ea"/>
              </a:rPr>
              <a:t>年</a:t>
            </a:r>
            <a:r>
              <a:rPr lang="en-US" altLang="zh-CN" dirty="0">
                <a:latin typeface="+mn-ea"/>
                <a:sym typeface="+mn-ea"/>
              </a:rPr>
              <a:t>3</a:t>
            </a:r>
            <a:r>
              <a:rPr lang="zh-CN" altLang="en-US" dirty="0">
                <a:latin typeface="+mn-ea"/>
                <a:sym typeface="+mn-ea"/>
              </a:rPr>
              <a:t>月，微信于全球拥有</a:t>
            </a:r>
            <a:r>
              <a:rPr lang="zh-CN" altLang="en-US" b="1" dirty="0">
                <a:latin typeface="+mn-ea"/>
                <a:sym typeface="+mn-ea"/>
              </a:rPr>
              <a:t>超过约</a:t>
            </a:r>
            <a:r>
              <a:rPr lang="en-US" altLang="zh-CN" b="1" dirty="0">
                <a:latin typeface="+mn-ea"/>
                <a:sym typeface="+mn-ea"/>
              </a:rPr>
              <a:t>10</a:t>
            </a:r>
            <a:r>
              <a:rPr lang="zh-CN" altLang="en-US" b="1" dirty="0">
                <a:latin typeface="+mn-ea"/>
                <a:sym typeface="+mn-ea"/>
              </a:rPr>
              <a:t>亿活跃用户</a:t>
            </a:r>
            <a:r>
              <a:rPr lang="zh-CN" altLang="en-US" dirty="0">
                <a:latin typeface="+mn-ea"/>
                <a:sym typeface="+mn-ea"/>
              </a:rPr>
              <a:t>，拥有较高的关注度、庞大的用户基数、良好的用户体验、成熟的用户使用行为。</a:t>
            </a:r>
            <a:r>
              <a:rPr lang="en-US" altLang="zh-CN" baseline="30000" dirty="0">
                <a:latin typeface="+mn-ea"/>
                <a:sym typeface="+mn-ea"/>
              </a:rPr>
              <a:t>[7]</a:t>
            </a:r>
            <a:r>
              <a:rPr lang="zh-CN" altLang="en-US" dirty="0">
                <a:latin typeface="+mn-ea"/>
                <a:sym typeface="+mn-ea"/>
              </a:rPr>
              <a:t>可以看出，用户</a:t>
            </a:r>
            <a:r>
              <a:rPr lang="zh-CN" altLang="en-US" b="1" dirty="0">
                <a:latin typeface="+mn-ea"/>
                <a:sym typeface="+mn-ea"/>
              </a:rPr>
              <a:t>熟悉微信小程序的操作</a:t>
            </a:r>
            <a:r>
              <a:rPr lang="zh-CN" altLang="en-US" dirty="0">
                <a:latin typeface="+mn-ea"/>
                <a:sym typeface="+mn-ea"/>
              </a:rPr>
              <a:t>。</a:t>
            </a:r>
            <a:endParaRPr lang="en-US" dirty="0"/>
          </a:p>
        </p:txBody>
      </p:sp>
      <p:pic>
        <p:nvPicPr>
          <p:cNvPr id="4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41" y="4372301"/>
            <a:ext cx="772435" cy="772435"/>
          </a:xfrm>
          <a:prstGeom prst="rect">
            <a:avLst/>
          </a:prstGeom>
        </p:spPr>
      </p:pic>
      <p:sp>
        <p:nvSpPr>
          <p:cNvPr id="5" name="TextBox 13"/>
          <p:cNvSpPr txBox="1"/>
          <p:nvPr/>
        </p:nvSpPr>
        <p:spPr>
          <a:xfrm>
            <a:off x="497550" y="4595955"/>
            <a:ext cx="519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96241" y="2478232"/>
            <a:ext cx="7512627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+mn-ea"/>
              </a:rPr>
              <a:t>开发成本较低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    </a:t>
            </a:r>
            <a:r>
              <a:rPr lang="zh-CN" altLang="en-US" dirty="0">
                <a:latin typeface="+mn-ea"/>
              </a:rPr>
              <a:t>由于小程序</a:t>
            </a:r>
            <a:r>
              <a:rPr lang="zh-CN" altLang="en-US" b="1" dirty="0">
                <a:latin typeface="+mn-ea"/>
              </a:rPr>
              <a:t>依附于微信</a:t>
            </a:r>
            <a:r>
              <a:rPr lang="zh-CN" altLang="en-US" dirty="0">
                <a:latin typeface="+mn-ea"/>
              </a:rPr>
              <a:t>，因此无需开发多种版本以适应不同的操作系统。相较于传统</a:t>
            </a:r>
            <a:r>
              <a:rPr lang="en-US" altLang="zh-CN" dirty="0">
                <a:latin typeface="+mn-ea"/>
              </a:rPr>
              <a:t>App, </a:t>
            </a:r>
            <a:r>
              <a:rPr lang="zh-CN" altLang="en-US" dirty="0">
                <a:latin typeface="+mn-ea"/>
              </a:rPr>
              <a:t>小程序</a:t>
            </a:r>
            <a:r>
              <a:rPr lang="zh-CN" altLang="en-US" b="1" dirty="0">
                <a:latin typeface="+mn-ea"/>
              </a:rPr>
              <a:t>减少了开发与维护的成本</a:t>
            </a:r>
            <a:r>
              <a:rPr lang="zh-CN" altLang="en-US" dirty="0">
                <a:latin typeface="+mn-ea"/>
              </a:rPr>
              <a:t>。</a:t>
            </a:r>
            <a:r>
              <a:rPr lang="en-US" altLang="zh-CN" baseline="30000" dirty="0">
                <a:latin typeface="+mn-ea"/>
              </a:rPr>
              <a:t>[5]</a:t>
            </a:r>
            <a:endParaRPr lang="en-US" altLang="zh-CN" baseline="30000" dirty="0">
              <a:latin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100112" y="1146868"/>
            <a:ext cx="7693251" cy="2023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1" dirty="0">
                <a:latin typeface="+mn-ea"/>
              </a:rPr>
              <a:t>新的社交需求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    </a:t>
            </a:r>
            <a:r>
              <a:rPr lang="zh-CN" altLang="zh-CN" dirty="0">
                <a:latin typeface="+mn-ea"/>
              </a:rPr>
              <a:t>随着社交网络的普及，</a:t>
            </a:r>
            <a:r>
              <a:rPr lang="zh-CN" altLang="zh-CN" b="1" dirty="0">
                <a:latin typeface="+mn-ea"/>
              </a:rPr>
              <a:t>拍照分享</a:t>
            </a:r>
            <a:r>
              <a:rPr lang="zh-CN" altLang="zh-CN" dirty="0">
                <a:latin typeface="+mn-ea"/>
              </a:rPr>
              <a:t>逐渐成为人们的习惯。</a:t>
            </a:r>
            <a:r>
              <a:rPr lang="zh-CN" altLang="zh-CN" dirty="0"/>
              <a:t>各大手机应用商城和微信上</a:t>
            </a:r>
            <a:r>
              <a:rPr lang="zh-CN" altLang="en-US" dirty="0"/>
              <a:t>，</a:t>
            </a:r>
            <a:r>
              <a:rPr lang="zh-CN" altLang="zh-CN" dirty="0"/>
              <a:t>此类应用或小程序数量较少，种类单一。同时，我们发现年轻人热衷于在小众景点留下足迹、喜爱打卡大家推荐的地点。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baseline="30000" dirty="0">
              <a:latin typeface="+mn-ea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677" y="227329"/>
            <a:ext cx="2306241" cy="557961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46" y="1060953"/>
            <a:ext cx="772435" cy="77243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67" y="3755950"/>
            <a:ext cx="772435" cy="77243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50272" y="1291532"/>
            <a:ext cx="519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83292" y="3976137"/>
            <a:ext cx="519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01</a:t>
            </a:r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86" y="0"/>
            <a:ext cx="1221474" cy="122147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456344" y="355600"/>
            <a:ext cx="47053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可行性分析</a:t>
            </a:r>
            <a:r>
              <a:rPr lang="zh-CN" altLang="en-US" sz="2400" b="1" dirty="0">
                <a:sym typeface="+mn-ea"/>
              </a:rPr>
              <a:t> </a:t>
            </a:r>
            <a:r>
              <a:rPr lang="en-US" altLang="zh-CN" sz="2400" b="1" dirty="0">
                <a:sym typeface="+mn-ea"/>
              </a:rPr>
              <a:t>—— </a:t>
            </a:r>
            <a:r>
              <a:rPr lang="zh-CN" altLang="en-US" sz="2400" b="1" dirty="0">
                <a:sym typeface="+mn-ea"/>
              </a:rPr>
              <a:t>社会可行性 </a:t>
            </a:r>
            <a:endParaRPr lang="zh-CN" altLang="en-US" sz="2400" b="1" dirty="0"/>
          </a:p>
        </p:txBody>
      </p:sp>
      <p:sp>
        <p:nvSpPr>
          <p:cNvPr id="2" name="TextBox 17"/>
          <p:cNvSpPr txBox="1"/>
          <p:nvPr/>
        </p:nvSpPr>
        <p:spPr>
          <a:xfrm>
            <a:off x="1440758" y="3144866"/>
            <a:ext cx="47053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可行性分析</a:t>
            </a:r>
            <a:r>
              <a:rPr lang="zh-CN" altLang="en-US" sz="2400" b="1" dirty="0">
                <a:sym typeface="+mn-ea"/>
              </a:rPr>
              <a:t> </a:t>
            </a:r>
            <a:r>
              <a:rPr lang="en-US" altLang="zh-CN" sz="2400" b="1" dirty="0">
                <a:sym typeface="+mn-ea"/>
              </a:rPr>
              <a:t>—— </a:t>
            </a:r>
            <a:r>
              <a:rPr lang="zh-CN" altLang="en-US" sz="2400" b="1" dirty="0">
                <a:sym typeface="+mn-ea"/>
              </a:rPr>
              <a:t>法律可行性 </a:t>
            </a:r>
            <a:endParaRPr lang="zh-CN" altLang="en-US" sz="2400" b="1" dirty="0"/>
          </a:p>
        </p:txBody>
      </p:sp>
      <p:sp>
        <p:nvSpPr>
          <p:cNvPr id="3" name="文本框 6"/>
          <p:cNvSpPr txBox="1"/>
          <p:nvPr/>
        </p:nvSpPr>
        <p:spPr>
          <a:xfrm>
            <a:off x="1115352" y="3848101"/>
            <a:ext cx="7693251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1" dirty="0">
                <a:latin typeface="+mn-ea"/>
              </a:rPr>
              <a:t>爬虫是否违法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    </a:t>
            </a:r>
            <a:r>
              <a:rPr lang="zh-CN" altLang="zh-CN" dirty="0">
                <a:latin typeface="+mn-ea"/>
              </a:rPr>
              <a:t>目前尚</a:t>
            </a:r>
            <a:r>
              <a:rPr lang="zh-CN" altLang="zh-CN" b="1" dirty="0">
                <a:latin typeface="+mn-ea"/>
              </a:rPr>
              <a:t>没有</a:t>
            </a:r>
            <a:r>
              <a:rPr lang="zh-CN" altLang="zh-CN" dirty="0">
                <a:latin typeface="+mn-ea"/>
              </a:rPr>
              <a:t>任何法律明确规定，类似爬虫这样的行为违法。如何使用爬虫获取的数据和信息，大多数情况都是有明确的规定的。其次，我们爬取出来的</a:t>
            </a:r>
            <a:r>
              <a:rPr lang="zh-CN" altLang="zh-CN" dirty="0">
                <a:latin typeface="+mn-ea"/>
                <a:sym typeface="+mn-ea"/>
              </a:rPr>
              <a:t>图片</a:t>
            </a:r>
            <a:r>
              <a:rPr lang="zh-CN" altLang="zh-CN" b="1" dirty="0">
                <a:latin typeface="+mn-ea"/>
                <a:sym typeface="+mn-ea"/>
              </a:rPr>
              <a:t>不</a:t>
            </a:r>
            <a:r>
              <a:rPr lang="zh-CN" altLang="zh-CN" b="1" dirty="0">
                <a:latin typeface="+mn-ea"/>
              </a:rPr>
              <a:t>作为商用</a:t>
            </a:r>
            <a:r>
              <a:rPr lang="zh-CN" altLang="zh-CN" dirty="0">
                <a:latin typeface="+mn-ea"/>
              </a:rPr>
              <a:t>，更不爬取个人隐私数据去公开买卖。所以我们的爬虫操作并不违法任何法律。</a:t>
            </a:r>
            <a:r>
              <a:rPr lang="en-US" altLang="zh-CN" baseline="30000" dirty="0">
                <a:latin typeface="+mn-ea"/>
                <a:sym typeface="+mn-ea"/>
              </a:rPr>
              <a:t>[8]</a:t>
            </a:r>
            <a:endParaRPr lang="en-US" altLang="zh-CN" dirty="0">
              <a:latin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610619"/>
            <a:ext cx="12192000" cy="36931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PA_图片 2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910" y="467301"/>
            <a:ext cx="1294542" cy="2496616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3504049" y="3073031"/>
            <a:ext cx="4981571" cy="2043136"/>
            <a:chOff x="5042080" y="1834768"/>
            <a:chExt cx="4981571" cy="2043136"/>
          </a:xfrm>
        </p:grpSpPr>
        <p:sp>
          <p:nvSpPr>
            <p:cNvPr id="7" name="文本框 7"/>
            <p:cNvSpPr txBox="1"/>
            <p:nvPr/>
          </p:nvSpPr>
          <p:spPr>
            <a:xfrm>
              <a:off x="6377241" y="1834768"/>
              <a:ext cx="2659498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4400" b="1" dirty="0">
                  <a:latin typeface="Bodoni MT Black" panose="02070A03080606020203" pitchFamily="18" charset="0"/>
                  <a:ea typeface="汉仪良品线简" panose="00020600040101010101" pitchFamily="18" charset="-122"/>
                  <a:cs typeface="+mn-ea"/>
                  <a:sym typeface="+mn-lt"/>
                </a:rPr>
                <a:t>Part 05</a:t>
              </a:r>
              <a:endParaRPr lang="zh-CN" altLang="en-US" sz="4400" b="1" dirty="0">
                <a:latin typeface="Bodoni MT Black" panose="02070A03080606020203" pitchFamily="18" charset="0"/>
                <a:ea typeface="汉仪良品线简" panose="00020600040101010101" pitchFamily="18" charset="-122"/>
                <a:cs typeface="+mn-ea"/>
                <a:sym typeface="+mn-lt"/>
              </a:endParaRPr>
            </a:p>
          </p:txBody>
        </p:sp>
        <p:sp>
          <p:nvSpPr>
            <p:cNvPr id="9" name="文本框 9"/>
            <p:cNvSpPr txBox="1"/>
            <p:nvPr/>
          </p:nvSpPr>
          <p:spPr>
            <a:xfrm>
              <a:off x="5042080" y="2586314"/>
              <a:ext cx="4981571" cy="1291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20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小组分工</a:t>
              </a:r>
              <a:endParaRPr lang="en-US" altLang="zh-CN" sz="32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lt"/>
                </a:rPr>
                <a:t> </a:t>
              </a:r>
              <a:r>
                <a:rPr lang="en-US" altLang="zh-CN" sz="140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uLnTx/>
                  <a:uFillTx/>
                  <a:ea typeface="方正舒体" panose="02010601030101010101" charset="-122"/>
                  <a:sym typeface="+mn-ea"/>
                </a:rPr>
                <a:t>Division of Labor</a:t>
              </a:r>
              <a:endParaRPr lang="en-US" altLang="zh-CN" sz="14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方正舒体" panose="02010601030101010101" charset="-122"/>
                <a:sym typeface="+mn-ea"/>
              </a:endParaRPr>
            </a:p>
            <a:p>
              <a:pPr algn="ctr"/>
              <a:endParaRPr lang="zh-CN" altLang="en-US" sz="14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稻壳儿春秋广告/盗版必究        原创来源：http://chn.docer.com/works?userid=199329941#!/work_time"/>
          <p:cNvSpPr>
            <a:spLocks noChangeArrowheads="1"/>
          </p:cNvSpPr>
          <p:nvPr/>
        </p:nvSpPr>
        <p:spPr bwMode="auto">
          <a:xfrm>
            <a:off x="711370" y="2255123"/>
            <a:ext cx="343308" cy="3114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sz="310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21130" y="2019935"/>
            <a:ext cx="8368665" cy="3316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>
                <a:latin typeface="+mn-ea"/>
              </a:rPr>
              <a:t>闫紫微：小组任务安排、查找相关文献、</a:t>
            </a:r>
            <a:r>
              <a:rPr lang="en-US" altLang="zh-CN" dirty="0">
                <a:latin typeface="+mn-ea"/>
              </a:rPr>
              <a:t>PPT</a:t>
            </a:r>
            <a:r>
              <a:rPr lang="zh-CN" altLang="en-US" dirty="0">
                <a:latin typeface="+mn-ea"/>
              </a:rPr>
              <a:t>实现技术模块和技术可行性分析模块制作。（</a:t>
            </a:r>
            <a:r>
              <a:rPr lang="en-US" altLang="zh-CN" dirty="0">
                <a:latin typeface="+mn-ea"/>
              </a:rPr>
              <a:t>99</a:t>
            </a:r>
            <a:r>
              <a:rPr lang="zh-CN" altLang="en-US" dirty="0">
                <a:latin typeface="+mn-ea"/>
              </a:rPr>
              <a:t>）</a:t>
            </a:r>
            <a:endParaRPr lang="en-US" altLang="zh-CN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+mn-ea"/>
              </a:rPr>
              <a:t>王心怡：深度学习相关文献查找，</a:t>
            </a:r>
            <a:r>
              <a:rPr lang="en-US" altLang="zh-CN" dirty="0">
                <a:latin typeface="+mn-ea"/>
              </a:rPr>
              <a:t>PPT</a:t>
            </a:r>
            <a:r>
              <a:rPr lang="zh-CN" altLang="en-US" dirty="0">
                <a:latin typeface="+mn-ea"/>
              </a:rPr>
              <a:t>目录、主题介绍模块、页面对比模块和其他可行性分析模块的制作。（</a:t>
            </a:r>
            <a:r>
              <a:rPr lang="en-US" altLang="zh-CN" dirty="0">
                <a:latin typeface="+mn-ea"/>
              </a:rPr>
              <a:t>97</a:t>
            </a:r>
            <a:r>
              <a:rPr lang="zh-CN" altLang="en-US" dirty="0">
                <a:latin typeface="+mn-ea"/>
              </a:rPr>
              <a:t>）</a:t>
            </a:r>
            <a:endParaRPr lang="en-US" altLang="zh-CN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+mn-ea"/>
              </a:rPr>
              <a:t>吴  卓：地点数据集采集，</a:t>
            </a:r>
            <a:r>
              <a:rPr lang="en-US" altLang="zh-CN" dirty="0">
                <a:latin typeface="+mn-ea"/>
              </a:rPr>
              <a:t>PPT</a:t>
            </a:r>
            <a:r>
              <a:rPr lang="zh-CN" altLang="en-US" dirty="0">
                <a:latin typeface="+mn-ea"/>
              </a:rPr>
              <a:t>功能模块、用户群体模块、成员分工模块的制作。（</a:t>
            </a:r>
            <a:r>
              <a:rPr lang="en-US" altLang="zh-CN" dirty="0">
                <a:latin typeface="+mn-ea"/>
              </a:rPr>
              <a:t>98</a:t>
            </a:r>
            <a:r>
              <a:rPr lang="zh-CN" altLang="en-US" dirty="0">
                <a:latin typeface="+mn-ea"/>
              </a:rPr>
              <a:t>）</a:t>
            </a:r>
            <a:endParaRPr lang="en-US" altLang="zh-CN" dirty="0">
              <a:latin typeface="+mn-ea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397" y="238124"/>
            <a:ext cx="2306241" cy="5579615"/>
          </a:xfrm>
          <a:prstGeom prst="rect">
            <a:avLst/>
          </a:prstGeom>
        </p:spPr>
      </p:pic>
      <p:sp>
        <p:nvSpPr>
          <p:cNvPr id="19" name="稻壳儿春秋广告/盗版必究        原创来源：http://chn.docer.com/works?userid=199329941#!/work_time"/>
          <p:cNvSpPr>
            <a:spLocks noChangeArrowheads="1"/>
          </p:cNvSpPr>
          <p:nvPr/>
        </p:nvSpPr>
        <p:spPr bwMode="auto">
          <a:xfrm>
            <a:off x="723494" y="3353096"/>
            <a:ext cx="343308" cy="3114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sz="310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20" name="稻壳儿春秋广告/盗版必究        原创来源：http://chn.docer.com/works?userid=199329941#!/work_time"/>
          <p:cNvSpPr>
            <a:spLocks noChangeArrowheads="1"/>
          </p:cNvSpPr>
          <p:nvPr/>
        </p:nvSpPr>
        <p:spPr bwMode="auto">
          <a:xfrm>
            <a:off x="725225" y="4425090"/>
            <a:ext cx="343308" cy="3114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sz="310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+mn-ea"/>
              <a:sym typeface="+mn-lt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7" y="300251"/>
            <a:ext cx="1221474" cy="122147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595005" y="758536"/>
            <a:ext cx="3039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成员分工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642369"/>
            <a:ext cx="12192000" cy="36931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PA_图片 2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910" y="467301"/>
            <a:ext cx="1294542" cy="2496616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3504049" y="3073031"/>
            <a:ext cx="4981571" cy="2043136"/>
            <a:chOff x="5042080" y="1834768"/>
            <a:chExt cx="4981571" cy="2043136"/>
          </a:xfrm>
        </p:grpSpPr>
        <p:sp>
          <p:nvSpPr>
            <p:cNvPr id="7" name="文本框 7"/>
            <p:cNvSpPr txBox="1"/>
            <p:nvPr/>
          </p:nvSpPr>
          <p:spPr>
            <a:xfrm>
              <a:off x="6377241" y="1834768"/>
              <a:ext cx="2659498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4400" b="1" dirty="0">
                  <a:latin typeface="Bodoni MT Black" panose="02070A03080606020203" pitchFamily="18" charset="0"/>
                  <a:ea typeface="汉仪良品线简" panose="00020600040101010101" pitchFamily="18" charset="-122"/>
                  <a:cs typeface="+mn-ea"/>
                  <a:sym typeface="+mn-lt"/>
                </a:rPr>
                <a:t>Part 06</a:t>
              </a:r>
              <a:endParaRPr lang="zh-CN" altLang="en-US" sz="4400" b="1" dirty="0">
                <a:latin typeface="Bodoni MT Black" panose="02070A03080606020203" pitchFamily="18" charset="0"/>
                <a:ea typeface="汉仪良品线简" panose="00020600040101010101" pitchFamily="18" charset="-122"/>
                <a:cs typeface="+mn-ea"/>
                <a:sym typeface="+mn-lt"/>
              </a:endParaRPr>
            </a:p>
          </p:txBody>
        </p:sp>
        <p:sp>
          <p:nvSpPr>
            <p:cNvPr id="9" name="文本框 9"/>
            <p:cNvSpPr txBox="1"/>
            <p:nvPr/>
          </p:nvSpPr>
          <p:spPr>
            <a:xfrm>
              <a:off x="5042080" y="2586314"/>
              <a:ext cx="4981571" cy="1291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20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参考资料</a:t>
              </a:r>
              <a:endParaRPr lang="en-US" altLang="zh-CN" sz="32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lt"/>
                </a:rPr>
                <a:t> </a:t>
              </a:r>
              <a:r>
                <a:rPr lang="en-US" altLang="zh-CN" sz="140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uLnTx/>
                  <a:uFillTx/>
                  <a:ea typeface="方正舒体" panose="02010601030101010101" charset="-122"/>
                  <a:sym typeface="+mn-ea"/>
                </a:rPr>
                <a:t>Reference</a:t>
              </a:r>
              <a:endParaRPr lang="en-US" altLang="zh-CN" sz="14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方正舒体" panose="02010601030101010101" charset="-122"/>
                <a:sym typeface="+mn-ea"/>
              </a:endParaRPr>
            </a:p>
            <a:p>
              <a:pPr algn="ctr"/>
              <a:endParaRPr lang="zh-CN" altLang="en-US" sz="14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0"/>
          <p:cNvSpPr txBox="1"/>
          <p:nvPr/>
        </p:nvSpPr>
        <p:spPr>
          <a:xfrm>
            <a:off x="1745453" y="529893"/>
            <a:ext cx="5048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t">
              <a:defRPr/>
            </a:pPr>
            <a:r>
              <a:rPr lang="zh-CN" altLang="en-US" sz="2800" b="1" kern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+mn-ea"/>
                <a:sym typeface="+mn-ea"/>
              </a:rPr>
              <a:t>参考文献</a:t>
            </a:r>
            <a:endParaRPr lang="zh-CN" altLang="en-US" sz="2800" b="1" kern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+mn-ea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81" y="177421"/>
            <a:ext cx="1221474" cy="122147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62777" y="1398895"/>
            <a:ext cx="10592577" cy="5077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  <a:sym typeface="+mn-ea"/>
              </a:rPr>
              <a:t>[1]APP Pott</a:t>
            </a:r>
            <a:endParaRPr lang="zh-CN" altLang="en-US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[2]QQ</a:t>
            </a:r>
            <a:r>
              <a:rPr lang="zh-CN" altLang="en-US" dirty="0">
                <a:latin typeface="+mn-ea"/>
              </a:rPr>
              <a:t>音乐年度报告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[</a:t>
            </a:r>
            <a:r>
              <a:rPr lang="en-US" altLang="zh-CN" dirty="0">
                <a:latin typeface="+mn-ea"/>
              </a:rPr>
              <a:t>3</a:t>
            </a:r>
            <a:r>
              <a:rPr lang="zh-CN" altLang="en-US" dirty="0">
                <a:latin typeface="+mn-ea"/>
              </a:rPr>
              <a:t>]李珊. 基于微信小程序的学生活动管理系统的设计与实现[D].广东工业大学,2019.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[4]</a:t>
            </a:r>
            <a:r>
              <a:rPr lang="zh-CN" altLang="en-US" dirty="0">
                <a:latin typeface="+mn-ea"/>
              </a:rPr>
              <a:t>微信开放文档</a:t>
            </a:r>
            <a:r>
              <a:rPr lang="en-US" altLang="zh-CN" dirty="0">
                <a:latin typeface="+mn-ea"/>
              </a:rPr>
              <a:t>[EB/OL].https://developers.weixin.qq.com/</a:t>
            </a:r>
            <a:r>
              <a:rPr lang="en-US" altLang="zh-CN" dirty="0" err="1">
                <a:latin typeface="+mn-ea"/>
              </a:rPr>
              <a:t>miniprogram</a:t>
            </a:r>
            <a:r>
              <a:rPr lang="en-US" altLang="zh-CN" dirty="0">
                <a:latin typeface="+mn-ea"/>
              </a:rPr>
              <a:t>/dev/</a:t>
            </a:r>
            <a:r>
              <a:rPr lang="en-US" altLang="zh-CN" dirty="0" err="1">
                <a:latin typeface="+mn-ea"/>
              </a:rPr>
              <a:t>wxcloud</a:t>
            </a:r>
            <a:r>
              <a:rPr lang="en-US" altLang="zh-CN" dirty="0">
                <a:latin typeface="+mn-ea"/>
              </a:rPr>
              <a:t>/basis/getting-started.html.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[5]</a:t>
            </a:r>
            <a:r>
              <a:rPr lang="zh-CN" altLang="en-US" dirty="0">
                <a:latin typeface="+mn-ea"/>
              </a:rPr>
              <a:t>丁轩昂</a:t>
            </a:r>
            <a:r>
              <a:rPr lang="en-US" altLang="zh-CN" dirty="0">
                <a:latin typeface="+mn-ea"/>
              </a:rPr>
              <a:t>. </a:t>
            </a:r>
            <a:r>
              <a:rPr lang="zh-CN" altLang="en-US" dirty="0">
                <a:latin typeface="+mn-ea"/>
              </a:rPr>
              <a:t>基于深度神经网络的地理兴趣点推荐模型研究</a:t>
            </a:r>
            <a:r>
              <a:rPr lang="en-US" altLang="zh-CN" dirty="0">
                <a:latin typeface="+mn-ea"/>
              </a:rPr>
              <a:t>[D].</a:t>
            </a:r>
            <a:r>
              <a:rPr lang="zh-CN" altLang="en-US" dirty="0">
                <a:latin typeface="+mn-ea"/>
              </a:rPr>
              <a:t>华中科技大学</a:t>
            </a:r>
            <a:r>
              <a:rPr lang="en-US" altLang="zh-CN" dirty="0">
                <a:latin typeface="+mn-ea"/>
              </a:rPr>
              <a:t>,2019.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  <a:sym typeface="+mn-ea"/>
              </a:rPr>
              <a:t>[6]</a:t>
            </a:r>
            <a:r>
              <a:rPr lang="zh-CN" altLang="en-US" dirty="0">
                <a:latin typeface="+mn-ea"/>
                <a:sym typeface="+mn-ea"/>
              </a:rPr>
              <a:t>腾讯位置服务</a:t>
            </a:r>
            <a:endParaRPr lang="en-US" altLang="zh-CN" dirty="0">
              <a:latin typeface="+mn-ea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  <a:sym typeface="+mn-ea"/>
              </a:rPr>
              <a:t>[EB/OL].</a:t>
            </a:r>
            <a:r>
              <a:rPr lang="en-US" altLang="zh-CN" dirty="0">
                <a:latin typeface="+mn-ea"/>
              </a:rPr>
              <a:t>https://lbs.qq.com/service/webService/webServiceGuide/webServiceOverview.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[7]</a:t>
            </a:r>
            <a:r>
              <a:rPr lang="zh-CN" altLang="en-US" dirty="0">
                <a:latin typeface="+mn-ea"/>
              </a:rPr>
              <a:t>陆禹文</a:t>
            </a:r>
            <a:r>
              <a:rPr lang="en-US" altLang="zh-CN" dirty="0">
                <a:latin typeface="+mn-ea"/>
              </a:rPr>
              <a:t>. </a:t>
            </a:r>
            <a:r>
              <a:rPr lang="zh-CN" altLang="en-US" dirty="0">
                <a:latin typeface="+mn-ea"/>
              </a:rPr>
              <a:t>基于微信小程序的移动学习平台的设计、开发及应用</a:t>
            </a:r>
            <a:r>
              <a:rPr lang="en-US" altLang="zh-CN" dirty="0">
                <a:latin typeface="+mn-ea"/>
              </a:rPr>
              <a:t>[D].</a:t>
            </a:r>
            <a:r>
              <a:rPr lang="zh-CN" altLang="en-US" dirty="0">
                <a:latin typeface="+mn-ea"/>
              </a:rPr>
              <a:t>兰州大学</a:t>
            </a:r>
            <a:r>
              <a:rPr lang="en-US" altLang="zh-CN" dirty="0">
                <a:latin typeface="+mn-ea"/>
              </a:rPr>
              <a:t>,2020.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  <a:sym typeface="+mn-ea"/>
              </a:rPr>
              <a:t>[8]</a:t>
            </a:r>
            <a:r>
              <a:rPr lang="zh-CN" altLang="en-US" dirty="0">
                <a:latin typeface="+mn-ea"/>
                <a:sym typeface="+mn-ea"/>
              </a:rPr>
              <a:t>知乎</a:t>
            </a:r>
            <a:r>
              <a:rPr lang="en-US" altLang="zh-CN" dirty="0">
                <a:latin typeface="+mn-ea"/>
                <a:sym typeface="+mn-ea"/>
              </a:rPr>
              <a:t>——</a:t>
            </a:r>
            <a:r>
              <a:rPr lang="zh-CN" altLang="en-US" dirty="0">
                <a:latin typeface="+mn-ea"/>
                <a:sym typeface="+mn-ea"/>
              </a:rPr>
              <a:t>爬虫是否违法</a:t>
            </a:r>
            <a:endParaRPr lang="en-US" altLang="zh-CN" dirty="0">
              <a:latin typeface="+mn-ea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  <a:sym typeface="+mn-ea"/>
              </a:rPr>
              <a:t>[EB/OL].</a:t>
            </a:r>
            <a:r>
              <a:rPr lang="en-US" altLang="zh-CN" dirty="0">
                <a:latin typeface="+mn-ea"/>
              </a:rPr>
              <a:t>https://www.zhihu.com/question/291554395.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[9]</a:t>
            </a:r>
            <a:r>
              <a:rPr lang="zh-CN" altLang="en-US" dirty="0">
                <a:latin typeface="+mn-ea"/>
              </a:rPr>
              <a:t>王玉洋</a:t>
            </a:r>
            <a:r>
              <a:rPr lang="en-US" altLang="zh-CN" dirty="0">
                <a:latin typeface="+mn-ea"/>
              </a:rPr>
              <a:t>. </a:t>
            </a:r>
            <a:r>
              <a:rPr lang="zh-CN" altLang="en-US" dirty="0">
                <a:latin typeface="+mn-ea"/>
              </a:rPr>
              <a:t>基于微信小程序的移动学习平台环境构建与系统设计开发</a:t>
            </a:r>
            <a:r>
              <a:rPr lang="en-US" altLang="zh-CN" dirty="0">
                <a:latin typeface="+mn-ea"/>
              </a:rPr>
              <a:t>[D].</a:t>
            </a:r>
            <a:r>
              <a:rPr lang="zh-CN" altLang="en-US" dirty="0">
                <a:latin typeface="+mn-ea"/>
              </a:rPr>
              <a:t>南京大学</a:t>
            </a:r>
            <a:r>
              <a:rPr lang="en-US" altLang="zh-CN" dirty="0">
                <a:latin typeface="+mn-ea"/>
              </a:rPr>
              <a:t>,2018.</a:t>
            </a:r>
            <a:endParaRPr lang="en-US" altLang="zh-CN" dirty="0">
              <a:latin typeface="+mn-e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642369"/>
            <a:ext cx="12192000" cy="36931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PA_图片 2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910" y="467301"/>
            <a:ext cx="1294542" cy="249661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836575" y="3258091"/>
            <a:ext cx="8518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/>
              <a:t>谢 谢 观 看 ！</a:t>
            </a:r>
            <a:endParaRPr lang="zh-CN" altLang="en-US" sz="32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611195"/>
            <a:ext cx="12192000" cy="36931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PA_图片 2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910" y="467301"/>
            <a:ext cx="1294542" cy="2496616"/>
          </a:xfrm>
          <a:prstGeom prst="rect">
            <a:avLst/>
          </a:prstGeom>
        </p:spPr>
      </p:pic>
      <p:grpSp>
        <p:nvGrpSpPr>
          <p:cNvPr id="3" name="组合 4"/>
          <p:cNvGrpSpPr/>
          <p:nvPr/>
        </p:nvGrpSpPr>
        <p:grpSpPr>
          <a:xfrm>
            <a:off x="3504049" y="3073031"/>
            <a:ext cx="4981571" cy="1827871"/>
            <a:chOff x="5042080" y="1834768"/>
            <a:chExt cx="4981571" cy="1827871"/>
          </a:xfrm>
        </p:grpSpPr>
        <p:sp>
          <p:nvSpPr>
            <p:cNvPr id="6" name="文本框 7"/>
            <p:cNvSpPr txBox="1"/>
            <p:nvPr/>
          </p:nvSpPr>
          <p:spPr>
            <a:xfrm>
              <a:off x="6377241" y="1834768"/>
              <a:ext cx="2659498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4400" b="1" dirty="0">
                  <a:latin typeface="Bodoni MT Black" panose="02070A03080606020203" pitchFamily="18" charset="0"/>
                  <a:ea typeface="汉仪良品线简" panose="00020600040101010101" pitchFamily="18" charset="-122"/>
                  <a:cs typeface="+mn-ea"/>
                  <a:sym typeface="+mn-lt"/>
                </a:rPr>
                <a:t>Part 01</a:t>
              </a:r>
              <a:endParaRPr lang="zh-CN" altLang="en-US" sz="4400" b="1" dirty="0">
                <a:latin typeface="Bodoni MT Black" panose="02070A03080606020203" pitchFamily="18" charset="0"/>
                <a:ea typeface="汉仪良品线简" panose="00020600040101010101" pitchFamily="18" charset="-122"/>
                <a:cs typeface="+mn-ea"/>
                <a:sym typeface="+mn-lt"/>
              </a:endParaRPr>
            </a:p>
          </p:txBody>
        </p:sp>
        <p:sp>
          <p:nvSpPr>
            <p:cNvPr id="8" name="文本框 9"/>
            <p:cNvSpPr txBox="1"/>
            <p:nvPr/>
          </p:nvSpPr>
          <p:spPr>
            <a:xfrm>
              <a:off x="5042080" y="2586314"/>
              <a:ext cx="4981571" cy="1076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主题介绍</a:t>
              </a:r>
              <a:endParaRPr lang="en-US" altLang="zh-CN" sz="32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lt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lt"/>
                </a:rPr>
                <a:t>Theme</a:t>
              </a:r>
              <a:endParaRPr lang="zh-CN" altLang="en-US" sz="14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0"/>
          <p:cNvGrpSpPr/>
          <p:nvPr/>
        </p:nvGrpSpPr>
        <p:grpSpPr>
          <a:xfrm>
            <a:off x="3721100" y="2180590"/>
            <a:ext cx="6939280" cy="3356610"/>
            <a:chOff x="4829199" y="0"/>
            <a:chExt cx="5166096" cy="6858000"/>
          </a:xfrm>
          <a:solidFill>
            <a:schemeClr val="accent1">
              <a:lumMod val="40000"/>
              <a:lumOff val="60000"/>
            </a:schemeClr>
          </a:solidFill>
          <a:effectLst>
            <a:outerShdw blurRad="88900" dist="38100" dir="10800000" algn="r" rotWithShape="0">
              <a:prstClr val="black">
                <a:alpha val="79000"/>
              </a:prstClr>
            </a:outerShdw>
          </a:effectLst>
        </p:grpSpPr>
        <p:sp>
          <p:nvSpPr>
            <p:cNvPr id="12" name="矩形 11"/>
            <p:cNvSpPr/>
            <p:nvPr/>
          </p:nvSpPr>
          <p:spPr>
            <a:xfrm flipH="1">
              <a:off x="4997167" y="0"/>
              <a:ext cx="4998128" cy="6858000"/>
            </a:xfrm>
            <a:prstGeom prst="rect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" name="直角三角形 12"/>
            <p:cNvSpPr/>
            <p:nvPr/>
          </p:nvSpPr>
          <p:spPr>
            <a:xfrm rot="2873549">
              <a:off x="4718361" y="3138347"/>
              <a:ext cx="942425" cy="720749"/>
            </a:xfrm>
            <a:prstGeom prst="rtTriangle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17" name="文本框 10"/>
          <p:cNvSpPr txBox="1"/>
          <p:nvPr/>
        </p:nvSpPr>
        <p:spPr>
          <a:xfrm>
            <a:off x="4205167" y="2575161"/>
            <a:ext cx="5731510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tx1"/>
                </a:solidFill>
                <a:latin typeface="+mn-ea"/>
                <a:sym typeface="Arial" panose="020B0604020202020204" pitchFamily="34" charset="0"/>
              </a:rPr>
              <a:t>    </a:t>
            </a:r>
            <a:r>
              <a:rPr lang="zh-CN" altLang="en-US" dirty="0">
                <a:solidFill>
                  <a:schemeClr val="tx1"/>
                </a:solidFill>
                <a:latin typeface="+mn-ea"/>
                <a:sym typeface="Arial" panose="020B0604020202020204" pitchFamily="34" charset="0"/>
              </a:rPr>
              <a:t>用户可以使用足迹对</a:t>
            </a:r>
            <a:r>
              <a:rPr lang="zh-CN" altLang="en-US" b="1" dirty="0">
                <a:solidFill>
                  <a:schemeClr val="tx1"/>
                </a:solidFill>
                <a:latin typeface="+mn-ea"/>
                <a:sym typeface="Arial" panose="020B0604020202020204" pitchFamily="34" charset="0"/>
              </a:rPr>
              <a:t>景点、住宿和餐饮</a:t>
            </a:r>
            <a:r>
              <a:rPr lang="zh-CN" altLang="en-US" dirty="0">
                <a:solidFill>
                  <a:schemeClr val="tx1"/>
                </a:solidFill>
                <a:latin typeface="+mn-ea"/>
                <a:sym typeface="Arial" panose="020B0604020202020204" pitchFamily="34" charset="0"/>
              </a:rPr>
              <a:t>等进行</a:t>
            </a:r>
            <a:r>
              <a:rPr lang="zh-CN" altLang="en-US" b="1" dirty="0">
                <a:solidFill>
                  <a:schemeClr val="tx1"/>
                </a:solidFill>
                <a:latin typeface="+mn-ea"/>
                <a:sym typeface="Arial" panose="020B0604020202020204" pitchFamily="34" charset="0"/>
              </a:rPr>
              <a:t>打卡、记录和分享</a:t>
            </a:r>
            <a:r>
              <a:rPr lang="zh-CN" altLang="en-US" dirty="0">
                <a:solidFill>
                  <a:schemeClr val="tx1"/>
                </a:solidFill>
                <a:latin typeface="+mn-ea"/>
                <a:sym typeface="Arial" panose="020B0604020202020204" pitchFamily="34" charset="0"/>
              </a:rPr>
              <a:t>。</a:t>
            </a:r>
            <a:endParaRPr lang="zh-CN" altLang="en-US" dirty="0">
              <a:solidFill>
                <a:schemeClr val="tx1"/>
              </a:solidFill>
              <a:latin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kern="0" dirty="0">
                <a:solidFill>
                  <a:schemeClr val="tx1"/>
                </a:solidFill>
                <a:latin typeface="+mn-ea"/>
                <a:sym typeface="Arial" panose="020B0604020202020204" pitchFamily="34" charset="0"/>
              </a:rPr>
              <a:t>    用户可以在足迹上通过</a:t>
            </a:r>
            <a:r>
              <a:rPr lang="en-US" altLang="zh-CN" kern="0" dirty="0">
                <a:solidFill>
                  <a:schemeClr val="tx1"/>
                </a:solidFill>
                <a:latin typeface="+mn-ea"/>
                <a:sym typeface="Arial" panose="020B0604020202020204" pitchFamily="34" charset="0"/>
              </a:rPr>
              <a:t>GPS</a:t>
            </a:r>
            <a:r>
              <a:rPr lang="zh-CN" altLang="en-US" kern="0" dirty="0">
                <a:solidFill>
                  <a:schemeClr val="tx1"/>
                </a:solidFill>
                <a:latin typeface="+mn-ea"/>
                <a:sym typeface="Arial" panose="020B0604020202020204" pitchFamily="34" charset="0"/>
              </a:rPr>
              <a:t>定位自己的位置，</a:t>
            </a:r>
            <a:r>
              <a:rPr lang="zh-CN" altLang="en-US" b="1" kern="0" dirty="0">
                <a:solidFill>
                  <a:schemeClr val="tx1"/>
                </a:solidFill>
                <a:latin typeface="+mn-ea"/>
                <a:sym typeface="Arial" panose="020B0604020202020204" pitchFamily="34" charset="0"/>
              </a:rPr>
              <a:t>上传所在地点的照片并配有文字</a:t>
            </a:r>
            <a:r>
              <a:rPr lang="zh-CN" altLang="en-US" kern="0" dirty="0">
                <a:solidFill>
                  <a:schemeClr val="tx1"/>
                </a:solidFill>
                <a:latin typeface="+mn-ea"/>
                <a:sym typeface="Arial" panose="020B0604020202020204" pitchFamily="34" charset="0"/>
              </a:rPr>
              <a:t>；同时可以浏览各种打卡地点信息。</a:t>
            </a:r>
            <a:endParaRPr lang="zh-CN" altLang="en-US" kern="0" dirty="0">
              <a:solidFill>
                <a:schemeClr val="tx1"/>
              </a:solidFill>
              <a:latin typeface="+mn-ea"/>
              <a:sym typeface="Arial" panose="020B0604020202020204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1" cstate="print"/>
          <a:srcRect l="25769" t="29514" r="28431" b="10601"/>
          <a:stretch>
            <a:fillRect/>
          </a:stretch>
        </p:blipFill>
        <p:spPr bwMode="auto">
          <a:xfrm>
            <a:off x="1350895" y="2575161"/>
            <a:ext cx="1556078" cy="16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文本框 3"/>
          <p:cNvSpPr txBox="1"/>
          <p:nvPr/>
        </p:nvSpPr>
        <p:spPr>
          <a:xfrm>
            <a:off x="954745" y="779245"/>
            <a:ext cx="791595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t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kern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+mn-ea"/>
                <a:sym typeface="+mn-ea"/>
              </a:rPr>
              <a:t>足迹</a:t>
            </a:r>
            <a:endParaRPr lang="zh-CN" altLang="en-US" sz="2800" b="1" kern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+mn-ea"/>
              <a:sym typeface="+mn-ea"/>
            </a:endParaRPr>
          </a:p>
          <a:p>
            <a:pPr marL="0" marR="0" lvl="0" indent="0" algn="l" defTabSz="914400" rtl="0" eaLnBrk="1" fontAlgn="t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	</a:t>
            </a:r>
            <a:r>
              <a:rPr lang="en-US" altLang="zh-CN" sz="2400" b="1" kern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+mn-ea"/>
                <a:sym typeface="+mn-ea"/>
              </a:rPr>
              <a:t> —— </a:t>
            </a:r>
            <a:r>
              <a:rPr lang="zh-CN" altLang="en-US" sz="2400" b="1" kern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+mn-ea"/>
                <a:sym typeface="+mn-ea"/>
              </a:rPr>
              <a:t>一款有关个人旅行记录及分享的微信小程序</a:t>
            </a:r>
            <a:endParaRPr lang="zh-CN" altLang="en-US" sz="2400" b="1" kern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+mn-ea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907828" y="3499865"/>
            <a:ext cx="10533903" cy="0"/>
          </a:xfrm>
          <a:prstGeom prst="line">
            <a:avLst/>
          </a:prstGeom>
          <a:ln w="123825" cap="rnd">
            <a:solidFill>
              <a:srgbClr val="F7BEC5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9085622" y="3057608"/>
            <a:ext cx="900000" cy="90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6823868" y="3024704"/>
            <a:ext cx="900000" cy="90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4530939" y="3033363"/>
            <a:ext cx="900000" cy="90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2321139" y="3104368"/>
            <a:ext cx="900000" cy="90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755476" y="4045677"/>
            <a:ext cx="2031325" cy="127387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94690"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非计院非工科男生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defTabSz="694690"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 创意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1801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邓文康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defTabSz="694690">
              <a:lnSpc>
                <a:spcPct val="150000"/>
              </a:lnSpc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196109" y="4014505"/>
            <a:ext cx="1800493" cy="8583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94690"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计院工科男生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defTabSz="694690"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软工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1802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陈玲曦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452886" y="3975027"/>
            <a:ext cx="1800493" cy="8583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94690"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计院工科女生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defTabSz="694690"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软工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1802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刘书宇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549143" y="3968693"/>
            <a:ext cx="2031325" cy="127387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94690"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非计院非工科女生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defTabSz="694690"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新闻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1801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梁晓晓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defTabSz="694690">
              <a:lnSpc>
                <a:spcPct val="150000"/>
              </a:lnSpc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484989" y="3264232"/>
            <a:ext cx="665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01</a:t>
            </a:r>
            <a:endParaRPr lang="zh-CN" altLang="en-US" sz="2800" dirty="0"/>
          </a:p>
        </p:txBody>
      </p:sp>
      <p:sp>
        <p:nvSpPr>
          <p:cNvPr id="33" name="文本框 32"/>
          <p:cNvSpPr txBox="1"/>
          <p:nvPr/>
        </p:nvSpPr>
        <p:spPr>
          <a:xfrm>
            <a:off x="4717817" y="3238254"/>
            <a:ext cx="665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02</a:t>
            </a:r>
            <a:endParaRPr lang="zh-CN" altLang="en-US" sz="2800" dirty="0"/>
          </a:p>
        </p:txBody>
      </p:sp>
      <p:sp>
        <p:nvSpPr>
          <p:cNvPr id="35" name="文本框 34"/>
          <p:cNvSpPr txBox="1"/>
          <p:nvPr/>
        </p:nvSpPr>
        <p:spPr>
          <a:xfrm>
            <a:off x="7020221" y="3209796"/>
            <a:ext cx="665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03</a:t>
            </a:r>
            <a:endParaRPr lang="zh-CN" altLang="en-US" sz="2800" dirty="0"/>
          </a:p>
        </p:txBody>
      </p:sp>
      <p:sp>
        <p:nvSpPr>
          <p:cNvPr id="37" name="文本框 36"/>
          <p:cNvSpPr txBox="1"/>
          <p:nvPr/>
        </p:nvSpPr>
        <p:spPr>
          <a:xfrm>
            <a:off x="9231894" y="3219860"/>
            <a:ext cx="665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04</a:t>
            </a:r>
            <a:endParaRPr lang="zh-CN" altLang="en-US" sz="2800" dirty="0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7" y="300251"/>
            <a:ext cx="1221474" cy="1221474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733266" y="668741"/>
            <a:ext cx="3405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用户群体</a:t>
            </a:r>
            <a:endParaRPr lang="zh-CN" alt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724891" y="1693718"/>
            <a:ext cx="8598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/>
              <a:t>用户群体：浙大城市学院所有师生</a:t>
            </a:r>
            <a:endParaRPr lang="zh-CN" altLang="en-US" sz="20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657529" y="2584722"/>
            <a:ext cx="13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典型用户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5" name="文本框 2"/>
          <p:cNvSpPr txBox="1"/>
          <p:nvPr/>
        </p:nvSpPr>
        <p:spPr>
          <a:xfrm>
            <a:off x="657225" y="5544185"/>
            <a:ext cx="2563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当然用户</a:t>
            </a:r>
            <a:r>
              <a:rPr lang="en-US" altLang="zh-CN" dirty="0"/>
              <a:t>:  </a:t>
            </a:r>
            <a:r>
              <a:rPr lang="zh-CN" altLang="en-US" dirty="0"/>
              <a:t>杨枨老师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610560"/>
            <a:ext cx="12192000" cy="36931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PA_图片 2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910" y="467301"/>
            <a:ext cx="1294542" cy="2496616"/>
          </a:xfrm>
          <a:prstGeom prst="rect">
            <a:avLst/>
          </a:prstGeom>
        </p:spPr>
      </p:pic>
      <p:grpSp>
        <p:nvGrpSpPr>
          <p:cNvPr id="3" name="组合 4"/>
          <p:cNvGrpSpPr/>
          <p:nvPr/>
        </p:nvGrpSpPr>
        <p:grpSpPr>
          <a:xfrm>
            <a:off x="3504049" y="3073031"/>
            <a:ext cx="4981571" cy="1827871"/>
            <a:chOff x="5042080" y="1834768"/>
            <a:chExt cx="4981571" cy="1827871"/>
          </a:xfrm>
        </p:grpSpPr>
        <p:sp>
          <p:nvSpPr>
            <p:cNvPr id="6" name="文本框 7"/>
            <p:cNvSpPr txBox="1"/>
            <p:nvPr/>
          </p:nvSpPr>
          <p:spPr>
            <a:xfrm>
              <a:off x="6377241" y="1834768"/>
              <a:ext cx="2659498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4400" b="1" dirty="0">
                  <a:latin typeface="Bodoni MT Black" panose="02070A03080606020203" pitchFamily="18" charset="0"/>
                  <a:ea typeface="汉仪良品线简" panose="00020600040101010101" pitchFamily="18" charset="-122"/>
                  <a:cs typeface="+mn-ea"/>
                  <a:sym typeface="+mn-lt"/>
                </a:rPr>
                <a:t>Part 02</a:t>
              </a:r>
              <a:endParaRPr lang="zh-CN" altLang="en-US" sz="4400" b="1" dirty="0">
                <a:latin typeface="Bodoni MT Black" panose="02070A03080606020203" pitchFamily="18" charset="0"/>
                <a:ea typeface="汉仪良品线简" panose="00020600040101010101" pitchFamily="18" charset="-122"/>
                <a:cs typeface="+mn-ea"/>
                <a:sym typeface="+mn-lt"/>
              </a:endParaRPr>
            </a:p>
          </p:txBody>
        </p:sp>
        <p:sp>
          <p:nvSpPr>
            <p:cNvPr id="8" name="文本框 9"/>
            <p:cNvSpPr txBox="1"/>
            <p:nvPr/>
          </p:nvSpPr>
          <p:spPr>
            <a:xfrm>
              <a:off x="5042080" y="2586314"/>
              <a:ext cx="4981571" cy="1076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20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功能介绍</a:t>
              </a:r>
              <a:endParaRPr lang="en-US" altLang="zh-CN" sz="32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lt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lt"/>
                </a:rPr>
                <a:t>Function</a:t>
              </a:r>
              <a:endParaRPr lang="zh-CN" altLang="en-US" sz="14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2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7666760" y="1248642"/>
            <a:ext cx="4525240" cy="4525240"/>
          </a:xfrm>
          <a:prstGeom prst="rect">
            <a:avLst/>
          </a:prstGeom>
        </p:spPr>
      </p:pic>
      <p:pic>
        <p:nvPicPr>
          <p:cNvPr id="8" name="图片 7" descr="2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" y="1241715"/>
            <a:ext cx="4525240" cy="4525240"/>
          </a:xfrm>
          <a:prstGeom prst="rect">
            <a:avLst/>
          </a:prstGeom>
        </p:spPr>
      </p:pic>
      <p:pic>
        <p:nvPicPr>
          <p:cNvPr id="6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41" y="-61339"/>
            <a:ext cx="1221474" cy="1221474"/>
          </a:xfrm>
          <a:prstGeom prst="rect">
            <a:avLst/>
          </a:prstGeom>
        </p:spPr>
      </p:pic>
      <p:sp>
        <p:nvSpPr>
          <p:cNvPr id="9" name="TextBox 24"/>
          <p:cNvSpPr txBox="1"/>
          <p:nvPr/>
        </p:nvSpPr>
        <p:spPr>
          <a:xfrm>
            <a:off x="1419225" y="288290"/>
            <a:ext cx="40481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功能模块 </a:t>
            </a:r>
            <a:r>
              <a:rPr lang="en-US" altLang="zh-CN" sz="2800" b="1" dirty="0"/>
              <a:t>—— </a:t>
            </a:r>
            <a:r>
              <a:rPr lang="zh-CN" altLang="en-US" sz="2800" b="1" dirty="0"/>
              <a:t>总述</a:t>
            </a:r>
            <a:endParaRPr lang="zh-CN" altLang="en-US" sz="2800" b="1" dirty="0"/>
          </a:p>
        </p:txBody>
      </p:sp>
      <p:pic>
        <p:nvPicPr>
          <p:cNvPr id="22532" name="Picture 4" descr="C:\Users\MacPro\Documents\Tencent Files\1486574644\Image\Group2\G8\0V\G80VQUKUIS98_CNP%`PN2IQ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77891" y="1235082"/>
            <a:ext cx="7596043" cy="45284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686244" y="1149517"/>
            <a:ext cx="11419205" cy="1291487"/>
            <a:chOff x="88149" y="3873397"/>
            <a:chExt cx="8277316" cy="929365"/>
          </a:xfrm>
        </p:grpSpPr>
        <p:sp>
          <p:nvSpPr>
            <p:cNvPr id="26" name="TextBox 13"/>
            <p:cNvSpPr txBox="1"/>
            <p:nvPr/>
          </p:nvSpPr>
          <p:spPr>
            <a:xfrm>
              <a:off x="88149" y="4139269"/>
              <a:ext cx="8277316" cy="6634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lnSpc>
                  <a:spcPct val="150000"/>
                </a:lnSpc>
              </a:pPr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    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用户在默认页面点击</a:t>
              </a:r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“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开始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打卡</a:t>
              </a:r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”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，选中</a:t>
              </a: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想要上传的照片并配文字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，选择</a:t>
              </a: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地址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（用户自己选择</a:t>
              </a:r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/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系统定位用户当前位置）、</a:t>
              </a: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日期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（用户自己选择</a:t>
              </a:r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/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系统定位到当前日期）、</a:t>
              </a: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标签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（景点</a:t>
              </a:r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-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风格等），点击上传，即可完成打卡。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93656" y="3873397"/>
              <a:ext cx="1407160" cy="26577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94690" fontAlgn="auto">
                <a:lnSpc>
                  <a:spcPct val="100000"/>
                </a:lnSpc>
              </a:pP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定位打卡</a:t>
              </a:r>
              <a:endPara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86244" y="4474922"/>
            <a:ext cx="11170476" cy="1806498"/>
            <a:chOff x="-285686" y="3694380"/>
            <a:chExt cx="9780844" cy="1806498"/>
          </a:xfrm>
        </p:grpSpPr>
        <p:sp>
          <p:nvSpPr>
            <p:cNvPr id="29" name="TextBox 13"/>
            <p:cNvSpPr txBox="1"/>
            <p:nvPr/>
          </p:nvSpPr>
          <p:spPr>
            <a:xfrm>
              <a:off x="-285686" y="4162933"/>
              <a:ext cx="9780844" cy="1337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lnSpc>
                  <a:spcPct val="150000"/>
                </a:lnSpc>
              </a:pPr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    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用户在推荐页面，可以看到系统</a:t>
              </a: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推荐的地点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，并</a:t>
              </a: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对自己感兴趣的地点点击</a:t>
              </a:r>
              <a:r>
                <a:rPr lang="en-US" altLang="zh-CN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“</a:t>
              </a: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想去</a:t>
              </a:r>
              <a:r>
                <a:rPr lang="en-US" altLang="zh-CN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”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，而且点击具体地点后可看到</a:t>
              </a: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最新最多</a:t>
              </a:r>
              <a:r>
                <a:rPr lang="en-US" altLang="zh-CN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6</a:t>
              </a: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条其他用户在该地点的打卡记录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。推荐内容是根据</a:t>
              </a: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用户上传记录的标签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和</a:t>
              </a: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用户点击</a:t>
              </a:r>
              <a:r>
                <a:rPr lang="en-US" altLang="zh-CN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“</a:t>
              </a: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想去</a:t>
              </a:r>
              <a:r>
                <a:rPr lang="en-US" altLang="zh-CN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”</a:t>
              </a: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的地点的标签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来进行推荐。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83353" y="3694380"/>
              <a:ext cx="1407160" cy="36830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94690" fontAlgn="auto">
                <a:lnSpc>
                  <a:spcPct val="100000"/>
                </a:lnSpc>
              </a:pP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+mn-lt"/>
                </a:rPr>
                <a:t>地点推荐</a:t>
              </a:r>
              <a:endPara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737995" y="2840619"/>
            <a:ext cx="11315700" cy="1315486"/>
            <a:chOff x="801187" y="4071077"/>
            <a:chExt cx="2677174" cy="1546026"/>
          </a:xfrm>
        </p:grpSpPr>
        <p:sp>
          <p:nvSpPr>
            <p:cNvPr id="32" name="TextBox 13"/>
            <p:cNvSpPr txBox="1"/>
            <p:nvPr/>
          </p:nvSpPr>
          <p:spPr>
            <a:xfrm>
              <a:off x="801187" y="4533498"/>
              <a:ext cx="2677174" cy="1083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lnSpc>
                  <a:spcPct val="150000"/>
                </a:lnSpc>
              </a:pPr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    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用户点击</a:t>
              </a:r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“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附近热门</a:t>
              </a:r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”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，选择距离当前地点的</a:t>
              </a: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距离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（</a:t>
              </a:r>
              <a:r>
                <a:rPr lang="en-US" altLang="zh-CN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1</a:t>
              </a: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公里</a:t>
              </a:r>
              <a:r>
                <a:rPr lang="en-US" altLang="zh-CN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/3</a:t>
              </a: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公里</a:t>
              </a:r>
              <a:r>
                <a:rPr lang="en-US" altLang="zh-CN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/5</a:t>
              </a: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公里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），</a:t>
              </a: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地图上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会显示附近</a:t>
              </a: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最多</a:t>
              </a:r>
              <a:r>
                <a:rPr lang="en-US" altLang="zh-CN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10</a:t>
              </a: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个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热门地点（按</a:t>
              </a: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打卡数量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显示最高），再点击一下可以取消显示。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888659" y="4071077"/>
              <a:ext cx="484971" cy="43284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94690" fontAlgn="auto">
                <a:lnSpc>
                  <a:spcPct val="100000"/>
                </a:lnSpc>
              </a:pP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+mn-lt"/>
                </a:rPr>
                <a:t>附近热门</a:t>
              </a:r>
              <a:endPara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</p:grpSp>
      <p:pic>
        <p:nvPicPr>
          <p:cNvPr id="6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41" y="-61339"/>
            <a:ext cx="1221474" cy="1221474"/>
          </a:xfrm>
          <a:prstGeom prst="rect">
            <a:avLst/>
          </a:prstGeom>
        </p:spPr>
      </p:pic>
      <p:sp>
        <p:nvSpPr>
          <p:cNvPr id="9" name="TextBox 24"/>
          <p:cNvSpPr txBox="1"/>
          <p:nvPr/>
        </p:nvSpPr>
        <p:spPr>
          <a:xfrm>
            <a:off x="1419225" y="288290"/>
            <a:ext cx="48406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功能模块 </a:t>
            </a:r>
            <a:r>
              <a:rPr lang="en-US" altLang="zh-CN" sz="2800" b="1" dirty="0"/>
              <a:t>—— </a:t>
            </a:r>
            <a:r>
              <a:rPr lang="zh-CN" altLang="en-US" sz="2800" b="1" dirty="0"/>
              <a:t>详述</a:t>
            </a:r>
            <a:endParaRPr lang="zh-CN" altLang="en-US" sz="28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" y="986653"/>
            <a:ext cx="772435" cy="772435"/>
          </a:xfrm>
          <a:prstGeom prst="rect">
            <a:avLst/>
          </a:prstGeom>
        </p:spPr>
      </p:pic>
      <p:sp>
        <p:nvSpPr>
          <p:cNvPr id="8" name="TextBox 11"/>
          <p:cNvSpPr txBox="1"/>
          <p:nvPr/>
        </p:nvSpPr>
        <p:spPr>
          <a:xfrm>
            <a:off x="426472" y="1188204"/>
            <a:ext cx="519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01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" y="2613141"/>
            <a:ext cx="772435" cy="77243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26472" y="2814692"/>
            <a:ext cx="519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02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" y="4236588"/>
            <a:ext cx="772435" cy="772435"/>
          </a:xfrm>
          <a:prstGeom prst="rect">
            <a:avLst/>
          </a:prstGeom>
        </p:spPr>
      </p:pic>
      <p:sp>
        <p:nvSpPr>
          <p:cNvPr id="15" name="TextBox 11"/>
          <p:cNvSpPr txBox="1"/>
          <p:nvPr/>
        </p:nvSpPr>
        <p:spPr>
          <a:xfrm>
            <a:off x="426472" y="4438139"/>
            <a:ext cx="519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03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1414819" y="2007286"/>
            <a:ext cx="11419205" cy="876197"/>
            <a:chOff x="88149" y="3873397"/>
            <a:chExt cx="8277316" cy="630519"/>
          </a:xfrm>
        </p:grpSpPr>
        <p:sp>
          <p:nvSpPr>
            <p:cNvPr id="26" name="TextBox 13"/>
            <p:cNvSpPr txBox="1"/>
            <p:nvPr/>
          </p:nvSpPr>
          <p:spPr>
            <a:xfrm>
              <a:off x="88149" y="4139269"/>
              <a:ext cx="8277316" cy="364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lnSpc>
                  <a:spcPct val="150000"/>
                </a:lnSpc>
              </a:pPr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    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用户在</a:t>
              </a:r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“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我的</a:t>
              </a:r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”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页面点击</a:t>
              </a:r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“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我的打卡</a:t>
              </a:r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”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可以</a:t>
              </a: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按时间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看到</a:t>
              </a: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以前的出游打卡记录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。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93656" y="3873397"/>
              <a:ext cx="1407160" cy="2650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94690" fontAlgn="auto">
                <a:lnSpc>
                  <a:spcPct val="100000"/>
                </a:lnSpc>
              </a:pP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打卡回顾</a:t>
              </a:r>
              <a:endPara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378768" y="3904705"/>
            <a:ext cx="11315700" cy="900196"/>
            <a:chOff x="801187" y="4071077"/>
            <a:chExt cx="2677174" cy="1057956"/>
          </a:xfrm>
        </p:grpSpPr>
        <p:sp>
          <p:nvSpPr>
            <p:cNvPr id="32" name="TextBox 13"/>
            <p:cNvSpPr txBox="1"/>
            <p:nvPr/>
          </p:nvSpPr>
          <p:spPr>
            <a:xfrm>
              <a:off x="801187" y="4533498"/>
              <a:ext cx="2677174" cy="595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lnSpc>
                  <a:spcPct val="150000"/>
                </a:lnSpc>
              </a:pPr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    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用户在</a:t>
              </a:r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“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我的</a:t>
              </a:r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”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页面点击</a:t>
              </a:r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“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想去</a:t>
              </a:r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”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可以看到</a:t>
              </a: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点击过</a:t>
              </a:r>
              <a:r>
                <a:rPr lang="en-US" altLang="zh-CN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“</a:t>
              </a: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想去</a:t>
              </a:r>
              <a:r>
                <a:rPr lang="en-US" altLang="zh-CN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”</a:t>
              </a: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的地点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。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888659" y="4071077"/>
              <a:ext cx="484971" cy="43284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94690" fontAlgn="auto">
                <a:lnSpc>
                  <a:spcPct val="100000"/>
                </a:lnSpc>
              </a:pPr>
              <a:r>
                <a:rPr lang="en-US" altLang="zh-CN" b="1" dirty="0" smtClean="0"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“</a:t>
              </a:r>
              <a:r>
                <a:rPr lang="zh-CN" altLang="en-US" b="1" smtClean="0"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想去</a:t>
              </a:r>
              <a:r>
                <a:rPr lang="en-US" altLang="zh-CN" b="1" smtClean="0"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”</a:t>
              </a: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列表</a:t>
              </a:r>
              <a:endPara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ea"/>
              </a:endParaRPr>
            </a:p>
          </p:txBody>
        </p:sp>
      </p:grpSp>
      <p:pic>
        <p:nvPicPr>
          <p:cNvPr id="6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41" y="-61339"/>
            <a:ext cx="1221474" cy="122147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91" y="1845115"/>
            <a:ext cx="772435" cy="772435"/>
          </a:xfrm>
          <a:prstGeom prst="rect">
            <a:avLst/>
          </a:prstGeom>
        </p:spPr>
      </p:pic>
      <p:sp>
        <p:nvSpPr>
          <p:cNvPr id="8" name="TextBox 11"/>
          <p:cNvSpPr txBox="1"/>
          <p:nvPr/>
        </p:nvSpPr>
        <p:spPr>
          <a:xfrm>
            <a:off x="1123413" y="2047301"/>
            <a:ext cx="519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04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523" y="3725314"/>
            <a:ext cx="772435" cy="77243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87045" y="3924960"/>
            <a:ext cx="519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05</a:t>
            </a:r>
            <a:endParaRPr lang="zh-CN" altLang="en-US" dirty="0"/>
          </a:p>
        </p:txBody>
      </p:sp>
      <p:sp>
        <p:nvSpPr>
          <p:cNvPr id="2" name="TextBox 24"/>
          <p:cNvSpPr txBox="1"/>
          <p:nvPr/>
        </p:nvSpPr>
        <p:spPr>
          <a:xfrm>
            <a:off x="1419225" y="288290"/>
            <a:ext cx="48406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功能模块 </a:t>
            </a:r>
            <a:r>
              <a:rPr lang="en-US" altLang="zh-CN" sz="2800" b="1" dirty="0"/>
              <a:t>—— </a:t>
            </a:r>
            <a:r>
              <a:rPr lang="zh-CN" altLang="en-US" sz="2800" b="1" dirty="0"/>
              <a:t>详述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4454</Words>
  <Application>WPS Presentation</Application>
  <PresentationFormat>自定义</PresentationFormat>
  <Paragraphs>341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2" baseType="lpstr">
      <vt:lpstr>Arial</vt:lpstr>
      <vt:lpstr>宋体</vt:lpstr>
      <vt:lpstr>Wingdings</vt:lpstr>
      <vt:lpstr>方正舒体</vt:lpstr>
      <vt:lpstr>Bodoni MT Black</vt:lpstr>
      <vt:lpstr>Segoe Print</vt:lpstr>
      <vt:lpstr>汉仪良品线简</vt:lpstr>
      <vt:lpstr>Calibri</vt:lpstr>
      <vt:lpstr>等线</vt:lpstr>
      <vt:lpstr>微软雅黑</vt:lpstr>
      <vt:lpstr>Arial Unicode MS</vt:lpstr>
      <vt:lpstr>Calibri Light</vt:lpstr>
      <vt:lpstr>-apple-system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刘丹</dc:creator>
  <cp:lastModifiedBy>ASUS</cp:lastModifiedBy>
  <cp:revision>802</cp:revision>
  <dcterms:created xsi:type="dcterms:W3CDTF">2015-05-05T08:02:00Z</dcterms:created>
  <dcterms:modified xsi:type="dcterms:W3CDTF">2020-10-27T16:02:36Z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1033-11.2.0.9669</vt:lpwstr>
  </property>
</Properties>
</file>