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6" r:id="rId9"/>
    <p:sldId id="264" r:id="rId10"/>
    <p:sldId id="268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5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7F3D288-E82C-4F3C-B941-8ECDB5FBDFA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D32DE8D-47C1-4C36-8C7D-22E8F2F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ssociation_(statistics)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 parenteral nutrition because they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2DE8D-47C1-4C36-8C7D-22E8F2FC6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>
                <a:solidFill>
                  <a:srgbClr val="000000"/>
                </a:solidFill>
              </a:rPr>
              <a:t>Cochran-</a:t>
            </a:r>
            <a:r>
              <a:rPr lang="en-US" b="1" dirty="0" err="1">
                <a:solidFill>
                  <a:srgbClr val="000000"/>
                </a:solidFill>
              </a:rPr>
              <a:t>Armitage</a:t>
            </a:r>
            <a:r>
              <a:rPr lang="en-US" b="1" dirty="0">
                <a:solidFill>
                  <a:srgbClr val="000000"/>
                </a:solidFill>
              </a:rPr>
              <a:t> Trend Test </a:t>
            </a:r>
            <a:r>
              <a:rPr lang="en-US" dirty="0" smtClean="0"/>
              <a:t>is used in categorical data analysis when the aim is to assess for the presence of an </a:t>
            </a:r>
            <a:r>
              <a:rPr lang="en-US" dirty="0" smtClean="0">
                <a:hlinkClick r:id="rId3" tooltip="Association (statistics)"/>
              </a:rPr>
              <a:t>association</a:t>
            </a:r>
            <a:r>
              <a:rPr lang="en-US" dirty="0" smtClean="0"/>
              <a:t> between a variable with two categories and a variable with </a:t>
            </a:r>
            <a:r>
              <a:rPr lang="en-US" i="1" dirty="0" smtClean="0"/>
              <a:t>k</a:t>
            </a:r>
            <a:r>
              <a:rPr lang="en-US" dirty="0" smtClean="0"/>
              <a:t> categories.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2DE8D-47C1-4C36-8C7D-22E8F2FC65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4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/>
              <a:t>mixed</a:t>
            </a:r>
            <a:r>
              <a:rPr lang="en-US" dirty="0"/>
              <a:t> data=three empirical;</a:t>
            </a:r>
          </a:p>
          <a:p>
            <a:r>
              <a:rPr lang="en-US" dirty="0"/>
              <a:t>     class id </a:t>
            </a:r>
            <a:r>
              <a:rPr lang="en-US" dirty="0" err="1"/>
              <a:t>hospital_death</a:t>
            </a:r>
            <a:r>
              <a:rPr lang="en-US" dirty="0"/>
              <a:t> day;</a:t>
            </a:r>
          </a:p>
          <a:p>
            <a:r>
              <a:rPr lang="en-US" dirty="0"/>
              <a:t>    model </a:t>
            </a:r>
            <a:r>
              <a:rPr lang="en-US" dirty="0" err="1"/>
              <a:t>citrulline</a:t>
            </a:r>
            <a:r>
              <a:rPr lang="en-US" dirty="0"/>
              <a:t>=</a:t>
            </a:r>
            <a:r>
              <a:rPr lang="en-US" dirty="0" err="1"/>
              <a:t>hospital_death</a:t>
            </a:r>
            <a:r>
              <a:rPr lang="en-US" dirty="0"/>
              <a:t> day </a:t>
            </a:r>
            <a:r>
              <a:rPr lang="en-US" dirty="0" err="1"/>
              <a:t>hospital_death</a:t>
            </a:r>
            <a:r>
              <a:rPr lang="en-US" dirty="0"/>
              <a:t>*day;</a:t>
            </a:r>
          </a:p>
          <a:p>
            <a:r>
              <a:rPr lang="en-US" dirty="0"/>
              <a:t>    repeated /sub=id type=</a:t>
            </a:r>
            <a:r>
              <a:rPr lang="en-US" dirty="0" err="1"/>
              <a:t>cs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lsmeans</a:t>
            </a:r>
            <a:r>
              <a:rPr lang="en-US" dirty="0"/>
              <a:t> </a:t>
            </a:r>
            <a:r>
              <a:rPr lang="en-US" dirty="0" err="1"/>
              <a:t>hospital_death</a:t>
            </a:r>
            <a:r>
              <a:rPr lang="en-US" dirty="0"/>
              <a:t> day </a:t>
            </a:r>
            <a:r>
              <a:rPr lang="en-US" dirty="0" err="1"/>
              <a:t>hospital_death</a:t>
            </a:r>
            <a:r>
              <a:rPr lang="en-US" dirty="0"/>
              <a:t>*day /alpha=</a:t>
            </a:r>
            <a:r>
              <a:rPr lang="en-US" b="1" dirty="0"/>
              <a:t>.05</a:t>
            </a:r>
            <a:r>
              <a:rPr lang="en-US" dirty="0"/>
              <a:t> cl;   *** </a:t>
            </a:r>
            <a:r>
              <a:rPr lang="en-US" dirty="0" err="1"/>
              <a:t>pdiff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ods</a:t>
            </a:r>
            <a:r>
              <a:rPr lang="en-US" dirty="0"/>
              <a:t> output </a:t>
            </a:r>
            <a:r>
              <a:rPr lang="en-US" dirty="0" err="1"/>
              <a:t>lsmeans</a:t>
            </a:r>
            <a:r>
              <a:rPr lang="en-US" dirty="0"/>
              <a:t>=</a:t>
            </a:r>
            <a:r>
              <a:rPr lang="en-US" dirty="0" err="1"/>
              <a:t>xsave.lsm_cit_s_ns</a:t>
            </a:r>
            <a:r>
              <a:rPr lang="en-US" dirty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2DE8D-47C1-4C36-8C7D-22E8F2FC65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0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Secondary analyses from the GLND trial ‘Efficacy and Mechanisms of GLN dipeptide in the SICU’</a:t>
            </a:r>
          </a:p>
          <a:p>
            <a:endParaRPr lang="en-US" dirty="0" smtClean="0"/>
          </a:p>
          <a:p>
            <a:r>
              <a:rPr lang="en-US" dirty="0" smtClean="0"/>
              <a:t>BIOS </a:t>
            </a:r>
            <a:r>
              <a:rPr lang="en-US" dirty="0" smtClean="0"/>
              <a:t>745 </a:t>
            </a:r>
          </a:p>
          <a:p>
            <a:r>
              <a:rPr lang="en-US" dirty="0" err="1" smtClean="0"/>
              <a:t>Jie</a:t>
            </a:r>
            <a:r>
              <a:rPr lang="en-US" dirty="0" smtClean="0"/>
              <a:t> Chen</a:t>
            </a:r>
          </a:p>
          <a:p>
            <a:r>
              <a:rPr lang="en-US" dirty="0" smtClean="0"/>
              <a:t>Dec 7, 2012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Plasma </a:t>
            </a:r>
            <a:r>
              <a:rPr lang="en-US" dirty="0" err="1" smtClean="0"/>
              <a:t>Citrulline</a:t>
            </a:r>
            <a:r>
              <a:rPr lang="en-US" dirty="0" smtClean="0"/>
              <a:t> in Relation to Clinical Outcomes in the GLND </a:t>
            </a:r>
            <a:r>
              <a:rPr lang="en-US" dirty="0"/>
              <a:t>Trial</a:t>
            </a:r>
          </a:p>
        </p:txBody>
      </p:sp>
    </p:spTree>
    <p:extLst>
      <p:ext uri="{BB962C8B-B14F-4D97-AF65-F5344CB8AC3E}">
        <p14:creationId xmlns:p14="http://schemas.microsoft.com/office/powerpoint/2010/main" val="1779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8"/>
          <a:stretch/>
        </p:blipFill>
        <p:spPr bwMode="auto">
          <a:xfrm>
            <a:off x="1295400" y="2109105"/>
            <a:ext cx="5638800" cy="467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In-Hospital Mortality by Baseline </a:t>
            </a:r>
            <a:r>
              <a:rPr lang="en-US" sz="3200" dirty="0" err="1" smtClean="0"/>
              <a:t>Citrulline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4572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Log-Rank Test</a:t>
            </a:r>
          </a:p>
          <a:p>
            <a:r>
              <a:rPr lang="en-US" sz="1800" dirty="0" err="1" smtClean="0"/>
              <a:t>Citrulline</a:t>
            </a:r>
            <a:r>
              <a:rPr lang="en-US" sz="1800" dirty="0" smtClean="0"/>
              <a:t> 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&lt;=10 </a:t>
            </a:r>
            <a:r>
              <a:rPr lang="en-US" sz="1600" dirty="0" err="1" smtClean="0"/>
              <a:t>uM</a:t>
            </a:r>
            <a:r>
              <a:rPr lang="en-US" sz="16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smtClean="0"/>
              <a:t>below reference/normative range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&gt; 10 </a:t>
            </a:r>
            <a:r>
              <a:rPr lang="en-US" sz="1600" dirty="0" err="1" smtClean="0"/>
              <a:t>uM</a:t>
            </a:r>
            <a:r>
              <a:rPr lang="en-US" sz="1600" dirty="0" smtClean="0"/>
              <a:t> </a:t>
            </a:r>
            <a:r>
              <a:rPr lang="en-US" sz="1600" dirty="0" smtClean="0"/>
              <a:t>to 50 </a:t>
            </a:r>
            <a:r>
              <a:rPr lang="en-US" sz="1600" dirty="0" err="1" smtClean="0"/>
              <a:t>uM</a:t>
            </a:r>
            <a:r>
              <a:rPr lang="en-US" sz="1600" dirty="0" smtClean="0"/>
              <a:t>: Reference range in adults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648200" y="4648200"/>
            <a:ext cx="304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2413" y="42607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62600" y="5638800"/>
            <a:ext cx="457200" cy="2286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0" y="563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Sick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5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for GLND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surgical </a:t>
            </a:r>
            <a:r>
              <a:rPr lang="en-US" dirty="0" smtClean="0"/>
              <a:t>intensive care unit (SICU), patients </a:t>
            </a:r>
            <a:r>
              <a:rPr lang="en-US" dirty="0" smtClean="0"/>
              <a:t>may</a:t>
            </a:r>
            <a:r>
              <a:rPr lang="en-US" dirty="0" smtClean="0"/>
              <a:t> experience glutamine (GLN)  </a:t>
            </a:r>
            <a:r>
              <a:rPr lang="en-US" dirty="0" smtClean="0"/>
              <a:t>depletion when they have </a:t>
            </a:r>
            <a:r>
              <a:rPr lang="en-US" dirty="0" smtClean="0"/>
              <a:t>surgery </a:t>
            </a:r>
            <a:r>
              <a:rPr lang="en-US" dirty="0" smtClean="0"/>
              <a:t>because of critical </a:t>
            </a:r>
            <a:r>
              <a:rPr lang="en-US" dirty="0" smtClean="0"/>
              <a:t>illness </a:t>
            </a:r>
          </a:p>
          <a:p>
            <a:r>
              <a:rPr lang="en-US" dirty="0" smtClean="0"/>
              <a:t>GLN is an amino acid essential for maintaining the immune state during periods of severe stress</a:t>
            </a:r>
            <a:endParaRPr lang="en-US" dirty="0" smtClean="0"/>
          </a:p>
          <a:p>
            <a:r>
              <a:rPr lang="en-US" dirty="0" smtClean="0"/>
              <a:t>GLN </a:t>
            </a:r>
            <a:r>
              <a:rPr lang="en-US" dirty="0" smtClean="0"/>
              <a:t>deficiency </a:t>
            </a:r>
            <a:r>
              <a:rPr lang="en-US" dirty="0" smtClean="0"/>
              <a:t>may </a:t>
            </a:r>
            <a:r>
              <a:rPr lang="en-US" dirty="0" smtClean="0"/>
              <a:t>be </a:t>
            </a:r>
            <a:r>
              <a:rPr lang="en-US" dirty="0" smtClean="0"/>
              <a:t>associated with morbidity and </a:t>
            </a:r>
            <a:r>
              <a:rPr lang="en-US" dirty="0" smtClean="0"/>
              <a:t>mortality</a:t>
            </a:r>
            <a:endParaRPr lang="en-US" dirty="0" smtClean="0"/>
          </a:p>
          <a:p>
            <a:r>
              <a:rPr lang="en-US" dirty="0" smtClean="0"/>
              <a:t>However, conventional parenteral nutrition does not contain </a:t>
            </a:r>
            <a:r>
              <a:rPr lang="en-US" dirty="0" smtClean="0"/>
              <a:t>GLN</a:t>
            </a:r>
            <a:r>
              <a:rPr lang="en-US" dirty="0"/>
              <a:t> </a:t>
            </a:r>
            <a:r>
              <a:rPr lang="en-US" dirty="0" smtClean="0"/>
              <a:t>and thus does not prevent GLN depletion in the catabolic state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73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 of the GLND RCT:</a:t>
            </a:r>
            <a:endParaRPr lang="en-US" dirty="0"/>
          </a:p>
          <a:p>
            <a:pPr lvl="1"/>
            <a:r>
              <a:rPr lang="en-US" dirty="0"/>
              <a:t>To assess if GLN-supplemented PN improves metabolic and clinical outcomes in critically ill patients in SICU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GLND Trial: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multicenter, double-blind, </a:t>
            </a:r>
            <a:r>
              <a:rPr lang="en-US" dirty="0" smtClean="0"/>
              <a:t>randomized</a:t>
            </a:r>
            <a:r>
              <a:rPr lang="en-US" dirty="0"/>
              <a:t>, controlled phase III </a:t>
            </a:r>
            <a:r>
              <a:rPr lang="en-US" dirty="0" smtClean="0"/>
              <a:t>trial</a:t>
            </a:r>
          </a:p>
          <a:p>
            <a:pPr marL="594360" lvl="2" indent="0">
              <a:buNone/>
            </a:pPr>
            <a:endParaRPr lang="en-US" dirty="0" smtClean="0"/>
          </a:p>
          <a:p>
            <a:r>
              <a:rPr lang="en-US" dirty="0"/>
              <a:t>Study population: 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150 </a:t>
            </a:r>
            <a:r>
              <a:rPr lang="en-US" dirty="0" smtClean="0"/>
              <a:t>patients aged 18-90 </a:t>
            </a:r>
            <a:r>
              <a:rPr lang="en-US" dirty="0" err="1" smtClean="0"/>
              <a:t>yrs</a:t>
            </a:r>
            <a:r>
              <a:rPr lang="en-US" dirty="0" smtClean="0"/>
              <a:t> in SICU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Parallel</a:t>
            </a:r>
            <a:r>
              <a:rPr lang="en-US" dirty="0"/>
              <a:t> </a:t>
            </a:r>
            <a:r>
              <a:rPr lang="en-US" dirty="0" smtClean="0"/>
              <a:t>Design </a:t>
            </a:r>
          </a:p>
          <a:p>
            <a:pPr lvl="2"/>
            <a:r>
              <a:rPr lang="en-US" b="1" dirty="0" smtClean="0"/>
              <a:t>Intervention</a:t>
            </a:r>
            <a:r>
              <a:rPr lang="en-US" dirty="0" smtClean="0"/>
              <a:t>: AG-PN (</a:t>
            </a:r>
            <a:r>
              <a:rPr lang="en-US" dirty="0" err="1" smtClean="0"/>
              <a:t>alanyl</a:t>
            </a:r>
            <a:r>
              <a:rPr lang="en-US" dirty="0" smtClean="0"/>
              <a:t>-glutamine </a:t>
            </a:r>
            <a:r>
              <a:rPr lang="en-US" dirty="0"/>
              <a:t>dipeptide supplemental parenteral </a:t>
            </a:r>
            <a:r>
              <a:rPr lang="en-US" dirty="0" smtClean="0"/>
              <a:t>nutrition) </a:t>
            </a:r>
            <a:endParaRPr lang="en-US" dirty="0"/>
          </a:p>
          <a:p>
            <a:pPr lvl="2"/>
            <a:r>
              <a:rPr lang="en-US" b="1" dirty="0" smtClean="0"/>
              <a:t>Control</a:t>
            </a:r>
            <a:r>
              <a:rPr lang="en-US" dirty="0" smtClean="0"/>
              <a:t>: STD-PN (standard </a:t>
            </a:r>
            <a:r>
              <a:rPr lang="en-US" dirty="0"/>
              <a:t>glutamine-free parenteral </a:t>
            </a:r>
            <a:r>
              <a:rPr lang="en-US" dirty="0" smtClean="0"/>
              <a:t>nutrition)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Outcome Measures:</a:t>
            </a:r>
          </a:p>
          <a:p>
            <a:pPr lvl="2"/>
            <a:r>
              <a:rPr lang="en-US" dirty="0" smtClean="0"/>
              <a:t>Hospital </a:t>
            </a:r>
            <a:r>
              <a:rPr lang="en-US" dirty="0" smtClean="0"/>
              <a:t>mortality, primary outcome </a:t>
            </a:r>
            <a:endParaRPr lang="en-US" dirty="0" smtClean="0"/>
          </a:p>
          <a:p>
            <a:pPr lvl="3"/>
            <a:r>
              <a:rPr lang="en-US" dirty="0" smtClean="0"/>
              <a:t>in-hospital mortality, 28-day mortality, 6-month </a:t>
            </a:r>
            <a:r>
              <a:rPr lang="en-US" dirty="0" smtClean="0"/>
              <a:t>mortality, nosocomial infection</a:t>
            </a:r>
            <a:endParaRPr lang="en-US" dirty="0" smtClean="0"/>
          </a:p>
          <a:p>
            <a:pPr lvl="2"/>
            <a:r>
              <a:rPr lang="en-US" dirty="0" smtClean="0"/>
              <a:t>Some important indices </a:t>
            </a:r>
            <a:r>
              <a:rPr lang="en-US" dirty="0" smtClean="0"/>
              <a:t>of illness severity:</a:t>
            </a:r>
            <a:endParaRPr lang="en-US" dirty="0" smtClean="0"/>
          </a:p>
          <a:p>
            <a:pPr lvl="3"/>
            <a:r>
              <a:rPr lang="en-US" dirty="0" smtClean="0"/>
              <a:t>APACHE II </a:t>
            </a:r>
            <a:r>
              <a:rPr lang="en-US" dirty="0" smtClean="0"/>
              <a:t>Score</a:t>
            </a:r>
          </a:p>
          <a:p>
            <a:pPr lvl="3"/>
            <a:r>
              <a:rPr lang="en-US" dirty="0" smtClean="0"/>
              <a:t>SOFA Score</a:t>
            </a:r>
          </a:p>
          <a:p>
            <a:pPr lvl="3"/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econdary analyses: Is plasma </a:t>
            </a:r>
            <a:r>
              <a:rPr lang="en-US" dirty="0" err="1" smtClean="0"/>
              <a:t>citrulline</a:t>
            </a:r>
            <a:r>
              <a:rPr lang="en-US" dirty="0" smtClean="0"/>
              <a:t> at SICU admission related to clinical outcomes [low </a:t>
            </a:r>
            <a:r>
              <a:rPr lang="en-US" dirty="0" err="1" smtClean="0"/>
              <a:t>citrulline</a:t>
            </a:r>
            <a:r>
              <a:rPr lang="en-US" dirty="0" smtClean="0"/>
              <a:t> may be associated with poor prognosis)</a:t>
            </a:r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Plasma </a:t>
            </a:r>
            <a:r>
              <a:rPr lang="en-US" dirty="0" err="1" smtClean="0"/>
              <a:t>Citrulline</a:t>
            </a:r>
            <a:r>
              <a:rPr lang="en-US" dirty="0" smtClean="0"/>
              <a:t> Level </a:t>
            </a:r>
          </a:p>
          <a:p>
            <a:pPr lvl="1"/>
            <a:r>
              <a:rPr lang="en-US" dirty="0" smtClean="0"/>
              <a:t>Critically ill patients have a </a:t>
            </a:r>
            <a:r>
              <a:rPr lang="en-US" dirty="0" smtClean="0"/>
              <a:t>low </a:t>
            </a:r>
            <a:r>
              <a:rPr lang="en-US" dirty="0" err="1" smtClean="0"/>
              <a:t>citrulline</a:t>
            </a:r>
            <a:r>
              <a:rPr lang="en-US" dirty="0" smtClean="0"/>
              <a:t> </a:t>
            </a:r>
            <a:r>
              <a:rPr lang="en-US" dirty="0" smtClean="0"/>
              <a:t>concentration ≤ 10 </a:t>
            </a:r>
            <a:r>
              <a:rPr lang="en-US" dirty="0" err="1" smtClean="0"/>
              <a:t>uM</a:t>
            </a:r>
            <a:endParaRPr lang="en-US" dirty="0" smtClean="0"/>
          </a:p>
          <a:p>
            <a:pPr lvl="1"/>
            <a:r>
              <a:rPr lang="en-US" dirty="0" smtClean="0"/>
              <a:t>Normative reference range </a:t>
            </a:r>
            <a:r>
              <a:rPr lang="en-US" dirty="0" smtClean="0"/>
              <a:t>for adults: 11-50 </a:t>
            </a:r>
            <a:r>
              <a:rPr lang="en-US" dirty="0" err="1" smtClean="0"/>
              <a:t>uM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Prevalence of </a:t>
            </a:r>
            <a:r>
              <a:rPr lang="en-US" dirty="0" err="1"/>
              <a:t>c</a:t>
            </a:r>
            <a:r>
              <a:rPr lang="en-US" dirty="0" err="1" smtClean="0"/>
              <a:t>itrulline</a:t>
            </a:r>
            <a:r>
              <a:rPr lang="en-US" dirty="0" smtClean="0"/>
              <a:t> depletion (&lt;11uM) at </a:t>
            </a:r>
            <a:r>
              <a:rPr lang="en-US" dirty="0" smtClean="0"/>
              <a:t>GLN enrollment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58/146 = 39.7% </a:t>
            </a:r>
          </a:p>
          <a:p>
            <a:pPr lvl="2"/>
            <a:r>
              <a:rPr lang="en-US" dirty="0" smtClean="0"/>
              <a:t>95% CI   [32.2% , 47.8%]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association between baseline </a:t>
            </a:r>
            <a:r>
              <a:rPr lang="en-US" dirty="0" err="1" smtClean="0"/>
              <a:t>citrulline</a:t>
            </a:r>
            <a:r>
              <a:rPr lang="en-US" dirty="0" smtClean="0"/>
              <a:t> and each outcome variable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Logistic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Regression </a:t>
            </a:r>
            <a:endParaRPr lang="en-US" sz="2800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alibri"/>
              </a:rPr>
              <a:t>between baseline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</a:rPr>
              <a:t>Citrulline</a:t>
            </a:r>
            <a:r>
              <a:rPr lang="en-US" sz="1800" dirty="0" smtClean="0">
                <a:solidFill>
                  <a:srgbClr val="000000"/>
                </a:solidFill>
                <a:latin typeface="Calibri"/>
              </a:rPr>
              <a:t> vs</a:t>
            </a:r>
            <a:r>
              <a:rPr lang="en-US" sz="1800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1800" dirty="0" smtClean="0">
                <a:solidFill>
                  <a:srgbClr val="000000"/>
                </a:solidFill>
                <a:latin typeface="Calibri"/>
              </a:rPr>
              <a:t> each of the following outcomes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 marL="548640" lvl="2" indent="0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e.g.:</a:t>
            </a:r>
          </a:p>
          <a:p>
            <a:pPr marL="822960" lvl="3" indent="0">
              <a:buNone/>
            </a:pP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Proc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logistic descending;</a:t>
            </a:r>
          </a:p>
          <a:p>
            <a:pPr marL="1097280" lvl="4" indent="0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Class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citcat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; **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citcat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– quartile groups;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1097280" lvl="4" indent="0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Model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hospital_death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citcat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rl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822960" lvl="3" indent="0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Run;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7553"/>
              </p:ext>
            </p:extLst>
          </p:nvPr>
        </p:nvGraphicFramePr>
        <p:xfrm>
          <a:off x="1447800" y="3733800"/>
          <a:ext cx="5638800" cy="2018665"/>
        </p:xfrm>
        <a:graphic>
          <a:graphicData uri="http://schemas.openxmlformats.org/drawingml/2006/table">
            <a:tbl>
              <a:tblPr/>
              <a:tblGrid>
                <a:gridCol w="2029454"/>
                <a:gridCol w="2029454"/>
                <a:gridCol w="1579892"/>
              </a:tblGrid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Predictor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Outcome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Wald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chi-square</a:t>
                      </a:r>
                    </a:p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Baseline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Citrulline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In-hospital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mortality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28-day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mortality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6-month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mortality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II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Admission SOFA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6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aseline </a:t>
            </a:r>
            <a:r>
              <a:rPr lang="en-US" sz="3200" dirty="0" err="1"/>
              <a:t>citrulline</a:t>
            </a:r>
            <a:r>
              <a:rPr lang="en-US" sz="3200" dirty="0"/>
              <a:t> </a:t>
            </a:r>
            <a:r>
              <a:rPr lang="en-US" sz="3200" dirty="0" smtClean="0"/>
              <a:t>vs</a:t>
            </a:r>
            <a:r>
              <a:rPr lang="en-US" sz="3200" dirty="0" smtClean="0"/>
              <a:t>. Hospital Mortality</a:t>
            </a:r>
            <a:endParaRPr lang="en-US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20957"/>
              </p:ext>
            </p:extLst>
          </p:nvPr>
        </p:nvGraphicFramePr>
        <p:xfrm>
          <a:off x="945021" y="2617351"/>
          <a:ext cx="7772399" cy="2224088"/>
        </p:xfrm>
        <a:graphic>
          <a:graphicData uri="http://schemas.openxmlformats.org/drawingml/2006/table">
            <a:tbl>
              <a:tblPr/>
              <a:tblGrid>
                <a:gridCol w="1075588"/>
                <a:gridCol w="1165219"/>
                <a:gridCol w="921932"/>
                <a:gridCol w="921932"/>
                <a:gridCol w="921932"/>
                <a:gridCol w="921932"/>
                <a:gridCol w="921932"/>
                <a:gridCol w="921932"/>
              </a:tblGrid>
              <a:tr h="60519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Baseline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Citrulline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Level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Survivors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Non-Survivors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Trend Test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0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x/total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x/total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[0,8)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30/123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0.94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2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2nd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[8,12) 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41/123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[12,17) 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23/123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4th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[17,∞) 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518444" y="990600"/>
            <a:ext cx="8320755" cy="2362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sz="2400" b="1" dirty="0">
                <a:solidFill>
                  <a:srgbClr val="000000"/>
                </a:solidFill>
                <a:latin typeface="Calibri"/>
              </a:rPr>
              <a:t>Cochran-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Armitage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Trend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Test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953000" y="1447800"/>
            <a:ext cx="53468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e.g.: </a:t>
            </a:r>
          </a:p>
          <a:p>
            <a:pPr lvl="1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proc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freq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data=four;</a:t>
            </a:r>
          </a:p>
          <a:p>
            <a:pPr lvl="1"/>
            <a:r>
              <a:rPr lang="en-US" sz="1400" dirty="0">
                <a:latin typeface="Calibri" pitchFamily="34" charset="0"/>
                <a:cs typeface="Calibri" pitchFamily="34" charset="0"/>
              </a:rPr>
              <a:t>   tables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CITcat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*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hospital_death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/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en-US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nopercent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norow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trend;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400" dirty="0" smtClean="0">
                <a:latin typeface="Calibri" pitchFamily="34" charset="0"/>
                <a:cs typeface="Calibri" pitchFamily="34" charset="0"/>
              </a:rPr>
              <a:t>run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108769"/>
            <a:ext cx="8015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2" indent="0">
              <a:buNone/>
            </a:pP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marL="548640" lvl="2" indent="0">
              <a:buNone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P-value=.</a:t>
            </a:r>
            <a:r>
              <a:rPr lang="en-US" b="1" dirty="0" smtClean="0">
                <a:solidFill>
                  <a:srgbClr val="FF0000"/>
                </a:solidFill>
                <a:latin typeface="Calibri"/>
              </a:rPr>
              <a:t>94   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=&gt;    </a:t>
            </a:r>
          </a:p>
          <a:p>
            <a:pPr marL="54864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/>
              </a:rPr>
              <a:t>Test for trend in binomial proportions across quartile groups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63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95391"/>
              </p:ext>
            </p:extLst>
          </p:nvPr>
        </p:nvGraphicFramePr>
        <p:xfrm>
          <a:off x="990598" y="4419600"/>
          <a:ext cx="7086601" cy="1909445"/>
        </p:xfrm>
        <a:graphic>
          <a:graphicData uri="http://schemas.openxmlformats.org/drawingml/2006/table">
            <a:tbl>
              <a:tblPr/>
              <a:tblGrid>
                <a:gridCol w="980684"/>
                <a:gridCol w="1062407"/>
                <a:gridCol w="840585"/>
                <a:gridCol w="840585"/>
                <a:gridCol w="840585"/>
                <a:gridCol w="840585"/>
                <a:gridCol w="840585"/>
                <a:gridCol w="840585"/>
              </a:tblGrid>
              <a:tr h="2921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Baseline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Citrulline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Level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 SOFA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(≤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SOFA (&gt; 6)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Cochran-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Armitage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Trend Test</a:t>
                      </a:r>
                    </a:p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x/total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x/total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[0,8)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23/76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0.08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2nd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[8,12) 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25/76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19/70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[12,17) 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13/76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19/70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4th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[17,∞) 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15/76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18/70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806586"/>
              </p:ext>
            </p:extLst>
          </p:nvPr>
        </p:nvGraphicFramePr>
        <p:xfrm>
          <a:off x="990601" y="1066801"/>
          <a:ext cx="7086601" cy="2080889"/>
        </p:xfrm>
        <a:graphic>
          <a:graphicData uri="http://schemas.openxmlformats.org/drawingml/2006/table">
            <a:tbl>
              <a:tblPr/>
              <a:tblGrid>
                <a:gridCol w="980684"/>
                <a:gridCol w="1062407"/>
                <a:gridCol w="840585"/>
                <a:gridCol w="840585"/>
                <a:gridCol w="840585"/>
                <a:gridCol w="840585"/>
                <a:gridCol w="840585"/>
                <a:gridCol w="840585"/>
              </a:tblGrid>
              <a:tr h="24447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Baseline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Citrulline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Level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 Ap0 (&lt; =15)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Ap0 (&gt; 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Cochran-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Armitage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Trend Test</a:t>
                      </a:r>
                    </a:p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x/total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x/total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[0,8)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23/70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0.09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5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2nd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[8,12) 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19/70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25/76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[12,17) 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15/70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17/76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4th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[17,∞) 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13/70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20/76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304800"/>
            <a:ext cx="7924800" cy="5715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APACHE II </a:t>
            </a:r>
            <a:r>
              <a:rPr lang="en-US" dirty="0" smtClean="0"/>
              <a:t>Score at randomization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SOFA score </a:t>
            </a:r>
            <a:r>
              <a:rPr lang="en-US" dirty="0" smtClean="0"/>
              <a:t>(median) at </a:t>
            </a:r>
            <a:r>
              <a:rPr lang="en-US" dirty="0" smtClean="0"/>
              <a:t>randomization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3276600"/>
            <a:ext cx="7772400" cy="457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lvl="2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alibri"/>
              </a:rPr>
              <a:t>APACHE II </a:t>
            </a:r>
            <a:r>
              <a:rPr lang="en-US" sz="1800" b="1" dirty="0" smtClean="0">
                <a:solidFill>
                  <a:srgbClr val="FF0000"/>
                </a:solidFill>
                <a:latin typeface="Calibri"/>
              </a:rPr>
              <a:t>score and SOFA </a:t>
            </a:r>
            <a:r>
              <a:rPr lang="en-US" sz="1800" b="1" dirty="0" smtClean="0">
                <a:solidFill>
                  <a:srgbClr val="FF0000"/>
                </a:solidFill>
                <a:latin typeface="Calibri"/>
              </a:rPr>
              <a:t>score: indices </a:t>
            </a:r>
            <a:r>
              <a:rPr lang="en-US" sz="1800" b="1" dirty="0" smtClean="0">
                <a:solidFill>
                  <a:srgbClr val="FF0000"/>
                </a:solidFill>
                <a:latin typeface="Calibri"/>
              </a:rPr>
              <a:t>of </a:t>
            </a:r>
            <a:r>
              <a:rPr lang="en-US" sz="1800" b="1" dirty="0" smtClean="0">
                <a:solidFill>
                  <a:srgbClr val="FF0000"/>
                </a:solidFill>
                <a:latin typeface="Calibri"/>
              </a:rPr>
              <a:t>disease severity</a:t>
            </a:r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8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ot of cit by TOS identified by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699190" cy="41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43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Serial </a:t>
            </a:r>
            <a:r>
              <a:rPr lang="en-US" dirty="0" err="1" smtClean="0"/>
              <a:t>Citrulline</a:t>
            </a:r>
            <a:r>
              <a:rPr lang="en-US" dirty="0" smtClean="0"/>
              <a:t> </a:t>
            </a:r>
            <a:r>
              <a:rPr lang="en-US" dirty="0" smtClean="0"/>
              <a:t>Levels by </a:t>
            </a:r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1551" y="1219200"/>
            <a:ext cx="7772400" cy="4572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Longitudinal </a:t>
            </a:r>
            <a:r>
              <a:rPr lang="en-US" sz="2000" dirty="0" smtClean="0"/>
              <a:t>data,       Linear mixed-effects </a:t>
            </a:r>
            <a:r>
              <a:rPr lang="en-US" sz="2000" dirty="0" smtClean="0"/>
              <a:t>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244" y="5867400"/>
            <a:ext cx="7848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mean change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citrulline</a:t>
            </a:r>
            <a:r>
              <a:rPr lang="en-US" dirty="0" smtClean="0">
                <a:solidFill>
                  <a:srgbClr val="FF0000"/>
                </a:solidFill>
              </a:rPr>
              <a:t> over </a:t>
            </a:r>
            <a:r>
              <a:rPr lang="en-US" dirty="0">
                <a:solidFill>
                  <a:srgbClr val="FF0000"/>
                </a:solidFill>
              </a:rPr>
              <a:t>time does not differ between two treatment groups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Similar result: Serial </a:t>
            </a:r>
            <a:r>
              <a:rPr lang="en-US" dirty="0" err="1">
                <a:solidFill>
                  <a:srgbClr val="FF0000"/>
                </a:solidFill>
              </a:rPr>
              <a:t>Citrulline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Level does not differ between </a:t>
            </a:r>
            <a:r>
              <a:rPr lang="en-US" dirty="0" smtClean="0">
                <a:solidFill>
                  <a:srgbClr val="FF0000"/>
                </a:solidFill>
              </a:rPr>
              <a:t>Survivors/Non-survivors.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365</TotalTime>
  <Words>755</Words>
  <Application>Microsoft Office PowerPoint</Application>
  <PresentationFormat>On-screen Show (4:3)</PresentationFormat>
  <Paragraphs>231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Plasma Citrulline in Relation to Clinical Outcomes in the GLND Trial</vt:lpstr>
      <vt:lpstr>Background for GLND Trial</vt:lpstr>
      <vt:lpstr>PowerPoint Presentation</vt:lpstr>
      <vt:lpstr>PowerPoint Presentation</vt:lpstr>
      <vt:lpstr>Results</vt:lpstr>
      <vt:lpstr>Test association between baseline citrulline and each outcome variable</vt:lpstr>
      <vt:lpstr>Baseline citrulline vs. Hospital Mortality</vt:lpstr>
      <vt:lpstr>PowerPoint Presentation</vt:lpstr>
      <vt:lpstr>Serial Citrulline Levels by Treatment</vt:lpstr>
      <vt:lpstr>In-Hospital Mortality by Baseline Citrulline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Jie</dc:creator>
  <cp:lastModifiedBy>Easley, Kirk</cp:lastModifiedBy>
  <cp:revision>163</cp:revision>
  <cp:lastPrinted>2012-12-03T19:12:13Z</cp:lastPrinted>
  <dcterms:created xsi:type="dcterms:W3CDTF">2006-08-16T00:00:00Z</dcterms:created>
  <dcterms:modified xsi:type="dcterms:W3CDTF">2012-12-03T19:12:24Z</dcterms:modified>
</cp:coreProperties>
</file>