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9/9/2019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289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9/9/2019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178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9/9/2019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2625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9/9/2019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48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9/9/2019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412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9/9/2019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158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9/9/2019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66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9/9/2019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08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9/9/2019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958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9/9/2019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8659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9/9/2019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502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9/9/2019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919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2ECAB4AB-1528-49EE-9496-DA4EE628B713}"/>
              </a:ext>
            </a:extLst>
          </p:cNvPr>
          <p:cNvPicPr>
            <a:picLocks noChangeAspect="1"/>
          </p:cNvPicPr>
          <p:nvPr/>
        </p:nvPicPr>
        <p:blipFill rotWithShape="1">
          <a:blip r:embed="rId2"/>
          <a:srcRect t="17479" b="22126"/>
          <a:stretch/>
        </p:blipFill>
        <p:spPr>
          <a:xfrm>
            <a:off x="-32" y="10"/>
            <a:ext cx="12192031" cy="4915066"/>
          </a:xfrm>
          <a:prstGeom prst="rect">
            <a:avLst/>
          </a:prstGeom>
        </p:spPr>
      </p:pic>
      <p:sp>
        <p:nvSpPr>
          <p:cNvPr id="13"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a:extLst>
              <a:ext uri="{FF2B5EF4-FFF2-40B4-BE49-F238E27FC236}">
                <a16:creationId xmlns:a16="http://schemas.microsoft.com/office/drawing/2014/main" id="{FFCD89F6-C0FC-4489-B6AA-8BEF919D364D}"/>
              </a:ext>
            </a:extLst>
          </p:cNvPr>
          <p:cNvSpPr>
            <a:spLocks noGrp="1"/>
          </p:cNvSpPr>
          <p:nvPr>
            <p:ph type="ctrTitle"/>
          </p:nvPr>
        </p:nvSpPr>
        <p:spPr>
          <a:xfrm>
            <a:off x="828675" y="5120639"/>
            <a:ext cx="7137263" cy="1280161"/>
          </a:xfrm>
        </p:spPr>
        <p:txBody>
          <a:bodyPr anchor="ctr">
            <a:normAutofit/>
          </a:bodyPr>
          <a:lstStyle/>
          <a:p>
            <a:pPr algn="r"/>
            <a:r>
              <a:rPr lang="zh-CN" altLang="en-US" sz="4800" dirty="0">
                <a:solidFill>
                  <a:srgbClr val="FFFFFF"/>
                </a:solidFill>
              </a:rPr>
              <a:t>优邻购</a:t>
            </a:r>
          </a:p>
        </p:txBody>
      </p:sp>
      <p:sp>
        <p:nvSpPr>
          <p:cNvPr id="3" name="副标题 2">
            <a:extLst>
              <a:ext uri="{FF2B5EF4-FFF2-40B4-BE49-F238E27FC236}">
                <a16:creationId xmlns:a16="http://schemas.microsoft.com/office/drawing/2014/main" id="{4B82D425-8A60-4D72-9D23-C91982FF2C3F}"/>
              </a:ext>
            </a:extLst>
          </p:cNvPr>
          <p:cNvSpPr>
            <a:spLocks noGrp="1"/>
          </p:cNvSpPr>
          <p:nvPr>
            <p:ph type="subTitle" idx="1"/>
          </p:nvPr>
        </p:nvSpPr>
        <p:spPr>
          <a:xfrm>
            <a:off x="8289580" y="5120639"/>
            <a:ext cx="3073745" cy="1280160"/>
          </a:xfrm>
        </p:spPr>
        <p:txBody>
          <a:bodyPr anchor="ctr">
            <a:normAutofit/>
          </a:bodyPr>
          <a:lstStyle/>
          <a:p>
            <a:r>
              <a:rPr lang="en-US" altLang="zh-CN" sz="1500" dirty="0">
                <a:solidFill>
                  <a:srgbClr val="FFFFFF"/>
                </a:solidFill>
              </a:rPr>
              <a:t> by----</a:t>
            </a:r>
            <a:r>
              <a:rPr lang="zh-CN" altLang="en-US" sz="1500" dirty="0">
                <a:solidFill>
                  <a:srgbClr val="FFFFFF"/>
                </a:solidFill>
              </a:rPr>
              <a:t>软件学院</a:t>
            </a:r>
            <a:r>
              <a:rPr lang="en-US" altLang="zh-CN" sz="1500" dirty="0" err="1">
                <a:solidFill>
                  <a:srgbClr val="FFFFFF"/>
                </a:solidFill>
              </a:rPr>
              <a:t>skr</a:t>
            </a:r>
            <a:r>
              <a:rPr lang="zh-CN" altLang="en-US" sz="1500" dirty="0">
                <a:solidFill>
                  <a:srgbClr val="FFFFFF"/>
                </a:solidFill>
              </a:rPr>
              <a:t>狠人小组</a:t>
            </a:r>
            <a:endParaRPr lang="en-US" altLang="zh-CN" sz="1500" dirty="0">
              <a:solidFill>
                <a:srgbClr val="FFFFFF"/>
              </a:solidFill>
            </a:endParaRPr>
          </a:p>
        </p:txBody>
      </p:sp>
      <p:cxnSp>
        <p:nvCxnSpPr>
          <p:cNvPr id="11"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610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61370-FFE0-4111-B822-0ADD616DC4DD}"/>
              </a:ext>
            </a:extLst>
          </p:cNvPr>
          <p:cNvSpPr>
            <a:spLocks noGrp="1"/>
          </p:cNvSpPr>
          <p:nvPr>
            <p:ph type="title"/>
          </p:nvPr>
        </p:nvSpPr>
        <p:spPr/>
        <p:txBody>
          <a:bodyPr/>
          <a:lstStyle/>
          <a:p>
            <a:r>
              <a:rPr lang="en-US" altLang="zh-CN" dirty="0"/>
              <a:t>OVERVIEW</a:t>
            </a:r>
            <a:endParaRPr lang="zh-CN" altLang="en-US" dirty="0"/>
          </a:p>
        </p:txBody>
      </p:sp>
      <p:sp>
        <p:nvSpPr>
          <p:cNvPr id="3" name="竖排文字占位符 2">
            <a:extLst>
              <a:ext uri="{FF2B5EF4-FFF2-40B4-BE49-F238E27FC236}">
                <a16:creationId xmlns:a16="http://schemas.microsoft.com/office/drawing/2014/main" id="{FDDA82B2-F7C2-40C8-8607-834280D090E5}"/>
              </a:ext>
            </a:extLst>
          </p:cNvPr>
          <p:cNvSpPr>
            <a:spLocks noGrp="1"/>
          </p:cNvSpPr>
          <p:nvPr>
            <p:ph type="body" orient="vert" idx="1"/>
          </p:nvPr>
        </p:nvSpPr>
        <p:spPr/>
        <p:txBody>
          <a:bodyPr vert="horz"/>
          <a:lstStyle/>
          <a:p>
            <a:pPr>
              <a:buFont typeface="Wingdings" panose="05000000000000000000" pitchFamily="2" charset="2"/>
              <a:buChar char="l"/>
            </a:pPr>
            <a:endParaRPr lang="en-US" altLang="zh-CN" dirty="0"/>
          </a:p>
          <a:p>
            <a:pPr>
              <a:buFont typeface="Wingdings" panose="05000000000000000000" pitchFamily="2" charset="2"/>
              <a:buChar char="l"/>
            </a:pPr>
            <a:r>
              <a:rPr lang="zh-CN" altLang="en-US" dirty="0"/>
              <a:t>产品定位</a:t>
            </a:r>
            <a:endParaRPr lang="en-US" altLang="zh-CN" dirty="0"/>
          </a:p>
          <a:p>
            <a:pPr>
              <a:buFont typeface="Wingdings" panose="05000000000000000000" pitchFamily="2" charset="2"/>
              <a:buChar char="l"/>
            </a:pPr>
            <a:r>
              <a:rPr lang="zh-CN" altLang="en-US" dirty="0"/>
              <a:t>技术架构</a:t>
            </a:r>
            <a:endParaRPr lang="en-US" altLang="zh-CN" dirty="0"/>
          </a:p>
          <a:p>
            <a:pPr>
              <a:buFont typeface="Wingdings" panose="05000000000000000000" pitchFamily="2" charset="2"/>
              <a:buChar char="l"/>
            </a:pPr>
            <a:r>
              <a:rPr lang="zh-CN" altLang="en-US" dirty="0"/>
              <a:t>特色创新</a:t>
            </a:r>
            <a:endParaRPr lang="en-US" altLang="zh-CN" dirty="0"/>
          </a:p>
          <a:p>
            <a:pPr>
              <a:buFont typeface="Wingdings" panose="05000000000000000000" pitchFamily="2" charset="2"/>
              <a:buChar char="l"/>
            </a:pPr>
            <a:r>
              <a:rPr lang="zh-CN" altLang="en-US" dirty="0"/>
              <a:t>经验教训</a:t>
            </a:r>
            <a:endParaRPr lang="en-US" altLang="zh-CN" dirty="0"/>
          </a:p>
          <a:p>
            <a:pPr>
              <a:buFont typeface="Wingdings" panose="05000000000000000000" pitchFamily="2" charset="2"/>
              <a:buChar char="l"/>
            </a:pPr>
            <a:r>
              <a:rPr lang="zh-CN" altLang="en-US" dirty="0"/>
              <a:t>成员贡献及分工</a:t>
            </a:r>
            <a:endParaRPr lang="en-US" altLang="zh-CN" dirty="0"/>
          </a:p>
        </p:txBody>
      </p:sp>
    </p:spTree>
    <p:extLst>
      <p:ext uri="{BB962C8B-B14F-4D97-AF65-F5344CB8AC3E}">
        <p14:creationId xmlns:p14="http://schemas.microsoft.com/office/powerpoint/2010/main" val="95138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0F91D-A67C-4E36-B74F-7490E7693914}"/>
              </a:ext>
            </a:extLst>
          </p:cNvPr>
          <p:cNvSpPr>
            <a:spLocks noGrp="1"/>
          </p:cNvSpPr>
          <p:nvPr>
            <p:ph type="title"/>
          </p:nvPr>
        </p:nvSpPr>
        <p:spPr/>
        <p:txBody>
          <a:bodyPr/>
          <a:lstStyle/>
          <a:p>
            <a:r>
              <a:rPr lang="zh-CN" altLang="en-US" dirty="0"/>
              <a:t>产品定位</a:t>
            </a:r>
          </a:p>
        </p:txBody>
      </p:sp>
      <p:sp>
        <p:nvSpPr>
          <p:cNvPr id="3" name="竖排文字占位符 2">
            <a:extLst>
              <a:ext uri="{FF2B5EF4-FFF2-40B4-BE49-F238E27FC236}">
                <a16:creationId xmlns:a16="http://schemas.microsoft.com/office/drawing/2014/main" id="{C862F864-CD89-489E-85CE-2EDF281BA632}"/>
              </a:ext>
            </a:extLst>
          </p:cNvPr>
          <p:cNvSpPr>
            <a:spLocks noGrp="1"/>
          </p:cNvSpPr>
          <p:nvPr>
            <p:ph type="body" orient="vert" idx="1"/>
          </p:nvPr>
        </p:nvSpPr>
        <p:spPr/>
        <p:txBody>
          <a:bodyPr vert="horz"/>
          <a:lstStyle/>
          <a:p>
            <a:pPr marL="0" lvl="1" indent="0">
              <a:spcBef>
                <a:spcPts val="1200"/>
              </a:spcBef>
              <a:spcAft>
                <a:spcPts val="200"/>
              </a:spcAft>
              <a:buClr>
                <a:schemeClr val="accent1"/>
              </a:buClr>
              <a:buSzPct val="100000"/>
              <a:buNone/>
            </a:pPr>
            <a:endParaRPr lang="en-US" altLang="zh-CN" sz="2000" dirty="0"/>
          </a:p>
          <a:p>
            <a:pPr marL="342900" lvl="1" indent="-342900">
              <a:spcBef>
                <a:spcPts val="1200"/>
              </a:spcBef>
              <a:spcAft>
                <a:spcPts val="200"/>
              </a:spcAft>
              <a:buClr>
                <a:schemeClr val="accent1"/>
              </a:buClr>
              <a:buSzPct val="100000"/>
            </a:pPr>
            <a:r>
              <a:rPr lang="en-US" altLang="zh-CN" sz="2000" dirty="0"/>
              <a:t>  </a:t>
            </a:r>
            <a:r>
              <a:rPr lang="zh-CN" altLang="en-US" sz="2000" dirty="0"/>
              <a:t>项目目标</a:t>
            </a:r>
            <a:endParaRPr lang="en-US" altLang="zh-CN" sz="2000" dirty="0"/>
          </a:p>
          <a:p>
            <a:pPr marL="0" lvl="1" indent="0">
              <a:spcBef>
                <a:spcPts val="1200"/>
              </a:spcBef>
              <a:spcAft>
                <a:spcPts val="200"/>
              </a:spcAft>
              <a:buClr>
                <a:schemeClr val="accent1"/>
              </a:buClr>
              <a:buSzPct val="100000"/>
              <a:buNone/>
            </a:pPr>
            <a:r>
              <a:rPr lang="en-US" altLang="zh-CN" sz="2000" dirty="0"/>
              <a:t> </a:t>
            </a:r>
            <a:r>
              <a:rPr lang="zh-CN" altLang="zh-CN" sz="2000" dirty="0"/>
              <a:t>本项目致力于打造一个便利茅台酒厂管理经销商，获取消费者信息，便利代理商管理商品</a:t>
            </a:r>
            <a:r>
              <a:rPr lang="en-US" altLang="zh-CN" sz="2000" dirty="0"/>
              <a:t>  </a:t>
            </a:r>
            <a:r>
              <a:rPr lang="zh-CN" altLang="zh-CN" sz="2000" dirty="0"/>
              <a:t>和线上促销宣传，便利顾客购物的</a:t>
            </a:r>
            <a:r>
              <a:rPr lang="en-US" altLang="zh-CN" sz="2000" dirty="0"/>
              <a:t>O2O</a:t>
            </a:r>
            <a:r>
              <a:rPr lang="zh-CN" altLang="zh-CN" sz="2000" dirty="0"/>
              <a:t>电商平台。</a:t>
            </a:r>
            <a:endParaRPr lang="en-US" altLang="zh-CN" sz="2000" dirty="0"/>
          </a:p>
          <a:p>
            <a:pPr marL="342900" lvl="1" indent="-342900">
              <a:spcBef>
                <a:spcPts val="1200"/>
              </a:spcBef>
              <a:spcAft>
                <a:spcPts val="200"/>
              </a:spcAft>
              <a:buClr>
                <a:schemeClr val="accent1"/>
              </a:buClr>
              <a:buSzPct val="100000"/>
            </a:pPr>
            <a:r>
              <a:rPr lang="zh-CN" altLang="en-US" sz="2000" dirty="0"/>
              <a:t>项目定位</a:t>
            </a:r>
            <a:endParaRPr lang="zh-CN" altLang="zh-CN" sz="2000" dirty="0"/>
          </a:p>
          <a:p>
            <a:r>
              <a:rPr lang="zh-CN" altLang="zh-CN" dirty="0"/>
              <a:t>项目定位是面向有扩展</a:t>
            </a:r>
            <a:r>
              <a:rPr lang="en-US" altLang="zh-CN" dirty="0"/>
              <a:t>O2O</a:t>
            </a:r>
            <a:r>
              <a:rPr lang="zh-CN" altLang="zh-CN" dirty="0"/>
              <a:t>业务和加强代理商管理的需求的茅台酒厂商</a:t>
            </a:r>
            <a:r>
              <a:rPr lang="zh-CN" altLang="en-US" dirty="0"/>
              <a:t>，加盟代理的经销商及使用</a:t>
            </a:r>
            <a:r>
              <a:rPr lang="en-US" altLang="zh-CN" dirty="0"/>
              <a:t>O2O</a:t>
            </a:r>
            <a:r>
              <a:rPr lang="zh-CN" altLang="en-US" dirty="0"/>
              <a:t>购买酒及其他货物的顾客</a:t>
            </a:r>
            <a:r>
              <a:rPr lang="zh-CN" altLang="zh-CN" dirty="0"/>
              <a:t>。</a:t>
            </a:r>
          </a:p>
          <a:p>
            <a:endParaRPr lang="zh-CN" altLang="en-US" dirty="0"/>
          </a:p>
        </p:txBody>
      </p:sp>
    </p:spTree>
    <p:extLst>
      <p:ext uri="{BB962C8B-B14F-4D97-AF65-F5344CB8AC3E}">
        <p14:creationId xmlns:p14="http://schemas.microsoft.com/office/powerpoint/2010/main" val="265889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3F1BA-536B-4A7F-AB79-A3FBFDFB0E68}"/>
              </a:ext>
            </a:extLst>
          </p:cNvPr>
          <p:cNvSpPr>
            <a:spLocks noGrp="1"/>
          </p:cNvSpPr>
          <p:nvPr>
            <p:ph type="title"/>
          </p:nvPr>
        </p:nvSpPr>
        <p:spPr/>
        <p:txBody>
          <a:bodyPr/>
          <a:lstStyle/>
          <a:p>
            <a:r>
              <a:rPr lang="zh-CN" altLang="en-US" dirty="0"/>
              <a:t>技术架构</a:t>
            </a:r>
          </a:p>
        </p:txBody>
      </p:sp>
      <p:sp>
        <p:nvSpPr>
          <p:cNvPr id="3" name="竖排文字占位符 2">
            <a:extLst>
              <a:ext uri="{FF2B5EF4-FFF2-40B4-BE49-F238E27FC236}">
                <a16:creationId xmlns:a16="http://schemas.microsoft.com/office/drawing/2014/main" id="{D960EB7E-12F9-4342-8CC8-B0BCB27DACFB}"/>
              </a:ext>
            </a:extLst>
          </p:cNvPr>
          <p:cNvSpPr>
            <a:spLocks noGrp="1"/>
          </p:cNvSpPr>
          <p:nvPr>
            <p:ph type="body" orient="vert" idx="1"/>
          </p:nvPr>
        </p:nvSpPr>
        <p:spPr/>
        <p:txBody>
          <a:bodyPr vert="horz"/>
          <a:lstStyle/>
          <a:p>
            <a:r>
              <a:rPr lang="zh-CN" altLang="en-US" dirty="0"/>
              <a:t>本工程除了桩工程外主要有五个工程：管理员端、经销商端、用户端及两个后端</a:t>
            </a:r>
            <a:endParaRPr lang="en-US" altLang="zh-CN" dirty="0"/>
          </a:p>
          <a:p>
            <a:r>
              <a:rPr lang="zh-CN" altLang="en-US" dirty="0"/>
              <a:t>使用的技术栈：</a:t>
            </a:r>
            <a:endParaRPr lang="en-US" altLang="zh-CN" dirty="0"/>
          </a:p>
          <a:p>
            <a:r>
              <a:rPr lang="en-US" altLang="zh-CN" dirty="0"/>
              <a:t>web</a:t>
            </a:r>
            <a:r>
              <a:rPr lang="zh-CN" altLang="en-US" dirty="0"/>
              <a:t>端：</a:t>
            </a:r>
            <a:r>
              <a:rPr lang="en-US" altLang="zh-CN" dirty="0"/>
              <a:t> </a:t>
            </a:r>
            <a:r>
              <a:rPr lang="en-US" altLang="zh-CN" dirty="0" err="1"/>
              <a:t>nodejs</a:t>
            </a:r>
            <a:r>
              <a:rPr lang="en-US" altLang="zh-CN" dirty="0"/>
              <a:t> + yarn + react + </a:t>
            </a:r>
            <a:r>
              <a:rPr lang="en-US" altLang="zh-CN" dirty="0" err="1"/>
              <a:t>antd</a:t>
            </a:r>
            <a:endParaRPr lang="en-US" altLang="zh-CN" dirty="0"/>
          </a:p>
          <a:p>
            <a:r>
              <a:rPr lang="en-US" altLang="zh-CN" dirty="0"/>
              <a:t>Android</a:t>
            </a:r>
            <a:r>
              <a:rPr lang="zh-CN" altLang="en-US" dirty="0"/>
              <a:t>端：</a:t>
            </a:r>
            <a:r>
              <a:rPr lang="en-US" altLang="zh-CN" dirty="0" err="1"/>
              <a:t>nodejs</a:t>
            </a:r>
            <a:r>
              <a:rPr lang="en-US" altLang="zh-CN" dirty="0"/>
              <a:t> + </a:t>
            </a:r>
            <a:r>
              <a:rPr lang="en-US" altLang="zh-CN" dirty="0" err="1"/>
              <a:t>cnpm</a:t>
            </a:r>
            <a:r>
              <a:rPr lang="en-US" altLang="zh-CN" dirty="0"/>
              <a:t> + react-native + </a:t>
            </a:r>
            <a:r>
              <a:rPr lang="en-US" altLang="zh-CN" dirty="0" err="1"/>
              <a:t>rn</a:t>
            </a:r>
            <a:r>
              <a:rPr lang="en-US" altLang="zh-CN" dirty="0"/>
              <a:t> </a:t>
            </a:r>
            <a:r>
              <a:rPr lang="en-US" altLang="zh-CN" dirty="0" err="1"/>
              <a:t>antd</a:t>
            </a:r>
            <a:r>
              <a:rPr lang="en-US" altLang="zh-CN" dirty="0"/>
              <a:t> + </a:t>
            </a:r>
            <a:r>
              <a:rPr lang="en-US" altLang="zh-CN" dirty="0" err="1"/>
              <a:t>sqlite</a:t>
            </a:r>
            <a:endParaRPr lang="en-US" altLang="zh-CN" dirty="0"/>
          </a:p>
          <a:p>
            <a:r>
              <a:rPr lang="zh-CN" altLang="en-US" dirty="0"/>
              <a:t>后端：</a:t>
            </a:r>
            <a:r>
              <a:rPr lang="en-US" altLang="zh-CN" dirty="0"/>
              <a:t>maven + spring-boot + </a:t>
            </a:r>
            <a:r>
              <a:rPr lang="en-US" altLang="zh-CN" dirty="0" err="1"/>
              <a:t>redis</a:t>
            </a:r>
            <a:r>
              <a:rPr lang="en-US" altLang="zh-CN" dirty="0"/>
              <a:t> + rabbit-MQ + </a:t>
            </a:r>
            <a:r>
              <a:rPr lang="en-US" altLang="zh-CN" dirty="0" err="1"/>
              <a:t>mysql</a:t>
            </a:r>
            <a:r>
              <a:rPr lang="en-US" altLang="zh-CN" dirty="0"/>
              <a:t> </a:t>
            </a:r>
          </a:p>
          <a:p>
            <a:r>
              <a:rPr lang="zh-CN" altLang="en-US" dirty="0"/>
              <a:t>版本控制： </a:t>
            </a:r>
            <a:r>
              <a:rPr lang="en-US" altLang="zh-CN" dirty="0"/>
              <a:t>git</a:t>
            </a:r>
            <a:r>
              <a:rPr lang="zh-CN" altLang="en-US" dirty="0"/>
              <a:t>与</a:t>
            </a:r>
            <a:r>
              <a:rPr lang="en-US" altLang="zh-CN" dirty="0"/>
              <a:t>GitHub</a:t>
            </a:r>
          </a:p>
          <a:p>
            <a:r>
              <a:rPr lang="en-US" altLang="zh-CN" dirty="0"/>
              <a:t>CI</a:t>
            </a:r>
            <a:r>
              <a:rPr lang="zh-CN" altLang="en-US" dirty="0"/>
              <a:t>： </a:t>
            </a:r>
            <a:r>
              <a:rPr lang="en-US" altLang="zh-CN" dirty="0" err="1"/>
              <a:t>jenkins</a:t>
            </a:r>
            <a:endParaRPr lang="en-US" altLang="zh-CN" dirty="0"/>
          </a:p>
        </p:txBody>
      </p:sp>
    </p:spTree>
    <p:extLst>
      <p:ext uri="{BB962C8B-B14F-4D97-AF65-F5344CB8AC3E}">
        <p14:creationId xmlns:p14="http://schemas.microsoft.com/office/powerpoint/2010/main" val="243470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F93E4-03CC-4859-A400-790D0D20D84C}"/>
              </a:ext>
            </a:extLst>
          </p:cNvPr>
          <p:cNvSpPr>
            <a:spLocks noGrp="1"/>
          </p:cNvSpPr>
          <p:nvPr>
            <p:ph type="title"/>
          </p:nvPr>
        </p:nvSpPr>
        <p:spPr/>
        <p:txBody>
          <a:bodyPr/>
          <a:lstStyle/>
          <a:p>
            <a:r>
              <a:rPr lang="zh-CN" altLang="en-US" dirty="0"/>
              <a:t>特色创新</a:t>
            </a:r>
          </a:p>
        </p:txBody>
      </p:sp>
      <p:sp>
        <p:nvSpPr>
          <p:cNvPr id="3" name="竖排文字占位符 2">
            <a:extLst>
              <a:ext uri="{FF2B5EF4-FFF2-40B4-BE49-F238E27FC236}">
                <a16:creationId xmlns:a16="http://schemas.microsoft.com/office/drawing/2014/main" id="{DE374F46-BB2A-48C0-A7E5-B7BE817BC306}"/>
              </a:ext>
            </a:extLst>
          </p:cNvPr>
          <p:cNvSpPr>
            <a:spLocks noGrp="1"/>
          </p:cNvSpPr>
          <p:nvPr>
            <p:ph type="body" orient="vert" idx="1"/>
          </p:nvPr>
        </p:nvSpPr>
        <p:spPr/>
        <p:txBody>
          <a:bodyPr vert="horz"/>
          <a:lstStyle/>
          <a:p>
            <a:r>
              <a:rPr lang="zh-CN" altLang="en-US" dirty="0"/>
              <a:t>设置拦截器区分不同端的权限，使用</a:t>
            </a:r>
            <a:r>
              <a:rPr lang="en-US" altLang="zh-CN" dirty="0" err="1"/>
              <a:t>redis</a:t>
            </a:r>
            <a:r>
              <a:rPr lang="zh-CN" altLang="en-US" dirty="0"/>
              <a:t>存储</a:t>
            </a:r>
            <a:r>
              <a:rPr lang="en-US" altLang="zh-CN" dirty="0"/>
              <a:t>session</a:t>
            </a:r>
            <a:r>
              <a:rPr lang="zh-CN" altLang="en-US" dirty="0"/>
              <a:t>保持数连接持久性</a:t>
            </a:r>
            <a:endParaRPr lang="en-US" altLang="zh-CN" dirty="0"/>
          </a:p>
          <a:p>
            <a:r>
              <a:rPr lang="zh-CN" altLang="en-US" dirty="0"/>
              <a:t>使用</a:t>
            </a:r>
            <a:r>
              <a:rPr lang="en-US" altLang="zh-CN" dirty="0"/>
              <a:t>Rabbit-MQ</a:t>
            </a:r>
            <a:r>
              <a:rPr lang="zh-CN" altLang="en-US" dirty="0"/>
              <a:t>做消息队列</a:t>
            </a:r>
            <a:endParaRPr lang="en-US" altLang="zh-CN" dirty="0"/>
          </a:p>
          <a:p>
            <a:r>
              <a:rPr lang="zh-CN" altLang="en-US" dirty="0"/>
              <a:t>管理员端除了对经销商及店铺进行信息处理外也可以对新建商品的标签进行管理。同时可以发布推送。</a:t>
            </a:r>
            <a:endParaRPr lang="en-US" altLang="zh-CN" dirty="0"/>
          </a:p>
          <a:p>
            <a:r>
              <a:rPr lang="zh-CN" altLang="en-US" dirty="0"/>
              <a:t>经销商端对订单做数据统计及嵌套页面</a:t>
            </a:r>
            <a:endParaRPr lang="en-US" altLang="zh-CN" dirty="0"/>
          </a:p>
          <a:p>
            <a:r>
              <a:rPr lang="en-US" altLang="zh-CN" dirty="0"/>
              <a:t>Android app</a:t>
            </a:r>
            <a:r>
              <a:rPr lang="zh-CN" altLang="en-US" dirty="0"/>
              <a:t>端本地存储，使用极光平台接收推送消息。</a:t>
            </a:r>
            <a:endParaRPr lang="en-US" altLang="zh-CN" dirty="0"/>
          </a:p>
          <a:p>
            <a:endParaRPr lang="zh-CN" altLang="en-US" dirty="0"/>
          </a:p>
        </p:txBody>
      </p:sp>
    </p:spTree>
    <p:extLst>
      <p:ext uri="{BB962C8B-B14F-4D97-AF65-F5344CB8AC3E}">
        <p14:creationId xmlns:p14="http://schemas.microsoft.com/office/powerpoint/2010/main" val="58145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D9503-86B2-4559-B034-55DA57E999C3}"/>
              </a:ext>
            </a:extLst>
          </p:cNvPr>
          <p:cNvSpPr>
            <a:spLocks noGrp="1"/>
          </p:cNvSpPr>
          <p:nvPr>
            <p:ph type="title"/>
          </p:nvPr>
        </p:nvSpPr>
        <p:spPr/>
        <p:txBody>
          <a:bodyPr/>
          <a:lstStyle/>
          <a:p>
            <a:r>
              <a:rPr lang="zh-CN" altLang="en-US" dirty="0"/>
              <a:t>经验教训</a:t>
            </a:r>
          </a:p>
        </p:txBody>
      </p:sp>
      <p:sp>
        <p:nvSpPr>
          <p:cNvPr id="3" name="竖排文字占位符 2">
            <a:extLst>
              <a:ext uri="{FF2B5EF4-FFF2-40B4-BE49-F238E27FC236}">
                <a16:creationId xmlns:a16="http://schemas.microsoft.com/office/drawing/2014/main" id="{C5F5BD63-2DDE-488C-BE19-6B13BEE13B11}"/>
              </a:ext>
            </a:extLst>
          </p:cNvPr>
          <p:cNvSpPr>
            <a:spLocks noGrp="1"/>
          </p:cNvSpPr>
          <p:nvPr>
            <p:ph type="body" orient="vert" idx="1"/>
          </p:nvPr>
        </p:nvSpPr>
        <p:spPr/>
        <p:txBody>
          <a:bodyPr vert="horz"/>
          <a:lstStyle/>
          <a:p>
            <a:endParaRPr lang="en-US" altLang="zh-CN" dirty="0"/>
          </a:p>
          <a:p>
            <a:r>
              <a:rPr lang="zh-CN" altLang="en-US" dirty="0"/>
              <a:t>谨慎使用</a:t>
            </a:r>
            <a:r>
              <a:rPr lang="en-US" altLang="zh-CN" dirty="0"/>
              <a:t>git</a:t>
            </a:r>
            <a:r>
              <a:rPr lang="zh-CN" altLang="en-US" dirty="0"/>
              <a:t>，用</a:t>
            </a:r>
            <a:r>
              <a:rPr lang="en-US" altLang="zh-CN" dirty="0"/>
              <a:t>git workflow</a:t>
            </a:r>
            <a:r>
              <a:rPr lang="zh-CN" altLang="en-US" dirty="0"/>
              <a:t>规范</a:t>
            </a:r>
            <a:r>
              <a:rPr lang="en-US" altLang="zh-CN" dirty="0"/>
              <a:t>git</a:t>
            </a:r>
            <a:r>
              <a:rPr lang="zh-CN" altLang="en-US" dirty="0"/>
              <a:t>使用流程</a:t>
            </a:r>
            <a:endParaRPr lang="en-US" altLang="zh-CN" dirty="0"/>
          </a:p>
          <a:p>
            <a:r>
              <a:rPr lang="zh-CN" altLang="en-US" dirty="0"/>
              <a:t>保持主架构风格一致，页面风格也需要保持一致</a:t>
            </a:r>
            <a:endParaRPr lang="en-US" altLang="zh-CN" dirty="0"/>
          </a:p>
          <a:p>
            <a:r>
              <a:rPr lang="zh-CN" altLang="en-US" dirty="0"/>
              <a:t>需要运维人员管理主要架构、数据库等，注意工程的更改权限分配</a:t>
            </a:r>
            <a:endParaRPr lang="en-US" altLang="zh-CN" dirty="0"/>
          </a:p>
          <a:p>
            <a:r>
              <a:rPr lang="zh-CN" altLang="en-US" dirty="0"/>
              <a:t>外部接口等属性设置选项应提高工程层次单独建立文件以便修改</a:t>
            </a:r>
            <a:endParaRPr lang="en-US" altLang="zh-CN" dirty="0"/>
          </a:p>
          <a:p>
            <a:r>
              <a:rPr lang="zh-CN" altLang="en-US" dirty="0"/>
              <a:t>合理安排工程时间及迭代计划，考虑到意外情况。</a:t>
            </a:r>
            <a:endParaRPr lang="en-US" altLang="zh-CN" dirty="0"/>
          </a:p>
          <a:p>
            <a:r>
              <a:rPr lang="zh-CN" altLang="en-US" dirty="0"/>
              <a:t>合理使用第三方组件库</a:t>
            </a:r>
          </a:p>
        </p:txBody>
      </p:sp>
    </p:spTree>
    <p:extLst>
      <p:ext uri="{BB962C8B-B14F-4D97-AF65-F5344CB8AC3E}">
        <p14:creationId xmlns:p14="http://schemas.microsoft.com/office/powerpoint/2010/main" val="217361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D68C6-5FC6-444F-8689-65E694C6044B}"/>
              </a:ext>
            </a:extLst>
          </p:cNvPr>
          <p:cNvSpPr>
            <a:spLocks noGrp="1"/>
          </p:cNvSpPr>
          <p:nvPr>
            <p:ph type="title"/>
          </p:nvPr>
        </p:nvSpPr>
        <p:spPr/>
        <p:txBody>
          <a:bodyPr/>
          <a:lstStyle/>
          <a:p>
            <a:r>
              <a:rPr lang="zh-CN" altLang="en-US" dirty="0"/>
              <a:t>团队分工及贡献</a:t>
            </a:r>
          </a:p>
        </p:txBody>
      </p:sp>
      <p:sp>
        <p:nvSpPr>
          <p:cNvPr id="3" name="竖排文字占位符 2">
            <a:extLst>
              <a:ext uri="{FF2B5EF4-FFF2-40B4-BE49-F238E27FC236}">
                <a16:creationId xmlns:a16="http://schemas.microsoft.com/office/drawing/2014/main" id="{01E4646A-0AF0-44E6-93D4-91D6AB2C0A7D}"/>
              </a:ext>
            </a:extLst>
          </p:cNvPr>
          <p:cNvSpPr>
            <a:spLocks noGrp="1"/>
          </p:cNvSpPr>
          <p:nvPr>
            <p:ph type="body" orient="vert" idx="1"/>
          </p:nvPr>
        </p:nvSpPr>
        <p:spPr/>
        <p:txBody>
          <a:bodyPr vert="horz"/>
          <a:lstStyle/>
          <a:p>
            <a:endParaRPr lang="en-US" altLang="zh-CN" dirty="0"/>
          </a:p>
          <a:p>
            <a:r>
              <a:rPr lang="zh-CN" altLang="en-US" dirty="0"/>
              <a:t>王笑然：经销商端及管理员端的</a:t>
            </a:r>
            <a:r>
              <a:rPr lang="en-US" altLang="zh-CN" dirty="0"/>
              <a:t>web</a:t>
            </a:r>
            <a:r>
              <a:rPr lang="zh-CN" altLang="en-US" dirty="0"/>
              <a:t>端</a:t>
            </a:r>
            <a:endParaRPr lang="en-US" altLang="zh-CN" dirty="0"/>
          </a:p>
          <a:p>
            <a:r>
              <a:rPr lang="zh-CN" altLang="en-US" dirty="0"/>
              <a:t>王志远：用户</a:t>
            </a:r>
            <a:r>
              <a:rPr lang="en-US" altLang="zh-CN" dirty="0"/>
              <a:t>Android app</a:t>
            </a:r>
            <a:r>
              <a:rPr lang="zh-CN" altLang="en-US" dirty="0"/>
              <a:t>端</a:t>
            </a:r>
            <a:endParaRPr lang="en-US" altLang="zh-CN" dirty="0"/>
          </a:p>
          <a:p>
            <a:r>
              <a:rPr lang="zh-CN" altLang="en-US" dirty="0"/>
              <a:t>褚宇轩：经销商及管理员端后端及服务器部署</a:t>
            </a:r>
            <a:endParaRPr lang="en-US" altLang="zh-CN" dirty="0"/>
          </a:p>
          <a:p>
            <a:r>
              <a:rPr lang="zh-CN" altLang="en-US" dirty="0"/>
              <a:t>邓霄：用户端后端</a:t>
            </a:r>
            <a:endParaRPr lang="en-US" altLang="zh-CN" dirty="0"/>
          </a:p>
        </p:txBody>
      </p:sp>
    </p:spTree>
    <p:extLst>
      <p:ext uri="{BB962C8B-B14F-4D97-AF65-F5344CB8AC3E}">
        <p14:creationId xmlns:p14="http://schemas.microsoft.com/office/powerpoint/2010/main" val="264720729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941"/>
      </a:dk2>
      <a:lt2>
        <a:srgbClr val="E2E8E2"/>
      </a:lt2>
      <a:accent1>
        <a:srgbClr val="DA29E7"/>
      </a:accent1>
      <a:accent2>
        <a:srgbClr val="8933DA"/>
      </a:accent2>
      <a:accent3>
        <a:srgbClr val="5847EA"/>
      </a:accent3>
      <a:accent4>
        <a:srgbClr val="2059D6"/>
      </a:accent4>
      <a:accent5>
        <a:srgbClr val="23B0E4"/>
      </a:accent5>
      <a:accent6>
        <a:srgbClr val="14B8A0"/>
      </a:accent6>
      <a:hlink>
        <a:srgbClr val="3F87BF"/>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74</TotalTime>
  <Words>358</Words>
  <Application>Microsoft Office PowerPoint</Application>
  <PresentationFormat>宽屏</PresentationFormat>
  <Paragraphs>43</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Calibri</vt:lpstr>
      <vt:lpstr>Calibri Light</vt:lpstr>
      <vt:lpstr>Wingdings</vt:lpstr>
      <vt:lpstr>RetrospectVTI</vt:lpstr>
      <vt:lpstr>优邻购</vt:lpstr>
      <vt:lpstr>OVERVIEW</vt:lpstr>
      <vt:lpstr>产品定位</vt:lpstr>
      <vt:lpstr>技术架构</vt:lpstr>
      <vt:lpstr>特色创新</vt:lpstr>
      <vt:lpstr>经验教训</vt:lpstr>
      <vt:lpstr>团队分工及贡献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优邻购</dc:title>
  <dc:creator>11278</dc:creator>
  <cp:lastModifiedBy> </cp:lastModifiedBy>
  <cp:revision>8</cp:revision>
  <dcterms:created xsi:type="dcterms:W3CDTF">2019-09-09T08:41:18Z</dcterms:created>
  <dcterms:modified xsi:type="dcterms:W3CDTF">2019-09-09T09:56:00Z</dcterms:modified>
</cp:coreProperties>
</file>