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610" r:id="rId2"/>
    <p:sldId id="605" r:id="rId3"/>
  </p:sldIdLst>
  <p:sldSz cx="12192000" cy="6858000"/>
  <p:notesSz cx="6799263" cy="98758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ладелец процесса" id="{E9003546-BC2F-4E63-815A-EF1386473245}">
          <p14:sldIdLst>
            <p14:sldId id="610"/>
            <p14:sldId id="6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неткова Анна Сергеевна" initials="САС" lastIdx="10" clrIdx="0">
    <p:extLst>
      <p:ext uri="{19B8F6BF-5375-455C-9EA6-DF929625EA0E}">
        <p15:presenceInfo xmlns:p15="http://schemas.microsoft.com/office/powerpoint/2012/main" userId="S-1-5-21-12604286-1394344279-468603755-12994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0A6"/>
    <a:srgbClr val="27A39C"/>
    <a:srgbClr val="D9BED7"/>
    <a:srgbClr val="F5F5F5"/>
    <a:srgbClr val="78B9D9"/>
    <a:srgbClr val="75B4B1"/>
    <a:srgbClr val="9DC3E6"/>
    <a:srgbClr val="1B56B2"/>
    <a:srgbClr val="A9D5D8"/>
    <a:srgbClr val="A8D5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Средний стиль 1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27102A9-8310-4765-A935-A1911B00CA55}" styleName="Светлый стиль 1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99" autoAdjust="0"/>
  </p:normalViewPr>
  <p:slideViewPr>
    <p:cSldViewPr snapToGrid="0">
      <p:cViewPr varScale="1">
        <p:scale>
          <a:sx n="114" d="100"/>
          <a:sy n="114" d="100"/>
        </p:scale>
        <p:origin x="84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0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4952"/>
    </p:cViewPr>
  </p:sorterViewPr>
  <p:notesViewPr>
    <p:cSldViewPr snapToGrid="0">
      <p:cViewPr varScale="1">
        <p:scale>
          <a:sx n="63" d="100"/>
          <a:sy n="63" d="100"/>
        </p:scale>
        <p:origin x="2069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347" cy="4955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1342" y="1"/>
            <a:ext cx="2946347" cy="4955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0FDA12-B6AF-455F-90D9-2CD609E7F4CC}" type="datetimeFigureOut">
              <a:rPr lang="ru-RU" smtClean="0"/>
              <a:t>20.10.2023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380333"/>
            <a:ext cx="2946347" cy="4955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1342" y="9380333"/>
            <a:ext cx="2946347" cy="4955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E57A4-3FB6-485C-8BE4-956B13B4E11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040060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347" cy="4955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1342" y="1"/>
            <a:ext cx="2946347" cy="4955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B6D942-0920-4F16-BA9E-4070D4EE5EC6}" type="datetimeFigureOut">
              <a:rPr lang="ru-RU" smtClean="0"/>
              <a:t>20.10.2023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2963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927" y="4752748"/>
            <a:ext cx="5439410" cy="388861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80333"/>
            <a:ext cx="2946347" cy="4955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1342" y="9380333"/>
            <a:ext cx="2946347" cy="4955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93F70-AF3A-46AD-BE14-AA9CA09E915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030383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http://197AE29371925D230213A26282C6B6B3.dms.sberbank.ru/197AE29371925D230213A26282C6B6B3-E1BBC32C842FB5D00B0141A041803294-2786911AE503A3DF594B6BD0507950DA/1.png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http://197AE29371925D230213A26282C6B6B3.dms.sberbank.ru/197AE29371925D230213A26282C6B6B3-E1BBC32C842FB5D00B0141A041803294-2786911AE503A3DF594B6BD0507950DA/1.png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http://197AE29371925D230213A26282C6B6B3.dms.sberbank.ru/197AE29371925D230213A26282C6B6B3-E1BBC32C842FB5D00B0141A041803294-46081455960DEA0386613F7D135FE31B/1.png" TargetMode="External"/><Relationship Id="rId5" Type="http://schemas.openxmlformats.org/officeDocument/2006/relationships/image" Target="http://197AE29371925D230213A26282C6B6B3.dms.sberbank.ru/197AE29371925D230213A26282C6B6B3-E1BBC32C842FB5D00B0141A041803294-8D50C9B624F1DF7A21B88D23FBB7119D/1.png" TargetMode="External"/><Relationship Id="rId4" Type="http://schemas.openxmlformats.org/officeDocument/2006/relationships/image" Target="http://197AE29371925D230213A26282C6B6B3.dms.sberbank.ru/197AE29371925D230213A26282C6B6B3-E1BBC32C842FB5D00B0141A041803294-8E0593C4B92A28F519390677A2482F7B/1.png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http://197AE29371925D230213A26282C6B6B3.dms.sberbank.ru/197AE29371925D230213A26282C6B6B3-E1BBC32C842FB5D00B0141A041803294-2786911AE503A3DF594B6BD0507950DA/1.png" TargetMode="Externa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7BBB9A2-7BE2-4C5C-AAEC-07B53A728696}"/>
              </a:ext>
            </a:extLst>
          </p:cNvPr>
          <p:cNvSpPr txBox="1"/>
          <p:nvPr userDrawn="1"/>
        </p:nvSpPr>
        <p:spPr>
          <a:xfrm>
            <a:off x="6986049" y="6557048"/>
            <a:ext cx="51769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C37E7C-B5BB-4CCD-9279-93DE0E828F2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rgbClr val="5F9C9D">
                    <a:lumMod val="40000"/>
                    <a:lumOff val="6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Arial" pitchFamily="34" charset="0"/>
                <a:sym typeface="Webding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9C9D">
                    <a:lumMod val="40000"/>
                    <a:lumOff val="6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Arial" pitchFamily="34" charset="0"/>
                <a:sym typeface="Webdings"/>
              </a:rPr>
              <a:t> 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5F9C9D">
                  <a:lumMod val="40000"/>
                  <a:lumOff val="6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3" name="Рисунок 12" descr="http://197AE29371925D230213A26282C6B6B3.dms.sberbank.ru/197AE29371925D230213A26282C6B6B3-E1BBC32C842FB5D00B0141A041803294-2786911AE503A3DF594B6BD0507950DA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4" name="Рисунок 13" descr="http://197AE29371925D230213A26282C6B6B3.dms.sberbank.ru/197AE29371925D230213A26282C6B6B3-E1BBC32C842FB5D00B0141A041803294-2786911AE503A3DF594B6BD0507950DA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14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Титульный слайд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с одним скругленным углом 11"/>
          <p:cNvSpPr/>
          <p:nvPr userDrawn="1"/>
        </p:nvSpPr>
        <p:spPr>
          <a:xfrm rot="10800000" flipV="1">
            <a:off x="8650513" y="1020278"/>
            <a:ext cx="3541486" cy="5837722"/>
          </a:xfrm>
          <a:prstGeom prst="round1Rect">
            <a:avLst>
              <a:gd name="adj" fmla="val 50000"/>
            </a:avLst>
          </a:prstGeom>
          <a:gradFill flip="none" rotWithShape="1">
            <a:gsLst>
              <a:gs pos="78000">
                <a:srgbClr val="179995"/>
              </a:gs>
              <a:gs pos="24000">
                <a:srgbClr val="1B56B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932" r="65201" b="49906"/>
          <a:stretch/>
        </p:blipFill>
        <p:spPr>
          <a:xfrm>
            <a:off x="7271658" y="1564970"/>
            <a:ext cx="4920342" cy="529303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ACE828C-63CE-4942-AC8A-D02FBA47E3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90626" y="328555"/>
            <a:ext cx="573094" cy="544439"/>
          </a:xfrm>
          <a:prstGeom prst="rect">
            <a:avLst/>
          </a:prstGeom>
        </p:spPr>
      </p:pic>
      <p:sp>
        <p:nvSpPr>
          <p:cNvPr id="15" name="Прямоугольник 14"/>
          <p:cNvSpPr/>
          <p:nvPr userDrawn="1"/>
        </p:nvSpPr>
        <p:spPr>
          <a:xfrm>
            <a:off x="10685897" y="431497"/>
            <a:ext cx="11272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SB Sans Display Semibold" panose="020B0703040504020204" pitchFamily="34" charset="0"/>
                <a:cs typeface="SB Sans Display Semibold" panose="020B0703040504020204" pitchFamily="34" charset="0"/>
              </a:rPr>
              <a:t>SBER </a:t>
            </a:r>
            <a:r>
              <a:rPr lang="en-US" sz="1600" dirty="0" smtClean="0">
                <a:solidFill>
                  <a:srgbClr val="27A39C"/>
                </a:solidFill>
                <a:latin typeface="SB Sans Display Semibold" panose="020B0703040504020204" pitchFamily="34" charset="0"/>
                <a:cs typeface="SB Sans Display Semibold" panose="020B0703040504020204" pitchFamily="34" charset="0"/>
              </a:rPr>
              <a:t>PM</a:t>
            </a:r>
            <a:endParaRPr lang="ru-RU" sz="1600" dirty="0">
              <a:solidFill>
                <a:srgbClr val="27A39C"/>
              </a:solidFill>
            </a:endParaRPr>
          </a:p>
        </p:txBody>
      </p:sp>
      <p:pic>
        <p:nvPicPr>
          <p:cNvPr id="19" name="Рисунок 18" descr="http://197AE29371925D230213A26282C6B6B3.dms.sberbank.ru/197AE29371925D230213A26282C6B6B3-E1BBC32C842FB5D00B0141A041803294-2786911AE503A3DF594B6BD0507950DA/1.png"/>
          <p:cNvPicPr>
            <a:picLocks/>
          </p:cNvPicPr>
          <p:nvPr userDrawn="1"/>
        </p:nvPicPr>
        <p:blipFill>
          <a:blip r:link="rId4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20" name="Рисунок 19" descr="http://197AE29371925D230213A26282C6B6B3.dms.sberbank.ru/197AE29371925D230213A26282C6B6B3-E1BBC32C842FB5D00B0141A041803294-2786911AE503A3DF594B6BD0507950DA/1.png"/>
          <p:cNvPicPr>
            <a:picLocks/>
          </p:cNvPicPr>
          <p:nvPr userDrawn="1"/>
        </p:nvPicPr>
        <p:blipFill>
          <a:blip r:link="rId4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395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2_Титульный слайд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34685" y="369887"/>
            <a:ext cx="9144000" cy="534987"/>
          </a:xfrm>
        </p:spPr>
        <p:txBody>
          <a:bodyPr anchor="b"/>
          <a:lstStyle>
            <a:lvl1pPr algn="l">
              <a:defRPr sz="2400" b="1">
                <a:solidFill>
                  <a:srgbClr val="27A39C"/>
                </a:solidFill>
                <a:latin typeface="SB Sans Display" panose="020B0503040504020204" pitchFamily="34" charset="0"/>
                <a:ea typeface="Tahoma" panose="020B0604030504040204" pitchFamily="34" charset="0"/>
                <a:cs typeface="SB Sans Display" panose="020B0503040504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14640" y="948167"/>
            <a:ext cx="521970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latin typeface="SB Sans Display" panose="020B0503040504020204" pitchFamily="34" charset="0"/>
                <a:ea typeface="Tahoma" panose="020B0604030504040204" pitchFamily="34" charset="0"/>
                <a:cs typeface="SB Sans Display" panose="020B050304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ACE828C-63CE-4942-AC8A-D02FBA47E3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37143" y="97667"/>
            <a:ext cx="573094" cy="544439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11277895" y="613231"/>
            <a:ext cx="8915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SB Sans Display Semibold" panose="020B0703040504020204" pitchFamily="34" charset="0"/>
                <a:cs typeface="SB Sans Display Semibold" panose="020B0703040504020204" pitchFamily="34" charset="0"/>
              </a:rPr>
              <a:t>SBER </a:t>
            </a:r>
            <a:r>
              <a:rPr lang="en-US" sz="1200" dirty="0" smtClean="0">
                <a:solidFill>
                  <a:srgbClr val="27A39C"/>
                </a:solidFill>
                <a:latin typeface="SB Sans Display Semibold" panose="020B0703040504020204" pitchFamily="34" charset="0"/>
                <a:cs typeface="SB Sans Display Semibold" panose="020B0703040504020204" pitchFamily="34" charset="0"/>
              </a:rPr>
              <a:t>PM</a:t>
            </a:r>
            <a:endParaRPr lang="ru-RU" sz="1200" dirty="0">
              <a:solidFill>
                <a:srgbClr val="27A39C"/>
              </a:solidFill>
            </a:endParaRPr>
          </a:p>
        </p:txBody>
      </p:sp>
      <p:sp>
        <p:nvSpPr>
          <p:cNvPr id="10" name="Прямоугольник с одним скругленным углом 9"/>
          <p:cNvSpPr/>
          <p:nvPr userDrawn="1"/>
        </p:nvSpPr>
        <p:spPr>
          <a:xfrm rot="10800000" flipV="1">
            <a:off x="11213370" y="904875"/>
            <a:ext cx="978630" cy="5953126"/>
          </a:xfrm>
          <a:prstGeom prst="round1Rect">
            <a:avLst>
              <a:gd name="adj" fmla="val 33199"/>
            </a:avLst>
          </a:prstGeom>
          <a:gradFill flip="none" rotWithShape="1">
            <a:gsLst>
              <a:gs pos="100000">
                <a:srgbClr val="179995"/>
              </a:gs>
              <a:gs pos="60000">
                <a:srgbClr val="1B56B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9" name="Рисунок 14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82" r="59073"/>
          <a:stretch/>
        </p:blipFill>
        <p:spPr>
          <a:xfrm>
            <a:off x="11214100" y="1"/>
            <a:ext cx="977900" cy="6858000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249857" y="6356350"/>
            <a:ext cx="712497" cy="441283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E4AC123-7006-4D4F-8CC3-04D69D072903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38" name="Рисунок 137" descr="http://197AE29371925D230213A26282C6B6B3.dms.sberbank.ru/197AE29371925D230213A26282C6B6B3-E1BBC32C842FB5D00B0141A041803294-8E0593C4B92A28F519390677A2482F7B/1.png"/>
          <p:cNvPicPr>
            <a:picLocks/>
          </p:cNvPicPr>
          <p:nvPr userDrawn="1"/>
        </p:nvPicPr>
        <p:blipFill>
          <a:blip r:link="rId4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42" name="Рисунок 141" descr="http://197AE29371925D230213A26282C6B6B3.dms.sberbank.ru/197AE29371925D230213A26282C6B6B3-E1BBC32C842FB5D00B0141A041803294-8E0593C4B92A28F519390677A2482F7B/1.png"/>
          <p:cNvPicPr>
            <a:picLocks/>
          </p:cNvPicPr>
          <p:nvPr userDrawn="1"/>
        </p:nvPicPr>
        <p:blipFill>
          <a:blip r:link="rId4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4" name="Рисунок 3" descr="http://197AE29371925D230213A26282C6B6B3.dms.sberbank.ru/197AE29371925D230213A26282C6B6B3-E1BBC32C842FB5D00B0141A041803294-8D50C9B624F1DF7A21B88D23FBB7119D/1.png"/>
          <p:cNvPicPr>
            <a:picLocks/>
          </p:cNvPicPr>
          <p:nvPr userDrawn="1"/>
        </p:nvPicPr>
        <p:blipFill>
          <a:blip r:link="rId5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5" name="Рисунок 4" descr="http://197AE29371925D230213A26282C6B6B3.dms.sberbank.ru/197AE29371925D230213A26282C6B6B3-E1BBC32C842FB5D00B0141A041803294-46081455960DEA0386613F7D135FE31B/1.png"/>
          <p:cNvPicPr>
            <a:picLocks/>
          </p:cNvPicPr>
          <p:nvPr userDrawn="1"/>
        </p:nvPicPr>
        <p:blipFill>
          <a:blip r:link="rId6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605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Титульный слайд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с одним скругленным углом 11"/>
          <p:cNvSpPr/>
          <p:nvPr userDrawn="1"/>
        </p:nvSpPr>
        <p:spPr>
          <a:xfrm rot="10800000" flipV="1">
            <a:off x="6464" y="6126480"/>
            <a:ext cx="12185536" cy="731520"/>
          </a:xfrm>
          <a:prstGeom prst="round1Rect">
            <a:avLst>
              <a:gd name="adj" fmla="val 50000"/>
            </a:avLst>
          </a:prstGeom>
          <a:gradFill flip="none" rotWithShape="1">
            <a:gsLst>
              <a:gs pos="78000">
                <a:srgbClr val="179995"/>
              </a:gs>
              <a:gs pos="24000">
                <a:srgbClr val="1B56B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8" t="1" b="58519"/>
          <a:stretch/>
        </p:blipFill>
        <p:spPr>
          <a:xfrm>
            <a:off x="0" y="3622379"/>
            <a:ext cx="6377214" cy="321530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4" b="63216"/>
          <a:stretch/>
        </p:blipFill>
        <p:spPr>
          <a:xfrm flipH="1">
            <a:off x="5306576" y="3482679"/>
            <a:ext cx="6891887" cy="3365161"/>
          </a:xfrm>
          <a:prstGeom prst="rect">
            <a:avLst/>
          </a:prstGeom>
        </p:spPr>
      </p:pic>
      <p:grpSp>
        <p:nvGrpSpPr>
          <p:cNvPr id="7" name="Группа 6"/>
          <p:cNvGrpSpPr/>
          <p:nvPr userDrawn="1"/>
        </p:nvGrpSpPr>
        <p:grpSpPr>
          <a:xfrm>
            <a:off x="11215432" y="241140"/>
            <a:ext cx="891591" cy="792563"/>
            <a:chOff x="6714773" y="1038700"/>
            <a:chExt cx="891591" cy="792563"/>
          </a:xfrm>
        </p:grpSpPr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9ACE828C-63CE-4942-AC8A-D02FBA47E37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6874021" y="1038700"/>
              <a:ext cx="573094" cy="544439"/>
            </a:xfrm>
            <a:prstGeom prst="rect">
              <a:avLst/>
            </a:prstGeom>
          </p:spPr>
        </p:pic>
        <p:sp>
          <p:nvSpPr>
            <p:cNvPr id="11" name="Прямоугольник 10"/>
            <p:cNvSpPr/>
            <p:nvPr userDrawn="1"/>
          </p:nvSpPr>
          <p:spPr>
            <a:xfrm>
              <a:off x="6714773" y="1554264"/>
              <a:ext cx="89159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SB Sans Display Semibold" panose="020B0703040504020204" pitchFamily="34" charset="0"/>
                  <a:cs typeface="SB Sans Display Semibold" panose="020B0703040504020204" pitchFamily="34" charset="0"/>
                </a:rPr>
                <a:t>SBER </a:t>
              </a:r>
              <a:r>
                <a:rPr lang="en-US" sz="1200" dirty="0" smtClean="0">
                  <a:solidFill>
                    <a:srgbClr val="27A39C"/>
                  </a:solidFill>
                  <a:latin typeface="SB Sans Display Semibold" panose="020B0703040504020204" pitchFamily="34" charset="0"/>
                  <a:cs typeface="SB Sans Display Semibold" panose="020B0703040504020204" pitchFamily="34" charset="0"/>
                </a:rPr>
                <a:t>PM</a:t>
              </a:r>
              <a:endParaRPr lang="ru-RU" sz="1200" dirty="0">
                <a:solidFill>
                  <a:srgbClr val="27A39C"/>
                </a:solidFill>
              </a:endParaRPr>
            </a:p>
          </p:txBody>
        </p:sp>
      </p:grpSp>
      <p:pic>
        <p:nvPicPr>
          <p:cNvPr id="51" name="Рисунок 50" descr="http://197AE29371925D230213A26282C6B6B3.dms.sberbank.ru/197AE29371925D230213A26282C6B6B3-E1BBC32C842FB5D00B0141A041803294-2786911AE503A3DF594B6BD0507950DA/1.png"/>
          <p:cNvPicPr>
            <a:picLocks/>
          </p:cNvPicPr>
          <p:nvPr userDrawn="1"/>
        </p:nvPicPr>
        <p:blipFill>
          <a:blip r:link="rId5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52" name="Рисунок 51" descr="http://197AE29371925D230213A26282C6B6B3.dms.sberbank.ru/197AE29371925D230213A26282C6B6B3-E1BBC32C842FB5D00B0141A041803294-2786911AE503A3DF594B6BD0507950DA/1.png"/>
          <p:cNvPicPr>
            <a:picLocks/>
          </p:cNvPicPr>
          <p:nvPr userDrawn="1"/>
        </p:nvPicPr>
        <p:blipFill>
          <a:blip r:link="rId5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53" name="Рисунок 52" descr="http://197AE29371925D230213A26282C6B6B3.dms.sberbank.ru/197AE29371925D230213A26282C6B6B3-E1BBC32C842FB5D00B0141A041803294-2786911AE503A3DF594B6BD0507950DA/1.png"/>
          <p:cNvPicPr>
            <a:picLocks/>
          </p:cNvPicPr>
          <p:nvPr userDrawn="1"/>
        </p:nvPicPr>
        <p:blipFill>
          <a:blip r:link="rId5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54" name="Рисунок 53" descr="http://197AE29371925D230213A26282C6B6B3.dms.sberbank.ru/197AE29371925D230213A26282C6B6B3-E1BBC32C842FB5D00B0141A041803294-2786911AE503A3DF594B6BD0507950DA/1.png"/>
          <p:cNvPicPr>
            <a:picLocks/>
          </p:cNvPicPr>
          <p:nvPr userDrawn="1"/>
        </p:nvPicPr>
        <p:blipFill>
          <a:blip r:link="rId5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55" name="Рисунок 54" descr="http://197AE29371925D230213A26282C6B6B3.dms.sberbank.ru/197AE29371925D230213A26282C6B6B3-E1BBC32C842FB5D00B0141A041803294-2786911AE503A3DF594B6BD0507950DA/1.png"/>
          <p:cNvPicPr>
            <a:picLocks/>
          </p:cNvPicPr>
          <p:nvPr userDrawn="1"/>
        </p:nvPicPr>
        <p:blipFill>
          <a:blip r:link="rId5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56" name="Рисунок 55" descr="http://197AE29371925D230213A26282C6B6B3.dms.sberbank.ru/197AE29371925D230213A26282C6B6B3-E1BBC32C842FB5D00B0141A041803294-2786911AE503A3DF594B6BD0507950DA/1.png"/>
          <p:cNvPicPr>
            <a:picLocks/>
          </p:cNvPicPr>
          <p:nvPr userDrawn="1"/>
        </p:nvPicPr>
        <p:blipFill>
          <a:blip r:link="rId5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57" name="Рисунок 56" descr="http://197AE29371925D230213A26282C6B6B3.dms.sberbank.ru/197AE29371925D230213A26282C6B6B3-E1BBC32C842FB5D00B0141A041803294-2786911AE503A3DF594B6BD0507950DA/1.png"/>
          <p:cNvPicPr>
            <a:picLocks/>
          </p:cNvPicPr>
          <p:nvPr userDrawn="1"/>
        </p:nvPicPr>
        <p:blipFill>
          <a:blip r:link="rId5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712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5" Type="http://schemas.openxmlformats.org/officeDocument/2006/relationships/theme" Target="../theme/theme1.xml"/><Relationship Id="rId10" Type="http://schemas.openxmlformats.org/officeDocument/2006/relationships/image" Target="../media/image2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7" hidden="1">
            <a:extLst>
              <a:ext uri="{FF2B5EF4-FFF2-40B4-BE49-F238E27FC236}">
                <a16:creationId xmlns:a16="http://schemas.microsoft.com/office/drawing/2014/main" id="{5E512CA4-A117-41AF-90D0-A21C68ED3AF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8" name="Слайд think-cell" r:id="rId9" imgW="425" imgH="424" progId="TCLayout.ActiveDocument.1">
                  <p:embed/>
                </p:oleObj>
              </mc:Choice>
              <mc:Fallback>
                <p:oleObj name="Слайд think-cell" r:id="rId9" imgW="425" imgH="424" progId="TCLayout.ActiveDocument.1">
                  <p:embed/>
                  <p:pic>
                    <p:nvPicPr>
                      <p:cNvPr id="8" name="Объект 7" hidden="1">
                        <a:extLst>
                          <a:ext uri="{FF2B5EF4-FFF2-40B4-BE49-F238E27FC236}">
                            <a16:creationId xmlns:a16="http://schemas.microsoft.com/office/drawing/2014/main" id="{5E512CA4-A117-41AF-90D0-A21C68ED3A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Прямоугольник 6" hidden="1">
            <a:extLst>
              <a:ext uri="{FF2B5EF4-FFF2-40B4-BE49-F238E27FC236}">
                <a16:creationId xmlns:a16="http://schemas.microsoft.com/office/drawing/2014/main" id="{395D234B-C00C-479B-A404-1A5F20B168A8}"/>
              </a:ext>
            </a:extLst>
          </p:cNvPr>
          <p:cNvSpPr/>
          <p:nvPr userDrawn="1">
            <p:custDataLst>
              <p:tags r:id="rId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  <a:sym typeface="Century Gothic" panose="020B0502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588" y="1587"/>
            <a:ext cx="12193588" cy="6859968"/>
            <a:chOff x="-1588" y="1587"/>
            <a:chExt cx="12193588" cy="6859968"/>
          </a:xfrm>
        </p:grpSpPr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7BBB9A2-7BE2-4C5C-AAEC-07B53A728696}"/>
              </a:ext>
            </a:extLst>
          </p:cNvPr>
          <p:cNvSpPr txBox="1"/>
          <p:nvPr userDrawn="1"/>
        </p:nvSpPr>
        <p:spPr>
          <a:xfrm>
            <a:off x="6986049" y="6557048"/>
            <a:ext cx="51769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C37E7C-B5BB-4CCD-9279-93DE0E828F2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rgbClr val="5F9C9D">
                    <a:lumMod val="40000"/>
                    <a:lumOff val="6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Arial" pitchFamily="34" charset="0"/>
                <a:sym typeface="Webding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9C9D">
                    <a:lumMod val="40000"/>
                    <a:lumOff val="6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Arial" pitchFamily="34" charset="0"/>
                <a:sym typeface="Webdings"/>
              </a:rPr>
              <a:t> 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5F9C9D">
                  <a:lumMod val="40000"/>
                  <a:lumOff val="6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1082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60" r:id="rId2"/>
    <p:sldLayoutId id="2147483759" r:id="rId3"/>
    <p:sldLayoutId id="2147483762" r:id="rId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1974" y="737756"/>
            <a:ext cx="1666702" cy="48421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ru-RU" sz="1400" b="1" dirty="0" smtClean="0"/>
              <a:t>Процесс</a:t>
            </a:r>
            <a:endParaRPr lang="ru-RU" sz="1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995055" y="754381"/>
            <a:ext cx="9243751" cy="45096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ru-RU" sz="1400" dirty="0" smtClean="0"/>
              <a:t>Оплата счетов в моей компании – от момента как мы этот счет получили (эта стадия у нас автоматизирована) до успешной оплаты.</a:t>
            </a:r>
            <a:endParaRPr lang="ru-RU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319647"/>
            <a:ext cx="1666702" cy="48421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ru-RU" sz="1400" b="1" dirty="0" smtClean="0"/>
              <a:t>Период</a:t>
            </a:r>
            <a:endParaRPr lang="ru-RU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011681" y="1336272"/>
            <a:ext cx="9243751" cy="70865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ru-RU" sz="1400" dirty="0" smtClean="0"/>
              <a:t>В среднем мы справляемся с оплатой примерно за неделю. Но в середине 2021 года мы сильно процесс поменяли – объединили в единый регламент все взаиморасчеты и некоторые процедуры упростили. Поэтому решили взять данные за год где-то с июля 2021.</a:t>
            </a:r>
            <a:endParaRPr lang="ru-RU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95102" y="2042854"/>
            <a:ext cx="1666702" cy="48421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ru-RU" sz="1400" b="1" dirty="0" smtClean="0"/>
              <a:t>Данные</a:t>
            </a:r>
            <a:endParaRPr lang="ru-RU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078183" y="2059479"/>
            <a:ext cx="9243751" cy="55071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ru-RU" sz="1400" dirty="0" smtClean="0"/>
              <a:t>Мои ИТ-</a:t>
            </a:r>
            <a:r>
              <a:rPr lang="ru-RU" sz="1400" dirty="0" err="1" smtClean="0"/>
              <a:t>шники</a:t>
            </a:r>
            <a:r>
              <a:rPr lang="ru-RU" sz="1400" dirty="0" smtClean="0"/>
              <a:t> все подготовили, данные все есть. По-моему аналитики тоже уже что-то сделали, но это вы у них потом спросите.</a:t>
            </a:r>
            <a:endParaRPr lang="ru-RU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28353" y="2608119"/>
            <a:ext cx="1666702" cy="48421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ru-RU" sz="1400" b="1" dirty="0" smtClean="0"/>
              <a:t>Цель</a:t>
            </a:r>
            <a:endParaRPr lang="ru-RU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111434" y="2624745"/>
            <a:ext cx="9243751" cy="1149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ru-RU" sz="1400" dirty="0" smtClean="0"/>
              <a:t>Глобально цель – разобраться в процессе. На данный момент у нас не очень все прозрачно. Мы сейчас как раз хотим выравнивать действия и понимание между отделами после объединения функции, поэтому все будет полезно.</a:t>
            </a:r>
          </a:p>
          <a:p>
            <a:r>
              <a:rPr lang="ru-RU" sz="1400" dirty="0" smtClean="0"/>
              <a:t>Но в первую очередь меня волнуют жалобы от поставщиков – нет-нет да звонит кто-нибудь в ярости, что счет не оплачивают. Судами грозят…</a:t>
            </a:r>
            <a:endParaRPr lang="ru-RU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03168" y="3863341"/>
            <a:ext cx="1666702" cy="48421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ru-RU" sz="1400" b="1" dirty="0" smtClean="0"/>
              <a:t>Гипотезы</a:t>
            </a:r>
            <a:endParaRPr lang="ru-RU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186249" y="3879967"/>
            <a:ext cx="9243751" cy="193894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ru-RU" sz="1400" dirty="0" smtClean="0"/>
              <a:t>Где я вижу проблемные места? Несколько есть вариантов…</a:t>
            </a:r>
          </a:p>
          <a:p>
            <a:pPr marL="342900" indent="-342900">
              <a:buAutoNum type="arabicPeriod"/>
            </a:pPr>
            <a:r>
              <a:rPr lang="ru-RU" sz="1400" dirty="0" smtClean="0"/>
              <a:t>Возможно, не все счета доходят до оплаты</a:t>
            </a:r>
          </a:p>
          <a:p>
            <a:pPr marL="342900" indent="-342900">
              <a:buAutoNum type="arabicPeriod"/>
            </a:pPr>
            <a:r>
              <a:rPr lang="ru-RU" sz="1400" dirty="0" smtClean="0"/>
              <a:t>Когда сотрудников спрашиваю, почему тот или иной счет не оплачен – мне постоянно говорят про какие-то проверки, перепроверки и новые проверки. Что они там проверяют?</a:t>
            </a:r>
          </a:p>
          <a:p>
            <a:pPr marL="342900" indent="-342900">
              <a:buAutoNum type="arabicPeriod"/>
            </a:pPr>
            <a:r>
              <a:rPr lang="ru-RU" sz="1400" dirty="0" smtClean="0"/>
              <a:t>Есть подозрение, что сотрудники совершают в процессе какие-то лишние действия. </a:t>
            </a:r>
          </a:p>
          <a:p>
            <a:pPr marL="342900" indent="-342900">
              <a:buAutoNum type="arabicPeriod"/>
            </a:pP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212291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0690" y="583239"/>
            <a:ext cx="6035723" cy="119911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ru-RU" dirty="0" smtClean="0"/>
              <a:t>Не все счета успешно доходят до оплаты. Необходимо выяснить, где они останавливаются и почему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1801091" y="4387042"/>
            <a:ext cx="6034226" cy="123236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ru-RU" dirty="0" smtClean="0"/>
              <a:t>В процессе производятся излишние (повторные проверки). Определить причины повторов и излишние затраты времени на них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8242410" y="4351713"/>
            <a:ext cx="4754613" cy="13030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ru-RU" b="1" dirty="0" smtClean="0"/>
              <a:t>Дополнительная задача</a:t>
            </a:r>
            <a:endParaRPr lang="ru-RU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800690" y="2554821"/>
            <a:ext cx="6035723" cy="102038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ru-RU" dirty="0" smtClean="0"/>
              <a:t>Определить лишние операции в процессе, определить топ сотрудников, их совершающих и время, затраченное на эти действия</a:t>
            </a: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7916961" y="525088"/>
            <a:ext cx="0" cy="5220000"/>
          </a:xfrm>
          <a:prstGeom prst="line">
            <a:avLst/>
          </a:prstGeom>
          <a:ln w="19050">
            <a:solidFill>
              <a:srgbClr val="1970A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flipH="1" flipV="1">
            <a:off x="775161" y="2123905"/>
            <a:ext cx="10800000" cy="0"/>
          </a:xfrm>
          <a:prstGeom prst="line">
            <a:avLst/>
          </a:prstGeom>
          <a:ln w="19050">
            <a:solidFill>
              <a:srgbClr val="1970A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61678" y="582630"/>
            <a:ext cx="571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dirty="0" smtClean="0">
                <a:solidFill>
                  <a:srgbClr val="00B050"/>
                </a:solidFill>
              </a:rPr>
              <a:t>1</a:t>
            </a:r>
            <a:endParaRPr lang="ru-RU" sz="7200" dirty="0">
              <a:solidFill>
                <a:srgbClr val="00B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61678" y="2464850"/>
            <a:ext cx="571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dirty="0"/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61678" y="4403059"/>
            <a:ext cx="571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dirty="0" smtClean="0"/>
              <a:t>3</a:t>
            </a:r>
            <a:endParaRPr lang="ru-RU" sz="7200" dirty="0"/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 flipH="1" flipV="1">
            <a:off x="791786" y="4034119"/>
            <a:ext cx="10800000" cy="0"/>
          </a:xfrm>
          <a:prstGeom prst="line">
            <a:avLst/>
          </a:prstGeom>
          <a:ln w="19050">
            <a:solidFill>
              <a:srgbClr val="1970A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242410" y="2413504"/>
            <a:ext cx="4754613" cy="13030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ru-RU" b="1" dirty="0" smtClean="0"/>
              <a:t>Дополнительная задача</a:t>
            </a:r>
            <a:endParaRPr lang="ru-RU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242410" y="583239"/>
            <a:ext cx="3226030" cy="119911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ru-RU" b="1" dirty="0" smtClean="0">
                <a:solidFill>
                  <a:srgbClr val="00B050"/>
                </a:solidFill>
              </a:rPr>
              <a:t>Основная задача</a:t>
            </a:r>
            <a:endParaRPr lang="ru-RU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95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lsKUPUWLQNrgWspQLZBvw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149241</TotalTime>
  <Words>278</Words>
  <Application>Microsoft Office PowerPoint</Application>
  <PresentationFormat>Широкоэкранный</PresentationFormat>
  <Paragraphs>23</Paragraphs>
  <Slides>2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12" baseType="lpstr">
      <vt:lpstr>Arial</vt:lpstr>
      <vt:lpstr>Calibri</vt:lpstr>
      <vt:lpstr>Century Gothic</vt:lpstr>
      <vt:lpstr>SB Sans Display</vt:lpstr>
      <vt:lpstr>SB Sans Display Semibold</vt:lpstr>
      <vt:lpstr>Tahoma</vt:lpstr>
      <vt:lpstr>Webdings</vt:lpstr>
      <vt:lpstr>Wingdings 3</vt:lpstr>
      <vt:lpstr>Совет директоров</vt:lpstr>
      <vt:lpstr>Слайд think-cell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Железцов Никита Дмитриевич</cp:lastModifiedBy>
  <cp:revision>1262</cp:revision>
  <cp:lastPrinted>2022-11-28T12:13:58Z</cp:lastPrinted>
  <dcterms:created xsi:type="dcterms:W3CDTF">2020-10-15T16:41:36Z</dcterms:created>
  <dcterms:modified xsi:type="dcterms:W3CDTF">2023-10-20T18:09:54Z</dcterms:modified>
</cp:coreProperties>
</file>