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90" r:id="rId4"/>
    <p:sldId id="258" r:id="rId5"/>
    <p:sldId id="259" r:id="rId6"/>
    <p:sldId id="260" r:id="rId7"/>
    <p:sldId id="261" r:id="rId8"/>
    <p:sldId id="280"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4" r:id="rId25"/>
    <p:sldId id="265" r:id="rId26"/>
    <p:sldId id="292" r:id="rId27"/>
    <p:sldId id="281" r:id="rId28"/>
    <p:sldId id="282" r:id="rId29"/>
    <p:sldId id="283" r:id="rId30"/>
    <p:sldId id="284" r:id="rId31"/>
    <p:sldId id="285" r:id="rId32"/>
    <p:sldId id="286" r:id="rId33"/>
    <p:sldId id="287" r:id="rId34"/>
    <p:sldId id="291" r:id="rId35"/>
    <p:sldId id="293" r:id="rId36"/>
    <p:sldId id="289" r:id="rId37"/>
    <p:sldId id="288" r:id="rId38"/>
    <p:sldId id="294"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2016/9/20</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Multitenancy"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lucene.apache.org/cor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Elasticsearch</a:t>
            </a:r>
            <a:r>
              <a:rPr lang="zh-CN" altLang="en-US" dirty="0" smtClean="0"/>
              <a:t>简介</a:t>
            </a:r>
            <a:endParaRPr lang="zh-CN" altLang="en-US" dirty="0"/>
          </a:p>
        </p:txBody>
      </p:sp>
      <p:sp>
        <p:nvSpPr>
          <p:cNvPr id="3" name="副标题 2"/>
          <p:cNvSpPr>
            <a:spLocks noGrp="1"/>
          </p:cNvSpPr>
          <p:nvPr>
            <p:ph type="subTitle" idx="1"/>
          </p:nvPr>
        </p:nvSpPr>
        <p:spPr>
          <a:xfrm>
            <a:off x="1403648" y="4221088"/>
            <a:ext cx="6400800" cy="1752600"/>
          </a:xfrm>
        </p:spPr>
        <p:txBody>
          <a:bodyPr/>
          <a:lstStyle/>
          <a:p>
            <a:r>
              <a:rPr lang="en-US" altLang="zh-CN" dirty="0" smtClean="0"/>
              <a:t>			</a:t>
            </a:r>
            <a:r>
              <a:rPr lang="zh-CN" altLang="en-US" dirty="0" smtClean="0">
                <a:solidFill>
                  <a:schemeClr val="tx1"/>
                </a:solidFill>
              </a:rPr>
              <a:t>王海深</a:t>
            </a:r>
            <a:endParaRPr lang="en-US" altLang="zh-CN" dirty="0" smtClean="0">
              <a:solidFill>
                <a:schemeClr val="tx1"/>
              </a:solidFill>
            </a:endParaRPr>
          </a:p>
          <a:p>
            <a:r>
              <a:rPr lang="en-US" altLang="zh-CN" dirty="0" smtClean="0">
                <a:solidFill>
                  <a:schemeClr val="tx1"/>
                </a:solidFill>
              </a:rPr>
              <a:t>			2016-09-20</a:t>
            </a:r>
            <a:endParaRPr lang="zh-CN" altLang="en-US" dirty="0">
              <a:solidFill>
                <a:schemeClr val="tx1"/>
              </a:solidFill>
            </a:endParaRPr>
          </a:p>
        </p:txBody>
      </p:sp>
    </p:spTree>
    <p:extLst>
      <p:ext uri="{BB962C8B-B14F-4D97-AF65-F5344CB8AC3E}">
        <p14:creationId xmlns:p14="http://schemas.microsoft.com/office/powerpoint/2010/main" val="136774113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198" y="1844824"/>
            <a:ext cx="7776864" cy="4062651"/>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dirty="0" err="1" smtClean="0"/>
              <a:t>Elasticsearch</a:t>
            </a:r>
            <a:r>
              <a:rPr lang="zh-CN" altLang="en-US" sz="2400" dirty="0"/>
              <a:t>是分布式的。不需要其他组件，分发是实时的，被</a:t>
            </a:r>
            <a:r>
              <a:rPr lang="zh-CN" altLang="en-US" sz="2400" dirty="0" smtClean="0"/>
              <a:t>叫做“</a:t>
            </a:r>
            <a:r>
              <a:rPr lang="en-US" altLang="zh-CN" sz="2400" dirty="0" smtClean="0"/>
              <a:t>Push replication</a:t>
            </a:r>
            <a:r>
              <a:rPr lang="zh-CN" altLang="en-US" sz="2400" dirty="0" smtClean="0"/>
              <a:t>”。</a:t>
            </a:r>
            <a:endParaRPr lang="zh-CN" altLang="en-US" sz="2400" dirty="0"/>
          </a:p>
          <a:p>
            <a:pPr marL="342900" indent="-342900">
              <a:buFont typeface="Wingdings" panose="05000000000000000000" pitchFamily="2" charset="2"/>
              <a:buChar char="ü"/>
            </a:pPr>
            <a:r>
              <a:rPr lang="en-US" altLang="zh-CN" sz="2400" dirty="0" err="1"/>
              <a:t>Elasticsearch</a:t>
            </a:r>
            <a:r>
              <a:rPr lang="en-US" altLang="zh-CN" sz="2400" dirty="0"/>
              <a:t> </a:t>
            </a:r>
            <a:r>
              <a:rPr lang="zh-CN" altLang="en-US" sz="2400" dirty="0"/>
              <a:t>完全支持 </a:t>
            </a:r>
            <a:r>
              <a:rPr lang="en-US" altLang="zh-CN" sz="2400" dirty="0"/>
              <a:t>Apache Lucene </a:t>
            </a:r>
            <a:r>
              <a:rPr lang="zh-CN" altLang="en-US" sz="2400" dirty="0"/>
              <a:t>的接近实时的搜索。</a:t>
            </a:r>
          </a:p>
          <a:p>
            <a:pPr marL="342900" indent="-342900">
              <a:buFont typeface="Wingdings" panose="05000000000000000000" pitchFamily="2" charset="2"/>
              <a:buChar char="ü"/>
            </a:pPr>
            <a:r>
              <a:rPr lang="zh-CN" altLang="en-US" sz="2400" dirty="0"/>
              <a:t>处理多租户（</a:t>
            </a:r>
            <a:r>
              <a:rPr lang="en-US" altLang="zh-CN" sz="2400" dirty="0">
                <a:hlinkClick r:id="rId2"/>
              </a:rPr>
              <a:t>multitenancy</a:t>
            </a:r>
            <a:r>
              <a:rPr lang="zh-CN" altLang="en-US" sz="2400" dirty="0"/>
              <a:t>）不需要特殊配置，而</a:t>
            </a:r>
            <a:r>
              <a:rPr lang="en-US" altLang="zh-CN" sz="2400" dirty="0" err="1"/>
              <a:t>Solr</a:t>
            </a:r>
            <a:r>
              <a:rPr lang="zh-CN" altLang="en-US" sz="2400" dirty="0"/>
              <a:t>则需要更多的高级设置。</a:t>
            </a:r>
          </a:p>
          <a:p>
            <a:pPr marL="342900" indent="-342900">
              <a:buFont typeface="Wingdings" panose="05000000000000000000" pitchFamily="2" charset="2"/>
              <a:buChar char="ü"/>
            </a:pPr>
            <a:r>
              <a:rPr lang="en-US" altLang="zh-CN" sz="2400" dirty="0" err="1"/>
              <a:t>Elasticsearch</a:t>
            </a:r>
            <a:r>
              <a:rPr lang="en-US" altLang="zh-CN" sz="2400" dirty="0"/>
              <a:t> </a:t>
            </a:r>
            <a:r>
              <a:rPr lang="zh-CN" altLang="en-US" sz="2400" dirty="0"/>
              <a:t>采用 </a:t>
            </a:r>
            <a:r>
              <a:rPr lang="en-US" altLang="zh-CN" sz="2400" dirty="0"/>
              <a:t>Gateway </a:t>
            </a:r>
            <a:r>
              <a:rPr lang="zh-CN" altLang="en-US" sz="2400" dirty="0"/>
              <a:t>的概念，使得完备份更加简单。</a:t>
            </a:r>
          </a:p>
          <a:p>
            <a:pPr marL="342900" indent="-342900">
              <a:buFont typeface="Wingdings" panose="05000000000000000000" pitchFamily="2" charset="2"/>
              <a:buChar char="ü"/>
            </a:pPr>
            <a:r>
              <a:rPr lang="zh-CN" altLang="en-US" sz="2400" dirty="0"/>
              <a:t>各节点组成对等的网络结构，某些节点出现故障时会自动分配其他节点代替其进行工作。</a:t>
            </a:r>
          </a:p>
          <a:p>
            <a:endParaRPr lang="zh-CN" altLang="en-US" dirty="0"/>
          </a:p>
        </p:txBody>
      </p:sp>
      <p:sp>
        <p:nvSpPr>
          <p:cNvPr id="3" name="矩形 2"/>
          <p:cNvSpPr/>
          <p:nvPr/>
        </p:nvSpPr>
        <p:spPr>
          <a:xfrm>
            <a:off x="395536" y="404664"/>
            <a:ext cx="1811714"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优点</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3725438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772816"/>
            <a:ext cx="6480720" cy="1938992"/>
          </a:xfrm>
          <a:prstGeom prst="rect">
            <a:avLst/>
          </a:prstGeom>
          <a:noFill/>
        </p:spPr>
        <p:txBody>
          <a:bodyPr wrap="square" rtlCol="0">
            <a:spAutoFit/>
          </a:bodyPr>
          <a:lstStyle/>
          <a:p>
            <a:r>
              <a:rPr lang="zh-CN" altLang="en-US" sz="2400" dirty="0" smtClean="0"/>
              <a:t>        在</a:t>
            </a:r>
            <a:r>
              <a:rPr lang="zh-CN" altLang="en-US" sz="2400" dirty="0"/>
              <a:t>过去的几年的日志分析领域，开源搜索引擎</a:t>
            </a:r>
            <a:r>
              <a:rPr lang="en-US" altLang="zh-CN" sz="2400" dirty="0" err="1"/>
              <a:t>Elasticsearch</a:t>
            </a:r>
            <a:r>
              <a:rPr lang="zh-CN" altLang="en-US" sz="2400" dirty="0"/>
              <a:t>已经变得越来越流行。它与其开源的服务器端的日志收集产品</a:t>
            </a:r>
            <a:r>
              <a:rPr lang="en-US" altLang="zh-CN" sz="2400" dirty="0" err="1"/>
              <a:t>Logstash</a:t>
            </a:r>
            <a:r>
              <a:rPr lang="zh-CN" altLang="en-US" sz="2400" dirty="0"/>
              <a:t>，其开源可视化工具</a:t>
            </a:r>
            <a:r>
              <a:rPr lang="en-US" altLang="zh-CN" sz="2400" dirty="0" err="1"/>
              <a:t>kibana</a:t>
            </a:r>
            <a:r>
              <a:rPr lang="zh-CN" altLang="en-US" sz="2400" dirty="0"/>
              <a:t>一起组成了</a:t>
            </a:r>
            <a:r>
              <a:rPr lang="en-US" altLang="zh-CN" sz="2400" dirty="0"/>
              <a:t>ELK</a:t>
            </a:r>
            <a:r>
              <a:rPr lang="zh-CN" altLang="en-US" sz="2400" dirty="0"/>
              <a:t>分析组合。这个功能强大的组合正蓄势待发。</a:t>
            </a:r>
          </a:p>
        </p:txBody>
      </p:sp>
      <p:sp>
        <p:nvSpPr>
          <p:cNvPr id="3" name="矩形 2"/>
          <p:cNvSpPr/>
          <p:nvPr/>
        </p:nvSpPr>
        <p:spPr>
          <a:xfrm>
            <a:off x="441444" y="332656"/>
            <a:ext cx="2840842"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a:solidFill>
                  <a:prstClr val="black"/>
                </a:solidFill>
                <a:latin typeface="Book Antiqua"/>
                <a:ea typeface="宋体"/>
              </a:rPr>
              <a:t>发展趋势</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99352998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985666"/>
            <a:ext cx="6984776" cy="1569660"/>
          </a:xfrm>
          <a:prstGeom prst="rect">
            <a:avLst/>
          </a:prstGeom>
          <a:noFill/>
        </p:spPr>
        <p:txBody>
          <a:bodyPr wrap="square" rtlCol="0">
            <a:spAutoFit/>
          </a:bodyPr>
          <a:lstStyle/>
          <a:p>
            <a:r>
              <a:rPr lang="en-US" altLang="zh-CN" sz="2400" dirty="0" smtClean="0"/>
              <a:t>ES</a:t>
            </a:r>
            <a:r>
              <a:rPr lang="zh-CN" altLang="en-US" sz="2400" dirty="0" smtClean="0"/>
              <a:t>与</a:t>
            </a:r>
            <a:r>
              <a:rPr lang="en-US" altLang="zh-CN" sz="2400" dirty="0" smtClean="0"/>
              <a:t>Hadoop</a:t>
            </a:r>
            <a:r>
              <a:rPr lang="zh-CN" altLang="en-US" sz="2400" dirty="0" smtClean="0"/>
              <a:t>的关系可以简单概括成一句话：                  </a:t>
            </a:r>
            <a:r>
              <a:rPr lang="en-US" altLang="zh-CN" sz="2400" dirty="0"/>
              <a:t> </a:t>
            </a:r>
            <a:r>
              <a:rPr lang="en-US" altLang="zh-CN" sz="2400" dirty="0" smtClean="0"/>
              <a:t>       </a:t>
            </a:r>
            <a:r>
              <a:rPr lang="en-US" altLang="zh-CN" sz="2400" dirty="0" err="1" smtClean="0"/>
              <a:t>Elasticsearch</a:t>
            </a:r>
            <a:r>
              <a:rPr lang="zh-CN" altLang="en-US" sz="2400" dirty="0"/>
              <a:t>和</a:t>
            </a:r>
            <a:r>
              <a:rPr lang="en-US" altLang="zh-CN" sz="2400" dirty="0"/>
              <a:t>Hadoop</a:t>
            </a:r>
            <a:r>
              <a:rPr lang="zh-CN" altLang="en-US" sz="2400" dirty="0"/>
              <a:t>是可以很好地一起共事的，使用</a:t>
            </a:r>
            <a:r>
              <a:rPr lang="en-US" altLang="zh-CN" sz="2400" dirty="0" err="1"/>
              <a:t>Elasticsearch</a:t>
            </a:r>
            <a:r>
              <a:rPr lang="zh-CN" altLang="en-US" sz="2400" dirty="0"/>
              <a:t>快速的关键词查询，</a:t>
            </a:r>
            <a:r>
              <a:rPr lang="en-US" altLang="zh-CN" sz="2400" dirty="0"/>
              <a:t>Hadoop job</a:t>
            </a:r>
            <a:r>
              <a:rPr lang="zh-CN" altLang="en-US" sz="2400" dirty="0"/>
              <a:t>则能处理相当复杂的分析。</a:t>
            </a:r>
          </a:p>
        </p:txBody>
      </p:sp>
      <p:sp>
        <p:nvSpPr>
          <p:cNvPr id="3" name="矩形 2"/>
          <p:cNvSpPr/>
          <p:nvPr/>
        </p:nvSpPr>
        <p:spPr>
          <a:xfrm>
            <a:off x="467544" y="422955"/>
            <a:ext cx="4152099"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与</a:t>
            </a:r>
            <a:r>
              <a:rPr lang="en-US" altLang="zh-CN" sz="4000" b="1" i="1" u="sng" dirty="0">
                <a:solidFill>
                  <a:prstClr val="black"/>
                </a:solidFill>
                <a:latin typeface="Book Antiqua"/>
                <a:ea typeface="宋体"/>
              </a:rPr>
              <a:t>H</a:t>
            </a:r>
            <a:r>
              <a:rPr lang="en-US" altLang="zh-CN" sz="4000" b="1" i="1" u="sng" dirty="0" smtClean="0">
                <a:solidFill>
                  <a:prstClr val="black"/>
                </a:solidFill>
                <a:latin typeface="Book Antiqua"/>
                <a:ea typeface="宋体"/>
              </a:rPr>
              <a:t>adoop</a:t>
            </a:r>
            <a:r>
              <a:rPr lang="zh-CN" altLang="en-US" sz="4000" b="1" i="1" u="sng" dirty="0" smtClean="0">
                <a:solidFill>
                  <a:prstClr val="black"/>
                </a:solidFill>
                <a:latin typeface="Book Antiqua"/>
                <a:ea typeface="宋体"/>
              </a:rPr>
              <a:t>关系</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0377290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706" y="1700808"/>
            <a:ext cx="7056784" cy="3046988"/>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smtClean="0"/>
              <a:t>近</a:t>
            </a:r>
            <a:r>
              <a:rPr lang="zh-CN" altLang="en-US" sz="2400" dirty="0" smtClean="0"/>
              <a:t>实时</a:t>
            </a:r>
            <a:endParaRPr lang="en-US" altLang="zh-CN" sz="2400" dirty="0" smtClean="0"/>
          </a:p>
          <a:p>
            <a:pPr marL="342900" indent="-342900">
              <a:buFont typeface="Wingdings" panose="05000000000000000000" pitchFamily="2" charset="2"/>
              <a:buChar char="ü"/>
            </a:pPr>
            <a:r>
              <a:rPr lang="zh-CN" altLang="en-US" sz="2400" dirty="0" smtClean="0"/>
              <a:t>集群</a:t>
            </a:r>
            <a:endParaRPr lang="en-US" altLang="zh-CN" sz="2400" dirty="0" smtClean="0"/>
          </a:p>
          <a:p>
            <a:pPr marL="342900" indent="-342900">
              <a:buFont typeface="Wingdings" panose="05000000000000000000" pitchFamily="2" charset="2"/>
              <a:buChar char="ü"/>
            </a:pPr>
            <a:r>
              <a:rPr lang="zh-CN" altLang="en-US" sz="2400" dirty="0" smtClean="0"/>
              <a:t>节点</a:t>
            </a:r>
            <a:endParaRPr lang="en-US" altLang="zh-CN" sz="2400" dirty="0" smtClean="0"/>
          </a:p>
          <a:p>
            <a:pPr marL="342900" indent="-342900">
              <a:buFont typeface="Wingdings" panose="05000000000000000000" pitchFamily="2" charset="2"/>
              <a:buChar char="ü"/>
            </a:pPr>
            <a:r>
              <a:rPr lang="zh-CN" altLang="en-US" sz="2400" dirty="0" smtClean="0"/>
              <a:t>索引</a:t>
            </a:r>
            <a:endParaRPr lang="en-US" altLang="zh-CN" sz="2400" dirty="0" smtClean="0"/>
          </a:p>
          <a:p>
            <a:pPr marL="342900" indent="-342900">
              <a:buFont typeface="Wingdings" panose="05000000000000000000" pitchFamily="2" charset="2"/>
              <a:buChar char="ü"/>
            </a:pPr>
            <a:r>
              <a:rPr lang="zh-CN" altLang="en-US" sz="2400" dirty="0" smtClean="0"/>
              <a:t>类型</a:t>
            </a:r>
            <a:endParaRPr lang="en-US" altLang="zh-CN" sz="2400" dirty="0" smtClean="0"/>
          </a:p>
          <a:p>
            <a:pPr marL="342900" indent="-342900">
              <a:buFont typeface="Wingdings" panose="05000000000000000000" pitchFamily="2" charset="2"/>
              <a:buChar char="ü"/>
            </a:pPr>
            <a:r>
              <a:rPr lang="zh-CN" altLang="en-US" sz="2400" dirty="0" smtClean="0"/>
              <a:t>文档</a:t>
            </a:r>
            <a:endParaRPr lang="en-US" altLang="zh-CN" sz="2400" dirty="0" smtClean="0"/>
          </a:p>
          <a:p>
            <a:pPr marL="342900" indent="-342900">
              <a:buFont typeface="Wingdings" panose="05000000000000000000" pitchFamily="2" charset="2"/>
              <a:buChar char="ü"/>
            </a:pPr>
            <a:r>
              <a:rPr lang="zh-CN" altLang="en-US" sz="2400" dirty="0" smtClean="0"/>
              <a:t>分片</a:t>
            </a:r>
            <a:endParaRPr lang="en-US" altLang="zh-CN" sz="2400" dirty="0" smtClean="0"/>
          </a:p>
          <a:p>
            <a:pPr marL="342900" indent="-342900">
              <a:buFont typeface="Wingdings" panose="05000000000000000000" pitchFamily="2" charset="2"/>
              <a:buChar char="ü"/>
            </a:pPr>
            <a:r>
              <a:rPr lang="zh-CN" altLang="en-US" sz="2400" dirty="0"/>
              <a:t>复制</a:t>
            </a:r>
          </a:p>
        </p:txBody>
      </p:sp>
      <p:sp>
        <p:nvSpPr>
          <p:cNvPr id="4" name="矩形 3"/>
          <p:cNvSpPr/>
          <p:nvPr/>
        </p:nvSpPr>
        <p:spPr>
          <a:xfrm>
            <a:off x="648048" y="312792"/>
            <a:ext cx="2840842"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3434094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7397" y="2060848"/>
            <a:ext cx="7200800" cy="1569660"/>
          </a:xfrm>
          <a:prstGeom prst="rect">
            <a:avLst/>
          </a:prstGeom>
          <a:noFill/>
        </p:spPr>
        <p:txBody>
          <a:bodyPr wrap="square" rtlCol="0">
            <a:spAutoFit/>
          </a:bodyPr>
          <a:lstStyle/>
          <a:p>
            <a:r>
              <a:rPr lang="zh-CN" altLang="en-US" sz="2400" dirty="0"/>
              <a:t>接近实时（</a:t>
            </a:r>
            <a:r>
              <a:rPr lang="en-US" altLang="zh-CN" sz="2400" dirty="0"/>
              <a:t>NRT</a:t>
            </a:r>
            <a:r>
              <a:rPr lang="zh-CN" altLang="en-US" sz="2400" dirty="0"/>
              <a:t>）</a:t>
            </a:r>
            <a:br>
              <a:rPr lang="zh-CN" altLang="en-US" sz="2400" dirty="0"/>
            </a:br>
            <a:r>
              <a:rPr lang="zh-CN" altLang="en-US" sz="2400" dirty="0"/>
              <a:t>        </a:t>
            </a:r>
            <a:r>
              <a:rPr lang="en-US" altLang="zh-CN" sz="2400" dirty="0" err="1"/>
              <a:t>Elasticsearch</a:t>
            </a:r>
            <a:r>
              <a:rPr lang="zh-CN" altLang="en-US" sz="2400" dirty="0"/>
              <a:t>是一个接近实时的搜索平台。这意味着，从索引一个文档直到这个文档能够被搜索到有一个轻微的延迟（通常是</a:t>
            </a:r>
            <a:r>
              <a:rPr lang="en-US" altLang="zh-CN" sz="2400" dirty="0"/>
              <a:t>1</a:t>
            </a:r>
            <a:r>
              <a:rPr lang="zh-CN" altLang="en-US" sz="2400" dirty="0"/>
              <a:t>秒）。</a:t>
            </a:r>
          </a:p>
        </p:txBody>
      </p:sp>
      <p:sp>
        <p:nvSpPr>
          <p:cNvPr id="3" name="矩形 2"/>
          <p:cNvSpPr/>
          <p:nvPr/>
        </p:nvSpPr>
        <p:spPr>
          <a:xfrm>
            <a:off x="539552"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16795472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844824"/>
            <a:ext cx="6264696" cy="3046988"/>
          </a:xfrm>
          <a:prstGeom prst="rect">
            <a:avLst/>
          </a:prstGeom>
          <a:noFill/>
        </p:spPr>
        <p:txBody>
          <a:bodyPr wrap="square" rtlCol="0">
            <a:spAutoFit/>
          </a:bodyPr>
          <a:lstStyle/>
          <a:p>
            <a:r>
              <a:rPr lang="zh-CN" altLang="en-US" sz="2400" dirty="0"/>
              <a:t>集群（</a:t>
            </a:r>
            <a:r>
              <a:rPr lang="en-US" altLang="zh-CN" sz="2400" dirty="0"/>
              <a:t>cluster</a:t>
            </a:r>
            <a:r>
              <a:rPr lang="zh-CN" altLang="en-US" sz="2400" dirty="0"/>
              <a:t>）</a:t>
            </a:r>
            <a:br>
              <a:rPr lang="zh-CN" altLang="en-US" sz="2400" dirty="0"/>
            </a:br>
            <a:r>
              <a:rPr lang="zh-CN" altLang="en-US" sz="2400" dirty="0"/>
              <a:t>        一个集群就是由一个或多个节点组织在一起，它们共同持有你整个的数据，并一起提供索引和搜索功能。一个集群由一个唯一的名字标识，这个名字默认就是 “</a:t>
            </a:r>
            <a:r>
              <a:rPr lang="en-US" altLang="zh-CN" sz="2400" dirty="0" err="1"/>
              <a:t>elasticsearch</a:t>
            </a:r>
            <a:r>
              <a:rPr lang="en-US" altLang="zh-CN" sz="2400" dirty="0"/>
              <a:t>”</a:t>
            </a:r>
            <a:r>
              <a:rPr lang="zh-CN" altLang="en-US" sz="2400" dirty="0"/>
              <a:t>。这个名字是重要的，因为一个节点只能通过指定某个集群的名字，来加入这个集群。</a:t>
            </a:r>
          </a:p>
        </p:txBody>
      </p:sp>
      <p:sp>
        <p:nvSpPr>
          <p:cNvPr id="3" name="矩形 2"/>
          <p:cNvSpPr/>
          <p:nvPr/>
        </p:nvSpPr>
        <p:spPr>
          <a:xfrm>
            <a:off x="539552"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5050065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844824"/>
            <a:ext cx="6912768" cy="2677656"/>
          </a:xfrm>
          <a:prstGeom prst="rect">
            <a:avLst/>
          </a:prstGeom>
          <a:noFill/>
        </p:spPr>
        <p:txBody>
          <a:bodyPr wrap="square" rtlCol="0">
            <a:spAutoFit/>
          </a:bodyPr>
          <a:lstStyle/>
          <a:p>
            <a:r>
              <a:rPr lang="zh-CN" altLang="en-US" sz="2400" dirty="0"/>
              <a:t>节点（</a:t>
            </a:r>
            <a:r>
              <a:rPr lang="en-US" altLang="zh-CN" sz="2400" dirty="0"/>
              <a:t>node</a:t>
            </a:r>
            <a:r>
              <a:rPr lang="zh-CN" altLang="en-US" sz="2400" dirty="0"/>
              <a:t>）</a:t>
            </a:r>
            <a:br>
              <a:rPr lang="zh-CN" altLang="en-US" sz="2400" dirty="0"/>
            </a:br>
            <a:r>
              <a:rPr lang="zh-CN" altLang="en-US" sz="2400" dirty="0"/>
              <a:t>        一个节点是你集群中的一个服务器，作为集群的一部分，它存储你的数据，参与集群的索引和搜索功能。和集群类似，一个节点也是由一个名字来标识的，默认情况下，这个名字是一个随机的漫威漫画角色的名字，这个名字会在启动的时候赋予节点。</a:t>
            </a:r>
          </a:p>
        </p:txBody>
      </p:sp>
      <p:sp>
        <p:nvSpPr>
          <p:cNvPr id="3" name="矩形 2"/>
          <p:cNvSpPr/>
          <p:nvPr/>
        </p:nvSpPr>
        <p:spPr>
          <a:xfrm>
            <a:off x="467544" y="403361"/>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54777306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3750" y="1988840"/>
            <a:ext cx="7272808" cy="2677656"/>
          </a:xfrm>
          <a:prstGeom prst="rect">
            <a:avLst/>
          </a:prstGeom>
          <a:noFill/>
        </p:spPr>
        <p:txBody>
          <a:bodyPr wrap="square" rtlCol="0">
            <a:spAutoFit/>
          </a:bodyPr>
          <a:lstStyle/>
          <a:p>
            <a:r>
              <a:rPr lang="zh-CN" altLang="en-US" sz="2400" dirty="0"/>
              <a:t>索引（</a:t>
            </a:r>
            <a:r>
              <a:rPr lang="en-US" altLang="zh-CN" sz="2400" dirty="0"/>
              <a:t>index</a:t>
            </a:r>
            <a:r>
              <a:rPr lang="zh-CN" altLang="en-US" sz="2400" dirty="0" smtClean="0"/>
              <a:t>）</a:t>
            </a:r>
            <a:r>
              <a:rPr lang="zh-CN" altLang="en-US" sz="2400" dirty="0"/>
              <a:t/>
            </a:r>
            <a:br>
              <a:rPr lang="zh-CN" altLang="en-US" sz="2400" dirty="0"/>
            </a:br>
            <a:r>
              <a:rPr lang="zh-CN" altLang="en-US" sz="2400" dirty="0"/>
              <a:t>        一个索引就是一个拥有几分相似特征的文档的集合。比如说，你可以有一个客户数据的索引，另一个产品目录的索引，还有一个订单数据的索引。一个索引由一个名 字来标识（必须全部是小写字母的），并且当我们要对对应于这个索引中的文档进行索引、搜索、更新和删除的时候，都要使用到这个名字。</a:t>
            </a:r>
          </a:p>
        </p:txBody>
      </p:sp>
      <p:sp>
        <p:nvSpPr>
          <p:cNvPr id="3" name="矩形 2"/>
          <p:cNvSpPr/>
          <p:nvPr/>
        </p:nvSpPr>
        <p:spPr>
          <a:xfrm>
            <a:off x="539552" y="420983"/>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08633931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916832"/>
            <a:ext cx="6624736" cy="3416320"/>
          </a:xfrm>
          <a:prstGeom prst="rect">
            <a:avLst/>
          </a:prstGeom>
          <a:noFill/>
        </p:spPr>
        <p:txBody>
          <a:bodyPr wrap="square" rtlCol="0">
            <a:spAutoFit/>
          </a:bodyPr>
          <a:lstStyle/>
          <a:p>
            <a:r>
              <a:rPr lang="zh-CN" altLang="en-US" sz="2400" dirty="0"/>
              <a:t>类型（</a:t>
            </a:r>
            <a:r>
              <a:rPr lang="en-US" altLang="zh-CN" sz="2400" dirty="0"/>
              <a:t>type</a:t>
            </a:r>
            <a:r>
              <a:rPr lang="zh-CN" altLang="en-US" sz="2400" dirty="0" smtClean="0"/>
              <a:t>）</a:t>
            </a:r>
            <a:r>
              <a:rPr lang="zh-CN" altLang="en-US" sz="2400" dirty="0"/>
              <a:t/>
            </a:r>
            <a:br>
              <a:rPr lang="zh-CN" altLang="en-US" sz="2400" dirty="0"/>
            </a:br>
            <a:r>
              <a:rPr lang="zh-CN" altLang="en-US" sz="2400" dirty="0"/>
              <a:t>        在一个索引中，你可以定义一种或多种类型。一个类型是你的索引的一个逻辑上的分类</a:t>
            </a:r>
            <a:r>
              <a:rPr lang="en-US" altLang="zh-CN" sz="2400" dirty="0"/>
              <a:t>/</a:t>
            </a:r>
            <a:r>
              <a:rPr lang="zh-CN" altLang="en-US" sz="2400" dirty="0"/>
              <a:t>分区，其语义完全由你来定。通常，会为具有一组共同字段的文档定义一个 类型。比如说，我们假设你运营一个博客平台并且将你所有的数据存储到一个索引中。在这个索引中，你可以为用户数据定义一个类型，为博客数据定义另一个类 型，当然，也可以为评论数据定义另一个类型。</a:t>
            </a:r>
          </a:p>
        </p:txBody>
      </p:sp>
      <p:sp>
        <p:nvSpPr>
          <p:cNvPr id="3" name="矩形 2"/>
          <p:cNvSpPr/>
          <p:nvPr/>
        </p:nvSpPr>
        <p:spPr>
          <a:xfrm>
            <a:off x="467544" y="432916"/>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44710184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8776" y="2132856"/>
            <a:ext cx="7429648" cy="2308324"/>
          </a:xfrm>
          <a:prstGeom prst="rect">
            <a:avLst/>
          </a:prstGeom>
          <a:noFill/>
        </p:spPr>
        <p:txBody>
          <a:bodyPr wrap="square" rtlCol="0">
            <a:spAutoFit/>
          </a:bodyPr>
          <a:lstStyle/>
          <a:p>
            <a:r>
              <a:rPr lang="zh-CN" altLang="en-US" sz="2400" dirty="0"/>
              <a:t>文档（</a:t>
            </a:r>
            <a:r>
              <a:rPr lang="en-US" altLang="zh-CN" sz="2400" dirty="0"/>
              <a:t>document</a:t>
            </a:r>
            <a:r>
              <a:rPr lang="zh-CN" altLang="en-US" sz="2400" dirty="0" smtClean="0"/>
              <a:t>）</a:t>
            </a:r>
            <a:r>
              <a:rPr lang="zh-CN" altLang="en-US" sz="2400" dirty="0"/>
              <a:t/>
            </a:r>
            <a:br>
              <a:rPr lang="zh-CN" altLang="en-US" sz="2400" dirty="0"/>
            </a:br>
            <a:r>
              <a:rPr lang="zh-CN" altLang="en-US" sz="2400" dirty="0"/>
              <a:t>        一个文档是一个可被索引的基础信息单元。比如，你可以拥有某一个客户的文档，某一个产品的一个文档，当然，也可以拥有某个订单的一个文档。文档以 </a:t>
            </a:r>
            <a:r>
              <a:rPr lang="en-US" altLang="zh-CN" sz="2400" dirty="0"/>
              <a:t>JSON</a:t>
            </a:r>
            <a:r>
              <a:rPr lang="zh-CN" altLang="en-US" sz="2400" dirty="0"/>
              <a:t>（</a:t>
            </a:r>
            <a:r>
              <a:rPr lang="en-US" altLang="zh-CN" sz="2400" dirty="0" err="1"/>
              <a:t>Javascript</a:t>
            </a:r>
            <a:r>
              <a:rPr lang="en-US" altLang="zh-CN" sz="2400" dirty="0"/>
              <a:t> Object Notation</a:t>
            </a:r>
            <a:r>
              <a:rPr lang="zh-CN" altLang="en-US" sz="2400" dirty="0"/>
              <a:t>）格式来表示，而</a:t>
            </a:r>
            <a:r>
              <a:rPr lang="en-US" altLang="zh-CN" sz="2400" dirty="0"/>
              <a:t>JSON</a:t>
            </a:r>
            <a:r>
              <a:rPr lang="zh-CN" altLang="en-US" sz="2400" dirty="0"/>
              <a:t>是一个到处存在的互联网数据交互格式。</a:t>
            </a:r>
          </a:p>
        </p:txBody>
      </p:sp>
      <p:sp>
        <p:nvSpPr>
          <p:cNvPr id="3" name="矩形 2"/>
          <p:cNvSpPr/>
          <p:nvPr/>
        </p:nvSpPr>
        <p:spPr>
          <a:xfrm>
            <a:off x="450482"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42593824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84784"/>
            <a:ext cx="6552728" cy="255454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3200" dirty="0" err="1" smtClean="0"/>
              <a:t>Elasticsearch</a:t>
            </a:r>
            <a:r>
              <a:rPr lang="en-US" altLang="zh-CN" sz="3200" dirty="0" smtClean="0"/>
              <a:t> </a:t>
            </a:r>
            <a:r>
              <a:rPr lang="zh-CN" altLang="en-US" sz="3200" dirty="0" smtClean="0"/>
              <a:t>功能简介</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err="1" smtClean="0"/>
              <a:t>Elasticsearch</a:t>
            </a:r>
            <a:r>
              <a:rPr lang="zh-CN" altLang="en-US" sz="3200" dirty="0" smtClean="0"/>
              <a:t>同</a:t>
            </a:r>
            <a:r>
              <a:rPr lang="en-US" altLang="zh-CN" sz="3200" dirty="0" smtClean="0"/>
              <a:t>Hadoop</a:t>
            </a:r>
            <a:r>
              <a:rPr lang="zh-CN" altLang="en-US" sz="3200" dirty="0" smtClean="0"/>
              <a:t>的对比</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smtClean="0"/>
              <a:t>Demos</a:t>
            </a:r>
            <a:r>
              <a:rPr lang="zh-CN" altLang="en-US" sz="3200" dirty="0" smtClean="0"/>
              <a:t>演示</a:t>
            </a:r>
            <a:endParaRPr lang="zh-CN" altLang="en-US" sz="3200" dirty="0"/>
          </a:p>
        </p:txBody>
      </p:sp>
    </p:spTree>
    <p:extLst>
      <p:ext uri="{BB962C8B-B14F-4D97-AF65-F5344CB8AC3E}">
        <p14:creationId xmlns:p14="http://schemas.microsoft.com/office/powerpoint/2010/main" val="241097401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40768"/>
            <a:ext cx="7272808" cy="3785652"/>
          </a:xfrm>
          <a:prstGeom prst="rect">
            <a:avLst/>
          </a:prstGeom>
          <a:noFill/>
        </p:spPr>
        <p:txBody>
          <a:bodyPr wrap="square" rtlCol="0">
            <a:spAutoFit/>
          </a:bodyPr>
          <a:lstStyle/>
          <a:p>
            <a:r>
              <a:rPr lang="zh-CN" altLang="en-US" sz="2400" dirty="0" smtClean="0"/>
              <a:t>分片</a:t>
            </a:r>
            <a:r>
              <a:rPr lang="en-US" altLang="zh-CN" sz="2400" dirty="0" smtClean="0"/>
              <a:t>shards </a:t>
            </a:r>
            <a:r>
              <a:rPr lang="zh-CN" altLang="en-US" sz="2400" dirty="0"/>
              <a:t>        </a:t>
            </a:r>
            <a:br>
              <a:rPr lang="zh-CN" altLang="en-US" sz="2400" dirty="0"/>
            </a:br>
            <a:r>
              <a:rPr lang="zh-CN" altLang="en-US" sz="2400" dirty="0"/>
              <a:t>        一个索引可以存储超出单个结点硬件限制的大量数据。比如，一个具有</a:t>
            </a:r>
            <a:r>
              <a:rPr lang="en-US" altLang="zh-CN" sz="2400" dirty="0"/>
              <a:t>10</a:t>
            </a:r>
            <a:r>
              <a:rPr lang="zh-CN" altLang="en-US" sz="2400" dirty="0"/>
              <a:t>亿文档的索引占据</a:t>
            </a:r>
            <a:r>
              <a:rPr lang="en-US" altLang="zh-CN" sz="2400" dirty="0"/>
              <a:t>1TB</a:t>
            </a:r>
            <a:r>
              <a:rPr lang="zh-CN" altLang="en-US" sz="2400" dirty="0"/>
              <a:t>的磁盘空间，而任一节点都没有这样大的磁盘空间；或者单个节点处理搜索请求，响应太慢</a:t>
            </a:r>
            <a:r>
              <a:rPr lang="zh-CN" altLang="en-US" sz="2400" dirty="0" smtClean="0"/>
              <a:t>。</a:t>
            </a:r>
            <a:r>
              <a:rPr lang="zh-CN" altLang="en-US" sz="2400" dirty="0"/>
              <a:t/>
            </a:r>
            <a:br>
              <a:rPr lang="zh-CN" altLang="en-US" sz="2400" dirty="0"/>
            </a:br>
            <a:r>
              <a:rPr lang="zh-CN" altLang="en-US" sz="2400" dirty="0"/>
              <a:t>        为了解决这个问题，</a:t>
            </a:r>
            <a:r>
              <a:rPr lang="en-US" altLang="zh-CN" sz="2400" dirty="0" err="1"/>
              <a:t>Elasticsearch</a:t>
            </a:r>
            <a:r>
              <a:rPr lang="zh-CN" altLang="en-US" sz="2400" dirty="0"/>
              <a:t>提供了将索引划分成多份的能力，这些份就叫做分片。当你创建一个索引的时候，你可以指定你想要的分片的数量。每个分片本身也是一个功能完善并且独立的“索引”，这个“索引”可以被放置到集群中的任何节点上。</a:t>
            </a:r>
          </a:p>
        </p:txBody>
      </p:sp>
      <p:sp>
        <p:nvSpPr>
          <p:cNvPr id="3" name="矩形 2"/>
          <p:cNvSpPr/>
          <p:nvPr/>
        </p:nvSpPr>
        <p:spPr>
          <a:xfrm>
            <a:off x="539552" y="332656"/>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71768513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484784"/>
            <a:ext cx="7200800" cy="2308324"/>
          </a:xfrm>
          <a:prstGeom prst="rect">
            <a:avLst/>
          </a:prstGeom>
          <a:noFill/>
        </p:spPr>
        <p:txBody>
          <a:bodyPr wrap="square" rtlCol="0">
            <a:spAutoFit/>
          </a:bodyPr>
          <a:lstStyle/>
          <a:p>
            <a:r>
              <a:rPr lang="zh-CN" altLang="en-US" sz="2400" dirty="0"/>
              <a:t>分片之所以重要，主要有两方面的原因：</a:t>
            </a:r>
            <a:br>
              <a:rPr lang="zh-CN" altLang="en-US" sz="2400" dirty="0"/>
            </a:br>
            <a:r>
              <a:rPr lang="zh-CN" altLang="en-US" sz="2400" dirty="0"/>
              <a:t>        </a:t>
            </a:r>
            <a:br>
              <a:rPr lang="zh-CN" altLang="en-US" sz="2400" dirty="0"/>
            </a:br>
            <a:r>
              <a:rPr lang="zh-CN" altLang="en-US" sz="2400" dirty="0"/>
              <a:t>       </a:t>
            </a:r>
            <a:r>
              <a:rPr lang="en-US" altLang="zh-CN" sz="2400" dirty="0" smtClean="0"/>
              <a:t>--</a:t>
            </a:r>
            <a:r>
              <a:rPr lang="zh-CN" altLang="en-US" sz="2400" dirty="0" smtClean="0"/>
              <a:t>允许</a:t>
            </a:r>
            <a:r>
              <a:rPr lang="zh-CN" altLang="en-US" sz="2400" dirty="0"/>
              <a:t>你水平分割</a:t>
            </a:r>
            <a:r>
              <a:rPr lang="en-US" altLang="zh-CN" sz="2400" dirty="0"/>
              <a:t>/</a:t>
            </a:r>
            <a:r>
              <a:rPr lang="zh-CN" altLang="en-US" sz="2400" dirty="0"/>
              <a:t>扩展你的内容</a:t>
            </a:r>
            <a:r>
              <a:rPr lang="zh-CN" altLang="en-US" sz="2400" dirty="0" smtClean="0"/>
              <a:t>容量。</a:t>
            </a:r>
            <a:r>
              <a:rPr lang="zh-CN" altLang="en-US" sz="2400" dirty="0"/>
              <a:t/>
            </a:r>
            <a:br>
              <a:rPr lang="zh-CN" altLang="en-US" sz="2400" dirty="0"/>
            </a:br>
            <a:r>
              <a:rPr lang="zh-CN" altLang="en-US" sz="2400" dirty="0"/>
              <a:t>       </a:t>
            </a:r>
            <a:r>
              <a:rPr lang="en-US" altLang="zh-CN" sz="2400" dirty="0" smtClean="0"/>
              <a:t>--</a:t>
            </a:r>
            <a:r>
              <a:rPr lang="zh-CN" altLang="en-US" sz="2400" dirty="0" smtClean="0"/>
              <a:t>允许</a:t>
            </a:r>
            <a:r>
              <a:rPr lang="zh-CN" altLang="en-US" sz="2400" dirty="0"/>
              <a:t>你在分片（潜在地，位于多个节点上）之上进行分布式的、并行的操作，进而提高性能</a:t>
            </a:r>
            <a:r>
              <a:rPr lang="en-US" altLang="zh-CN" sz="2400" dirty="0"/>
              <a:t>/</a:t>
            </a:r>
            <a:r>
              <a:rPr lang="zh-CN" altLang="en-US" sz="2400" dirty="0" smtClean="0"/>
              <a:t>吞吐量。</a:t>
            </a:r>
            <a:endParaRPr lang="zh-CN" altLang="en-US" sz="2400" dirty="0"/>
          </a:p>
        </p:txBody>
      </p:sp>
      <p:sp>
        <p:nvSpPr>
          <p:cNvPr id="3" name="矩形 2"/>
          <p:cNvSpPr/>
          <p:nvPr/>
        </p:nvSpPr>
        <p:spPr>
          <a:xfrm>
            <a:off x="467544"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4288004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700808"/>
            <a:ext cx="6480720" cy="3046988"/>
          </a:xfrm>
          <a:prstGeom prst="rect">
            <a:avLst/>
          </a:prstGeom>
          <a:noFill/>
        </p:spPr>
        <p:txBody>
          <a:bodyPr wrap="square" rtlCol="0">
            <a:spAutoFit/>
          </a:bodyPr>
          <a:lstStyle/>
          <a:p>
            <a:r>
              <a:rPr lang="zh-CN" altLang="en-US" sz="2400" dirty="0" smtClean="0"/>
              <a:t>复制</a:t>
            </a:r>
            <a:r>
              <a:rPr lang="en-US" altLang="zh-CN" sz="2400" dirty="0" smtClean="0"/>
              <a:t>replicas</a:t>
            </a:r>
          </a:p>
          <a:p>
            <a:r>
              <a:rPr lang="zh-CN" altLang="en-US" sz="2400" dirty="0"/>
              <a:t>在一个网络</a:t>
            </a:r>
            <a:r>
              <a:rPr lang="en-US" altLang="zh-CN" sz="2400" dirty="0"/>
              <a:t>/</a:t>
            </a:r>
            <a:r>
              <a:rPr lang="zh-CN" altLang="en-US" sz="2400" dirty="0"/>
              <a:t>云的环境里，失败随时都可能发生，在某个分片</a:t>
            </a:r>
            <a:r>
              <a:rPr lang="en-US" altLang="zh-CN" sz="2400" dirty="0"/>
              <a:t>/</a:t>
            </a:r>
            <a:r>
              <a:rPr lang="zh-CN" altLang="en-US" sz="2400" dirty="0"/>
              <a:t>节点不知怎么的就处于离线状态，或者由于任何原因消失了，这种情况下，有一个故障转移机制是非 常有用并且是强烈推荐的。为此目的，</a:t>
            </a:r>
            <a:r>
              <a:rPr lang="en-US" altLang="zh-CN" sz="2400" dirty="0" err="1"/>
              <a:t>Elasticsearch</a:t>
            </a:r>
            <a:r>
              <a:rPr lang="zh-CN" altLang="en-US" sz="2400" dirty="0"/>
              <a:t>允许你创建分片的一份或多份拷贝，这些拷贝叫做复制分片，或者直接叫复制。</a:t>
            </a:r>
          </a:p>
        </p:txBody>
      </p:sp>
      <p:sp>
        <p:nvSpPr>
          <p:cNvPr id="3" name="矩形 2"/>
          <p:cNvSpPr/>
          <p:nvPr/>
        </p:nvSpPr>
        <p:spPr>
          <a:xfrm>
            <a:off x="467544"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53483246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988840"/>
            <a:ext cx="6984776" cy="2677656"/>
          </a:xfrm>
          <a:prstGeom prst="rect">
            <a:avLst/>
          </a:prstGeom>
          <a:noFill/>
        </p:spPr>
        <p:txBody>
          <a:bodyPr wrap="square" rtlCol="0">
            <a:spAutoFit/>
          </a:bodyPr>
          <a:lstStyle/>
          <a:p>
            <a:r>
              <a:rPr lang="zh-CN" altLang="en-US" sz="2400" dirty="0"/>
              <a:t>复制之所以重要，有两个主要原因：</a:t>
            </a:r>
            <a:br>
              <a:rPr lang="zh-CN" altLang="en-US" sz="2400" dirty="0"/>
            </a:br>
            <a:r>
              <a:rPr lang="zh-CN" altLang="en-US" sz="2400" dirty="0"/>
              <a:t>        </a:t>
            </a:r>
            <a:r>
              <a:rPr lang="en-US" altLang="zh-CN" sz="2400" dirty="0" smtClean="0"/>
              <a:t>-- </a:t>
            </a:r>
            <a:r>
              <a:rPr lang="zh-CN" altLang="en-US" sz="2400" dirty="0"/>
              <a:t>在分片</a:t>
            </a:r>
            <a:r>
              <a:rPr lang="en-US" altLang="zh-CN" sz="2400" dirty="0"/>
              <a:t>/</a:t>
            </a:r>
            <a:r>
              <a:rPr lang="zh-CN" altLang="en-US" sz="2400" dirty="0"/>
              <a:t>节点失败的情况下，提供了高可用性。因为这个原因，注意到复制分片从不与原</a:t>
            </a:r>
            <a:r>
              <a:rPr lang="en-US" altLang="zh-CN" sz="2400" dirty="0"/>
              <a:t>/</a:t>
            </a:r>
            <a:r>
              <a:rPr lang="zh-CN" altLang="en-US" sz="2400" dirty="0"/>
              <a:t>主要（</a:t>
            </a:r>
            <a:r>
              <a:rPr lang="en-US" altLang="zh-CN" sz="2400" dirty="0"/>
              <a:t>original/primary</a:t>
            </a:r>
            <a:r>
              <a:rPr lang="zh-CN" altLang="en-US" sz="2400" dirty="0"/>
              <a:t>）分片置于同一节点上是非常重要的。</a:t>
            </a:r>
            <a:br>
              <a:rPr lang="zh-CN" altLang="en-US" sz="2400" dirty="0"/>
            </a:br>
            <a:r>
              <a:rPr lang="zh-CN" altLang="en-US" sz="2400" dirty="0"/>
              <a:t>        </a:t>
            </a:r>
            <a:r>
              <a:rPr lang="en-US" altLang="zh-CN" sz="2400" dirty="0"/>
              <a:t>-</a:t>
            </a:r>
            <a:r>
              <a:rPr lang="en-US" altLang="zh-CN" sz="2400" dirty="0" smtClean="0"/>
              <a:t>- </a:t>
            </a:r>
            <a:r>
              <a:rPr lang="zh-CN" altLang="en-US" sz="2400" dirty="0"/>
              <a:t>扩展你的搜索量</a:t>
            </a:r>
            <a:r>
              <a:rPr lang="en-US" altLang="zh-CN" sz="2400" dirty="0"/>
              <a:t>/</a:t>
            </a:r>
            <a:r>
              <a:rPr lang="zh-CN" altLang="en-US" sz="2400" dirty="0"/>
              <a:t>吞吐量，因为搜索可以在所有的复制上并行</a:t>
            </a:r>
            <a:r>
              <a:rPr lang="zh-CN" altLang="en-US" sz="2400" dirty="0" smtClean="0"/>
              <a:t>运行。</a:t>
            </a:r>
            <a:endParaRPr lang="zh-CN" altLang="en-US" sz="2400" dirty="0"/>
          </a:p>
        </p:txBody>
      </p:sp>
      <p:sp>
        <p:nvSpPr>
          <p:cNvPr id="3" name="矩形 2"/>
          <p:cNvSpPr/>
          <p:nvPr/>
        </p:nvSpPr>
        <p:spPr>
          <a:xfrm>
            <a:off x="467544" y="410761"/>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核心概念</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09194080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628800"/>
            <a:ext cx="8100392" cy="3323987"/>
          </a:xfrm>
          <a:prstGeom prst="rect">
            <a:avLst/>
          </a:prstGeom>
          <a:noFill/>
        </p:spPr>
        <p:txBody>
          <a:bodyPr wrap="square" rtlCol="0">
            <a:spAutoFit/>
          </a:bodyPr>
          <a:lstStyle/>
          <a:p>
            <a:r>
              <a:rPr lang="zh-CN" altLang="en-US" sz="2400" dirty="0"/>
              <a:t>在</a:t>
            </a:r>
            <a:r>
              <a:rPr lang="en-US" altLang="zh-CN" sz="2400" dirty="0" err="1"/>
              <a:t>Elasticsearch</a:t>
            </a:r>
            <a:r>
              <a:rPr lang="zh-CN" altLang="en-US" sz="2400" dirty="0"/>
              <a:t>中，文档归属于一种 类型</a:t>
            </a:r>
            <a:r>
              <a:rPr lang="en-US" altLang="zh-CN" sz="2400" dirty="0"/>
              <a:t>(type) ,</a:t>
            </a:r>
            <a:r>
              <a:rPr lang="zh-CN" altLang="en-US" sz="2400" dirty="0"/>
              <a:t>而这些类型存在于 索引</a:t>
            </a:r>
            <a:r>
              <a:rPr lang="en-US" altLang="zh-CN" sz="2400" dirty="0"/>
              <a:t>(index)</a:t>
            </a:r>
            <a:r>
              <a:rPr lang="zh-CN" altLang="en-US" sz="2400" dirty="0"/>
              <a:t>中，类比传统关系型数据库</a:t>
            </a:r>
            <a:r>
              <a:rPr lang="zh-CN" altLang="en-US" sz="2400" dirty="0" smtClean="0"/>
              <a:t>：</a:t>
            </a:r>
            <a:endParaRPr lang="en-US" altLang="zh-CN" sz="2400" dirty="0" smtClean="0"/>
          </a:p>
          <a:p>
            <a:endParaRPr lang="zh-CN" altLang="en-US" sz="2400" dirty="0"/>
          </a:p>
          <a:p>
            <a:r>
              <a:rPr lang="en-US" altLang="zh-CN" sz="2400" dirty="0"/>
              <a:t>Relational DB -&gt; Databases -&gt; Tables -&gt; Rows -&gt; Columns</a:t>
            </a:r>
          </a:p>
          <a:p>
            <a:r>
              <a:rPr lang="zh-CN" altLang="en-US" sz="2400" dirty="0"/>
              <a:t>关系型数据库       </a:t>
            </a:r>
            <a:r>
              <a:rPr lang="zh-CN" altLang="en-US" sz="2400" dirty="0" smtClean="0"/>
              <a:t>数据库</a:t>
            </a:r>
            <a:r>
              <a:rPr lang="zh-CN" altLang="en-US" sz="2400" dirty="0"/>
              <a:t>          表              行                列  </a:t>
            </a:r>
            <a:endParaRPr lang="en-US" altLang="zh-CN" sz="2400" dirty="0" smtClean="0"/>
          </a:p>
          <a:p>
            <a:endParaRPr lang="zh-CN" altLang="en-US" sz="2400" dirty="0"/>
          </a:p>
          <a:p>
            <a:r>
              <a:rPr lang="en-US" altLang="zh-CN" sz="2400" dirty="0" err="1"/>
              <a:t>Elasticsearch</a:t>
            </a:r>
            <a:r>
              <a:rPr lang="en-US" altLang="zh-CN" sz="2400" dirty="0"/>
              <a:t> -&gt; Indices   -&gt; Types  -&gt; Documents -&gt; Fields</a:t>
            </a:r>
          </a:p>
          <a:p>
            <a:r>
              <a:rPr lang="en-US" altLang="zh-CN" sz="2400" dirty="0" err="1"/>
              <a:t>Elasticsearch</a:t>
            </a:r>
            <a:r>
              <a:rPr lang="en-US" altLang="zh-CN" sz="2400" dirty="0"/>
              <a:t>      </a:t>
            </a:r>
            <a:r>
              <a:rPr lang="zh-CN" altLang="en-US" sz="2400" dirty="0"/>
              <a:t>索引          </a:t>
            </a:r>
            <a:r>
              <a:rPr lang="zh-CN" altLang="en-US" sz="2400" dirty="0" smtClean="0"/>
              <a:t>类型</a:t>
            </a:r>
            <a:r>
              <a:rPr lang="zh-CN" altLang="en-US" sz="2400" dirty="0"/>
              <a:t>        文档                 </a:t>
            </a:r>
            <a:r>
              <a:rPr lang="zh-CN" altLang="en-US" sz="2400" dirty="0" smtClean="0"/>
              <a:t>域</a:t>
            </a:r>
            <a:r>
              <a:rPr lang="en-US" altLang="zh-CN" sz="2400" dirty="0" smtClean="0"/>
              <a:t>(</a:t>
            </a:r>
            <a:r>
              <a:rPr lang="zh-CN" altLang="en-US" sz="2400" dirty="0" smtClean="0"/>
              <a:t>字段</a:t>
            </a:r>
            <a:r>
              <a:rPr lang="en-US" altLang="zh-CN" sz="2400" dirty="0"/>
              <a:t>)</a:t>
            </a:r>
            <a:endParaRPr lang="zh-CN" altLang="en-US" sz="2400" dirty="0"/>
          </a:p>
          <a:p>
            <a:endParaRPr lang="zh-CN" altLang="en-US" dirty="0"/>
          </a:p>
        </p:txBody>
      </p:sp>
      <p:sp>
        <p:nvSpPr>
          <p:cNvPr id="3" name="矩形 2"/>
          <p:cNvSpPr/>
          <p:nvPr/>
        </p:nvSpPr>
        <p:spPr>
          <a:xfrm>
            <a:off x="448792" y="404664"/>
            <a:ext cx="4899098"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概念与关系库对比</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2420038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23" y="1556791"/>
            <a:ext cx="7264485" cy="4147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39552" y="404664"/>
            <a:ext cx="5688632" cy="707886"/>
          </a:xfrm>
          <a:prstGeom prst="rect">
            <a:avLst/>
          </a:prstGeom>
        </p:spPr>
        <p:txBody>
          <a:bodyPr wrap="squar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概念与关系库</a:t>
            </a:r>
            <a:r>
              <a:rPr lang="zh-CN" altLang="en-US" sz="4000" b="1" i="1" u="sng" dirty="0" smtClean="0">
                <a:solidFill>
                  <a:prstClr val="black"/>
                </a:solidFill>
                <a:latin typeface="Book Antiqua"/>
                <a:ea typeface="宋体"/>
              </a:rPr>
              <a:t>对比图</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0845403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84784"/>
            <a:ext cx="6552728" cy="255454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3200" dirty="0" err="1" smtClean="0"/>
              <a:t>Elasticsearch</a:t>
            </a:r>
            <a:r>
              <a:rPr lang="en-US" altLang="zh-CN" sz="3200" dirty="0" smtClean="0"/>
              <a:t> </a:t>
            </a:r>
            <a:r>
              <a:rPr lang="zh-CN" altLang="en-US" sz="3200" dirty="0" smtClean="0"/>
              <a:t>功能简介</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i="1" dirty="0" err="1" smtClean="0">
                <a:solidFill>
                  <a:srgbClr val="00B0F0"/>
                </a:solidFill>
              </a:rPr>
              <a:t>Elasticsearch</a:t>
            </a:r>
            <a:r>
              <a:rPr lang="zh-CN" altLang="en-US" sz="3200" i="1" dirty="0" smtClean="0">
                <a:solidFill>
                  <a:srgbClr val="00B0F0"/>
                </a:solidFill>
              </a:rPr>
              <a:t>同</a:t>
            </a:r>
            <a:r>
              <a:rPr lang="en-US" altLang="zh-CN" sz="3200" i="1" dirty="0" smtClean="0">
                <a:solidFill>
                  <a:srgbClr val="00B0F0"/>
                </a:solidFill>
              </a:rPr>
              <a:t>Hadoop</a:t>
            </a:r>
            <a:r>
              <a:rPr lang="zh-CN" altLang="en-US" sz="3200" i="1" dirty="0" smtClean="0">
                <a:solidFill>
                  <a:srgbClr val="00B0F0"/>
                </a:solidFill>
              </a:rPr>
              <a:t>的</a:t>
            </a:r>
            <a:r>
              <a:rPr lang="zh-CN" altLang="en-US" sz="3200" i="1" dirty="0" smtClean="0">
                <a:solidFill>
                  <a:srgbClr val="00B0F0"/>
                </a:solidFill>
              </a:rPr>
              <a:t>对比</a:t>
            </a:r>
            <a:endParaRPr lang="en-US" altLang="zh-CN" sz="3200" i="1" dirty="0" smtClean="0">
              <a:solidFill>
                <a:srgbClr val="00B0F0"/>
              </a:solidFill>
            </a:endParaRPr>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smtClean="0"/>
              <a:t>Demos</a:t>
            </a:r>
            <a:r>
              <a:rPr lang="zh-CN" altLang="en-US" sz="3200" dirty="0" smtClean="0"/>
              <a:t>演示</a:t>
            </a:r>
            <a:endParaRPr lang="zh-CN" altLang="en-US" sz="3200" dirty="0"/>
          </a:p>
        </p:txBody>
      </p:sp>
    </p:spTree>
    <p:extLst>
      <p:ext uri="{BB962C8B-B14F-4D97-AF65-F5344CB8AC3E}">
        <p14:creationId xmlns:p14="http://schemas.microsoft.com/office/powerpoint/2010/main" val="89397750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174304"/>
            <a:ext cx="7056784" cy="4154984"/>
          </a:xfrm>
          <a:prstGeom prst="rect">
            <a:avLst/>
          </a:prstGeom>
          <a:noFill/>
        </p:spPr>
        <p:txBody>
          <a:bodyPr wrap="square" rtlCol="0">
            <a:spAutoFit/>
          </a:bodyPr>
          <a:lstStyle/>
          <a:p>
            <a:r>
              <a:rPr lang="en-US" altLang="zh-CN" sz="2400" dirty="0" smtClean="0"/>
              <a:t>       </a:t>
            </a:r>
            <a:r>
              <a:rPr lang="en-US" altLang="zh-CN" sz="2400" dirty="0" err="1" smtClean="0"/>
              <a:t>Solr</a:t>
            </a:r>
            <a:r>
              <a:rPr lang="en-US" altLang="zh-CN" sz="2400" dirty="0" smtClean="0"/>
              <a:t> </a:t>
            </a:r>
            <a:r>
              <a:rPr lang="zh-CN" altLang="en-US" sz="2400" dirty="0"/>
              <a:t>是一个开源的企业级搜索服务器，底层使用易于扩展和修改的</a:t>
            </a:r>
            <a:r>
              <a:rPr lang="en-US" altLang="zh-CN" sz="2400" dirty="0"/>
              <a:t>Java </a:t>
            </a:r>
            <a:r>
              <a:rPr lang="zh-CN" altLang="en-US" sz="2400" dirty="0"/>
              <a:t>来实现。服务器通信使用标准的</a:t>
            </a:r>
            <a:r>
              <a:rPr lang="en-US" altLang="zh-CN" sz="2400" dirty="0"/>
              <a:t>HTTP </a:t>
            </a:r>
            <a:r>
              <a:rPr lang="zh-CN" altLang="en-US" sz="2400" dirty="0"/>
              <a:t>和</a:t>
            </a:r>
            <a:r>
              <a:rPr lang="en-US" altLang="zh-CN" sz="2400" dirty="0"/>
              <a:t>XML</a:t>
            </a:r>
            <a:r>
              <a:rPr lang="zh-CN" altLang="en-US" sz="2400" dirty="0"/>
              <a:t>，所以如果使用</a:t>
            </a:r>
            <a:r>
              <a:rPr lang="en-US" altLang="zh-CN" sz="2400" dirty="0" err="1"/>
              <a:t>Solr</a:t>
            </a:r>
            <a:r>
              <a:rPr lang="en-US" altLang="zh-CN" sz="2400" dirty="0"/>
              <a:t> </a:t>
            </a:r>
            <a:r>
              <a:rPr lang="zh-CN" altLang="en-US" sz="2400" dirty="0"/>
              <a:t>了解</a:t>
            </a:r>
            <a:r>
              <a:rPr lang="en-US" altLang="zh-CN" sz="2400" dirty="0"/>
              <a:t>Java </a:t>
            </a:r>
            <a:r>
              <a:rPr lang="zh-CN" altLang="en-US" sz="2400" dirty="0"/>
              <a:t>技术会有用却不是必须的要求。</a:t>
            </a:r>
          </a:p>
          <a:p>
            <a:r>
              <a:rPr lang="en-US" altLang="zh-CN" sz="2400" dirty="0" smtClean="0"/>
              <a:t>        </a:t>
            </a:r>
            <a:r>
              <a:rPr lang="en-US" altLang="zh-CN" sz="2400" dirty="0" err="1" smtClean="0"/>
              <a:t>Solr</a:t>
            </a:r>
            <a:r>
              <a:rPr lang="en-US" altLang="zh-CN" sz="2400" dirty="0" smtClean="0"/>
              <a:t> </a:t>
            </a:r>
            <a:r>
              <a:rPr lang="zh-CN" altLang="en-US" sz="2400" dirty="0"/>
              <a:t>主要特性有：强大的全文检索功能，高亮显示检索结果，动态集群，数据库接口和电子文档（</a:t>
            </a:r>
            <a:r>
              <a:rPr lang="en-US" altLang="zh-CN" sz="2400" dirty="0"/>
              <a:t>Word </a:t>
            </a:r>
            <a:r>
              <a:rPr lang="zh-CN" altLang="en-US" sz="2400" dirty="0"/>
              <a:t>，</a:t>
            </a:r>
            <a:r>
              <a:rPr lang="en-US" altLang="zh-CN" sz="2400" dirty="0"/>
              <a:t>PDF </a:t>
            </a:r>
            <a:r>
              <a:rPr lang="zh-CN" altLang="en-US" sz="2400" dirty="0"/>
              <a:t>等）的处理。而且</a:t>
            </a:r>
            <a:r>
              <a:rPr lang="en-US" altLang="zh-CN" sz="2400" dirty="0" err="1"/>
              <a:t>Solr</a:t>
            </a:r>
            <a:r>
              <a:rPr lang="en-US" altLang="zh-CN" sz="2400" dirty="0"/>
              <a:t> </a:t>
            </a:r>
            <a:r>
              <a:rPr lang="zh-CN" altLang="en-US" sz="2400" dirty="0"/>
              <a:t>具有高度的可扩展，支持分布搜索和索引的</a:t>
            </a:r>
            <a:r>
              <a:rPr lang="zh-CN" altLang="en-US" sz="2400" dirty="0" smtClean="0"/>
              <a:t>复制。</a:t>
            </a:r>
            <a:endParaRPr lang="en-US" altLang="zh-CN" sz="2400" dirty="0" smtClean="0"/>
          </a:p>
          <a:p>
            <a:endParaRPr lang="en-US" altLang="zh-CN" sz="2400" dirty="0" smtClean="0"/>
          </a:p>
          <a:p>
            <a:r>
              <a:rPr lang="en-US" altLang="zh-CN" sz="2400" dirty="0" smtClean="0"/>
              <a:t>        </a:t>
            </a:r>
            <a:r>
              <a:rPr lang="en-US" altLang="zh-CN" sz="2400" dirty="0" err="1" smtClean="0"/>
              <a:t>Elasticsearch</a:t>
            </a:r>
            <a:r>
              <a:rPr lang="zh-CN" altLang="en-US" sz="2400" dirty="0"/>
              <a:t>与</a:t>
            </a:r>
            <a:r>
              <a:rPr lang="en-US" altLang="zh-CN" sz="2400" dirty="0" err="1"/>
              <a:t>Solr</a:t>
            </a:r>
            <a:r>
              <a:rPr lang="zh-CN" altLang="en-US" sz="2400" dirty="0"/>
              <a:t>的比较，包括测试和实际应用两个方面，具体比较结果见后面</a:t>
            </a:r>
            <a:r>
              <a:rPr lang="zh-CN" altLang="en-US" sz="2400" dirty="0" smtClean="0"/>
              <a:t>详情。</a:t>
            </a:r>
            <a:endParaRPr lang="en-US" altLang="zh-CN" sz="2400" dirty="0"/>
          </a:p>
        </p:txBody>
      </p:sp>
      <p:sp>
        <p:nvSpPr>
          <p:cNvPr id="3" name="矩形 2"/>
          <p:cNvSpPr/>
          <p:nvPr/>
        </p:nvSpPr>
        <p:spPr>
          <a:xfrm>
            <a:off x="477257" y="332656"/>
            <a:ext cx="5181227"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与</a:t>
            </a:r>
            <a:r>
              <a:rPr lang="en-US" altLang="zh-CN" sz="4000" b="1" i="1" u="sng" dirty="0" smtClean="0">
                <a:solidFill>
                  <a:prstClr val="black"/>
                </a:solidFill>
                <a:latin typeface="Book Antiqua"/>
                <a:ea typeface="宋体"/>
              </a:rPr>
              <a:t>Hadoop</a:t>
            </a:r>
            <a:r>
              <a:rPr lang="zh-CN" altLang="en-US" sz="4000" b="1" i="1" u="sng" dirty="0" smtClean="0">
                <a:solidFill>
                  <a:prstClr val="black"/>
                </a:solidFill>
                <a:latin typeface="Book Antiqua"/>
                <a:ea typeface="宋体"/>
              </a:rPr>
              <a:t>组件比较</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42928671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20888"/>
            <a:ext cx="7493404"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34277" y="1503625"/>
            <a:ext cx="7468120" cy="461665"/>
          </a:xfrm>
          <a:prstGeom prst="rect">
            <a:avLst/>
          </a:prstGeom>
          <a:noFill/>
        </p:spPr>
        <p:txBody>
          <a:bodyPr wrap="square" rtlCol="0">
            <a:spAutoFit/>
          </a:bodyPr>
          <a:lstStyle/>
          <a:p>
            <a:r>
              <a:rPr lang="zh-CN" altLang="en-US" sz="2400" dirty="0"/>
              <a:t>当单纯的对已有数据进行搜索时，</a:t>
            </a:r>
            <a:r>
              <a:rPr lang="en-US" altLang="zh-CN" sz="2400" dirty="0" err="1"/>
              <a:t>Solr</a:t>
            </a:r>
            <a:r>
              <a:rPr lang="zh-CN" altLang="en-US" sz="2400" dirty="0"/>
              <a:t>更</a:t>
            </a:r>
            <a:r>
              <a:rPr lang="zh-CN" altLang="en-US" sz="2400" dirty="0" smtClean="0"/>
              <a:t>快：</a:t>
            </a:r>
            <a:endParaRPr lang="zh-CN" altLang="en-US" sz="2400" dirty="0"/>
          </a:p>
        </p:txBody>
      </p:sp>
      <p:sp>
        <p:nvSpPr>
          <p:cNvPr id="3" name="矩形 2"/>
          <p:cNvSpPr/>
          <p:nvPr/>
        </p:nvSpPr>
        <p:spPr>
          <a:xfrm>
            <a:off x="467544" y="463024"/>
            <a:ext cx="3240360" cy="707886"/>
          </a:xfrm>
          <a:prstGeom prst="rect">
            <a:avLst/>
          </a:prstGeom>
        </p:spPr>
        <p:txBody>
          <a:bodyPr wrap="square">
            <a:spAutoFit/>
          </a:bodyPr>
          <a:lstStyle/>
          <a:p>
            <a:pPr lvl="0"/>
            <a:r>
              <a:rPr lang="en-US" altLang="zh-CN" sz="4000" b="1" i="1" u="sng" dirty="0" smtClean="0">
                <a:solidFill>
                  <a:prstClr val="black"/>
                </a:solidFill>
                <a:latin typeface="Book Antiqua"/>
                <a:ea typeface="宋体"/>
              </a:rPr>
              <a:t>ES</a:t>
            </a:r>
            <a:r>
              <a:rPr lang="zh-CN" altLang="en-US" sz="4000" b="1" i="1" u="sng" dirty="0">
                <a:solidFill>
                  <a:prstClr val="black"/>
                </a:solidFill>
                <a:latin typeface="Book Antiqua"/>
                <a:ea typeface="宋体"/>
              </a:rPr>
              <a:t> </a:t>
            </a:r>
            <a:r>
              <a:rPr lang="en-US" altLang="zh-CN" sz="4000" b="1" i="1" u="sng" dirty="0" smtClean="0">
                <a:solidFill>
                  <a:prstClr val="black"/>
                </a:solidFill>
                <a:latin typeface="Book Antiqua"/>
                <a:ea typeface="宋体"/>
              </a:rPr>
              <a:t>vs </a:t>
            </a:r>
            <a:r>
              <a:rPr lang="en-US" altLang="zh-CN" sz="4000" b="1" i="1" u="sng" dirty="0" err="1" smtClean="0">
                <a:solidFill>
                  <a:prstClr val="black"/>
                </a:solidFill>
                <a:latin typeface="Book Antiqua"/>
                <a:ea typeface="宋体"/>
              </a:rPr>
              <a:t>Solr</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87851380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2896"/>
            <a:ext cx="6336704" cy="360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899592" y="1412775"/>
            <a:ext cx="7056784" cy="830997"/>
          </a:xfrm>
          <a:prstGeom prst="rect">
            <a:avLst/>
          </a:prstGeom>
          <a:noFill/>
        </p:spPr>
        <p:txBody>
          <a:bodyPr wrap="square" rtlCol="0">
            <a:spAutoFit/>
          </a:bodyPr>
          <a:lstStyle/>
          <a:p>
            <a:r>
              <a:rPr lang="zh-CN" altLang="en-US" sz="2400" dirty="0"/>
              <a:t>当实时建立索引时</a:t>
            </a:r>
            <a:r>
              <a:rPr lang="en-US" altLang="zh-CN" sz="2400" dirty="0"/>
              <a:t>, </a:t>
            </a:r>
            <a:r>
              <a:rPr lang="en-US" altLang="zh-CN" sz="2400" dirty="0" err="1"/>
              <a:t>Solr</a:t>
            </a:r>
            <a:r>
              <a:rPr lang="zh-CN" altLang="en-US" sz="2400" dirty="0"/>
              <a:t>会产生</a:t>
            </a:r>
            <a:r>
              <a:rPr lang="en-US" altLang="zh-CN" sz="2400" dirty="0" err="1"/>
              <a:t>io</a:t>
            </a:r>
            <a:r>
              <a:rPr lang="zh-CN" altLang="en-US" sz="2400" dirty="0"/>
              <a:t>阻塞，查询性能较差</a:t>
            </a:r>
            <a:r>
              <a:rPr lang="en-US" altLang="zh-CN" sz="2400" dirty="0"/>
              <a:t>, </a:t>
            </a:r>
            <a:r>
              <a:rPr lang="en-US" altLang="zh-CN" sz="2400" dirty="0" err="1"/>
              <a:t>Elasticsearch</a:t>
            </a:r>
            <a:r>
              <a:rPr lang="zh-CN" altLang="en-US" sz="2400" dirty="0"/>
              <a:t>具有明显的</a:t>
            </a:r>
            <a:r>
              <a:rPr lang="zh-CN" altLang="en-US" sz="2400" dirty="0" smtClean="0"/>
              <a:t>优势：</a:t>
            </a:r>
            <a:endParaRPr lang="zh-CN" altLang="en-US" sz="2400" dirty="0"/>
          </a:p>
        </p:txBody>
      </p:sp>
      <p:sp>
        <p:nvSpPr>
          <p:cNvPr id="3" name="矩形 2"/>
          <p:cNvSpPr/>
          <p:nvPr/>
        </p:nvSpPr>
        <p:spPr>
          <a:xfrm>
            <a:off x="467544" y="404664"/>
            <a:ext cx="2494594"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 </a:t>
            </a:r>
            <a:r>
              <a:rPr lang="en-US" altLang="zh-CN" sz="4000" b="1" i="1" u="sng" dirty="0">
                <a:solidFill>
                  <a:prstClr val="black"/>
                </a:solidFill>
                <a:latin typeface="Book Antiqua"/>
                <a:ea typeface="宋体"/>
              </a:rPr>
              <a:t>vs </a:t>
            </a:r>
            <a:r>
              <a:rPr lang="en-US" altLang="zh-CN" sz="4000" b="1" i="1" u="sng" dirty="0" err="1">
                <a:solidFill>
                  <a:prstClr val="black"/>
                </a:solidFill>
                <a:latin typeface="Book Antiqua"/>
                <a:ea typeface="宋体"/>
              </a:rPr>
              <a:t>Solr</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51989757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84784"/>
            <a:ext cx="6552728" cy="255454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3200" i="1" dirty="0" err="1" smtClean="0">
                <a:solidFill>
                  <a:srgbClr val="00B0F0"/>
                </a:solidFill>
              </a:rPr>
              <a:t>Elasticsearch</a:t>
            </a:r>
            <a:r>
              <a:rPr lang="en-US" altLang="zh-CN" sz="3200" i="1" dirty="0" smtClean="0">
                <a:solidFill>
                  <a:srgbClr val="00B0F0"/>
                </a:solidFill>
              </a:rPr>
              <a:t> </a:t>
            </a:r>
            <a:r>
              <a:rPr lang="zh-CN" altLang="en-US" sz="3200" i="1" dirty="0" smtClean="0">
                <a:solidFill>
                  <a:srgbClr val="00B0F0"/>
                </a:solidFill>
              </a:rPr>
              <a:t>功能简介</a:t>
            </a:r>
            <a:endParaRPr lang="en-US" altLang="zh-CN" sz="3200" i="1" dirty="0" smtClean="0">
              <a:solidFill>
                <a:srgbClr val="00B0F0"/>
              </a:solidFill>
            </a:endParaRPr>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err="1" smtClean="0"/>
              <a:t>Elasticsearch</a:t>
            </a:r>
            <a:r>
              <a:rPr lang="zh-CN" altLang="en-US" sz="3200" dirty="0" smtClean="0"/>
              <a:t>同</a:t>
            </a:r>
            <a:r>
              <a:rPr lang="en-US" altLang="zh-CN" sz="3200" dirty="0" smtClean="0"/>
              <a:t>Hadoop</a:t>
            </a:r>
            <a:r>
              <a:rPr lang="zh-CN" altLang="en-US" sz="3200" dirty="0" smtClean="0"/>
              <a:t>的对比</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smtClean="0"/>
              <a:t>Demos</a:t>
            </a:r>
            <a:r>
              <a:rPr lang="zh-CN" altLang="en-US" sz="3200" dirty="0" smtClean="0"/>
              <a:t>演示</a:t>
            </a:r>
            <a:endParaRPr lang="zh-CN" altLang="en-US" sz="3200" dirty="0"/>
          </a:p>
        </p:txBody>
      </p:sp>
    </p:spTree>
    <p:extLst>
      <p:ext uri="{BB962C8B-B14F-4D97-AF65-F5344CB8AC3E}">
        <p14:creationId xmlns:p14="http://schemas.microsoft.com/office/powerpoint/2010/main" val="346509990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16018"/>
            <a:ext cx="6552728" cy="3704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71600" y="1484784"/>
            <a:ext cx="6840760" cy="830997"/>
          </a:xfrm>
          <a:prstGeom prst="rect">
            <a:avLst/>
          </a:prstGeom>
          <a:noFill/>
        </p:spPr>
        <p:txBody>
          <a:bodyPr wrap="square" rtlCol="0">
            <a:spAutoFit/>
          </a:bodyPr>
          <a:lstStyle/>
          <a:p>
            <a:r>
              <a:rPr lang="zh-CN" altLang="en-US" sz="2400" dirty="0"/>
              <a:t>随着数据量的增加，</a:t>
            </a:r>
            <a:r>
              <a:rPr lang="en-US" altLang="zh-CN" sz="2400" dirty="0" err="1"/>
              <a:t>Solr</a:t>
            </a:r>
            <a:r>
              <a:rPr lang="zh-CN" altLang="en-US" sz="2400" dirty="0"/>
              <a:t>的搜索效率会变得更低，而</a:t>
            </a:r>
            <a:r>
              <a:rPr lang="en-US" altLang="zh-CN" sz="2400" dirty="0" err="1"/>
              <a:t>Elasticsearch</a:t>
            </a:r>
            <a:r>
              <a:rPr lang="zh-CN" altLang="en-US" sz="2400" dirty="0"/>
              <a:t>却没有明显的</a:t>
            </a:r>
            <a:r>
              <a:rPr lang="zh-CN" altLang="en-US" sz="2400" dirty="0" smtClean="0"/>
              <a:t>变化：</a:t>
            </a:r>
            <a:endParaRPr lang="zh-CN" altLang="en-US" sz="2400" dirty="0"/>
          </a:p>
        </p:txBody>
      </p:sp>
      <p:sp>
        <p:nvSpPr>
          <p:cNvPr id="3" name="矩形 2"/>
          <p:cNvSpPr/>
          <p:nvPr/>
        </p:nvSpPr>
        <p:spPr>
          <a:xfrm>
            <a:off x="535878" y="404664"/>
            <a:ext cx="2494594"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 </a:t>
            </a:r>
            <a:r>
              <a:rPr lang="en-US" altLang="zh-CN" sz="4000" b="1" i="1" u="sng" dirty="0">
                <a:solidFill>
                  <a:prstClr val="black"/>
                </a:solidFill>
                <a:latin typeface="Book Antiqua"/>
                <a:ea typeface="宋体"/>
              </a:rPr>
              <a:t>vs </a:t>
            </a:r>
            <a:r>
              <a:rPr lang="en-US" altLang="zh-CN" sz="4000" b="1" i="1" u="sng" dirty="0" err="1">
                <a:solidFill>
                  <a:prstClr val="black"/>
                </a:solidFill>
                <a:latin typeface="Book Antiqua"/>
                <a:ea typeface="宋体"/>
              </a:rPr>
              <a:t>Solr</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21121871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34" y="2924943"/>
            <a:ext cx="8708461" cy="1902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47440" y="1268760"/>
            <a:ext cx="8064896" cy="830997"/>
          </a:xfrm>
          <a:prstGeom prst="rect">
            <a:avLst/>
          </a:prstGeom>
          <a:noFill/>
        </p:spPr>
        <p:txBody>
          <a:bodyPr wrap="square" rtlCol="0">
            <a:spAutoFit/>
          </a:bodyPr>
          <a:lstStyle/>
          <a:p>
            <a:r>
              <a:rPr lang="zh-CN" altLang="en-US" sz="2400" dirty="0"/>
              <a:t>实际生产环境</a:t>
            </a:r>
            <a:r>
              <a:rPr lang="zh-CN" altLang="en-US" sz="2400" dirty="0" smtClean="0"/>
              <a:t>测试，将</a:t>
            </a:r>
            <a:r>
              <a:rPr lang="zh-CN" altLang="en-US" sz="2400" dirty="0"/>
              <a:t>搜索引擎从</a:t>
            </a:r>
            <a:r>
              <a:rPr lang="en-US" altLang="zh-CN" sz="2400" dirty="0" err="1"/>
              <a:t>Solr</a:t>
            </a:r>
            <a:r>
              <a:rPr lang="zh-CN" altLang="en-US" sz="2400" dirty="0"/>
              <a:t>转到</a:t>
            </a:r>
            <a:r>
              <a:rPr lang="en-US" altLang="zh-CN" sz="2400" dirty="0" err="1"/>
              <a:t>Elasticsearch</a:t>
            </a:r>
            <a:r>
              <a:rPr lang="zh-CN" altLang="en-US" sz="2400" dirty="0"/>
              <a:t>以后的平均查询速度有了</a:t>
            </a:r>
            <a:r>
              <a:rPr lang="en-US" altLang="zh-CN" sz="2400" dirty="0"/>
              <a:t>50</a:t>
            </a:r>
            <a:r>
              <a:rPr lang="zh-CN" altLang="en-US" sz="2400" dirty="0"/>
              <a:t>倍的</a:t>
            </a:r>
            <a:r>
              <a:rPr lang="zh-CN" altLang="en-US" sz="2400" dirty="0" smtClean="0"/>
              <a:t>提升</a:t>
            </a:r>
            <a:r>
              <a:rPr lang="zh-CN" altLang="en-US" dirty="0"/>
              <a:t>：</a:t>
            </a:r>
            <a:endParaRPr lang="zh-CN" altLang="en-US" sz="2400" dirty="0"/>
          </a:p>
        </p:txBody>
      </p:sp>
      <p:sp>
        <p:nvSpPr>
          <p:cNvPr id="3" name="矩形 2"/>
          <p:cNvSpPr/>
          <p:nvPr/>
        </p:nvSpPr>
        <p:spPr>
          <a:xfrm>
            <a:off x="513341" y="410761"/>
            <a:ext cx="2494594"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 </a:t>
            </a:r>
            <a:r>
              <a:rPr lang="en-US" altLang="zh-CN" sz="4000" b="1" i="1" u="sng" dirty="0">
                <a:solidFill>
                  <a:prstClr val="black"/>
                </a:solidFill>
                <a:latin typeface="Book Antiqua"/>
                <a:ea typeface="宋体"/>
              </a:rPr>
              <a:t>vs </a:t>
            </a:r>
            <a:r>
              <a:rPr lang="en-US" altLang="zh-CN" sz="4000" b="1" i="1" u="sng" dirty="0" err="1">
                <a:solidFill>
                  <a:prstClr val="black"/>
                </a:solidFill>
                <a:latin typeface="Book Antiqua"/>
                <a:ea typeface="宋体"/>
              </a:rPr>
              <a:t>Solr</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205635751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196752"/>
            <a:ext cx="7776864" cy="4801314"/>
          </a:xfrm>
          <a:prstGeom prst="rect">
            <a:avLst/>
          </a:prstGeom>
          <a:noFill/>
        </p:spPr>
        <p:txBody>
          <a:bodyPr wrap="square" rtlCol="0">
            <a:spAutoFit/>
          </a:bodyPr>
          <a:lstStyle/>
          <a:p>
            <a:r>
              <a:rPr lang="zh-CN" altLang="en-US" sz="2400" dirty="0" smtClean="0"/>
              <a:t>比较总结：</a:t>
            </a:r>
            <a:endParaRPr lang="zh-CN" altLang="en-US" sz="2400" dirty="0"/>
          </a:p>
          <a:p>
            <a:pPr marL="285750" indent="-285750">
              <a:buFont typeface="Wingdings" panose="05000000000000000000" pitchFamily="2" charset="2"/>
              <a:buChar char="ü"/>
            </a:pPr>
            <a:r>
              <a:rPr lang="zh-CN" altLang="en-US" sz="2400" dirty="0"/>
              <a:t>二者安装都很简单；</a:t>
            </a:r>
          </a:p>
          <a:p>
            <a:pPr marL="285750" indent="-285750">
              <a:buFont typeface="Wingdings" panose="05000000000000000000" pitchFamily="2" charset="2"/>
              <a:buChar char="ü"/>
            </a:pPr>
            <a:r>
              <a:rPr lang="en-US" altLang="zh-CN" sz="2400" dirty="0" err="1"/>
              <a:t>Solr</a:t>
            </a:r>
            <a:r>
              <a:rPr lang="en-US" altLang="zh-CN" sz="2400" dirty="0"/>
              <a:t> </a:t>
            </a:r>
            <a:r>
              <a:rPr lang="zh-CN" altLang="en-US" sz="2400" dirty="0"/>
              <a:t>利用 </a:t>
            </a:r>
            <a:r>
              <a:rPr lang="en-US" altLang="zh-CN" sz="2400" dirty="0"/>
              <a:t>Zookeeper </a:t>
            </a:r>
            <a:r>
              <a:rPr lang="zh-CN" altLang="en-US" sz="2400" dirty="0"/>
              <a:t>进行分布式管理，而 </a:t>
            </a:r>
            <a:r>
              <a:rPr lang="en-US" altLang="zh-CN" sz="2400" dirty="0" err="1"/>
              <a:t>Elasticsearch</a:t>
            </a:r>
            <a:r>
              <a:rPr lang="en-US" altLang="zh-CN" sz="2400" dirty="0"/>
              <a:t> </a:t>
            </a:r>
            <a:r>
              <a:rPr lang="zh-CN" altLang="en-US" sz="2400" dirty="0"/>
              <a:t>自身带有分布式协调管理功能</a:t>
            </a:r>
            <a:r>
              <a:rPr lang="en-US" altLang="zh-CN" sz="2400" dirty="0"/>
              <a:t>;</a:t>
            </a:r>
          </a:p>
          <a:p>
            <a:pPr marL="285750" indent="-285750">
              <a:buFont typeface="Wingdings" panose="05000000000000000000" pitchFamily="2" charset="2"/>
              <a:buChar char="ü"/>
            </a:pPr>
            <a:r>
              <a:rPr lang="en-US" altLang="zh-CN" sz="2400" dirty="0" err="1"/>
              <a:t>Solr</a:t>
            </a:r>
            <a:r>
              <a:rPr lang="en-US" altLang="zh-CN" sz="2400" dirty="0"/>
              <a:t> </a:t>
            </a:r>
            <a:r>
              <a:rPr lang="zh-CN" altLang="en-US" sz="2400" dirty="0"/>
              <a:t>支持更多格式的数据，而 </a:t>
            </a:r>
            <a:r>
              <a:rPr lang="en-US" altLang="zh-CN" sz="2400" dirty="0" err="1"/>
              <a:t>Elasticsearch</a:t>
            </a:r>
            <a:r>
              <a:rPr lang="en-US" altLang="zh-CN" sz="2400" dirty="0"/>
              <a:t> </a:t>
            </a:r>
            <a:r>
              <a:rPr lang="zh-CN" altLang="en-US" sz="2400" dirty="0"/>
              <a:t>仅支持</a:t>
            </a:r>
            <a:r>
              <a:rPr lang="en-US" altLang="zh-CN" sz="2400" dirty="0" err="1"/>
              <a:t>json</a:t>
            </a:r>
            <a:r>
              <a:rPr lang="zh-CN" altLang="en-US" sz="2400" dirty="0"/>
              <a:t>文件格式；</a:t>
            </a:r>
          </a:p>
          <a:p>
            <a:pPr marL="285750" indent="-285750">
              <a:buFont typeface="Wingdings" panose="05000000000000000000" pitchFamily="2" charset="2"/>
              <a:buChar char="ü"/>
            </a:pPr>
            <a:r>
              <a:rPr lang="en-US" altLang="zh-CN" sz="2400" dirty="0" err="1"/>
              <a:t>Solr</a:t>
            </a:r>
            <a:r>
              <a:rPr lang="en-US" altLang="zh-CN" sz="2400" dirty="0"/>
              <a:t> </a:t>
            </a:r>
            <a:r>
              <a:rPr lang="zh-CN" altLang="en-US" sz="2400" dirty="0"/>
              <a:t>官方提供的功能更多，而 </a:t>
            </a:r>
            <a:r>
              <a:rPr lang="en-US" altLang="zh-CN" sz="2400" dirty="0" err="1"/>
              <a:t>Elasticsearch</a:t>
            </a:r>
            <a:r>
              <a:rPr lang="en-US" altLang="zh-CN" sz="2400" dirty="0"/>
              <a:t> </a:t>
            </a:r>
            <a:r>
              <a:rPr lang="zh-CN" altLang="en-US" sz="2400" dirty="0"/>
              <a:t>本身更注重于核心功能，高级功能多有第三方插件提供；</a:t>
            </a:r>
          </a:p>
          <a:p>
            <a:pPr marL="285750" indent="-285750">
              <a:buFont typeface="Wingdings" panose="05000000000000000000" pitchFamily="2" charset="2"/>
              <a:buChar char="ü"/>
            </a:pPr>
            <a:r>
              <a:rPr lang="en-US" altLang="zh-CN" sz="2400" dirty="0" err="1"/>
              <a:t>Solr</a:t>
            </a:r>
            <a:r>
              <a:rPr lang="en-US" altLang="zh-CN" sz="2400" dirty="0"/>
              <a:t> </a:t>
            </a:r>
            <a:r>
              <a:rPr lang="zh-CN" altLang="en-US" sz="2400" dirty="0"/>
              <a:t>在传统的搜索应用中表现好于 </a:t>
            </a:r>
            <a:r>
              <a:rPr lang="en-US" altLang="zh-CN" sz="2400" dirty="0" err="1"/>
              <a:t>Elasticsearch</a:t>
            </a:r>
            <a:r>
              <a:rPr lang="zh-CN" altLang="en-US" sz="2400" dirty="0"/>
              <a:t>，但在处理实时搜索应用时效率明显低于 </a:t>
            </a:r>
            <a:r>
              <a:rPr lang="en-US" altLang="zh-CN" sz="2400" dirty="0" err="1"/>
              <a:t>Elasticsearch</a:t>
            </a:r>
            <a:r>
              <a:rPr lang="zh-CN" altLang="en-US" sz="2400" dirty="0"/>
              <a:t>。</a:t>
            </a:r>
          </a:p>
          <a:p>
            <a:pPr marL="285750" indent="-285750">
              <a:buFont typeface="Wingdings" panose="05000000000000000000" pitchFamily="2" charset="2"/>
              <a:buChar char="ü"/>
            </a:pPr>
            <a:r>
              <a:rPr lang="en-US" altLang="zh-CN" sz="2400" dirty="0" err="1"/>
              <a:t>Solr</a:t>
            </a:r>
            <a:r>
              <a:rPr lang="en-US" altLang="zh-CN" sz="2400" dirty="0"/>
              <a:t> </a:t>
            </a:r>
            <a:r>
              <a:rPr lang="zh-CN" altLang="en-US" sz="2400" dirty="0"/>
              <a:t>是传统搜索应用的有力解决方案，但 </a:t>
            </a:r>
            <a:r>
              <a:rPr lang="en-US" altLang="zh-CN" sz="2400" dirty="0" err="1"/>
              <a:t>Elasticsearch</a:t>
            </a:r>
            <a:r>
              <a:rPr lang="en-US" altLang="zh-CN" sz="2400" dirty="0"/>
              <a:t> </a:t>
            </a:r>
            <a:r>
              <a:rPr lang="zh-CN" altLang="en-US" sz="2400" dirty="0"/>
              <a:t>更适用于新兴的实时搜索应用。</a:t>
            </a:r>
          </a:p>
          <a:p>
            <a:endParaRPr lang="zh-CN" altLang="en-US" dirty="0"/>
          </a:p>
        </p:txBody>
      </p:sp>
      <p:sp>
        <p:nvSpPr>
          <p:cNvPr id="3" name="矩形 2"/>
          <p:cNvSpPr/>
          <p:nvPr/>
        </p:nvSpPr>
        <p:spPr>
          <a:xfrm>
            <a:off x="539552" y="404664"/>
            <a:ext cx="2494594"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 </a:t>
            </a:r>
            <a:r>
              <a:rPr lang="en-US" altLang="zh-CN" sz="4000" b="1" i="1" u="sng" dirty="0">
                <a:solidFill>
                  <a:prstClr val="black"/>
                </a:solidFill>
                <a:latin typeface="Book Antiqua"/>
                <a:ea typeface="宋体"/>
              </a:rPr>
              <a:t>vs </a:t>
            </a:r>
            <a:r>
              <a:rPr lang="en-US" altLang="zh-CN" sz="4000" b="1" i="1" u="sng" dirty="0" err="1">
                <a:solidFill>
                  <a:prstClr val="black"/>
                </a:solidFill>
                <a:latin typeface="Book Antiqua"/>
                <a:ea typeface="宋体"/>
              </a:rPr>
              <a:t>Solr</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22132758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7848872" cy="2308324"/>
          </a:xfrm>
          <a:prstGeom prst="rect">
            <a:avLst/>
          </a:prstGeom>
          <a:noFill/>
        </p:spPr>
        <p:txBody>
          <a:bodyPr wrap="square" rtlCol="0">
            <a:spAutoFit/>
          </a:bodyPr>
          <a:lstStyle>
            <a:defPPr>
              <a:defRPr lang="zh-CN"/>
            </a:defPPr>
          </a:lstStyle>
          <a:p>
            <a:r>
              <a:rPr lang="en-US" altLang="zh-CN" sz="2400" dirty="0" err="1"/>
              <a:t>elasticsearch</a:t>
            </a:r>
            <a:r>
              <a:rPr lang="en-US" altLang="zh-CN" sz="2400" dirty="0"/>
              <a:t> </a:t>
            </a:r>
            <a:r>
              <a:rPr lang="zh-CN" altLang="en-US" sz="2400" dirty="0"/>
              <a:t>性能测试</a:t>
            </a:r>
          </a:p>
          <a:p>
            <a:r>
              <a:rPr lang="en-US" altLang="zh-CN" sz="2400" dirty="0"/>
              <a:t>http://blog.csdn.net/xiamizy/article/details/38225977</a:t>
            </a:r>
          </a:p>
          <a:p>
            <a:endParaRPr lang="en-US" altLang="zh-CN" sz="2400" dirty="0"/>
          </a:p>
          <a:p>
            <a:r>
              <a:rPr lang="en-US" altLang="zh-CN" sz="2400" dirty="0" err="1"/>
              <a:t>Elasticsearch</a:t>
            </a:r>
            <a:r>
              <a:rPr lang="zh-CN" altLang="en-US" sz="2400" dirty="0"/>
              <a:t>、</a:t>
            </a:r>
            <a:r>
              <a:rPr lang="en-US" altLang="zh-CN" sz="2400" dirty="0"/>
              <a:t>MongoDB</a:t>
            </a:r>
            <a:r>
              <a:rPr lang="zh-CN" altLang="en-US" sz="2400" dirty="0"/>
              <a:t>和</a:t>
            </a:r>
            <a:r>
              <a:rPr lang="en-US" altLang="zh-CN" sz="2400" dirty="0"/>
              <a:t>Hadoop</a:t>
            </a:r>
            <a:r>
              <a:rPr lang="zh-CN" altLang="en-US" sz="2400" dirty="0"/>
              <a:t>比较</a:t>
            </a:r>
          </a:p>
          <a:p>
            <a:r>
              <a:rPr lang="en-US" altLang="zh-CN" sz="2400" dirty="0"/>
              <a:t>http://itindex.net/detail/53171-elasticsearch-mongodb-hadoop</a:t>
            </a:r>
            <a:endParaRPr lang="zh-CN" altLang="en-US" sz="2400" dirty="0"/>
          </a:p>
        </p:txBody>
      </p:sp>
      <p:sp>
        <p:nvSpPr>
          <p:cNvPr id="3" name="矩形 2"/>
          <p:cNvSpPr/>
          <p:nvPr/>
        </p:nvSpPr>
        <p:spPr>
          <a:xfrm>
            <a:off x="539552" y="404664"/>
            <a:ext cx="2840842"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相关资料</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71450159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7624" y="1484784"/>
            <a:ext cx="6552728" cy="255454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3200" dirty="0" err="1" smtClean="0"/>
              <a:t>Elasticsearch</a:t>
            </a:r>
            <a:r>
              <a:rPr lang="en-US" altLang="zh-CN" sz="3200" dirty="0" smtClean="0"/>
              <a:t> </a:t>
            </a:r>
            <a:r>
              <a:rPr lang="zh-CN" altLang="en-US" sz="3200" dirty="0" smtClean="0"/>
              <a:t>功能简介</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dirty="0" err="1" smtClean="0"/>
              <a:t>Elasticsearch</a:t>
            </a:r>
            <a:r>
              <a:rPr lang="zh-CN" altLang="en-US" sz="3200" dirty="0" smtClean="0"/>
              <a:t>同</a:t>
            </a:r>
            <a:r>
              <a:rPr lang="en-US" altLang="zh-CN" sz="3200" dirty="0" smtClean="0"/>
              <a:t>Hadoop</a:t>
            </a:r>
            <a:r>
              <a:rPr lang="zh-CN" altLang="en-US" sz="3200" dirty="0" smtClean="0"/>
              <a:t>的对比</a:t>
            </a:r>
            <a:endParaRPr lang="en-US" altLang="zh-CN" sz="3200" dirty="0" smtClean="0"/>
          </a:p>
          <a:p>
            <a:pPr marL="285750" indent="-285750">
              <a:buFont typeface="Wingdings" panose="05000000000000000000" pitchFamily="2" charset="2"/>
              <a:buChar char="Ø"/>
            </a:pPr>
            <a:endParaRPr lang="en-US" altLang="zh-CN" sz="3200" dirty="0"/>
          </a:p>
          <a:p>
            <a:pPr marL="285750" indent="-285750">
              <a:buFont typeface="Wingdings" panose="05000000000000000000" pitchFamily="2" charset="2"/>
              <a:buChar char="Ø"/>
            </a:pPr>
            <a:r>
              <a:rPr lang="en-US" altLang="zh-CN" sz="3200" i="1" dirty="0" smtClean="0">
                <a:solidFill>
                  <a:srgbClr val="00B0F0"/>
                </a:solidFill>
              </a:rPr>
              <a:t>Demos</a:t>
            </a:r>
            <a:r>
              <a:rPr lang="zh-CN" altLang="en-US" sz="3200" i="1" dirty="0" smtClean="0">
                <a:solidFill>
                  <a:srgbClr val="00B0F0"/>
                </a:solidFill>
              </a:rPr>
              <a:t>演示</a:t>
            </a:r>
            <a:endParaRPr lang="zh-CN" altLang="en-US" sz="3200" i="1" dirty="0">
              <a:solidFill>
                <a:srgbClr val="00B0F0"/>
              </a:solidFill>
            </a:endParaRPr>
          </a:p>
        </p:txBody>
      </p:sp>
    </p:spTree>
    <p:extLst>
      <p:ext uri="{BB962C8B-B14F-4D97-AF65-F5344CB8AC3E}">
        <p14:creationId xmlns:p14="http://schemas.microsoft.com/office/powerpoint/2010/main" val="16740234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7560840" cy="2677656"/>
          </a:xfrm>
          <a:prstGeom prst="rect">
            <a:avLst/>
          </a:prstGeom>
          <a:noFill/>
        </p:spPr>
        <p:txBody>
          <a:bodyPr wrap="square" rtlCol="0">
            <a:spAutoFit/>
          </a:bodyPr>
          <a:lstStyle/>
          <a:p>
            <a:r>
              <a:rPr lang="zh-CN" altLang="en-US" sz="2400" dirty="0"/>
              <a:t>基于</a:t>
            </a:r>
            <a:r>
              <a:rPr lang="en-US" altLang="zh-CN" sz="2400" dirty="0"/>
              <a:t>HTTP</a:t>
            </a:r>
            <a:r>
              <a:rPr lang="zh-CN" altLang="en-US" sz="2400" dirty="0"/>
              <a:t>协议，以</a:t>
            </a:r>
            <a:r>
              <a:rPr lang="en-US" altLang="zh-CN" sz="2400" dirty="0"/>
              <a:t>JSON</a:t>
            </a:r>
            <a:r>
              <a:rPr lang="zh-CN" altLang="en-US" sz="2400" dirty="0"/>
              <a:t>为数据交互格式的</a:t>
            </a:r>
            <a:r>
              <a:rPr lang="en-US" altLang="zh-CN" sz="2400" dirty="0"/>
              <a:t>RESTful </a:t>
            </a:r>
            <a:r>
              <a:rPr lang="en-US" altLang="zh-CN" sz="2400" dirty="0" smtClean="0"/>
              <a:t>API</a:t>
            </a:r>
            <a:r>
              <a:rPr lang="zh-CN" altLang="en-US" sz="2400" dirty="0" smtClean="0"/>
              <a:t>；</a:t>
            </a:r>
            <a:endParaRPr lang="en-US" altLang="zh-CN" sz="2400" dirty="0" smtClean="0"/>
          </a:p>
          <a:p>
            <a:endParaRPr lang="en-US" altLang="zh-CN" sz="2400" dirty="0"/>
          </a:p>
          <a:p>
            <a:r>
              <a:rPr lang="zh-CN" altLang="en-US" sz="2400" dirty="0"/>
              <a:t>向</a:t>
            </a:r>
            <a:r>
              <a:rPr lang="en-US" altLang="zh-CN" sz="2400" dirty="0" err="1"/>
              <a:t>Elasticsearch</a:t>
            </a:r>
            <a:r>
              <a:rPr lang="zh-CN" altLang="en-US" sz="2400" dirty="0"/>
              <a:t>发出的请求的组成部分与其它普通的</a:t>
            </a:r>
            <a:r>
              <a:rPr lang="en-US" altLang="zh-CN" sz="2400" dirty="0"/>
              <a:t>HTTP</a:t>
            </a:r>
            <a:r>
              <a:rPr lang="zh-CN" altLang="en-US" sz="2400" dirty="0"/>
              <a:t>请求是一样的</a:t>
            </a:r>
            <a:r>
              <a:rPr lang="zh-CN" altLang="en-US" sz="2400" dirty="0" smtClean="0"/>
              <a:t>：</a:t>
            </a:r>
            <a:endParaRPr lang="en-US" altLang="zh-CN" sz="2400" dirty="0"/>
          </a:p>
          <a:p>
            <a:r>
              <a:rPr lang="en-US" altLang="zh-CN" sz="2400" dirty="0"/>
              <a:t>curl -X&lt;VERB&gt; '&lt;PROTOCOL&gt;://&lt;HOST&gt;:&lt;PORT&gt;/&lt;PATH&gt;?&lt;QUERY_STRING&gt;' -d '&lt;BODY&gt;'</a:t>
            </a:r>
            <a:endParaRPr lang="zh-CN" altLang="en-US" sz="2400" dirty="0"/>
          </a:p>
        </p:txBody>
      </p:sp>
      <p:sp>
        <p:nvSpPr>
          <p:cNvPr id="3" name="矩形 2"/>
          <p:cNvSpPr/>
          <p:nvPr/>
        </p:nvSpPr>
        <p:spPr>
          <a:xfrm>
            <a:off x="467544" y="375026"/>
            <a:ext cx="1811714"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交互</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9205539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12776"/>
            <a:ext cx="9138635" cy="4985980"/>
          </a:xfrm>
          <a:prstGeom prst="rect">
            <a:avLst/>
          </a:prstGeom>
          <a:noFill/>
        </p:spPr>
        <p:txBody>
          <a:bodyPr wrap="square" rtlCol="0">
            <a:spAutoFit/>
          </a:bodyPr>
          <a:lstStyle/>
          <a:p>
            <a:r>
              <a:rPr lang="en-US" altLang="zh-CN" dirty="0" smtClean="0"/>
              <a:t>curl </a:t>
            </a:r>
            <a:r>
              <a:rPr lang="en-US" altLang="zh-CN" dirty="0"/>
              <a:t>-X&lt;VERB&gt; '&lt;PROTOCOL&gt;://&lt;HOST&gt;:&lt;PORT&gt;/&lt;PATH&gt;?&lt;QUERY_STRING&gt;' -d '&lt;BODY</a:t>
            </a:r>
            <a:r>
              <a:rPr lang="en-US" altLang="zh-CN" dirty="0" smtClean="0"/>
              <a:t>&gt;‘</a:t>
            </a:r>
          </a:p>
          <a:p>
            <a:r>
              <a:rPr lang="en-US" altLang="zh-CN" dirty="0" smtClean="0"/>
              <a:t> </a:t>
            </a:r>
          </a:p>
          <a:p>
            <a:pPr marL="285750" indent="-285750">
              <a:buFont typeface="Wingdings" panose="05000000000000000000" pitchFamily="2" charset="2"/>
              <a:buChar char="ü"/>
            </a:pPr>
            <a:r>
              <a:rPr lang="en-US" altLang="zh-CN" sz="2400" dirty="0" smtClean="0"/>
              <a:t>VERB </a:t>
            </a:r>
            <a:r>
              <a:rPr lang="en-US" altLang="zh-CN" sz="2400" dirty="0"/>
              <a:t>HTTP</a:t>
            </a:r>
            <a:r>
              <a:rPr lang="zh-CN" altLang="en-US" sz="2400" dirty="0"/>
              <a:t>方法：</a:t>
            </a:r>
            <a:r>
              <a:rPr lang="en-US" altLang="zh-CN" sz="2400" dirty="0"/>
              <a:t>GET, POST, PUT, HEAD, DELETE</a:t>
            </a:r>
          </a:p>
          <a:p>
            <a:pPr marL="285750" indent="-285750">
              <a:buFont typeface="Wingdings" panose="05000000000000000000" pitchFamily="2" charset="2"/>
              <a:buChar char="ü"/>
            </a:pPr>
            <a:r>
              <a:rPr lang="en-US" altLang="zh-CN" sz="2400" dirty="0"/>
              <a:t>PROTOCOL http</a:t>
            </a:r>
            <a:r>
              <a:rPr lang="zh-CN" altLang="en-US" sz="2400" dirty="0"/>
              <a:t>或者</a:t>
            </a:r>
            <a:r>
              <a:rPr lang="en-US" altLang="zh-CN" sz="2400" dirty="0"/>
              <a:t>https</a:t>
            </a:r>
            <a:r>
              <a:rPr lang="zh-CN" altLang="en-US" sz="2400" dirty="0"/>
              <a:t>协议（只有在</a:t>
            </a:r>
            <a:r>
              <a:rPr lang="en-US" altLang="zh-CN" sz="2400" dirty="0" err="1"/>
              <a:t>Elasticsearch</a:t>
            </a:r>
            <a:r>
              <a:rPr lang="zh-CN" altLang="en-US" sz="2400" dirty="0"/>
              <a:t>前面有</a:t>
            </a:r>
            <a:r>
              <a:rPr lang="en-US" altLang="zh-CN" sz="2400" dirty="0"/>
              <a:t>https</a:t>
            </a:r>
            <a:r>
              <a:rPr lang="zh-CN" altLang="en-US" sz="2400" dirty="0"/>
              <a:t>代理的时候可用）</a:t>
            </a:r>
          </a:p>
          <a:p>
            <a:pPr marL="285750" indent="-285750">
              <a:buFont typeface="Wingdings" panose="05000000000000000000" pitchFamily="2" charset="2"/>
              <a:buChar char="ü"/>
            </a:pPr>
            <a:r>
              <a:rPr lang="en-US" altLang="zh-CN" sz="2400" dirty="0"/>
              <a:t>HOST </a:t>
            </a:r>
            <a:r>
              <a:rPr lang="en-US" altLang="zh-CN" sz="2400" dirty="0" err="1"/>
              <a:t>Elasticsearch</a:t>
            </a:r>
            <a:r>
              <a:rPr lang="zh-CN" altLang="en-US" sz="2400" dirty="0"/>
              <a:t>集群中的任何一个节点的主机名，如果是在本地的节点，那么就叫</a:t>
            </a:r>
            <a:r>
              <a:rPr lang="en-US" altLang="zh-CN" sz="2400" dirty="0"/>
              <a:t>localhost</a:t>
            </a:r>
          </a:p>
          <a:p>
            <a:pPr marL="285750" indent="-285750">
              <a:buFont typeface="Wingdings" panose="05000000000000000000" pitchFamily="2" charset="2"/>
              <a:buChar char="ü"/>
            </a:pPr>
            <a:r>
              <a:rPr lang="en-US" altLang="zh-CN" sz="2400" dirty="0"/>
              <a:t>PORT </a:t>
            </a:r>
            <a:r>
              <a:rPr lang="en-US" altLang="zh-CN" sz="2400" dirty="0" err="1"/>
              <a:t>Elasticsearch</a:t>
            </a:r>
            <a:r>
              <a:rPr lang="en-US" altLang="zh-CN" sz="2400" dirty="0"/>
              <a:t> HTTP</a:t>
            </a:r>
            <a:r>
              <a:rPr lang="zh-CN" altLang="en-US" sz="2400" dirty="0"/>
              <a:t>服务所在的端口，默认为</a:t>
            </a:r>
            <a:r>
              <a:rPr lang="en-US" altLang="zh-CN" sz="2400" dirty="0"/>
              <a:t>9200</a:t>
            </a:r>
          </a:p>
          <a:p>
            <a:pPr marL="285750" indent="-285750">
              <a:buFont typeface="Wingdings" panose="05000000000000000000" pitchFamily="2" charset="2"/>
              <a:buChar char="ü"/>
            </a:pPr>
            <a:r>
              <a:rPr lang="en-US" altLang="zh-CN" sz="2400" dirty="0"/>
              <a:t>PATH API</a:t>
            </a:r>
            <a:r>
              <a:rPr lang="zh-CN" altLang="en-US" sz="2400" dirty="0"/>
              <a:t>路径（例如</a:t>
            </a:r>
            <a:r>
              <a:rPr lang="en-US" altLang="zh-CN" sz="2400" dirty="0"/>
              <a:t>_count</a:t>
            </a:r>
            <a:r>
              <a:rPr lang="zh-CN" altLang="en-US" sz="2400" dirty="0"/>
              <a:t>将返回集群中文档的数量），</a:t>
            </a:r>
            <a:r>
              <a:rPr lang="en-US" altLang="zh-CN" sz="2400" dirty="0"/>
              <a:t>PATH</a:t>
            </a:r>
            <a:r>
              <a:rPr lang="zh-CN" altLang="en-US" sz="2400" dirty="0"/>
              <a:t>可以包含多个组件，例如</a:t>
            </a:r>
            <a:r>
              <a:rPr lang="en-US" altLang="zh-CN" sz="2400" dirty="0"/>
              <a:t>_cluster/stats</a:t>
            </a:r>
            <a:r>
              <a:rPr lang="zh-CN" altLang="en-US" sz="2400" dirty="0"/>
              <a:t>或者</a:t>
            </a:r>
            <a:r>
              <a:rPr lang="en-US" altLang="zh-CN" sz="2400" dirty="0"/>
              <a:t>_nodes/stats/</a:t>
            </a:r>
            <a:r>
              <a:rPr lang="en-US" altLang="zh-CN" sz="2400" dirty="0" err="1"/>
              <a:t>jvm</a:t>
            </a:r>
            <a:endParaRPr lang="en-US" altLang="zh-CN" sz="2400" dirty="0"/>
          </a:p>
          <a:p>
            <a:pPr marL="285750" indent="-285750">
              <a:buFont typeface="Wingdings" panose="05000000000000000000" pitchFamily="2" charset="2"/>
              <a:buChar char="ü"/>
            </a:pPr>
            <a:r>
              <a:rPr lang="en-US" altLang="zh-CN" sz="2400" dirty="0"/>
              <a:t>QUERY_STRING </a:t>
            </a:r>
            <a:r>
              <a:rPr lang="zh-CN" altLang="en-US" sz="2400" dirty="0"/>
              <a:t>一些可选的查询请求参数，例如</a:t>
            </a:r>
            <a:r>
              <a:rPr lang="en-US" altLang="zh-CN" sz="2400" dirty="0"/>
              <a:t>?pretty</a:t>
            </a:r>
            <a:r>
              <a:rPr lang="zh-CN" altLang="en-US" sz="2400" dirty="0"/>
              <a:t>参数将使请求返回更加美观易读的</a:t>
            </a:r>
            <a:r>
              <a:rPr lang="en-US" altLang="zh-CN" sz="2400" dirty="0"/>
              <a:t>JSON</a:t>
            </a:r>
            <a:r>
              <a:rPr lang="zh-CN" altLang="en-US" sz="2400" dirty="0"/>
              <a:t>数据</a:t>
            </a:r>
          </a:p>
          <a:p>
            <a:pPr marL="285750" indent="-285750">
              <a:buFont typeface="Wingdings" panose="05000000000000000000" pitchFamily="2" charset="2"/>
              <a:buChar char="ü"/>
            </a:pPr>
            <a:r>
              <a:rPr lang="en-US" altLang="zh-CN" sz="2400" dirty="0"/>
              <a:t>BODY </a:t>
            </a:r>
            <a:r>
              <a:rPr lang="zh-CN" altLang="en-US" sz="2400" dirty="0"/>
              <a:t>一个</a:t>
            </a:r>
            <a:r>
              <a:rPr lang="en-US" altLang="zh-CN" sz="2400" dirty="0"/>
              <a:t>JSON</a:t>
            </a:r>
            <a:r>
              <a:rPr lang="zh-CN" altLang="en-US" sz="2400" dirty="0"/>
              <a:t>格式的请求主体（如果请求需要的话）</a:t>
            </a:r>
          </a:p>
          <a:p>
            <a:pPr marL="285750" indent="-285750">
              <a:buFont typeface="Wingdings" panose="05000000000000000000" pitchFamily="2" charset="2"/>
              <a:buChar char="ü"/>
            </a:pPr>
            <a:endParaRPr lang="zh-CN" altLang="en-US" dirty="0"/>
          </a:p>
        </p:txBody>
      </p:sp>
      <p:sp>
        <p:nvSpPr>
          <p:cNvPr id="3" name="矩形 2"/>
          <p:cNvSpPr/>
          <p:nvPr/>
        </p:nvSpPr>
        <p:spPr>
          <a:xfrm>
            <a:off x="426818"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smtClean="0">
                <a:solidFill>
                  <a:prstClr val="black"/>
                </a:solidFill>
                <a:latin typeface="Book Antiqua"/>
                <a:ea typeface="宋体"/>
              </a:rPr>
              <a:t>交互命令</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12844599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340768"/>
            <a:ext cx="7920880" cy="4524315"/>
          </a:xfrm>
          <a:prstGeom prst="rect">
            <a:avLst/>
          </a:prstGeom>
          <a:noFill/>
        </p:spPr>
        <p:txBody>
          <a:bodyPr wrap="square" rtlCol="0">
            <a:spAutoFit/>
          </a:bodyPr>
          <a:lstStyle/>
          <a:p>
            <a:r>
              <a:rPr lang="en-US" altLang="zh-CN" sz="2400" dirty="0" err="1"/>
              <a:t>ElasticSearch</a:t>
            </a:r>
            <a:r>
              <a:rPr lang="en-US" altLang="zh-CN" sz="2400" dirty="0"/>
              <a:t> </a:t>
            </a:r>
            <a:r>
              <a:rPr lang="zh-CN" altLang="en-US" sz="2400" dirty="0"/>
              <a:t>简单入门</a:t>
            </a:r>
          </a:p>
          <a:p>
            <a:r>
              <a:rPr lang="en-US" altLang="zh-CN" sz="2400" dirty="0"/>
              <a:t>http://www.oschina.net/translate/elasticsearch-getting-started?cmp</a:t>
            </a:r>
          </a:p>
          <a:p>
            <a:endParaRPr lang="en-US" altLang="zh-CN" sz="2400" dirty="0"/>
          </a:p>
          <a:p>
            <a:r>
              <a:rPr lang="en-US" altLang="zh-CN" sz="2400" dirty="0" err="1"/>
              <a:t>Elasticsearch</a:t>
            </a:r>
            <a:r>
              <a:rPr lang="zh-CN" altLang="en-US" sz="2400" dirty="0"/>
              <a:t>基础教程 </a:t>
            </a:r>
          </a:p>
          <a:p>
            <a:r>
              <a:rPr lang="en-US" altLang="zh-CN" sz="2400" dirty="0"/>
              <a:t>http://blog.csdn.net/cnweike/article/details/33736429</a:t>
            </a:r>
          </a:p>
          <a:p>
            <a:endParaRPr lang="en-US" altLang="zh-CN" sz="2400" dirty="0"/>
          </a:p>
          <a:p>
            <a:r>
              <a:rPr lang="en-US" altLang="zh-CN" sz="2400" dirty="0" err="1"/>
              <a:t>Elasticsearch</a:t>
            </a:r>
            <a:r>
              <a:rPr lang="zh-CN" altLang="en-US" sz="2400" dirty="0"/>
              <a:t>权威指南（中文版）</a:t>
            </a:r>
          </a:p>
          <a:p>
            <a:r>
              <a:rPr lang="en-US" altLang="zh-CN" sz="2400" dirty="0"/>
              <a:t>http://es.xiaoleilu.com/010_Intro/00_README.html</a:t>
            </a:r>
          </a:p>
          <a:p>
            <a:endParaRPr lang="en-US" altLang="zh-CN" sz="2400" dirty="0"/>
          </a:p>
          <a:p>
            <a:r>
              <a:rPr lang="en-US" altLang="zh-CN" sz="2400" dirty="0" err="1"/>
              <a:t>elasticsearch</a:t>
            </a:r>
            <a:r>
              <a:rPr lang="en-US" altLang="zh-CN" sz="2400" dirty="0"/>
              <a:t>-</a:t>
            </a:r>
            <a:r>
              <a:rPr lang="zh-CN" altLang="en-US" sz="2400" dirty="0"/>
              <a:t>查询基础篇</a:t>
            </a:r>
          </a:p>
          <a:p>
            <a:r>
              <a:rPr lang="en-US" altLang="zh-CN" sz="2400" dirty="0"/>
              <a:t>http://www.cnblogs.com/zhangchenliang/p/4195406.html</a:t>
            </a:r>
            <a:endParaRPr lang="en-US" altLang="zh-CN" sz="2400" dirty="0"/>
          </a:p>
        </p:txBody>
      </p:sp>
      <p:sp>
        <p:nvSpPr>
          <p:cNvPr id="3" name="矩形 2"/>
          <p:cNvSpPr/>
          <p:nvPr/>
        </p:nvSpPr>
        <p:spPr>
          <a:xfrm>
            <a:off x="606759" y="379175"/>
            <a:ext cx="2840842"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a:solidFill>
                  <a:prstClr val="black"/>
                </a:solidFill>
                <a:latin typeface="Book Antiqua"/>
                <a:ea typeface="宋体"/>
              </a:rPr>
              <a:t>入门</a:t>
            </a:r>
            <a:r>
              <a:rPr lang="zh-CN" altLang="en-US" sz="4000" b="1" i="1" u="sng" dirty="0" smtClean="0">
                <a:solidFill>
                  <a:prstClr val="black"/>
                </a:solidFill>
                <a:latin typeface="Book Antiqua"/>
                <a:ea typeface="宋体"/>
              </a:rPr>
              <a:t>资料</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19336024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1628800"/>
            <a:ext cx="6696744" cy="2862322"/>
          </a:xfrm>
          <a:prstGeom prst="rect">
            <a:avLst/>
          </a:prstGeom>
          <a:noFill/>
        </p:spPr>
        <p:txBody>
          <a:bodyPr wrap="square" rtlCol="0">
            <a:spAutoFit/>
          </a:bodyPr>
          <a:lstStyle/>
          <a:p>
            <a:pPr algn="ctr"/>
            <a:r>
              <a:rPr lang="en-US" altLang="zh-CN" sz="6000" b="1" i="1" dirty="0" smtClean="0">
                <a:solidFill>
                  <a:srgbClr val="00B0F0"/>
                </a:solidFill>
              </a:rPr>
              <a:t>Thanks</a:t>
            </a:r>
            <a:r>
              <a:rPr lang="zh-CN" altLang="en-US" sz="6000" b="1" i="1" dirty="0" smtClean="0">
                <a:solidFill>
                  <a:srgbClr val="00B0F0"/>
                </a:solidFill>
              </a:rPr>
              <a:t>！！！</a:t>
            </a:r>
            <a:endParaRPr lang="en-US" altLang="zh-CN" sz="6000" b="1" i="1" dirty="0" smtClean="0">
              <a:solidFill>
                <a:srgbClr val="00B0F0"/>
              </a:solidFill>
            </a:endParaRPr>
          </a:p>
          <a:p>
            <a:pPr algn="ctr"/>
            <a:r>
              <a:rPr lang="en-US" altLang="zh-CN" sz="6000" b="1" i="1" dirty="0">
                <a:solidFill>
                  <a:srgbClr val="00B0F0"/>
                </a:solidFill>
              </a:rPr>
              <a:t> </a:t>
            </a:r>
            <a:endParaRPr lang="en-US" altLang="zh-CN" sz="6000" b="1" i="1" dirty="0" smtClean="0">
              <a:solidFill>
                <a:srgbClr val="00B0F0"/>
              </a:solidFill>
            </a:endParaRPr>
          </a:p>
          <a:p>
            <a:pPr algn="ctr"/>
            <a:r>
              <a:rPr lang="en-US" altLang="zh-CN" sz="6000" b="1" i="1" dirty="0" smtClean="0">
                <a:solidFill>
                  <a:srgbClr val="00B0F0"/>
                </a:solidFill>
              </a:rPr>
              <a:t>Q &amp; A </a:t>
            </a:r>
            <a:endParaRPr lang="zh-CN" altLang="en-US" sz="6000" b="1" i="1" dirty="0">
              <a:solidFill>
                <a:srgbClr val="00B0F0"/>
              </a:solidFill>
            </a:endParaRPr>
          </a:p>
        </p:txBody>
      </p:sp>
      <p:sp>
        <p:nvSpPr>
          <p:cNvPr id="3" name="矩形 2"/>
          <p:cNvSpPr/>
          <p:nvPr/>
        </p:nvSpPr>
        <p:spPr>
          <a:xfrm>
            <a:off x="467544" y="404664"/>
            <a:ext cx="1811714"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a:solidFill>
                  <a:prstClr val="black"/>
                </a:solidFill>
                <a:latin typeface="Book Antiqua"/>
                <a:ea typeface="宋体"/>
              </a:rPr>
              <a:t>简介</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71527343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3340" y="1556792"/>
            <a:ext cx="7488832" cy="3477875"/>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000" dirty="0" err="1"/>
              <a:t>ElasticSearch</a:t>
            </a:r>
            <a:r>
              <a:rPr lang="zh-CN" altLang="en-US" sz="2000" dirty="0"/>
              <a:t>（简称</a:t>
            </a:r>
            <a:r>
              <a:rPr lang="en-US" altLang="zh-CN" sz="2000" dirty="0"/>
              <a:t>ES</a:t>
            </a:r>
            <a:r>
              <a:rPr lang="zh-CN" altLang="en-US" sz="2000" dirty="0"/>
              <a:t>）是一个分布式、</a:t>
            </a:r>
            <a:r>
              <a:rPr lang="en-US" altLang="zh-CN" sz="2000" dirty="0"/>
              <a:t>Restful</a:t>
            </a:r>
            <a:r>
              <a:rPr lang="zh-CN" altLang="en-US" sz="2000" dirty="0"/>
              <a:t>的搜索及分析服务器，设计用于分布式计算；能够达到实时搜索，稳定，可靠，快速</a:t>
            </a:r>
            <a:r>
              <a:rPr lang="zh-CN" altLang="en-US" sz="2000" dirty="0" smtClean="0"/>
              <a:t>。</a:t>
            </a:r>
            <a:endParaRPr lang="en-US" altLang="zh-CN" sz="2000" dirty="0" smtClean="0"/>
          </a:p>
          <a:p>
            <a:pPr marL="342900" indent="-342900">
              <a:buFont typeface="Wingdings" panose="05000000000000000000" pitchFamily="2" charset="2"/>
              <a:buChar char="ü"/>
            </a:pPr>
            <a:endParaRPr lang="en-US" altLang="zh-CN" sz="2000" dirty="0" smtClean="0"/>
          </a:p>
          <a:p>
            <a:pPr marL="342900" indent="-342900">
              <a:buFont typeface="Wingdings" panose="05000000000000000000" pitchFamily="2" charset="2"/>
              <a:buChar char="ü"/>
            </a:pPr>
            <a:r>
              <a:rPr lang="en-US" altLang="zh-CN" sz="2000" dirty="0" err="1" smtClean="0"/>
              <a:t>Elasticsearch</a:t>
            </a:r>
            <a:r>
              <a:rPr lang="zh-CN" altLang="en-US" sz="2000" dirty="0"/>
              <a:t>是一个基于</a:t>
            </a:r>
            <a:r>
              <a:rPr lang="en-US" altLang="zh-CN" sz="2000" dirty="0">
                <a:solidFill>
                  <a:schemeClr val="bg1"/>
                </a:solidFill>
                <a:hlinkClick r:id="rId2"/>
              </a:rPr>
              <a:t>Apache Lucene(TM)</a:t>
            </a:r>
            <a:r>
              <a:rPr lang="zh-CN" altLang="en-US" sz="2000" dirty="0"/>
              <a:t>的开源搜索引擎。无论在开源还是专有领域，</a:t>
            </a:r>
            <a:r>
              <a:rPr lang="en-US" altLang="zh-CN" sz="2000" dirty="0"/>
              <a:t>Lucene</a:t>
            </a:r>
            <a:r>
              <a:rPr lang="zh-CN" altLang="en-US" sz="2000" dirty="0"/>
              <a:t>可以被认为是迄今为止最先进、性能最好的、功能最全的搜索引擎库</a:t>
            </a:r>
            <a:r>
              <a:rPr lang="zh-CN" altLang="en-US" sz="2000" dirty="0" smtClean="0"/>
              <a:t>。</a:t>
            </a:r>
            <a:endParaRPr lang="en-US" altLang="zh-CN" sz="2000" dirty="0" smtClean="0"/>
          </a:p>
          <a:p>
            <a:pPr marL="342900" indent="-342900">
              <a:buFont typeface="Wingdings" panose="05000000000000000000" pitchFamily="2" charset="2"/>
              <a:buChar char="ü"/>
            </a:pPr>
            <a:endParaRPr lang="en-US" altLang="zh-CN" sz="2000" dirty="0" smtClean="0"/>
          </a:p>
          <a:p>
            <a:pPr marL="342900" indent="-342900">
              <a:buFont typeface="Wingdings" panose="05000000000000000000" pitchFamily="2" charset="2"/>
              <a:buChar char="ü"/>
            </a:pPr>
            <a:r>
              <a:rPr lang="en-US" altLang="zh-CN" sz="2000" dirty="0" err="1"/>
              <a:t>Elasticsearch</a:t>
            </a:r>
            <a:r>
              <a:rPr lang="zh-CN" altLang="en-US" sz="2000" dirty="0"/>
              <a:t>也使用</a:t>
            </a:r>
            <a:r>
              <a:rPr lang="en-US" altLang="zh-CN" sz="2000" dirty="0"/>
              <a:t>Java</a:t>
            </a:r>
            <a:r>
              <a:rPr lang="zh-CN" altLang="en-US" sz="2000" dirty="0"/>
              <a:t>开发并使用</a:t>
            </a:r>
            <a:r>
              <a:rPr lang="en-US" altLang="zh-CN" sz="2000" dirty="0"/>
              <a:t>Lucene</a:t>
            </a:r>
            <a:r>
              <a:rPr lang="zh-CN" altLang="en-US" sz="2000" dirty="0"/>
              <a:t>作为其核心来实现所有索引和搜索的功能，但是它的目的是通过简单的</a:t>
            </a:r>
            <a:r>
              <a:rPr lang="en-US" altLang="zh-CN" sz="2000" dirty="0"/>
              <a:t>RESTful API</a:t>
            </a:r>
            <a:r>
              <a:rPr lang="zh-CN" altLang="en-US" sz="2000" dirty="0"/>
              <a:t>来隐藏</a:t>
            </a:r>
            <a:r>
              <a:rPr lang="en-US" altLang="zh-CN" sz="2000" dirty="0"/>
              <a:t>Lucene</a:t>
            </a:r>
            <a:r>
              <a:rPr lang="zh-CN" altLang="en-US" sz="2000" dirty="0"/>
              <a:t>的复杂性，从而让全文搜索变得简单。</a:t>
            </a:r>
          </a:p>
        </p:txBody>
      </p:sp>
      <p:sp>
        <p:nvSpPr>
          <p:cNvPr id="3" name="TextBox 2"/>
          <p:cNvSpPr txBox="1"/>
          <p:nvPr/>
        </p:nvSpPr>
        <p:spPr>
          <a:xfrm>
            <a:off x="467544" y="400035"/>
            <a:ext cx="2448272" cy="707886"/>
          </a:xfrm>
          <a:prstGeom prst="rect">
            <a:avLst/>
          </a:prstGeom>
          <a:noFill/>
        </p:spPr>
        <p:txBody>
          <a:bodyPr wrap="square" rtlCol="0">
            <a:spAutoFit/>
          </a:bodyPr>
          <a:lstStyle/>
          <a:p>
            <a:r>
              <a:rPr lang="zh-CN" altLang="en-US" sz="4000" b="1" i="1" u="sng" dirty="0" smtClean="0"/>
              <a:t>什么是</a:t>
            </a:r>
            <a:r>
              <a:rPr lang="en-US" altLang="zh-CN" sz="4000" b="1" i="1" u="sng" dirty="0" smtClean="0"/>
              <a:t>ES</a:t>
            </a:r>
            <a:endParaRPr lang="zh-CN" altLang="en-US" sz="4000" b="1" i="1" u="sng" dirty="0"/>
          </a:p>
        </p:txBody>
      </p:sp>
    </p:spTree>
    <p:extLst>
      <p:ext uri="{BB962C8B-B14F-4D97-AF65-F5344CB8AC3E}">
        <p14:creationId xmlns:p14="http://schemas.microsoft.com/office/powerpoint/2010/main" val="314173814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844824"/>
            <a:ext cx="6696744" cy="3693319"/>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dirty="0" smtClean="0"/>
              <a:t>Lucene</a:t>
            </a:r>
            <a:r>
              <a:rPr lang="zh-CN" altLang="en-US" sz="2400" dirty="0" smtClean="0"/>
              <a:t>和</a:t>
            </a:r>
            <a:r>
              <a:rPr lang="zh-CN" altLang="en-US" sz="2400" dirty="0"/>
              <a:t>全文</a:t>
            </a:r>
            <a:r>
              <a:rPr lang="zh-CN" altLang="en-US" sz="2400" dirty="0" smtClean="0"/>
              <a:t>搜索；</a:t>
            </a:r>
            <a:endParaRPr lang="en-US" altLang="zh-CN" sz="2400" dirty="0" smtClean="0"/>
          </a:p>
          <a:p>
            <a:pPr marL="342900" indent="-342900">
              <a:buFont typeface="Wingdings" panose="05000000000000000000" pitchFamily="2" charset="2"/>
              <a:buChar char="ü"/>
            </a:pPr>
            <a:endParaRPr lang="en-US" altLang="zh-CN" sz="2400" dirty="0" smtClean="0"/>
          </a:p>
          <a:p>
            <a:pPr marL="342900" indent="-342900">
              <a:buFont typeface="Wingdings" panose="05000000000000000000" pitchFamily="2" charset="2"/>
              <a:buChar char="ü"/>
            </a:pPr>
            <a:r>
              <a:rPr lang="zh-CN" altLang="en-US" sz="2400" dirty="0" smtClean="0"/>
              <a:t>分布式</a:t>
            </a:r>
            <a:r>
              <a:rPr lang="zh-CN" altLang="en-US" sz="2400" dirty="0"/>
              <a:t>的实时文件存储，每个字段都被索引并可被</a:t>
            </a:r>
            <a:r>
              <a:rPr lang="zh-CN" altLang="en-US" sz="2400" dirty="0" smtClean="0"/>
              <a:t>搜索；</a:t>
            </a:r>
            <a:endParaRPr lang="en-US" altLang="zh-CN" sz="2400" dirty="0" smtClean="0"/>
          </a:p>
          <a:p>
            <a:pPr marL="342900" indent="-342900">
              <a:buFont typeface="Wingdings" panose="05000000000000000000" pitchFamily="2" charset="2"/>
              <a:buChar char="ü"/>
            </a:pPr>
            <a:endParaRPr lang="zh-CN" altLang="en-US" sz="2400" dirty="0"/>
          </a:p>
          <a:p>
            <a:pPr marL="342900" indent="-342900">
              <a:buFont typeface="Wingdings" panose="05000000000000000000" pitchFamily="2" charset="2"/>
              <a:buChar char="ü"/>
            </a:pPr>
            <a:r>
              <a:rPr lang="zh-CN" altLang="en-US" sz="2400" dirty="0"/>
              <a:t>分布式的实时分析</a:t>
            </a:r>
            <a:r>
              <a:rPr lang="zh-CN" altLang="en-US" sz="2400" dirty="0" smtClean="0"/>
              <a:t>搜索引擎；</a:t>
            </a:r>
            <a:endParaRPr lang="en-US" altLang="zh-CN" sz="2400" dirty="0" smtClean="0"/>
          </a:p>
          <a:p>
            <a:pPr marL="342900" indent="-342900">
              <a:buFont typeface="Wingdings" panose="05000000000000000000" pitchFamily="2" charset="2"/>
              <a:buChar char="ü"/>
            </a:pPr>
            <a:endParaRPr lang="zh-CN" altLang="en-US" sz="2400" dirty="0"/>
          </a:p>
          <a:p>
            <a:pPr marL="342900" indent="-342900">
              <a:buFont typeface="Wingdings" panose="05000000000000000000" pitchFamily="2" charset="2"/>
              <a:buChar char="ü"/>
            </a:pPr>
            <a:r>
              <a:rPr lang="zh-CN" altLang="en-US" sz="2400" dirty="0"/>
              <a:t>可以扩展到上百台服务器，处理</a:t>
            </a:r>
            <a:r>
              <a:rPr lang="en-US" altLang="zh-CN" sz="2400" dirty="0"/>
              <a:t>PB</a:t>
            </a:r>
            <a:r>
              <a:rPr lang="zh-CN" altLang="en-US" sz="2400" dirty="0"/>
              <a:t>级结构化或非结构化</a:t>
            </a:r>
            <a:r>
              <a:rPr lang="zh-CN" altLang="en-US" sz="2400" dirty="0" smtClean="0"/>
              <a:t>数据</a:t>
            </a:r>
            <a:r>
              <a:rPr lang="zh-CN" altLang="en-US" dirty="0" smtClean="0"/>
              <a:t>；</a:t>
            </a:r>
            <a:endParaRPr lang="zh-CN" altLang="en-US" dirty="0"/>
          </a:p>
          <a:p>
            <a:endParaRPr lang="zh-CN" altLang="en-US" dirty="0"/>
          </a:p>
        </p:txBody>
      </p:sp>
      <p:sp>
        <p:nvSpPr>
          <p:cNvPr id="3" name="矩形 2"/>
          <p:cNvSpPr/>
          <p:nvPr/>
        </p:nvSpPr>
        <p:spPr>
          <a:xfrm>
            <a:off x="361706" y="404664"/>
            <a:ext cx="2840842" cy="707886"/>
          </a:xfrm>
          <a:prstGeom prst="rect">
            <a:avLst/>
          </a:prstGeom>
        </p:spPr>
        <p:txBody>
          <a:bodyPr wrap="none">
            <a:spAutoFit/>
          </a:bodyPr>
          <a:lstStyle/>
          <a:p>
            <a:pPr lvl="0"/>
            <a:r>
              <a:rPr lang="en-US" altLang="zh-CN" sz="4000" b="1" i="1" u="sng" dirty="0" smtClean="0"/>
              <a:t>ES</a:t>
            </a:r>
            <a:r>
              <a:rPr lang="zh-CN" altLang="en-US" sz="4000" b="1" i="1" u="sng" dirty="0" smtClean="0"/>
              <a:t>能做什么</a:t>
            </a:r>
            <a:endParaRPr lang="zh-CN" altLang="en-US" sz="4000" b="1" i="1" u="sng" dirty="0"/>
          </a:p>
        </p:txBody>
      </p:sp>
    </p:spTree>
    <p:extLst>
      <p:ext uri="{BB962C8B-B14F-4D97-AF65-F5344CB8AC3E}">
        <p14:creationId xmlns:p14="http://schemas.microsoft.com/office/powerpoint/2010/main" val="262114035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632000"/>
            <a:ext cx="7344815" cy="3416320"/>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a:t>近年</a:t>
            </a:r>
            <a:r>
              <a:rPr lang="en-US" altLang="zh-CN" sz="2400" dirty="0" err="1"/>
              <a:t>ElasticSearch</a:t>
            </a:r>
            <a:r>
              <a:rPr lang="zh-CN" altLang="en-US" sz="2400" dirty="0"/>
              <a:t>发展迅猛，已经超越了其最初的纯搜索引擎的角色，现在已经增加了数据聚合分析（</a:t>
            </a:r>
            <a:r>
              <a:rPr lang="en-US" altLang="zh-CN" sz="2400" dirty="0"/>
              <a:t>aggregation</a:t>
            </a:r>
            <a:r>
              <a:rPr lang="zh-CN" altLang="en-US" sz="2400" dirty="0"/>
              <a:t>）和可视化的特性， </a:t>
            </a:r>
            <a:r>
              <a:rPr lang="zh-CN" altLang="en-US" sz="2400" dirty="0">
                <a:solidFill>
                  <a:srgbClr val="FF0000"/>
                </a:solidFill>
              </a:rPr>
              <a:t>如果你有数百万的文档需要通过关键词进行定位时，</a:t>
            </a:r>
            <a:r>
              <a:rPr lang="en-US" altLang="zh-CN" sz="2400" dirty="0" err="1">
                <a:solidFill>
                  <a:srgbClr val="FF0000"/>
                </a:solidFill>
              </a:rPr>
              <a:t>ElasticSearch</a:t>
            </a:r>
            <a:r>
              <a:rPr lang="zh-CN" altLang="en-US" sz="2400" dirty="0">
                <a:solidFill>
                  <a:srgbClr val="FF0000"/>
                </a:solidFill>
              </a:rPr>
              <a:t>肯定是最佳选择</a:t>
            </a:r>
            <a:r>
              <a:rPr lang="zh-CN" altLang="en-US" sz="2400" dirty="0" smtClean="0">
                <a:solidFill>
                  <a:srgbClr val="FF0000"/>
                </a:solidFill>
              </a:rPr>
              <a:t>。</a:t>
            </a:r>
            <a:endParaRPr lang="en-US" altLang="zh-CN" sz="2400" dirty="0" smtClean="0"/>
          </a:p>
          <a:p>
            <a:pPr marL="342900" indent="-342900">
              <a:buFont typeface="Wingdings" panose="05000000000000000000" pitchFamily="2" charset="2"/>
              <a:buChar char="ü"/>
            </a:pPr>
            <a:r>
              <a:rPr lang="zh-CN" altLang="en-US" sz="2400" dirty="0" smtClean="0"/>
              <a:t>如果</a:t>
            </a:r>
            <a:r>
              <a:rPr lang="zh-CN" altLang="en-US" sz="2400" dirty="0"/>
              <a:t>你的文档是</a:t>
            </a:r>
            <a:r>
              <a:rPr lang="en-US" altLang="zh-CN" sz="2400" dirty="0"/>
              <a:t>JSON</a:t>
            </a:r>
            <a:r>
              <a:rPr lang="zh-CN" altLang="en-US" sz="2400" dirty="0"/>
              <a:t>的，你也可以把 </a:t>
            </a:r>
            <a:r>
              <a:rPr lang="en-US" altLang="zh-CN" sz="2400" dirty="0" err="1"/>
              <a:t>ElasticSearch</a:t>
            </a:r>
            <a:r>
              <a:rPr lang="zh-CN" altLang="en-US" sz="2400" dirty="0"/>
              <a:t>当作一种“</a:t>
            </a:r>
            <a:r>
              <a:rPr lang="en-US" altLang="zh-CN" sz="2400" dirty="0"/>
              <a:t>NoSQL</a:t>
            </a:r>
            <a:r>
              <a:rPr lang="zh-CN" altLang="en-US" sz="2400" dirty="0"/>
              <a:t>数据库”， 应用</a:t>
            </a:r>
            <a:r>
              <a:rPr lang="en-US" altLang="zh-CN" sz="2400" dirty="0" err="1"/>
              <a:t>ElasticSearch</a:t>
            </a:r>
            <a:r>
              <a:rPr lang="zh-CN" altLang="en-US" sz="2400" dirty="0"/>
              <a:t>数据聚合分析（</a:t>
            </a:r>
            <a:r>
              <a:rPr lang="en-US" altLang="zh-CN" sz="2400" dirty="0"/>
              <a:t>aggregation</a:t>
            </a:r>
            <a:r>
              <a:rPr lang="zh-CN" altLang="en-US" sz="2400" dirty="0"/>
              <a:t>）的特性，针对数据进行多维度的分析。</a:t>
            </a:r>
          </a:p>
        </p:txBody>
      </p:sp>
      <p:sp>
        <p:nvSpPr>
          <p:cNvPr id="3" name="矩形 2"/>
          <p:cNvSpPr/>
          <p:nvPr/>
        </p:nvSpPr>
        <p:spPr>
          <a:xfrm>
            <a:off x="395536" y="404664"/>
            <a:ext cx="2840842" cy="707886"/>
          </a:xfrm>
          <a:prstGeom prst="rect">
            <a:avLst/>
          </a:prstGeom>
        </p:spPr>
        <p:txBody>
          <a:bodyPr wrap="none">
            <a:spAutoFit/>
          </a:bodyPr>
          <a:lstStyle/>
          <a:p>
            <a:pPr lvl="0"/>
            <a:r>
              <a:rPr lang="en-US" altLang="zh-CN" sz="4000" b="1" i="1" u="sng" dirty="0" smtClean="0">
                <a:latin typeface="Book Antiqua"/>
                <a:ea typeface="宋体"/>
              </a:rPr>
              <a:t>ES</a:t>
            </a:r>
            <a:r>
              <a:rPr lang="zh-CN" altLang="en-US" sz="4000" b="1" i="1" u="sng" dirty="0" smtClean="0">
                <a:latin typeface="Book Antiqua"/>
                <a:ea typeface="宋体"/>
              </a:rPr>
              <a:t>使用场景</a:t>
            </a:r>
            <a:endParaRPr lang="zh-CN" altLang="en-US" sz="4000" b="1" i="1" u="sng" dirty="0">
              <a:latin typeface="Book Antiqua"/>
              <a:ea typeface="宋体"/>
            </a:endParaRPr>
          </a:p>
        </p:txBody>
      </p:sp>
    </p:spTree>
    <p:extLst>
      <p:ext uri="{BB962C8B-B14F-4D97-AF65-F5344CB8AC3E}">
        <p14:creationId xmlns:p14="http://schemas.microsoft.com/office/powerpoint/2010/main" val="66270248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387511"/>
            <a:ext cx="7560839" cy="517064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 </a:t>
            </a:r>
            <a:r>
              <a:rPr lang="en-US" altLang="zh-CN" sz="2400" dirty="0" err="1" smtClean="0"/>
              <a:t>Github</a:t>
            </a:r>
            <a:r>
              <a:rPr lang="zh-CN" altLang="en-US" sz="2400" dirty="0" smtClean="0"/>
              <a:t>：</a:t>
            </a:r>
            <a:r>
              <a:rPr lang="en-US" altLang="zh-CN" sz="2400" dirty="0"/>
              <a:t> 2013</a:t>
            </a:r>
            <a:r>
              <a:rPr lang="zh-CN" altLang="en-US" sz="2400" dirty="0"/>
              <a:t>年初，</a:t>
            </a:r>
            <a:r>
              <a:rPr lang="en-US" altLang="zh-CN" sz="2400" dirty="0"/>
              <a:t>GitHub</a:t>
            </a:r>
            <a:r>
              <a:rPr lang="zh-CN" altLang="en-US" sz="2400" dirty="0"/>
              <a:t>抛弃了</a:t>
            </a:r>
            <a:r>
              <a:rPr lang="en-US" altLang="zh-CN" sz="2400" dirty="0" err="1"/>
              <a:t>Solr</a:t>
            </a:r>
            <a:r>
              <a:rPr lang="zh-CN" altLang="en-US" sz="2400" dirty="0"/>
              <a:t>，采取</a:t>
            </a:r>
            <a:r>
              <a:rPr lang="en-US" altLang="zh-CN" sz="2400" dirty="0" err="1"/>
              <a:t>ElasticSearch</a:t>
            </a:r>
            <a:r>
              <a:rPr lang="en-US" altLang="zh-CN" sz="2400" dirty="0"/>
              <a:t> </a:t>
            </a:r>
            <a:r>
              <a:rPr lang="zh-CN" altLang="en-US" sz="2400" dirty="0"/>
              <a:t>来做</a:t>
            </a:r>
            <a:r>
              <a:rPr lang="en-US" altLang="zh-CN" sz="2400" dirty="0"/>
              <a:t>PB</a:t>
            </a:r>
            <a:r>
              <a:rPr lang="zh-CN" altLang="en-US" sz="2400" dirty="0"/>
              <a:t>级的</a:t>
            </a:r>
            <a:r>
              <a:rPr lang="zh-CN" altLang="en-US" sz="2400" dirty="0" smtClean="0"/>
              <a:t>搜索，现在</a:t>
            </a:r>
            <a:r>
              <a:rPr lang="en-US" altLang="zh-CN" sz="2400" dirty="0" smtClean="0"/>
              <a:t>GitHub</a:t>
            </a:r>
            <a:r>
              <a:rPr lang="zh-CN" altLang="en-US" sz="2400" dirty="0"/>
              <a:t>使用</a:t>
            </a:r>
            <a:r>
              <a:rPr lang="en-US" altLang="zh-CN" sz="2400" dirty="0" err="1"/>
              <a:t>ElasticSearch</a:t>
            </a:r>
            <a:r>
              <a:rPr lang="zh-CN" altLang="en-US" sz="2400" dirty="0"/>
              <a:t>搜索</a:t>
            </a:r>
            <a:r>
              <a:rPr lang="en-US" altLang="zh-CN" sz="2400" dirty="0"/>
              <a:t>20TB</a:t>
            </a:r>
            <a:r>
              <a:rPr lang="zh-CN" altLang="en-US" sz="2400" dirty="0"/>
              <a:t>的数据，包括</a:t>
            </a:r>
            <a:r>
              <a:rPr lang="en-US" altLang="zh-CN" sz="2400" dirty="0"/>
              <a:t>13</a:t>
            </a:r>
            <a:r>
              <a:rPr lang="zh-CN" altLang="en-US" sz="2400" dirty="0"/>
              <a:t>亿文件和</a:t>
            </a:r>
            <a:r>
              <a:rPr lang="en-US" altLang="zh-CN" sz="2400" dirty="0"/>
              <a:t>1300</a:t>
            </a:r>
            <a:r>
              <a:rPr lang="zh-CN" altLang="en-US" sz="2400" dirty="0"/>
              <a:t>亿行</a:t>
            </a:r>
            <a:r>
              <a:rPr lang="zh-CN" altLang="en-US" sz="2400" dirty="0" smtClean="0"/>
              <a:t>代码 。</a:t>
            </a:r>
            <a:endParaRPr lang="zh-CN" altLang="en-US" sz="2400" dirty="0"/>
          </a:p>
          <a:p>
            <a:pPr marL="342900" indent="-342900">
              <a:buFont typeface="Wingdings" panose="05000000000000000000" pitchFamily="2" charset="2"/>
              <a:buChar char="ü"/>
            </a:pPr>
            <a:r>
              <a:rPr lang="en-US" altLang="zh-CN" sz="2400" dirty="0" err="1"/>
              <a:t>SoundCloud</a:t>
            </a:r>
            <a:r>
              <a:rPr lang="zh-CN" altLang="en-US" sz="2400" dirty="0"/>
              <a:t>：“</a:t>
            </a:r>
            <a:r>
              <a:rPr lang="en-US" altLang="zh-CN" sz="2400" dirty="0" err="1"/>
              <a:t>SoundCloud</a:t>
            </a:r>
            <a:r>
              <a:rPr lang="zh-CN" altLang="en-US" sz="2400" dirty="0"/>
              <a:t>使用</a:t>
            </a:r>
            <a:r>
              <a:rPr lang="en-US" altLang="zh-CN" sz="2400" dirty="0" err="1"/>
              <a:t>ElasticSearch</a:t>
            </a:r>
            <a:r>
              <a:rPr lang="zh-CN" altLang="en-US" sz="2400" dirty="0"/>
              <a:t>为</a:t>
            </a:r>
            <a:r>
              <a:rPr lang="en-US" altLang="zh-CN" sz="2400" dirty="0"/>
              <a:t>1.8</a:t>
            </a:r>
            <a:r>
              <a:rPr lang="zh-CN" altLang="en-US" sz="2400" dirty="0"/>
              <a:t>亿用户提供即时而精准的音乐搜索服务”。</a:t>
            </a:r>
          </a:p>
          <a:p>
            <a:pPr marL="342900" indent="-342900">
              <a:buFont typeface="Wingdings" panose="05000000000000000000" pitchFamily="2" charset="2"/>
              <a:buChar char="ü"/>
            </a:pPr>
            <a:r>
              <a:rPr lang="zh-CN" altLang="en-US" sz="2400" dirty="0" smtClean="0"/>
              <a:t>百 度：百度目前广泛使用</a:t>
            </a:r>
            <a:r>
              <a:rPr lang="en-US" altLang="zh-CN" sz="2400" dirty="0" err="1" smtClean="0"/>
              <a:t>ElasticSearch</a:t>
            </a:r>
            <a:r>
              <a:rPr lang="zh-CN" altLang="en-US" sz="2400" dirty="0" smtClean="0"/>
              <a:t>作为文本数据分析，采集百度所有服务器上的各类指标数据及用户自定义数据，通过对各种数据进行多维分析展 示，辅助定位分析实例异常或业务层面异常。目前覆盖百度内部</a:t>
            </a:r>
            <a:r>
              <a:rPr lang="en-US" altLang="zh-CN" sz="2400" dirty="0" smtClean="0"/>
              <a:t>20</a:t>
            </a:r>
            <a:r>
              <a:rPr lang="zh-CN" altLang="en-US" sz="2400" dirty="0" smtClean="0"/>
              <a:t>多个业务线（包括</a:t>
            </a:r>
            <a:r>
              <a:rPr lang="en-US" altLang="zh-CN" sz="2400" dirty="0" err="1" smtClean="0"/>
              <a:t>casio</a:t>
            </a:r>
            <a:r>
              <a:rPr lang="zh-CN" altLang="en-US" sz="2400" dirty="0" smtClean="0"/>
              <a:t>、云分析、网盟、预测、文库、直达号、钱包、风控等），单集群 最大</a:t>
            </a:r>
            <a:r>
              <a:rPr lang="en-US" altLang="zh-CN" sz="2400" dirty="0" smtClean="0"/>
              <a:t>100</a:t>
            </a:r>
            <a:r>
              <a:rPr lang="zh-CN" altLang="en-US" sz="2400" dirty="0" smtClean="0"/>
              <a:t>台机器，</a:t>
            </a:r>
            <a:r>
              <a:rPr lang="en-US" altLang="zh-CN" sz="2400" dirty="0" smtClean="0"/>
              <a:t>200</a:t>
            </a:r>
            <a:r>
              <a:rPr lang="zh-CN" altLang="en-US" sz="2400" dirty="0" smtClean="0"/>
              <a:t>个</a:t>
            </a:r>
            <a:r>
              <a:rPr lang="en-US" altLang="zh-CN" sz="2400" dirty="0" smtClean="0"/>
              <a:t>ES</a:t>
            </a:r>
            <a:r>
              <a:rPr lang="zh-CN" altLang="en-US" sz="2400" dirty="0" smtClean="0"/>
              <a:t>节点，每天导入</a:t>
            </a:r>
            <a:r>
              <a:rPr lang="en-US" altLang="zh-CN" sz="2400" dirty="0" smtClean="0"/>
              <a:t>30TB+</a:t>
            </a:r>
            <a:r>
              <a:rPr lang="zh-CN" altLang="en-US" sz="2400" dirty="0" smtClean="0"/>
              <a:t>数据。</a:t>
            </a:r>
          </a:p>
          <a:p>
            <a:endParaRPr lang="en-US" altLang="zh-CN" dirty="0" smtClean="0"/>
          </a:p>
        </p:txBody>
      </p:sp>
      <p:sp>
        <p:nvSpPr>
          <p:cNvPr id="3" name="矩形 2"/>
          <p:cNvSpPr/>
          <p:nvPr/>
        </p:nvSpPr>
        <p:spPr>
          <a:xfrm>
            <a:off x="323528" y="404664"/>
            <a:ext cx="2840842" cy="707886"/>
          </a:xfrm>
          <a:prstGeom prst="rect">
            <a:avLst/>
          </a:prstGeom>
        </p:spPr>
        <p:txBody>
          <a:bodyPr wrap="none">
            <a:spAutoFit/>
          </a:bodyPr>
          <a:lstStyle/>
          <a:p>
            <a:pPr lvl="0"/>
            <a:r>
              <a:rPr lang="en-US" altLang="zh-CN" sz="4000" b="1" i="1" u="sng" dirty="0" smtClean="0">
                <a:latin typeface="Book Antiqua"/>
                <a:ea typeface="宋体"/>
              </a:rPr>
              <a:t>ES</a:t>
            </a:r>
            <a:r>
              <a:rPr lang="zh-CN" altLang="en-US" sz="4000" b="1" i="1" u="sng" dirty="0" smtClean="0">
                <a:latin typeface="Book Antiqua"/>
                <a:ea typeface="宋体"/>
              </a:rPr>
              <a:t>优秀案例</a:t>
            </a:r>
            <a:endParaRPr lang="zh-CN" altLang="en-US" sz="4000" b="1" i="1" u="sng" dirty="0">
              <a:latin typeface="Book Antiqua"/>
              <a:ea typeface="宋体"/>
            </a:endParaRPr>
          </a:p>
        </p:txBody>
      </p:sp>
    </p:spTree>
    <p:extLst>
      <p:ext uri="{BB962C8B-B14F-4D97-AF65-F5344CB8AC3E}">
        <p14:creationId xmlns:p14="http://schemas.microsoft.com/office/powerpoint/2010/main" val="38548563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556792"/>
            <a:ext cx="7128792" cy="3785652"/>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a:t>维基百科使用</a:t>
            </a:r>
            <a:r>
              <a:rPr lang="en-US" altLang="zh-CN" sz="2400" dirty="0" err="1"/>
              <a:t>Elasticsearch</a:t>
            </a:r>
            <a:r>
              <a:rPr lang="zh-CN" altLang="en-US" sz="2400" dirty="0"/>
              <a:t>来进行全文搜做并高亮显示关键词，以及提供</a:t>
            </a:r>
            <a:r>
              <a:rPr lang="en-US" altLang="zh-CN" sz="2400" dirty="0"/>
              <a:t>search-as-you-type</a:t>
            </a:r>
            <a:r>
              <a:rPr lang="zh-CN" altLang="en-US" sz="2400" dirty="0"/>
              <a:t>、</a:t>
            </a:r>
            <a:r>
              <a:rPr lang="en-US" altLang="zh-CN" sz="2400" dirty="0"/>
              <a:t>did-you-mean</a:t>
            </a:r>
            <a:r>
              <a:rPr lang="zh-CN" altLang="en-US" sz="2400" dirty="0"/>
              <a:t>等搜索建议功能。</a:t>
            </a:r>
          </a:p>
          <a:p>
            <a:pPr marL="342900" indent="-342900">
              <a:buFont typeface="Wingdings" panose="05000000000000000000" pitchFamily="2" charset="2"/>
              <a:buChar char="ü"/>
            </a:pPr>
            <a:r>
              <a:rPr lang="zh-CN" altLang="en-US" sz="2400" dirty="0"/>
              <a:t>英国卫报使用</a:t>
            </a:r>
            <a:r>
              <a:rPr lang="en-US" altLang="zh-CN" sz="2400" dirty="0" err="1"/>
              <a:t>Elasticsearch</a:t>
            </a:r>
            <a:r>
              <a:rPr lang="zh-CN" altLang="en-US" sz="2400" dirty="0"/>
              <a:t>来处理访客日志，以便能将公众对不同文章的反应实时地反馈给各位编辑。</a:t>
            </a:r>
          </a:p>
          <a:p>
            <a:pPr marL="342900" indent="-342900">
              <a:buFont typeface="Wingdings" panose="05000000000000000000" pitchFamily="2" charset="2"/>
              <a:buChar char="ü"/>
            </a:pPr>
            <a:r>
              <a:rPr lang="en-US" altLang="zh-CN" sz="2400" dirty="0" err="1"/>
              <a:t>StackOverflow</a:t>
            </a:r>
            <a:r>
              <a:rPr lang="zh-CN" altLang="en-US" sz="2400" dirty="0"/>
              <a:t>将全文搜索与地理位置和相关信息进行结合，以提供</a:t>
            </a:r>
            <a:r>
              <a:rPr lang="en-US" altLang="zh-CN" sz="2400" dirty="0"/>
              <a:t>more-like-this</a:t>
            </a:r>
            <a:r>
              <a:rPr lang="zh-CN" altLang="en-US" sz="2400" dirty="0"/>
              <a:t>相关问题的展现。</a:t>
            </a:r>
          </a:p>
          <a:p>
            <a:pPr marL="342900" indent="-342900">
              <a:buFont typeface="Wingdings" panose="05000000000000000000" pitchFamily="2" charset="2"/>
              <a:buChar char="ü"/>
            </a:pPr>
            <a:r>
              <a:rPr lang="en-US" altLang="zh-CN" sz="2400" dirty="0" smtClean="0"/>
              <a:t>Goldman </a:t>
            </a:r>
            <a:r>
              <a:rPr lang="en-US" altLang="zh-CN" sz="2400" dirty="0"/>
              <a:t>Sachs</a:t>
            </a:r>
            <a:r>
              <a:rPr lang="zh-CN" altLang="en-US" sz="2400" dirty="0"/>
              <a:t>使用它来处理</a:t>
            </a:r>
            <a:r>
              <a:rPr lang="en-US" altLang="zh-CN" sz="2400" dirty="0"/>
              <a:t>5TB</a:t>
            </a:r>
            <a:r>
              <a:rPr lang="zh-CN" altLang="en-US" sz="2400" dirty="0"/>
              <a:t>数据的索引，还有很多投行使用它来分析股票市场的变动</a:t>
            </a:r>
            <a:r>
              <a:rPr lang="zh-CN" altLang="en-US" sz="2400" dirty="0" smtClean="0"/>
              <a:t>。</a:t>
            </a:r>
            <a:endParaRPr lang="zh-CN" altLang="en-US" sz="2400" dirty="0"/>
          </a:p>
        </p:txBody>
      </p:sp>
      <p:sp>
        <p:nvSpPr>
          <p:cNvPr id="3" name="矩形 2"/>
          <p:cNvSpPr/>
          <p:nvPr/>
        </p:nvSpPr>
        <p:spPr>
          <a:xfrm>
            <a:off x="395536" y="404664"/>
            <a:ext cx="2840842" cy="707886"/>
          </a:xfrm>
          <a:prstGeom prst="rect">
            <a:avLst/>
          </a:prstGeom>
        </p:spPr>
        <p:txBody>
          <a:bodyPr wrap="none">
            <a:spAutoFit/>
          </a:bodyPr>
          <a:lstStyle/>
          <a:p>
            <a:pPr lvl="0"/>
            <a:r>
              <a:rPr lang="en-US" altLang="zh-CN" sz="4000" b="1" i="1" u="sng" dirty="0">
                <a:solidFill>
                  <a:prstClr val="black"/>
                </a:solidFill>
                <a:latin typeface="Book Antiqua"/>
                <a:ea typeface="宋体"/>
              </a:rPr>
              <a:t>ES</a:t>
            </a:r>
            <a:r>
              <a:rPr lang="zh-CN" altLang="en-US" sz="4000" b="1" i="1" u="sng" dirty="0">
                <a:solidFill>
                  <a:prstClr val="black"/>
                </a:solidFill>
                <a:latin typeface="Book Antiqua"/>
                <a:ea typeface="宋体"/>
              </a:rPr>
              <a:t>优秀案例</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45280679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1700808"/>
            <a:ext cx="6408712" cy="2954655"/>
          </a:xfrm>
          <a:prstGeom prst="rect">
            <a:avLst/>
          </a:prstGeom>
          <a:noFill/>
        </p:spPr>
        <p:txBody>
          <a:bodyPr wrap="square" rtlCol="0">
            <a:spAutoFit/>
          </a:bodyPr>
          <a:lstStyle/>
          <a:p>
            <a:pPr marL="342900" indent="-342900">
              <a:buFont typeface="Wingdings" panose="05000000000000000000" pitchFamily="2" charset="2"/>
              <a:buChar char="ü"/>
            </a:pPr>
            <a:r>
              <a:rPr lang="en-US" altLang="zh-CN" sz="2400" dirty="0" err="1" smtClean="0"/>
              <a:t>Elasticsearch</a:t>
            </a:r>
            <a:r>
              <a:rPr lang="zh-CN" altLang="en-US" sz="2400" dirty="0"/>
              <a:t>集群实例很容易</a:t>
            </a:r>
            <a:r>
              <a:rPr lang="zh-CN" altLang="en-US" sz="2400" dirty="0" smtClean="0"/>
              <a:t>搭建</a:t>
            </a:r>
            <a:endParaRPr lang="en-US" altLang="zh-CN" sz="2400" dirty="0" smtClean="0"/>
          </a:p>
          <a:p>
            <a:pPr marL="342900" indent="-342900">
              <a:buFont typeface="Wingdings" panose="05000000000000000000" pitchFamily="2" charset="2"/>
              <a:buChar char="ü"/>
            </a:pPr>
            <a:endParaRPr lang="zh-CN" altLang="en-US" sz="2400" dirty="0"/>
          </a:p>
          <a:p>
            <a:pPr marL="342900" indent="-342900">
              <a:buFont typeface="Wingdings" panose="05000000000000000000" pitchFamily="2" charset="2"/>
              <a:buChar char="ü"/>
            </a:pPr>
            <a:r>
              <a:rPr lang="zh-CN" altLang="en-US" sz="2400" dirty="0" smtClean="0"/>
              <a:t>基于</a:t>
            </a:r>
            <a:r>
              <a:rPr lang="en-US" altLang="zh-CN" sz="2400" dirty="0" err="1"/>
              <a:t>json</a:t>
            </a:r>
            <a:r>
              <a:rPr lang="zh-CN" altLang="en-US" sz="2400" dirty="0"/>
              <a:t>格式的查询语言比开发</a:t>
            </a:r>
            <a:r>
              <a:rPr lang="en-US" altLang="zh-CN" sz="2400" dirty="0"/>
              <a:t>MapReduce</a:t>
            </a:r>
            <a:r>
              <a:rPr lang="zh-CN" altLang="en-US" sz="2400" dirty="0"/>
              <a:t>或</a:t>
            </a:r>
            <a:r>
              <a:rPr lang="en-US" altLang="zh-CN" sz="2400" dirty="0"/>
              <a:t>spark</a:t>
            </a:r>
            <a:r>
              <a:rPr lang="zh-CN" altLang="en-US" sz="2400" dirty="0"/>
              <a:t>系统更容易</a:t>
            </a:r>
            <a:r>
              <a:rPr lang="zh-CN" altLang="en-US" sz="2400" dirty="0" smtClean="0"/>
              <a:t>掌握</a:t>
            </a:r>
            <a:endParaRPr lang="en-US" altLang="zh-CN" sz="2400" dirty="0" smtClean="0"/>
          </a:p>
          <a:p>
            <a:pPr marL="342900" indent="-342900">
              <a:buFont typeface="Wingdings" panose="05000000000000000000" pitchFamily="2" charset="2"/>
              <a:buChar char="ü"/>
            </a:pPr>
            <a:endParaRPr lang="zh-CN" altLang="en-US" sz="2400" dirty="0"/>
          </a:p>
          <a:p>
            <a:pPr marL="342900" indent="-342900">
              <a:buFont typeface="Wingdings" panose="05000000000000000000" pitchFamily="2" charset="2"/>
              <a:buChar char="ü"/>
            </a:pPr>
            <a:r>
              <a:rPr lang="zh-CN" altLang="en-US" sz="2400" dirty="0" smtClean="0"/>
              <a:t>开发</a:t>
            </a:r>
            <a:r>
              <a:rPr lang="zh-CN" altLang="en-US" sz="2400" dirty="0"/>
              <a:t>人员可以很方便的将</a:t>
            </a:r>
            <a:r>
              <a:rPr lang="en-US" altLang="zh-CN" sz="2400" dirty="0" err="1"/>
              <a:t>Elasticsearch</a:t>
            </a:r>
            <a:r>
              <a:rPr lang="zh-CN" altLang="en-US" sz="2400" dirty="0"/>
              <a:t>集成到</a:t>
            </a:r>
            <a:r>
              <a:rPr lang="en-US" altLang="zh-CN" sz="2400" dirty="0"/>
              <a:t>Hadoop</a:t>
            </a:r>
            <a:r>
              <a:rPr lang="zh-CN" altLang="en-US" sz="2400" dirty="0" smtClean="0"/>
              <a:t>中</a:t>
            </a:r>
            <a:endParaRPr lang="zh-CN" altLang="en-US" sz="2400" dirty="0"/>
          </a:p>
          <a:p>
            <a:endParaRPr lang="zh-CN" altLang="en-US" dirty="0"/>
          </a:p>
        </p:txBody>
      </p:sp>
      <p:sp>
        <p:nvSpPr>
          <p:cNvPr id="3" name="矩形 2"/>
          <p:cNvSpPr/>
          <p:nvPr/>
        </p:nvSpPr>
        <p:spPr>
          <a:xfrm>
            <a:off x="323528" y="404664"/>
            <a:ext cx="2840842" cy="707886"/>
          </a:xfrm>
          <a:prstGeom prst="rect">
            <a:avLst/>
          </a:prstGeom>
        </p:spPr>
        <p:txBody>
          <a:bodyPr wrap="none">
            <a:spAutoFit/>
          </a:bodyPr>
          <a:lstStyle/>
          <a:p>
            <a:pPr lvl="0"/>
            <a:r>
              <a:rPr lang="en-US" altLang="zh-CN" sz="4000" b="1" i="1" u="sng" dirty="0" smtClean="0">
                <a:solidFill>
                  <a:prstClr val="black"/>
                </a:solidFill>
                <a:latin typeface="Book Antiqua"/>
                <a:ea typeface="宋体"/>
              </a:rPr>
              <a:t>ES</a:t>
            </a:r>
            <a:r>
              <a:rPr lang="zh-CN" altLang="en-US" sz="4000" b="1" i="1" u="sng" dirty="0" smtClean="0">
                <a:solidFill>
                  <a:prstClr val="black"/>
                </a:solidFill>
                <a:latin typeface="Book Antiqua"/>
                <a:ea typeface="宋体"/>
              </a:rPr>
              <a:t>流行原因</a:t>
            </a:r>
            <a:endParaRPr lang="zh-CN" altLang="en-US" sz="4000" b="1" i="1" u="sng" dirty="0">
              <a:solidFill>
                <a:prstClr val="black"/>
              </a:solidFill>
              <a:latin typeface="Book Antiqua"/>
              <a:ea typeface="宋体"/>
            </a:endParaRPr>
          </a:p>
        </p:txBody>
      </p:sp>
    </p:spTree>
    <p:extLst>
      <p:ext uri="{BB962C8B-B14F-4D97-AF65-F5344CB8AC3E}">
        <p14:creationId xmlns:p14="http://schemas.microsoft.com/office/powerpoint/2010/main" val="397622136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662</TotalTime>
  <Words>1448</Words>
  <Application>Microsoft Office PowerPoint</Application>
  <PresentationFormat>全屏显示(4:3)</PresentationFormat>
  <Paragraphs>162</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暗香扑面</vt:lpstr>
      <vt:lpstr>Elasticsearch简介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Elasticsearch简介</dc:title>
  <dc:creator>Administrator</dc:creator>
  <cp:lastModifiedBy>Administrator</cp:lastModifiedBy>
  <cp:revision>26</cp:revision>
  <dcterms:created xsi:type="dcterms:W3CDTF">2016-09-19T01:31:02Z</dcterms:created>
  <dcterms:modified xsi:type="dcterms:W3CDTF">2016-09-20T05:37:00Z</dcterms:modified>
</cp:coreProperties>
</file>