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72" r:id="rId4"/>
    <p:sldId id="259" r:id="rId6"/>
    <p:sldId id="260" r:id="rId7"/>
    <p:sldId id="261" r:id="rId8"/>
    <p:sldId id="263" r:id="rId9"/>
    <p:sldId id="264" r:id="rId10"/>
    <p:sldId id="265" r:id="rId11"/>
    <p:sldId id="278" r:id="rId12"/>
    <p:sldId id="279" r:id="rId13"/>
    <p:sldId id="280" r:id="rId14"/>
    <p:sldId id="281" r:id="rId15"/>
    <p:sldId id="282" r:id="rId16"/>
    <p:sldId id="283" r:id="rId17"/>
    <p:sldId id="284" r:id="rId18"/>
    <p:sldId id="287" r:id="rId19"/>
    <p:sldId id="289" r:id="rId20"/>
    <p:sldId id="288" r:id="rId21"/>
    <p:sldId id="277" r:id="rId22"/>
    <p:sldId id="286" r:id="rId23"/>
    <p:sldId id="290" r:id="rId24"/>
    <p:sldId id="296" r:id="rId25"/>
    <p:sldId id="297" r:id="rId26"/>
    <p:sldId id="299" r:id="rId27"/>
    <p:sldId id="300" r:id="rId28"/>
    <p:sldId id="301" r:id="rId29"/>
    <p:sldId id="302" r:id="rId30"/>
    <p:sldId id="303" r:id="rId31"/>
    <p:sldId id="304" r:id="rId32"/>
    <p:sldId id="305" r:id="rId33"/>
    <p:sldId id="306" r:id="rId34"/>
    <p:sldId id="308" r:id="rId35"/>
    <p:sldId id="309" r:id="rId36"/>
    <p:sldId id="310" r:id="rId37"/>
    <p:sldId id="311" r:id="rId38"/>
    <p:sldId id="312" r:id="rId39"/>
    <p:sldId id="313" r:id="rId40"/>
    <p:sldId id="314" r:id="rId41"/>
    <p:sldId id="315" r:id="rId42"/>
    <p:sldId id="316" r:id="rId43"/>
    <p:sldId id="317" r:id="rId44"/>
    <p:sldId id="285" r:id="rId45"/>
    <p:sldId id="268"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720A0E-D24D-4A16-A060-DE7411D53E9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a:spLocks noChangeArrowheads="1"/>
          </p:cNvSpPr>
          <p:nvPr/>
        </p:nvSpPr>
        <p:spPr bwMode="auto">
          <a:xfrm>
            <a:off x="4081463" y="1912938"/>
            <a:ext cx="7488237" cy="1730375"/>
          </a:xfrm>
          <a:custGeom>
            <a:avLst/>
            <a:gdLst>
              <a:gd name="T0" fmla="*/ 0 w 5616624"/>
              <a:gd name="T1" fmla="*/ 1206458 h 1296144"/>
              <a:gd name="T2" fmla="*/ 384012 w 5616624"/>
              <a:gd name="T3" fmla="*/ 1206458 h 1296144"/>
              <a:gd name="T4" fmla="*/ 384012 w 5616624"/>
              <a:gd name="T5" fmla="*/ 1730375 h 1296144"/>
              <a:gd name="T6" fmla="*/ 0 w 5616624"/>
              <a:gd name="T7" fmla="*/ 1730375 h 1296144"/>
              <a:gd name="T8" fmla="*/ 0 w 5616624"/>
              <a:gd name="T9" fmla="*/ 1206458 h 1296144"/>
              <a:gd name="T10" fmla="*/ 0 w 5616624"/>
              <a:gd name="T11" fmla="*/ 624520 h 1296144"/>
              <a:gd name="T12" fmla="*/ 384012 w 5616624"/>
              <a:gd name="T13" fmla="*/ 624520 h 1296144"/>
              <a:gd name="T14" fmla="*/ 384012 w 5616624"/>
              <a:gd name="T15" fmla="*/ 1145422 h 1296144"/>
              <a:gd name="T16" fmla="*/ 0 w 5616624"/>
              <a:gd name="T17" fmla="*/ 1145422 h 1296144"/>
              <a:gd name="T18" fmla="*/ 0 w 5616624"/>
              <a:gd name="T19" fmla="*/ 624520 h 1296144"/>
              <a:gd name="T20" fmla="*/ 444966 w 5616624"/>
              <a:gd name="T21" fmla="*/ 0 h 1296144"/>
              <a:gd name="T22" fmla="*/ 7488237 w 5616624"/>
              <a:gd name="T23" fmla="*/ 0 h 1296144"/>
              <a:gd name="T24" fmla="*/ 7488237 w 5616624"/>
              <a:gd name="T25" fmla="*/ 1730375 h 1296144"/>
              <a:gd name="T26" fmla="*/ 444966 w 5616624"/>
              <a:gd name="T27" fmla="*/ 1730375 h 1296144"/>
              <a:gd name="T28" fmla="*/ 444966 w 5616624"/>
              <a:gd name="T29" fmla="*/ 0 h 1296144"/>
              <a:gd name="T30" fmla="*/ 0 w 5616624"/>
              <a:gd name="T31" fmla="*/ 0 h 1296144"/>
              <a:gd name="T32" fmla="*/ 384012 w 5616624"/>
              <a:gd name="T33" fmla="*/ 0 h 1296144"/>
              <a:gd name="T34" fmla="*/ 384012 w 5616624"/>
              <a:gd name="T35" fmla="*/ 563484 h 1296144"/>
              <a:gd name="T36" fmla="*/ 0 w 5616624"/>
              <a:gd name="T37" fmla="*/ 563484 h 1296144"/>
              <a:gd name="T38" fmla="*/ 0 w 5616624"/>
              <a:gd name="T39" fmla="*/ 0 h 129614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16624"/>
              <a:gd name="T61" fmla="*/ 0 h 1296144"/>
              <a:gd name="T62" fmla="*/ 5616624 w 5616624"/>
              <a:gd name="T63" fmla="*/ 1296144 h 129614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16624" h="1296144">
                <a:moveTo>
                  <a:pt x="0" y="903702"/>
                </a:moveTo>
                <a:lnTo>
                  <a:pt x="288032" y="903702"/>
                </a:lnTo>
                <a:lnTo>
                  <a:pt x="288032" y="1296144"/>
                </a:lnTo>
                <a:lnTo>
                  <a:pt x="0" y="1296144"/>
                </a:lnTo>
                <a:lnTo>
                  <a:pt x="0" y="903702"/>
                </a:lnTo>
                <a:close/>
                <a:moveTo>
                  <a:pt x="0" y="467799"/>
                </a:moveTo>
                <a:lnTo>
                  <a:pt x="288032" y="467799"/>
                </a:lnTo>
                <a:lnTo>
                  <a:pt x="288032" y="857983"/>
                </a:lnTo>
                <a:lnTo>
                  <a:pt x="0" y="857983"/>
                </a:lnTo>
                <a:lnTo>
                  <a:pt x="0" y="467799"/>
                </a:lnTo>
                <a:close/>
                <a:moveTo>
                  <a:pt x="333751" y="0"/>
                </a:moveTo>
                <a:lnTo>
                  <a:pt x="5616624" y="0"/>
                </a:lnTo>
                <a:lnTo>
                  <a:pt x="5616624" y="1296144"/>
                </a:lnTo>
                <a:lnTo>
                  <a:pt x="333751" y="1296144"/>
                </a:lnTo>
                <a:lnTo>
                  <a:pt x="333751" y="0"/>
                </a:lnTo>
                <a:close/>
                <a:moveTo>
                  <a:pt x="0" y="0"/>
                </a:moveTo>
                <a:lnTo>
                  <a:pt x="288032" y="0"/>
                </a:lnTo>
                <a:lnTo>
                  <a:pt x="288032" y="422080"/>
                </a:lnTo>
                <a:lnTo>
                  <a:pt x="0" y="422080"/>
                </a:lnTo>
                <a:lnTo>
                  <a:pt x="0" y="0"/>
                </a:lnTo>
                <a:close/>
              </a:path>
            </a:pathLst>
          </a:custGeom>
          <a:solidFill>
            <a:srgbClr val="FFFFFF">
              <a:alpha val="25098"/>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a:p>
        </p:txBody>
      </p:sp>
      <p:sp>
        <p:nvSpPr>
          <p:cNvPr id="5" name="直接连接符 8"/>
          <p:cNvSpPr>
            <a:spLocks noChangeShapeType="1"/>
          </p:cNvSpPr>
          <p:nvPr/>
        </p:nvSpPr>
        <p:spPr bwMode="auto">
          <a:xfrm>
            <a:off x="5878513" y="4484688"/>
            <a:ext cx="5664200" cy="0"/>
          </a:xfrm>
          <a:prstGeom prst="line">
            <a:avLst/>
          </a:prstGeom>
          <a:noFill/>
          <a:ln w="9525">
            <a:solidFill>
              <a:srgbClr val="FFFFFF">
                <a:alpha val="59999"/>
              </a:srgbClr>
            </a:solidFill>
            <a:bevel/>
          </a:ln>
          <a:extLst>
            <a:ext uri="{909E8E84-426E-40DD-AFC4-6F175D3DCCD1}">
              <a14:hiddenFill xmlns:a14="http://schemas.microsoft.com/office/drawing/2010/main">
                <a:noFill/>
              </a14:hiddenFill>
            </a:ext>
          </a:extLst>
        </p:spPr>
        <p:txBody>
          <a:bodyPr/>
          <a:lstStyle/>
          <a:p>
            <a:endParaRPr lang="zh-CN" altLang="en-US"/>
          </a:p>
        </p:txBody>
      </p:sp>
      <p:grpSp>
        <p:nvGrpSpPr>
          <p:cNvPr id="6" name="Group 7"/>
          <p:cNvGrpSpPr/>
          <p:nvPr/>
        </p:nvGrpSpPr>
        <p:grpSpPr bwMode="auto">
          <a:xfrm>
            <a:off x="7234238" y="4856163"/>
            <a:ext cx="550862" cy="504825"/>
            <a:chOff x="0" y="0"/>
            <a:chExt cx="750934" cy="693362"/>
          </a:xfrm>
        </p:grpSpPr>
        <p:sp>
          <p:nvSpPr>
            <p:cNvPr id="7" name="椭圆 10"/>
            <p:cNvSpPr>
              <a:spLocks noChangeArrowheads="1"/>
            </p:cNvSpPr>
            <p:nvPr/>
          </p:nvSpPr>
          <p:spPr bwMode="auto">
            <a:xfrm>
              <a:off x="186111" y="0"/>
              <a:ext cx="359237" cy="366304"/>
            </a:xfrm>
            <a:prstGeom prst="ellipse">
              <a:avLst/>
            </a:prstGeom>
            <a:solidFill>
              <a:srgbClr val="FFFFFF">
                <a:alpha val="78038"/>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宋体" panose="02010600030101010101" pitchFamily="2" charset="-122"/>
                <a:sym typeface="宋体" panose="02010600030101010101" pitchFamily="2" charset="-122"/>
              </a:endParaRPr>
            </a:p>
          </p:txBody>
        </p:sp>
        <p:sp>
          <p:nvSpPr>
            <p:cNvPr id="8" name="椭圆 7"/>
            <p:cNvSpPr>
              <a:spLocks noChangeArrowheads="1"/>
            </p:cNvSpPr>
            <p:nvPr/>
          </p:nvSpPr>
          <p:spPr bwMode="auto">
            <a:xfrm>
              <a:off x="0" y="333763"/>
              <a:ext cx="750934" cy="359599"/>
            </a:xfrm>
            <a:custGeom>
              <a:avLst/>
              <a:gdLst>
                <a:gd name="T0" fmla="*/ 194325 w 2866114"/>
                <a:gd name="T1" fmla="*/ 0 h 1255059"/>
                <a:gd name="T2" fmla="*/ 360367 w 2866114"/>
                <a:gd name="T3" fmla="*/ 289104 h 1255059"/>
                <a:gd name="T4" fmla="*/ 316824 w 2866114"/>
                <a:gd name="T5" fmla="*/ 59661 h 1255059"/>
                <a:gd name="T6" fmla="*/ 375467 w 2866114"/>
                <a:gd name="T7" fmla="*/ 72058 h 1255059"/>
                <a:gd name="T8" fmla="*/ 415512 w 2866114"/>
                <a:gd name="T9" fmla="*/ 65975 h 1255059"/>
                <a:gd name="T10" fmla="*/ 371259 w 2866114"/>
                <a:gd name="T11" fmla="*/ 285363 h 1255059"/>
                <a:gd name="T12" fmla="*/ 561347 w 2866114"/>
                <a:gd name="T13" fmla="*/ 3148 h 1255059"/>
                <a:gd name="T14" fmla="*/ 750934 w 2866114"/>
                <a:gd name="T15" fmla="*/ 359599 h 1255059"/>
                <a:gd name="T16" fmla="*/ 0 w 2866114"/>
                <a:gd name="T17" fmla="*/ 359599 h 1255059"/>
                <a:gd name="T18" fmla="*/ 194325 w 2866114"/>
                <a:gd name="T19" fmla="*/ 0 h 12550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66114"/>
                <a:gd name="T31" fmla="*/ 0 h 1255059"/>
                <a:gd name="T32" fmla="*/ 2866114 w 2866114"/>
                <a:gd name="T33" fmla="*/ 1255059 h 12550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66114" h="1255059">
                  <a:moveTo>
                    <a:pt x="741688" y="0"/>
                  </a:moveTo>
                  <a:lnTo>
                    <a:pt x="1375425" y="1009021"/>
                  </a:lnTo>
                  <a:lnTo>
                    <a:pt x="1209232" y="208227"/>
                  </a:lnTo>
                  <a:cubicBezTo>
                    <a:pt x="1278258" y="236682"/>
                    <a:pt x="1353928" y="251493"/>
                    <a:pt x="1433057" y="251493"/>
                  </a:cubicBezTo>
                  <a:cubicBezTo>
                    <a:pt x="1485995" y="251493"/>
                    <a:pt x="1537384" y="244864"/>
                    <a:pt x="1585899" y="230262"/>
                  </a:cubicBezTo>
                  <a:lnTo>
                    <a:pt x="1416996" y="995962"/>
                  </a:lnTo>
                  <a:lnTo>
                    <a:pt x="2142511" y="10986"/>
                  </a:lnTo>
                  <a:cubicBezTo>
                    <a:pt x="2575009" y="256825"/>
                    <a:pt x="2866114" y="721946"/>
                    <a:pt x="2866114" y="1255059"/>
                  </a:cubicBezTo>
                  <a:lnTo>
                    <a:pt x="0" y="1255059"/>
                  </a:lnTo>
                  <a:cubicBezTo>
                    <a:pt x="0" y="714391"/>
                    <a:pt x="299415" y="243656"/>
                    <a:pt x="741688" y="0"/>
                  </a:cubicBezTo>
                  <a:close/>
                </a:path>
              </a:pathLst>
            </a:custGeom>
            <a:solidFill>
              <a:srgbClr val="FFFFFF">
                <a:alpha val="78038"/>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a:p>
          </p:txBody>
        </p:sp>
      </p:grpSp>
      <p:sp>
        <p:nvSpPr>
          <p:cNvPr id="2" name="Title 1"/>
          <p:cNvSpPr>
            <a:spLocks noGrp="1"/>
          </p:cNvSpPr>
          <p:nvPr>
            <p:ph type="ctrTitle"/>
          </p:nvPr>
        </p:nvSpPr>
        <p:spPr>
          <a:xfrm>
            <a:off x="4655880" y="1913467"/>
            <a:ext cx="6886304" cy="1041399"/>
          </a:xfrm>
        </p:spPr>
        <p:txBody>
          <a:bodyPr anchor="b">
            <a:normAutofit/>
          </a:bodyPr>
          <a:lstStyle>
            <a:lvl1pPr algn="ct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837638" y="2976657"/>
            <a:ext cx="6516162" cy="644335"/>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fld id="{425EEED2-56DA-4245-AD47-7F16BAC46309}" type="datetimeFigureOut">
              <a:rPr lang="en-US"/>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179828F7-E946-49D9-A418-9C33F5FB5187}"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p:tgtEl>
                                          <p:spTgt spid="4"/>
                                        </p:tgtEl>
                                        <p:attrNameLst>
                                          <p:attrName>ppt_x</p:attrName>
                                        </p:attrNameLst>
                                      </p:cBhvr>
                                      <p:tavLst>
                                        <p:tav tm="0">
                                          <p:val>
                                            <p:strVal val="#ppt_x-#ppt_w*1.125000"/>
                                          </p:val>
                                        </p:tav>
                                        <p:tav tm="100000">
                                          <p:val>
                                            <p:strVal val="#ppt_x"/>
                                          </p:val>
                                        </p:tav>
                                      </p:tavLst>
                                    </p:anim>
                                    <p:animEffect>
                                      <p:cBhvr>
                                        <p:cTn id="8" dur="500"/>
                                        <p:tgtEl>
                                          <p:spTgt spid="4"/>
                                        </p:tgtEl>
                                      </p:cBhvr>
                                    </p:animEffect>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200" fill="hold"/>
                                        <p:tgtEl>
                                          <p:spTgt spid="5"/>
                                        </p:tgtEl>
                                        <p:attrNameLst>
                                          <p:attrName>ppt_x</p:attrName>
                                        </p:attrNameLst>
                                      </p:cBhvr>
                                      <p:tavLst>
                                        <p:tav tm="0">
                                          <p:val>
                                            <p:strVal val="#ppt_x"/>
                                          </p:val>
                                        </p:tav>
                                        <p:tav tm="100000">
                                          <p:val>
                                            <p:strVal val="#ppt_x"/>
                                          </p:val>
                                        </p:tav>
                                      </p:tavLst>
                                    </p:anim>
                                    <p:anim calcmode="lin" valueType="num">
                                      <p:cBhvr>
                                        <p:cTn id="13" dur="2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p:cBhvr>
                                        <p:cTn id="17" dur="300"/>
                                        <p:tgtEl>
                                          <p:spTgt spid="6"/>
                                        </p:tgtEl>
                                      </p:cBhvr>
                                    </p:animEffect>
                                    <p:anim calcmode="lin" valueType="num">
                                      <p:cBhvr>
                                        <p:cTn id="18" dur="300" fill="hold"/>
                                        <p:tgtEl>
                                          <p:spTgt spid="6"/>
                                        </p:tgtEl>
                                        <p:attrNameLst>
                                          <p:attrName>ppt_x</p:attrName>
                                        </p:attrNameLst>
                                      </p:cBhvr>
                                      <p:tavLst>
                                        <p:tav tm="0">
                                          <p:val>
                                            <p:strVal val="#ppt_x"/>
                                          </p:val>
                                        </p:tav>
                                        <p:tav tm="100000">
                                          <p:val>
                                            <p:strVal val="#ppt_x"/>
                                          </p:val>
                                        </p:tav>
                                      </p:tavLst>
                                    </p:anim>
                                    <p:anim calcmode="lin" valueType="num">
                                      <p:cBhvr>
                                        <p:cTn id="19" dur="3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620766"/>
            <a:ext cx="10515600" cy="55450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Date Placeholder 3"/>
          <p:cNvSpPr>
            <a:spLocks noGrp="1"/>
          </p:cNvSpPr>
          <p:nvPr>
            <p:ph type="dt" sz="half" idx="14"/>
          </p:nvPr>
        </p:nvSpPr>
        <p:spPr/>
        <p:txBody>
          <a:bodyPr/>
          <a:lstStyle>
            <a:lvl1pPr>
              <a:defRPr/>
            </a:lvl1pPr>
          </a:lstStyle>
          <a:p>
            <a:pPr>
              <a:defRPr/>
            </a:pPr>
            <a:fld id="{D95F6F6A-3739-41F6-8140-B9A8394A6377}" type="datetimeFigureOut">
              <a:rPr lang="zh-CN" altLang="en-US"/>
            </a:fld>
            <a:endParaRPr lang="zh-CN" altLang="en-US"/>
          </a:p>
        </p:txBody>
      </p:sp>
      <p:sp>
        <p:nvSpPr>
          <p:cNvPr id="4" name="Footer Placeholder 4"/>
          <p:cNvSpPr>
            <a:spLocks noGrp="1"/>
          </p:cNvSpPr>
          <p:nvPr>
            <p:ph type="ftr" sz="quarter" idx="15"/>
          </p:nvPr>
        </p:nvSpPr>
        <p:spPr/>
        <p:txBody>
          <a:bodyPr/>
          <a:lstStyle>
            <a:lvl1pPr>
              <a:defRPr/>
            </a:lvl1pPr>
          </a:lstStyle>
          <a:p>
            <a:pPr>
              <a:defRPr/>
            </a:pPr>
            <a:endParaRPr lang="zh-CN" altLang="en-US"/>
          </a:p>
        </p:txBody>
      </p:sp>
      <p:sp>
        <p:nvSpPr>
          <p:cNvPr id="5" name="Slide Number Placeholder 5"/>
          <p:cNvSpPr>
            <a:spLocks noGrp="1"/>
          </p:cNvSpPr>
          <p:nvPr>
            <p:ph type="sldNum" sz="quarter" idx="16"/>
          </p:nvPr>
        </p:nvSpPr>
        <p:spPr/>
        <p:txBody>
          <a:bodyPr/>
          <a:lstStyle>
            <a:lvl1pPr>
              <a:defRPr/>
            </a:lvl1pPr>
          </a:lstStyle>
          <a:p>
            <a:pPr>
              <a:defRPr/>
            </a:pPr>
            <a:fld id="{2B6EE6CD-C959-46B5-89A4-FBF23F9D82EB}"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None/>
              <a:defRPr/>
            </a:lvl1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lvl1pPr>
              <a:defRPr/>
            </a:lvl1pPr>
          </a:lstStyle>
          <a:p>
            <a:pPr>
              <a:defRPr/>
            </a:pPr>
            <a:fld id="{5C9789B5-5082-4D67-B188-D515114F81A9}"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437E792-8FAA-452D-B246-473B323FCC55}"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775640" y="3068970"/>
            <a:ext cx="4292096" cy="1440120"/>
          </a:xfrm>
        </p:spPr>
        <p:txBody>
          <a:bodyPr anchor="t">
            <a:normAutofit/>
          </a:bodyPr>
          <a:lstStyle>
            <a:lvl1pPr>
              <a:defRPr sz="3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88288" y="3068970"/>
            <a:ext cx="3752024" cy="1205481"/>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lvl1pPr>
              <a:defRPr/>
            </a:lvl1pPr>
          </a:lstStyle>
          <a:p>
            <a:pPr>
              <a:defRPr/>
            </a:pPr>
            <a:fld id="{EC53C4DF-2836-425A-A10F-C621BDB80FDB}"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0CA0686-A0E1-47A1-B139-0FAAC8D125A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marL="0" indent="0">
              <a:buNone/>
              <a:defRPr/>
            </a:lvl1pPr>
          </a:lstStyle>
          <a:p>
            <a:pPr lvl="0"/>
            <a:r>
              <a:rPr lang="zh-CN" altLang="en-US" dirty="0" smtClean="0"/>
              <a:t>单击此处编辑母版文本样式</a:t>
            </a:r>
            <a:endParaRPr lang="zh-CN" altLang="en-US" dirty="0" smtClean="0"/>
          </a:p>
        </p:txBody>
      </p:sp>
      <p:sp>
        <p:nvSpPr>
          <p:cNvPr id="4" name="Content Placeholder 3"/>
          <p:cNvSpPr>
            <a:spLocks noGrp="1"/>
          </p:cNvSpPr>
          <p:nvPr>
            <p:ph sz="half" idx="2"/>
          </p:nvPr>
        </p:nvSpPr>
        <p:spPr>
          <a:xfrm>
            <a:off x="6172200" y="1825625"/>
            <a:ext cx="5181600" cy="4351338"/>
          </a:xfrm>
        </p:spPr>
        <p:txBody>
          <a:bodyPr/>
          <a:lstStyle>
            <a:lvl1pPr marL="0" indent="0">
              <a:buNone/>
              <a:defRPr/>
            </a:lvl1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lvl1pPr>
              <a:defRPr/>
            </a:lvl1pPr>
          </a:lstStyle>
          <a:p>
            <a:pPr>
              <a:defRPr/>
            </a:pPr>
            <a:fld id="{AA553A6E-2291-42BE-8DF9-47AC1BF69993}" type="datetimeFigureOut">
              <a:rPr lang="en-US"/>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4BC9BEEA-528C-451F-88FD-0B970D6F1C17}"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defRPr/>
            </a:lvl1pPr>
          </a:lstStyle>
          <a:p>
            <a:pPr>
              <a:defRPr/>
            </a:pPr>
            <a:fld id="{DC6F3B1B-4570-4634-AE85-92FBD11A7BCF}" type="datetimeFigureOut">
              <a:rPr lang="en-US"/>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211D2DB4-32FF-4954-A59B-A33B042A9990}"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5" name="椭圆 1"/>
          <p:cNvSpPr>
            <a:spLocks noChangeArrowheads="1"/>
          </p:cNvSpPr>
          <p:nvPr/>
        </p:nvSpPr>
        <p:spPr bwMode="auto">
          <a:xfrm>
            <a:off x="4652963" y="1887538"/>
            <a:ext cx="2974975" cy="2976562"/>
          </a:xfrm>
          <a:prstGeom prst="ellipse">
            <a:avLst/>
          </a:prstGeom>
          <a:solidFill>
            <a:srgbClr val="FFFFFF">
              <a:alpha val="20000"/>
            </a:srgbClr>
          </a:solidFill>
          <a:ln w="9525">
            <a:solidFill>
              <a:schemeClr val="bg1"/>
            </a:solidFill>
            <a:beve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latin typeface="宋体" panose="02010600030101010101" pitchFamily="2" charset="-122"/>
              <a:sym typeface="宋体" panose="02010600030101010101" pitchFamily="2" charset="-122"/>
            </a:endParaRPr>
          </a:p>
        </p:txBody>
      </p:sp>
      <p:sp>
        <p:nvSpPr>
          <p:cNvPr id="6" name="椭圆 4"/>
          <p:cNvSpPr>
            <a:spLocks noChangeArrowheads="1"/>
          </p:cNvSpPr>
          <p:nvPr/>
        </p:nvSpPr>
        <p:spPr bwMode="auto">
          <a:xfrm>
            <a:off x="4706938" y="1943100"/>
            <a:ext cx="2881312" cy="2881313"/>
          </a:xfrm>
          <a:prstGeom prst="ellipse">
            <a:avLst/>
          </a:prstGeom>
          <a:noFill/>
          <a:ln w="9525">
            <a:solidFill>
              <a:schemeClr val="bg1"/>
            </a:solidFill>
            <a:prstDash val="dash"/>
            <a:bevel/>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latin typeface="宋体" panose="02010600030101010101" pitchFamily="2" charset="-122"/>
              <a:sym typeface="宋体" panose="02010600030101010101" pitchFamily="2" charset="-122"/>
            </a:endParaRPr>
          </a:p>
        </p:txBody>
      </p:sp>
      <p:grpSp>
        <p:nvGrpSpPr>
          <p:cNvPr id="7" name="Group 7"/>
          <p:cNvGrpSpPr/>
          <p:nvPr/>
        </p:nvGrpSpPr>
        <p:grpSpPr bwMode="auto">
          <a:xfrm>
            <a:off x="4260850" y="4967288"/>
            <a:ext cx="547688" cy="506412"/>
            <a:chOff x="0" y="0"/>
            <a:chExt cx="750934" cy="693362"/>
          </a:xfrm>
        </p:grpSpPr>
        <p:sp>
          <p:nvSpPr>
            <p:cNvPr id="8" name="椭圆 7"/>
            <p:cNvSpPr>
              <a:spLocks noChangeArrowheads="1"/>
            </p:cNvSpPr>
            <p:nvPr/>
          </p:nvSpPr>
          <p:spPr bwMode="auto">
            <a:xfrm>
              <a:off x="187189" y="0"/>
              <a:ext cx="359143" cy="365157"/>
            </a:xfrm>
            <a:prstGeom prst="ellipse">
              <a:avLst/>
            </a:prstGeom>
            <a:solidFill>
              <a:srgbClr val="FFFFFF">
                <a:alpha val="78038"/>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宋体" panose="02010600030101010101" pitchFamily="2" charset="-122"/>
                <a:sym typeface="宋体" panose="02010600030101010101" pitchFamily="2" charset="-122"/>
              </a:endParaRPr>
            </a:p>
          </p:txBody>
        </p:sp>
        <p:sp>
          <p:nvSpPr>
            <p:cNvPr id="9" name="椭圆 7"/>
            <p:cNvSpPr>
              <a:spLocks noChangeArrowheads="1"/>
            </p:cNvSpPr>
            <p:nvPr/>
          </p:nvSpPr>
          <p:spPr bwMode="auto">
            <a:xfrm>
              <a:off x="0" y="333763"/>
              <a:ext cx="750934" cy="359599"/>
            </a:xfrm>
            <a:custGeom>
              <a:avLst/>
              <a:gdLst>
                <a:gd name="T0" fmla="*/ 194325 w 2866114"/>
                <a:gd name="T1" fmla="*/ 0 h 1255059"/>
                <a:gd name="T2" fmla="*/ 360367 w 2866114"/>
                <a:gd name="T3" fmla="*/ 289104 h 1255059"/>
                <a:gd name="T4" fmla="*/ 316824 w 2866114"/>
                <a:gd name="T5" fmla="*/ 59661 h 1255059"/>
                <a:gd name="T6" fmla="*/ 375467 w 2866114"/>
                <a:gd name="T7" fmla="*/ 72058 h 1255059"/>
                <a:gd name="T8" fmla="*/ 415512 w 2866114"/>
                <a:gd name="T9" fmla="*/ 65975 h 1255059"/>
                <a:gd name="T10" fmla="*/ 371259 w 2866114"/>
                <a:gd name="T11" fmla="*/ 285363 h 1255059"/>
                <a:gd name="T12" fmla="*/ 561347 w 2866114"/>
                <a:gd name="T13" fmla="*/ 3148 h 1255059"/>
                <a:gd name="T14" fmla="*/ 750934 w 2866114"/>
                <a:gd name="T15" fmla="*/ 359599 h 1255059"/>
                <a:gd name="T16" fmla="*/ 0 w 2866114"/>
                <a:gd name="T17" fmla="*/ 359599 h 1255059"/>
                <a:gd name="T18" fmla="*/ 194325 w 2866114"/>
                <a:gd name="T19" fmla="*/ 0 h 12550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66114"/>
                <a:gd name="T31" fmla="*/ 0 h 1255059"/>
                <a:gd name="T32" fmla="*/ 2866114 w 2866114"/>
                <a:gd name="T33" fmla="*/ 1255059 h 12550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66114" h="1255059">
                  <a:moveTo>
                    <a:pt x="741688" y="0"/>
                  </a:moveTo>
                  <a:lnTo>
                    <a:pt x="1375425" y="1009021"/>
                  </a:lnTo>
                  <a:lnTo>
                    <a:pt x="1209232" y="208227"/>
                  </a:lnTo>
                  <a:cubicBezTo>
                    <a:pt x="1278258" y="236682"/>
                    <a:pt x="1353928" y="251493"/>
                    <a:pt x="1433057" y="251493"/>
                  </a:cubicBezTo>
                  <a:cubicBezTo>
                    <a:pt x="1485995" y="251493"/>
                    <a:pt x="1537384" y="244864"/>
                    <a:pt x="1585899" y="230262"/>
                  </a:cubicBezTo>
                  <a:lnTo>
                    <a:pt x="1416996" y="995962"/>
                  </a:lnTo>
                  <a:lnTo>
                    <a:pt x="2142511" y="10986"/>
                  </a:lnTo>
                  <a:cubicBezTo>
                    <a:pt x="2575009" y="256825"/>
                    <a:pt x="2866114" y="721946"/>
                    <a:pt x="2866114" y="1255059"/>
                  </a:cubicBezTo>
                  <a:lnTo>
                    <a:pt x="0" y="1255059"/>
                  </a:lnTo>
                  <a:cubicBezTo>
                    <a:pt x="0" y="714391"/>
                    <a:pt x="299415" y="243656"/>
                    <a:pt x="741688" y="0"/>
                  </a:cubicBezTo>
                  <a:close/>
                </a:path>
              </a:pathLst>
            </a:custGeom>
            <a:solidFill>
              <a:srgbClr val="FFFFFF">
                <a:alpha val="78038"/>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a:p>
          </p:txBody>
        </p:sp>
      </p:grpSp>
      <p:sp>
        <p:nvSpPr>
          <p:cNvPr id="2" name="Title 1"/>
          <p:cNvSpPr>
            <a:spLocks noGrp="1"/>
          </p:cNvSpPr>
          <p:nvPr>
            <p:ph type="title"/>
          </p:nvPr>
        </p:nvSpPr>
        <p:spPr>
          <a:xfrm>
            <a:off x="4530588" y="2564928"/>
            <a:ext cx="3130824" cy="1045169"/>
          </a:xfrm>
        </p:spPr>
        <p:txBody>
          <a:bodyPr>
            <a:normAutofit/>
          </a:bodyPr>
          <a:lstStyle>
            <a:lvl1pPr algn="ctr">
              <a:defRPr sz="5400"/>
            </a:lvl1pPr>
          </a:lstStyle>
          <a:p>
            <a:r>
              <a:rPr lang="zh-CN" altLang="en-US" smtClean="0"/>
              <a:t>单击此处编辑母版标题样式</a:t>
            </a:r>
            <a:endParaRPr lang="en-US" dirty="0"/>
          </a:p>
        </p:txBody>
      </p:sp>
      <p:sp>
        <p:nvSpPr>
          <p:cNvPr id="11" name="Subtitle 2"/>
          <p:cNvSpPr>
            <a:spLocks noGrp="1"/>
          </p:cNvSpPr>
          <p:nvPr>
            <p:ph type="subTitle" idx="1"/>
          </p:nvPr>
        </p:nvSpPr>
        <p:spPr>
          <a:xfrm>
            <a:off x="4617354" y="3688896"/>
            <a:ext cx="2957291" cy="644335"/>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12" name="Text Placeholder 2"/>
          <p:cNvSpPr>
            <a:spLocks noGrp="1"/>
          </p:cNvSpPr>
          <p:nvPr>
            <p:ph type="body" idx="13"/>
          </p:nvPr>
        </p:nvSpPr>
        <p:spPr>
          <a:xfrm>
            <a:off x="4953405" y="5115183"/>
            <a:ext cx="3752024" cy="710297"/>
          </a:xfrm>
        </p:spPr>
        <p:txBody>
          <a:bodyPr>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10" name="Date Placeholder 2"/>
          <p:cNvSpPr>
            <a:spLocks noGrp="1"/>
          </p:cNvSpPr>
          <p:nvPr>
            <p:ph type="dt" sz="half" idx="14"/>
          </p:nvPr>
        </p:nvSpPr>
        <p:spPr/>
        <p:txBody>
          <a:bodyPr/>
          <a:lstStyle>
            <a:lvl1pPr>
              <a:defRPr/>
            </a:lvl1pPr>
          </a:lstStyle>
          <a:p>
            <a:pPr>
              <a:defRPr/>
            </a:pPr>
            <a:fld id="{DD8EEFBD-C500-403B-A202-778A32F9B8A7}" type="datetimeFigureOut">
              <a:rPr lang="en-US"/>
            </a:fld>
            <a:endParaRPr lang="en-US"/>
          </a:p>
        </p:txBody>
      </p:sp>
      <p:sp>
        <p:nvSpPr>
          <p:cNvPr id="13" name="Footer Placeholder 3"/>
          <p:cNvSpPr>
            <a:spLocks noGrp="1"/>
          </p:cNvSpPr>
          <p:nvPr>
            <p:ph type="ftr" sz="quarter" idx="15"/>
          </p:nvPr>
        </p:nvSpPr>
        <p:spPr/>
        <p:txBody>
          <a:bodyPr/>
          <a:lstStyle>
            <a:lvl1pPr>
              <a:defRPr/>
            </a:lvl1pPr>
          </a:lstStyle>
          <a:p>
            <a:pPr>
              <a:defRPr/>
            </a:pPr>
            <a:endParaRPr lang="en-US"/>
          </a:p>
        </p:txBody>
      </p:sp>
      <p:sp>
        <p:nvSpPr>
          <p:cNvPr id="14" name="Slide Number Placeholder 4"/>
          <p:cNvSpPr>
            <a:spLocks noGrp="1"/>
          </p:cNvSpPr>
          <p:nvPr>
            <p:ph type="sldNum" sz="quarter" idx="16"/>
          </p:nvPr>
        </p:nvSpPr>
        <p:spPr/>
        <p:txBody>
          <a:bodyPr/>
          <a:lstStyle>
            <a:lvl1pPr>
              <a:defRPr/>
            </a:lvl1pPr>
          </a:lstStyle>
          <a:p>
            <a:pPr>
              <a:defRPr/>
            </a:pPr>
            <a:fld id="{1B5852C3-5C93-46E9-8312-033A84F3373A}"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Abs val="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p:cBhvr>
                                        <p:cTn id="9" dur="500"/>
                                        <p:tgtEl>
                                          <p:spTgt spid="5"/>
                                        </p:tgtEl>
                                      </p:cBhvr>
                                    </p:animEffect>
                                  </p:childTnLst>
                                </p:cTn>
                              </p:par>
                              <p:par>
                                <p:cTn id="10" presetID="10" presetClass="entr" presetSubtype="0" fill="hold" grpId="0" nodeType="withEffect">
                                  <p:stCondLst>
                                    <p:cond delay="0"/>
                                  </p:stCondLst>
                                  <p:iterate type="wd">
                                    <p:tmAbs val="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p:cBhvr>
                                        <p:cTn id="14" dur="500"/>
                                        <p:tgtEl>
                                          <p:spTgt spid="6"/>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ppt_x</p:attrName>
                                        </p:attrNameLst>
                                      </p:cBhvr>
                                      <p:tavLst>
                                        <p:tav tm="0">
                                          <p:val>
                                            <p:strVal val="0-#ppt_w/2"/>
                                          </p:val>
                                        </p:tav>
                                        <p:tav tm="100000">
                                          <p:val>
                                            <p:strVal val="#ppt_x"/>
                                          </p:val>
                                        </p:tav>
                                      </p:tavLst>
                                    </p:anim>
                                    <p:anim calcmode="lin" valueType="num">
                                      <p:cBhvr>
                                        <p:cTn id="19" dur="500" fill="hold"/>
                                        <p:tgtEl>
                                          <p:spTgt spid="7"/>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6" presetClass="emph" presetSubtype="0" repeatCount="3000" fill="hold" grpId="1" nodeType="afterEffect">
                                  <p:stCondLst>
                                    <p:cond delay="0"/>
                                  </p:stCondLst>
                                  <p:iterate type="wd">
                                    <p:tmPct val="10000"/>
                                  </p:iterate>
                                  <p:childTnLst>
                                    <p:animEffect>
                                      <p:cBhvr>
                                        <p:cTn id="22" dur="500" tmFilter="0, 0; .2, .5; .8, .5; 1, 0"/>
                                        <p:tgtEl>
                                          <p:spTgt spid="5"/>
                                        </p:tgtEl>
                                      </p:cBhvr>
                                    </p:animEffect>
                                    <p:animScale>
                                      <p:cBhvr>
                                        <p:cTn id="23" dur="250" autoRev="1" fill="hold"/>
                                        <p:tgtEl>
                                          <p:spTgt spid="5"/>
                                        </p:tgtEl>
                                      </p:cBhvr>
                                      <p:by x="105000" y="105000"/>
                                    </p:animScale>
                                  </p:childTnLst>
                                </p:cTn>
                              </p:par>
                              <p:par>
                                <p:cTn id="24" presetID="26" presetClass="emph" presetSubtype="0" repeatCount="3000" fill="hold" grpId="1" nodeType="withEffect">
                                  <p:stCondLst>
                                    <p:cond delay="0"/>
                                  </p:stCondLst>
                                  <p:iterate type="wd">
                                    <p:tmPct val="10000"/>
                                  </p:iterate>
                                  <p:childTnLst>
                                    <p:animEffect>
                                      <p:cBhvr>
                                        <p:cTn id="25" dur="500" tmFilter="0, 0; .2, .5; .8, .5; 1, 0"/>
                                        <p:tgtEl>
                                          <p:spTgt spid="6"/>
                                        </p:tgtEl>
                                      </p:cBhvr>
                                    </p:animEffect>
                                    <p:animScale>
                                      <p:cBhvr>
                                        <p:cTn id="26"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5" grpId="1" bldLvl="0" animBg="1" autoUpdateAnimBg="0"/>
      <p:bldP spid="6" grpId="0" bldLvl="0" animBg="1" autoUpdateAnimBg="0"/>
      <p:bldP spid="6" grpId="1" bldLvl="0" animBg="1" autoUpdateAnimBg="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FF0334D-7B05-4861-887B-9F63860E066B}" type="datetimeFigureOut">
              <a:rPr lang="en-US"/>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3E077EA-B70E-442D-B2C1-5F654A9DE7B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lvl1pPr>
              <a:defRPr/>
            </a:lvl1pPr>
          </a:lstStyle>
          <a:p>
            <a:pPr>
              <a:defRPr/>
            </a:pPr>
            <a:fld id="{E47B0507-3B03-41A1-BF8F-C48BF9B29827}" type="datetimeFigureOut">
              <a:rPr lang="en-US"/>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027CBC5-1331-459D-AB51-06F10970F4AA}"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32C057D1-AAB4-47C0-8C99-F8424C6C53EB}"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83EFD0-4EEE-490C-B42C-02E244FEB288}"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p14:dur="500">
        <p:push/>
      </p:transition>
    </mc:Choice>
    <mc:Fallback>
      <p:transition>
        <p:push/>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Text Placeholder 2"/>
          <p:cNvSpPr>
            <a:spLocks noGrp="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1200">
                <a:solidFill>
                  <a:schemeClr val="tx1">
                    <a:tint val="75000"/>
                  </a:schemeClr>
                </a:solidFill>
              </a:defRPr>
            </a:lvl1pPr>
          </a:lstStyle>
          <a:p>
            <a:pPr>
              <a:defRPr/>
            </a:pPr>
            <a:fld id="{C55335EE-E00E-46A2-897E-C246FB559BCC}" type="datetimeFigureOut">
              <a:rPr lang="zh-CN" altLang="en-US"/>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hangingPunct="1">
              <a:buFont typeface="Arial" panose="020B0604020202020204" pitchFamily="34" charset="0"/>
              <a:buNone/>
              <a:defRPr sz="1200">
                <a:solidFill>
                  <a:schemeClr val="tx1">
                    <a:tint val="75000"/>
                  </a:schemeClr>
                </a:solidFill>
              </a:defRPr>
            </a:lvl1pPr>
          </a:lstStyle>
          <a:p>
            <a:pPr>
              <a:defRPr/>
            </a:pPr>
            <a:fld id="{C2F49672-3B87-48B4-BBB8-206EE4A05618}"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500">
        <p:push/>
      </p:transition>
    </mc:Choice>
    <mc:Fallback>
      <p:transition>
        <p:push/>
      </p:transition>
    </mc:Fallback>
  </mc:AlternateContent>
  <p:txStyles>
    <p:titleStyle>
      <a:lvl1pPr algn="l" rtl="0" eaLnBrk="0" fontAlgn="base" hangingPunct="0">
        <a:lnSpc>
          <a:spcPct val="90000"/>
        </a:lnSpc>
        <a:spcBef>
          <a:spcPct val="0"/>
        </a:spcBef>
        <a:spcAft>
          <a:spcPct val="0"/>
        </a:spcAft>
        <a:defRPr sz="36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charset="-122"/>
        </a:defRPr>
      </a:lvl5pPr>
      <a:lvl6pPr marL="4572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charset="-122"/>
        </a:defRPr>
      </a:lvl6pPr>
      <a:lvl7pPr marL="9144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charset="-122"/>
        </a:defRPr>
      </a:lvl7pPr>
      <a:lvl8pPr marL="13716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charset="-122"/>
        </a:defRPr>
      </a:lvl8pPr>
      <a:lvl9pPr marL="18288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4.xml"/><Relationship Id="rId2" Type="http://schemas.openxmlformats.org/officeDocument/2006/relationships/image" Target="../media/image3.png"/><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6.xml"/><Relationship Id="rId2" Type="http://schemas.openxmlformats.org/officeDocument/2006/relationships/image" Target="../media/image4.png"/><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8.xml"/><Relationship Id="rId2" Type="http://schemas.openxmlformats.org/officeDocument/2006/relationships/image" Target="../media/image5.png"/><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0.xml"/><Relationship Id="rId2" Type="http://schemas.openxmlformats.org/officeDocument/2006/relationships/image" Target="../media/image6.png"/><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2.xml"/><Relationship Id="rId2" Type="http://schemas.openxmlformats.org/officeDocument/2006/relationships/image" Target="../media/image7.png"/><Relationship Id="rId1" Type="http://schemas.openxmlformats.org/officeDocument/2006/relationships/tags" Target="../tags/tag3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tags" Target="../tags/tag33.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6.xml"/><Relationship Id="rId2" Type="http://schemas.openxmlformats.org/officeDocument/2006/relationships/image" Target="../media/image8.png"/><Relationship Id="rId1" Type="http://schemas.openxmlformats.org/officeDocument/2006/relationships/tags" Target="../tags/tag35.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8.xml"/><Relationship Id="rId2" Type="http://schemas.openxmlformats.org/officeDocument/2006/relationships/image" Target="../media/image9.png"/><Relationship Id="rId1" Type="http://schemas.openxmlformats.org/officeDocument/2006/relationships/tags" Target="../tags/tag3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tags" Target="../tags/tag4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6.xml"/><Relationship Id="rId1" Type="http://schemas.openxmlformats.org/officeDocument/2006/relationships/tags" Target="../tags/tag4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8.xml"/><Relationship Id="rId1" Type="http://schemas.openxmlformats.org/officeDocument/2006/relationships/tags" Target="../tags/tag47.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50.xml"/><Relationship Id="rId2" Type="http://schemas.openxmlformats.org/officeDocument/2006/relationships/image" Target="../media/image10.png"/><Relationship Id="rId1" Type="http://schemas.openxmlformats.org/officeDocument/2006/relationships/tags" Target="../tags/tag49.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52.xml"/><Relationship Id="rId2" Type="http://schemas.openxmlformats.org/officeDocument/2006/relationships/image" Target="../media/image11.png"/><Relationship Id="rId1" Type="http://schemas.openxmlformats.org/officeDocument/2006/relationships/tags" Target="../tags/tag5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4.xml"/><Relationship Id="rId1" Type="http://schemas.openxmlformats.org/officeDocument/2006/relationships/tags" Target="../tags/tag53.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56.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55.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8.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ags" Target="../tags/tag5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tags" Target="../tags/tag5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2.xml"/><Relationship Id="rId1" Type="http://schemas.openxmlformats.org/officeDocument/2006/relationships/tags" Target="../tags/tag61.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4.xml"/><Relationship Id="rId2" Type="http://schemas.openxmlformats.org/officeDocument/2006/relationships/image" Target="../media/image17.png"/><Relationship Id="rId1" Type="http://schemas.openxmlformats.org/officeDocument/2006/relationships/tags" Target="../tags/tag63.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6.xml"/><Relationship Id="rId2" Type="http://schemas.openxmlformats.org/officeDocument/2006/relationships/image" Target="../media/image18.png"/><Relationship Id="rId1" Type="http://schemas.openxmlformats.org/officeDocument/2006/relationships/tags" Target="../tags/tag6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tags" Target="../tags/tag6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tags" Target="../tags/tag69.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2.xml"/><Relationship Id="rId2" Type="http://schemas.openxmlformats.org/officeDocument/2006/relationships/image" Target="../media/image19.GIF"/><Relationship Id="rId1" Type="http://schemas.openxmlformats.org/officeDocument/2006/relationships/tags" Target="../tags/tag71.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4.xml"/><Relationship Id="rId2" Type="http://schemas.openxmlformats.org/officeDocument/2006/relationships/image" Target="../media/image20.png"/><Relationship Id="rId1" Type="http://schemas.openxmlformats.org/officeDocument/2006/relationships/tags" Target="../tags/tag7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6.xml"/><Relationship Id="rId1" Type="http://schemas.openxmlformats.org/officeDocument/2006/relationships/tags" Target="../tags/tag75.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8.xml"/><Relationship Id="rId1" Type="http://schemas.openxmlformats.org/officeDocument/2006/relationships/tags" Target="../tags/tag7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tags" Target="../tags/tag7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tags" Target="../tags/tag81.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4.xml"/><Relationship Id="rId2" Type="http://schemas.openxmlformats.org/officeDocument/2006/relationships/image" Target="../media/image21.png"/><Relationship Id="rId1" Type="http://schemas.openxmlformats.org/officeDocument/2006/relationships/tags" Target="../tags/tag83.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tags" Target="../tags/tag85.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6.xml"/><Relationship Id="rId2" Type="http://schemas.openxmlformats.org/officeDocument/2006/relationships/themeOverride" Target="../theme/themeOverride1.xml"/><Relationship Id="rId1" Type="http://schemas.openxmlformats.org/officeDocument/2006/relationships/tags" Target="../tags/tag8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image" Target="../media/image2.GI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ln w="12700">
                  <a:solidFill>
                    <a:schemeClr val="accent5"/>
                  </a:solidFill>
                  <a:prstDash val="solid"/>
                </a:ln>
                <a:pattFill prst="ltDnDiag">
                  <a:fgClr>
                    <a:schemeClr val="accent5">
                      <a:lumMod val="60000"/>
                      <a:lumOff val="40000"/>
                    </a:schemeClr>
                  </a:fgClr>
                  <a:bgClr>
                    <a:schemeClr val="bg1"/>
                  </a:bgClr>
                </a:pattFill>
                <a:effectLst/>
              </a:rPr>
              <a:t>TensorFlow </a:t>
            </a:r>
            <a:r>
              <a:rPr lang="zh-CN" altLang="en-US">
                <a:ln w="12700">
                  <a:solidFill>
                    <a:schemeClr val="accent5"/>
                  </a:solidFill>
                  <a:prstDash val="solid"/>
                </a:ln>
                <a:pattFill prst="ltDnDiag">
                  <a:fgClr>
                    <a:schemeClr val="accent5">
                      <a:lumMod val="60000"/>
                      <a:lumOff val="40000"/>
                    </a:schemeClr>
                  </a:fgClr>
                  <a:bgClr>
                    <a:schemeClr val="bg1"/>
                  </a:bgClr>
                </a:pattFill>
                <a:effectLst/>
              </a:rPr>
              <a:t>入门介绍</a:t>
            </a:r>
            <a:endParaRPr lang="zh-CN" altLang="en-US">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3" name="副标题 2"/>
          <p:cNvSpPr>
            <a:spLocks noGrp="1"/>
          </p:cNvSpPr>
          <p:nvPr>
            <p:ph type="subTitle" idx="1"/>
          </p:nvPr>
        </p:nvSpPr>
        <p:spPr>
          <a:xfrm>
            <a:off x="5425013" y="3600227"/>
            <a:ext cx="6516162" cy="644335"/>
          </a:xfrm>
        </p:spPr>
        <p:txBody>
          <a:bodyPr>
            <a:normAutofit/>
            <a:scene3d>
              <a:camera prst="orthographicFront"/>
              <a:lightRig rig="soft" dir="t">
                <a:rot lat="0" lon="0" rev="15600000"/>
              </a:lightRig>
            </a:scene3d>
            <a:sp3d extrusionH="57150" prstMaterial="softEdge">
              <a:bevelT w="25400" h="38100"/>
            </a:sp3d>
          </a:bodyPr>
          <a:p>
            <a:endParaRPr lang="zh-CN" altLang="en-US">
              <a:solidFill>
                <a:schemeClr val="accent4"/>
              </a:solidFill>
            </a:endParaRPr>
          </a:p>
          <a:p>
            <a:endParaRPr lang="zh-CN" altLang="en-US">
              <a:solidFill>
                <a:schemeClr val="accent4"/>
              </a:solidFill>
            </a:endParaRPr>
          </a:p>
          <a:p>
            <a:pPr lvl="1"/>
            <a:r>
              <a:rPr lang="zh-CN" altLang="en-US">
                <a:solidFill>
                  <a:schemeClr val="accent1">
                    <a:lumMod val="20000"/>
                    <a:lumOff val="80000"/>
                  </a:schemeClr>
                </a:solidFill>
                <a:effectLst/>
              </a:rPr>
              <a:t>王海深</a:t>
            </a:r>
            <a:endParaRPr lang="zh-CN" altLang="en-US">
              <a:solidFill>
                <a:schemeClr val="accent1">
                  <a:lumMod val="20000"/>
                  <a:lumOff val="80000"/>
                </a:schemeClr>
              </a:solidFill>
              <a:effectLst/>
            </a:endParaRPr>
          </a:p>
          <a:p>
            <a:pPr lvl="1"/>
            <a:r>
              <a:rPr lang="en-US" altLang="zh-CN">
                <a:solidFill>
                  <a:schemeClr val="accent1">
                    <a:lumMod val="20000"/>
                    <a:lumOff val="80000"/>
                  </a:schemeClr>
                </a:solidFill>
                <a:effectLst/>
              </a:rPr>
              <a:t>2018.05.21</a:t>
            </a:r>
            <a:endParaRPr lang="en-US" altLang="zh-CN">
              <a:solidFill>
                <a:schemeClr val="accent1">
                  <a:lumMod val="20000"/>
                  <a:lumOff val="80000"/>
                </a:schemeClr>
              </a:solidFill>
              <a:effectLst/>
            </a:endParaRPr>
          </a:p>
        </p:txBody>
      </p:sp>
    </p:spTree>
    <p:custDataLst>
      <p:tags r:id="rId1"/>
    </p:custDataLst>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334770" y="1900555"/>
            <a:ext cx="7974330" cy="4154170"/>
          </a:xfrm>
          <a:prstGeom prst="rect">
            <a:avLst/>
          </a:prstGeom>
          <a:noFill/>
        </p:spPr>
        <p:txBody>
          <a:bodyPr wrap="square" rtlCol="0">
            <a:spAutoFit/>
          </a:bodyPr>
          <a:p>
            <a:r>
              <a:rPr lang="zh-CN" altLang="en-US" sz="2000"/>
              <a:t>下面介绍的个人比较推荐的安装方案：</a:t>
            </a:r>
            <a:endParaRPr lang="zh-CN" altLang="en-US" sz="2000"/>
          </a:p>
          <a:p>
            <a:r>
              <a:rPr lang="zh-CN" altLang="en-US" sz="2400"/>
              <a:t> </a:t>
            </a:r>
            <a:r>
              <a:rPr lang="en-US" altLang="zh-CN" sz="2400">
                <a:solidFill>
                  <a:schemeClr val="accent5"/>
                </a:solidFill>
              </a:rPr>
              <a:t>windows</a:t>
            </a:r>
            <a:r>
              <a:rPr lang="zh-CN" altLang="en-US" sz="2400">
                <a:solidFill>
                  <a:schemeClr val="accent5"/>
                </a:solidFill>
              </a:rPr>
              <a:t>系统下使用</a:t>
            </a:r>
            <a:r>
              <a:rPr lang="en-US" altLang="zh-CN" sz="2400">
                <a:solidFill>
                  <a:schemeClr val="accent5"/>
                </a:solidFill>
              </a:rPr>
              <a:t>anaconda</a:t>
            </a:r>
            <a:r>
              <a:rPr lang="zh-CN" altLang="en-US" sz="2400">
                <a:solidFill>
                  <a:schemeClr val="accent5"/>
                </a:solidFill>
              </a:rPr>
              <a:t>安装</a:t>
            </a:r>
            <a:endParaRPr lang="zh-CN" altLang="en-US" sz="2400">
              <a:solidFill>
                <a:schemeClr val="accent5"/>
              </a:solidFill>
            </a:endParaRPr>
          </a:p>
          <a:p>
            <a:endParaRPr lang="zh-CN" altLang="en-US" sz="2000"/>
          </a:p>
          <a:p>
            <a:r>
              <a:rPr lang="zh-CN" altLang="en-US" sz="2000"/>
              <a:t>这种方式的优点在于：</a:t>
            </a:r>
            <a:endParaRPr lang="zh-CN" altLang="en-US" sz="2000"/>
          </a:p>
          <a:p>
            <a:r>
              <a:rPr lang="en-US" altLang="zh-CN" sz="2000"/>
              <a:t>1.</a:t>
            </a:r>
            <a:r>
              <a:rPr lang="zh-CN" altLang="en-US" sz="2000"/>
              <a:t>傻瓜式安装；</a:t>
            </a:r>
            <a:endParaRPr lang="zh-CN" altLang="en-US" sz="2000"/>
          </a:p>
          <a:p>
            <a:r>
              <a:rPr lang="en-US" altLang="zh-CN" sz="2000"/>
              <a:t>2.</a:t>
            </a:r>
            <a:r>
              <a:rPr lang="zh-CN" altLang="en-US" sz="2000"/>
              <a:t>各种所需的工具都已经包含；</a:t>
            </a:r>
            <a:endParaRPr lang="zh-CN" altLang="en-US" sz="2000"/>
          </a:p>
          <a:p>
            <a:r>
              <a:rPr lang="zh-CN" altLang="en-US" sz="2000"/>
              <a:t>   工具包括：</a:t>
            </a:r>
            <a:r>
              <a:rPr lang="en-US" altLang="zh-CN" sz="2000"/>
              <a:t>python</a:t>
            </a:r>
            <a:r>
              <a:rPr lang="zh-CN" altLang="en-US" sz="2000"/>
              <a:t>、</a:t>
            </a:r>
            <a:r>
              <a:rPr lang="en-US" altLang="zh-CN" sz="2000"/>
              <a:t>jupyter notebook</a:t>
            </a:r>
            <a:r>
              <a:rPr lang="zh-CN" altLang="en-US" sz="2000"/>
              <a:t>、</a:t>
            </a:r>
            <a:r>
              <a:rPr lang="en-US" altLang="zh-CN" sz="2000">
                <a:sym typeface="+mn-ea"/>
              </a:rPr>
              <a:t>tensorflow</a:t>
            </a:r>
            <a:r>
              <a:rPr lang="zh-CN" altLang="en-US" sz="2000">
                <a:sym typeface="+mn-ea"/>
              </a:rPr>
              <a:t>（插件形式安装）</a:t>
            </a:r>
            <a:endParaRPr lang="zh-CN" altLang="en-US" sz="2000">
              <a:sym typeface="+mn-ea"/>
            </a:endParaRPr>
          </a:p>
          <a:p>
            <a:endParaRPr lang="zh-CN" altLang="en-US" sz="2000">
              <a:sym typeface="+mn-ea"/>
            </a:endParaRPr>
          </a:p>
          <a:p>
            <a:endParaRPr lang="zh-CN" altLang="en-US" sz="2000"/>
          </a:p>
          <a:p>
            <a:r>
              <a:rPr lang="en-US" altLang="zh-CN" sz="2000">
                <a:sym typeface="+mn-ea"/>
              </a:rPr>
              <a:t>jupyter notebook</a:t>
            </a:r>
            <a:r>
              <a:rPr lang="zh-CN" altLang="en-US" sz="2000">
                <a:sym typeface="+mn-ea"/>
              </a:rPr>
              <a:t>：一个交互式的笔记本，你可以理解为一个比较漂亮和简洁的编辑器。可以很方便地创建和共享文学化程序文档，支持实时代码，数学方程，可视化和 markdown。一般用与做数据清理和转换，数值模拟，统计建模，机器学习等</a:t>
            </a:r>
            <a:endParaRPr lang="zh-CN" altLang="en-US" sz="2000">
              <a:sym typeface="+mn-ea"/>
            </a:endParaRPr>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安装</a:t>
            </a:r>
            <a:endParaRPr lang="en-US" altLang="zh-CN" sz="3600" b="1" smtClean="0">
              <a:solidFill>
                <a:schemeClr val="bg1"/>
              </a:solidFill>
              <a:latin typeface="+mj-lt"/>
              <a:ea typeface="+mj-ea"/>
              <a:cs typeface="+mj-cs"/>
            </a:endParaRPr>
          </a:p>
        </p:txBody>
      </p:sp>
    </p:spTree>
    <p:custDataLst>
      <p:tags r:id="rId2"/>
    </p:custDataLst>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73810" y="1499235"/>
            <a:ext cx="7289800" cy="706755"/>
          </a:xfrm>
          <a:prstGeom prst="rect">
            <a:avLst/>
          </a:prstGeom>
          <a:noFill/>
        </p:spPr>
        <p:txBody>
          <a:bodyPr wrap="square" rtlCol="0">
            <a:spAutoFit/>
          </a:bodyPr>
          <a:p>
            <a:r>
              <a:rPr lang="en-US" sz="2000"/>
              <a:t>anaconda</a:t>
            </a:r>
            <a:r>
              <a:rPr lang="zh-CN" altLang="en-US" sz="2000"/>
              <a:t>下载：</a:t>
            </a:r>
            <a:endParaRPr lang="zh-CN" altLang="en-US" sz="2000"/>
          </a:p>
          <a:p>
            <a:r>
              <a:rPr lang="zh-CN" altLang="en-US" sz="2000"/>
              <a:t>https://www.anaconda.com/download/</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安装</a:t>
            </a:r>
            <a:endParaRPr lang="en-US" altLang="zh-CN" sz="3600" b="1" smtClean="0">
              <a:solidFill>
                <a:schemeClr val="bg1"/>
              </a:solidFill>
              <a:latin typeface="+mj-lt"/>
              <a:ea typeface="+mj-ea"/>
              <a:cs typeface="+mj-cs"/>
            </a:endParaRPr>
          </a:p>
        </p:txBody>
      </p:sp>
      <p:pic>
        <p:nvPicPr>
          <p:cNvPr id="2" name="图片 1"/>
          <p:cNvPicPr>
            <a:picLocks noChangeAspect="1"/>
          </p:cNvPicPr>
          <p:nvPr/>
        </p:nvPicPr>
        <p:blipFill>
          <a:blip r:embed="rId2"/>
          <a:stretch>
            <a:fillRect/>
          </a:stretch>
        </p:blipFill>
        <p:spPr>
          <a:xfrm>
            <a:off x="1147445" y="2322830"/>
            <a:ext cx="10582910" cy="4259580"/>
          </a:xfrm>
          <a:prstGeom prst="rect">
            <a:avLst/>
          </a:prstGeom>
        </p:spPr>
      </p:pic>
    </p:spTree>
    <p:custDataLst>
      <p:tags r:id="rId3"/>
    </p:custDataLst>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72795" y="1355090"/>
            <a:ext cx="8464550" cy="398780"/>
          </a:xfrm>
          <a:prstGeom prst="rect">
            <a:avLst/>
          </a:prstGeom>
          <a:noFill/>
        </p:spPr>
        <p:txBody>
          <a:bodyPr wrap="square" rtlCol="0">
            <a:spAutoFit/>
          </a:bodyPr>
          <a:p>
            <a:r>
              <a:rPr lang="en-US" sz="2000"/>
              <a:t>windows</a:t>
            </a:r>
            <a:r>
              <a:rPr lang="zh-CN" altLang="en-US" sz="2000"/>
              <a:t>安装软件的正常流程完成安装，打开</a:t>
            </a:r>
            <a:r>
              <a:rPr lang="en-US" altLang="zh-CN" sz="2000"/>
              <a:t>anaconda navigator</a:t>
            </a:r>
            <a:r>
              <a:rPr lang="zh-CN" altLang="en-US" sz="2000"/>
              <a:t>，如下：</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安装</a:t>
            </a:r>
            <a:endParaRPr lang="en-US" altLang="zh-CN" sz="3600" b="1" smtClean="0">
              <a:solidFill>
                <a:schemeClr val="bg1"/>
              </a:solidFill>
              <a:latin typeface="+mj-lt"/>
              <a:ea typeface="+mj-ea"/>
              <a:cs typeface="+mj-cs"/>
            </a:endParaRPr>
          </a:p>
        </p:txBody>
      </p:sp>
      <p:pic>
        <p:nvPicPr>
          <p:cNvPr id="4" name="图片 3"/>
          <p:cNvPicPr>
            <a:picLocks noChangeAspect="1"/>
          </p:cNvPicPr>
          <p:nvPr/>
        </p:nvPicPr>
        <p:blipFill>
          <a:blip r:embed="rId2"/>
          <a:stretch>
            <a:fillRect/>
          </a:stretch>
        </p:blipFill>
        <p:spPr>
          <a:xfrm>
            <a:off x="870585" y="1898015"/>
            <a:ext cx="10266680" cy="4906010"/>
          </a:xfrm>
          <a:prstGeom prst="rect">
            <a:avLst/>
          </a:prstGeom>
        </p:spPr>
      </p:pic>
    </p:spTree>
    <p:custDataLst>
      <p:tags r:id="rId3"/>
    </p:custDataLst>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70585" y="1355090"/>
            <a:ext cx="8464550" cy="398780"/>
          </a:xfrm>
          <a:prstGeom prst="rect">
            <a:avLst/>
          </a:prstGeom>
          <a:noFill/>
        </p:spPr>
        <p:txBody>
          <a:bodyPr wrap="square" rtlCol="0">
            <a:spAutoFit/>
          </a:bodyPr>
          <a:p>
            <a:r>
              <a:rPr lang="zh-CN" sz="2000"/>
              <a:t>选中</a:t>
            </a:r>
            <a:r>
              <a:rPr lang="en-US" altLang="zh-CN" sz="2000"/>
              <a:t>environment</a:t>
            </a:r>
            <a:r>
              <a:rPr lang="zh-CN" altLang="en-US" sz="2000"/>
              <a:t>，找到</a:t>
            </a:r>
            <a:r>
              <a:rPr lang="en-US" altLang="zh-CN" sz="2000"/>
              <a:t>tensorflow</a:t>
            </a:r>
            <a:r>
              <a:rPr lang="zh-CN" altLang="en-US" sz="2000"/>
              <a:t>相关插件，并安装。如下：</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安装</a:t>
            </a:r>
            <a:endParaRPr lang="en-US" altLang="zh-CN" sz="3600" b="1" smtClean="0">
              <a:solidFill>
                <a:schemeClr val="bg1"/>
              </a:solidFill>
              <a:latin typeface="+mj-lt"/>
              <a:ea typeface="+mj-ea"/>
              <a:cs typeface="+mj-cs"/>
            </a:endParaRPr>
          </a:p>
        </p:txBody>
      </p:sp>
      <p:pic>
        <p:nvPicPr>
          <p:cNvPr id="2" name="图片 1"/>
          <p:cNvPicPr>
            <a:picLocks noChangeAspect="1"/>
          </p:cNvPicPr>
          <p:nvPr/>
        </p:nvPicPr>
        <p:blipFill>
          <a:blip r:embed="rId2"/>
          <a:stretch>
            <a:fillRect/>
          </a:stretch>
        </p:blipFill>
        <p:spPr>
          <a:xfrm>
            <a:off x="992505" y="1753870"/>
            <a:ext cx="9933305" cy="4966970"/>
          </a:xfrm>
          <a:prstGeom prst="rect">
            <a:avLst/>
          </a:prstGeom>
        </p:spPr>
      </p:pic>
    </p:spTree>
    <p:custDataLst>
      <p:tags r:id="rId3"/>
    </p:custDataLst>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70585" y="1355090"/>
            <a:ext cx="8464550" cy="398780"/>
          </a:xfrm>
          <a:prstGeom prst="rect">
            <a:avLst/>
          </a:prstGeom>
          <a:noFill/>
        </p:spPr>
        <p:txBody>
          <a:bodyPr wrap="square" rtlCol="0">
            <a:spAutoFit/>
          </a:bodyPr>
          <a:p>
            <a:r>
              <a:rPr lang="zh-CN" sz="2000"/>
              <a:t>至此环境基本已经安装完成，打开</a:t>
            </a:r>
            <a:r>
              <a:rPr lang="en-US" altLang="zh-CN" sz="2000"/>
              <a:t>jupyter notebook</a:t>
            </a:r>
            <a:r>
              <a:rPr lang="zh-CN" altLang="en-US" sz="2000"/>
              <a:t>，开启探索之旅：</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安装</a:t>
            </a:r>
            <a:endParaRPr lang="en-US" altLang="zh-CN" sz="3600" b="1" smtClean="0">
              <a:solidFill>
                <a:schemeClr val="bg1"/>
              </a:solidFill>
              <a:latin typeface="+mj-lt"/>
              <a:ea typeface="+mj-ea"/>
              <a:cs typeface="+mj-cs"/>
            </a:endParaRPr>
          </a:p>
        </p:txBody>
      </p:sp>
      <p:pic>
        <p:nvPicPr>
          <p:cNvPr id="4" name="图片 3"/>
          <p:cNvPicPr>
            <a:picLocks noChangeAspect="1"/>
          </p:cNvPicPr>
          <p:nvPr/>
        </p:nvPicPr>
        <p:blipFill>
          <a:blip r:embed="rId2"/>
          <a:stretch>
            <a:fillRect/>
          </a:stretch>
        </p:blipFill>
        <p:spPr>
          <a:xfrm>
            <a:off x="870585" y="1753870"/>
            <a:ext cx="9102725" cy="4890135"/>
          </a:xfrm>
          <a:prstGeom prst="rect">
            <a:avLst/>
          </a:prstGeom>
        </p:spPr>
      </p:pic>
    </p:spTree>
    <p:custDataLst>
      <p:tags r:id="rId3"/>
    </p:custDataLst>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70585" y="1355090"/>
            <a:ext cx="8464550" cy="398780"/>
          </a:xfrm>
          <a:prstGeom prst="rect">
            <a:avLst/>
          </a:prstGeom>
          <a:noFill/>
        </p:spPr>
        <p:txBody>
          <a:bodyPr wrap="square" rtlCol="0">
            <a:spAutoFit/>
          </a:bodyPr>
          <a:p>
            <a:r>
              <a:rPr lang="zh-CN" sz="2000"/>
              <a:t>新建页面，输入相关代码，执行，看结果，无限循环。。。</a:t>
            </a:r>
            <a:endParaRPr lang="zh-CN"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安装</a:t>
            </a:r>
            <a:endParaRPr lang="en-US" altLang="zh-CN" sz="3600" b="1" smtClean="0">
              <a:solidFill>
                <a:schemeClr val="bg1"/>
              </a:solidFill>
              <a:latin typeface="+mj-lt"/>
              <a:ea typeface="+mj-ea"/>
              <a:cs typeface="+mj-cs"/>
            </a:endParaRPr>
          </a:p>
        </p:txBody>
      </p:sp>
      <p:pic>
        <p:nvPicPr>
          <p:cNvPr id="2" name="图片 1"/>
          <p:cNvPicPr>
            <a:picLocks noChangeAspect="1"/>
          </p:cNvPicPr>
          <p:nvPr/>
        </p:nvPicPr>
        <p:blipFill>
          <a:blip r:embed="rId2"/>
          <a:stretch>
            <a:fillRect/>
          </a:stretch>
        </p:blipFill>
        <p:spPr>
          <a:xfrm>
            <a:off x="715010" y="2004060"/>
            <a:ext cx="10761980" cy="3094990"/>
          </a:xfrm>
          <a:prstGeom prst="rect">
            <a:avLst/>
          </a:prstGeom>
        </p:spPr>
      </p:pic>
    </p:spTree>
    <p:custDataLst>
      <p:tags r:id="rId3"/>
    </p:custDataLst>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456055" y="1570355"/>
            <a:ext cx="8502650" cy="3476625"/>
          </a:xfrm>
          <a:prstGeom prst="rect">
            <a:avLst/>
          </a:prstGeom>
          <a:noFill/>
        </p:spPr>
        <p:txBody>
          <a:bodyPr wrap="square" rtlCol="0">
            <a:spAutoFit/>
          </a:bodyPr>
          <a:p>
            <a:r>
              <a:rPr lang="en-US" altLang="zh-CN" sz="2000"/>
              <a:t>TensorFlow用tensor</a:t>
            </a:r>
            <a:r>
              <a:rPr lang="zh-CN" altLang="en-US" sz="2000"/>
              <a:t>（</a:t>
            </a:r>
            <a:r>
              <a:rPr lang="en-US" altLang="zh-CN" sz="2000"/>
              <a:t>张量</a:t>
            </a:r>
            <a:r>
              <a:rPr lang="zh-CN" altLang="en-US" sz="2000"/>
              <a:t>）</a:t>
            </a:r>
            <a:r>
              <a:rPr lang="en-US" altLang="zh-CN" sz="2000"/>
              <a:t>这种数据结构来表示所有的数据.你可以把一个张量想象成一个n维的数组或列表.张量可以在图中的节点之间流通.</a:t>
            </a:r>
            <a:endParaRPr lang="en-US" altLang="zh-CN" sz="2000"/>
          </a:p>
          <a:p>
            <a:endParaRPr lang="en-US" altLang="zh-CN" sz="2000"/>
          </a:p>
          <a:p>
            <a:r>
              <a:rPr lang="en-US" altLang="zh-CN" sz="2000"/>
              <a:t>tensor</a:t>
            </a:r>
            <a:r>
              <a:rPr lang="zh-CN" altLang="en-US" sz="2000"/>
              <a:t>的阶</a:t>
            </a:r>
            <a:endParaRPr lang="zh-CN" altLang="en-US" sz="2000"/>
          </a:p>
          <a:p>
            <a:endParaRPr lang="zh-CN" altLang="en-US" sz="2000"/>
          </a:p>
          <a:p>
            <a:r>
              <a:rPr lang="zh-CN" altLang="en-US" sz="2000"/>
              <a:t>在TensorFlow系统中，张量的维数来被描述为阶.但是张量的阶和矩阵的阶并不是同一个概念.张量的阶（有时是关于如顺序或度数或者是n维）是张量维数的一个数量描述.比如，下面的张量（使用Python中list定义的）就是2阶.</a:t>
            </a:r>
            <a:endParaRPr lang="zh-CN" altLang="en-US" sz="2000"/>
          </a:p>
          <a:p>
            <a:endParaRPr lang="zh-CN" altLang="en-US" sz="2000"/>
          </a:p>
          <a:p>
            <a:r>
              <a:rPr lang="zh-CN" altLang="en-US" sz="2000"/>
              <a:t>   t = [[1, 2, 3], [4, 5, 6], [7, 8, 9]]</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术语</a:t>
            </a:r>
            <a:endParaRPr lang="zh-CN" altLang="en-US" sz="3200" b="1" smtClean="0">
              <a:solidFill>
                <a:schemeClr val="bg1"/>
              </a:solidFill>
              <a:latin typeface="+mj-lt"/>
              <a:ea typeface="+mj-ea"/>
              <a:cs typeface="+mj-cs"/>
              <a:sym typeface="+mn-ea"/>
            </a:endParaRPr>
          </a:p>
        </p:txBody>
      </p:sp>
    </p:spTree>
    <p:custDataLst>
      <p:tags r:id="rId2"/>
    </p:custDataLst>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372235" y="1592580"/>
            <a:ext cx="8502650" cy="398780"/>
          </a:xfrm>
          <a:prstGeom prst="rect">
            <a:avLst/>
          </a:prstGeom>
          <a:noFill/>
        </p:spPr>
        <p:txBody>
          <a:bodyPr wrap="square" rtlCol="0">
            <a:spAutoFit/>
          </a:bodyPr>
          <a:p>
            <a:r>
              <a:rPr lang="en-US" altLang="zh-CN" sz="2000"/>
              <a:t>tensor</a:t>
            </a:r>
            <a:r>
              <a:rPr lang="zh-CN" altLang="en-US" sz="2000"/>
              <a:t>的阶示例</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术语</a:t>
            </a:r>
            <a:endParaRPr lang="zh-CN" altLang="en-US" sz="3200" b="1" smtClean="0">
              <a:solidFill>
                <a:schemeClr val="bg1"/>
              </a:solidFill>
              <a:latin typeface="+mj-lt"/>
              <a:ea typeface="+mj-ea"/>
              <a:cs typeface="+mj-cs"/>
              <a:sym typeface="+mn-ea"/>
            </a:endParaRPr>
          </a:p>
        </p:txBody>
      </p:sp>
      <p:pic>
        <p:nvPicPr>
          <p:cNvPr id="2" name="图片 1"/>
          <p:cNvPicPr>
            <a:picLocks noChangeAspect="1"/>
          </p:cNvPicPr>
          <p:nvPr/>
        </p:nvPicPr>
        <p:blipFill>
          <a:blip r:embed="rId2"/>
          <a:stretch>
            <a:fillRect/>
          </a:stretch>
        </p:blipFill>
        <p:spPr>
          <a:xfrm>
            <a:off x="1372235" y="2371725"/>
            <a:ext cx="9436735" cy="3044190"/>
          </a:xfrm>
          <a:prstGeom prst="rect">
            <a:avLst/>
          </a:prstGeom>
        </p:spPr>
      </p:pic>
    </p:spTree>
    <p:custDataLst>
      <p:tags r:id="rId3"/>
    </p:custDataLst>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456055" y="1570355"/>
            <a:ext cx="8502650" cy="706755"/>
          </a:xfrm>
          <a:prstGeom prst="rect">
            <a:avLst/>
          </a:prstGeom>
          <a:noFill/>
        </p:spPr>
        <p:txBody>
          <a:bodyPr wrap="square" rtlCol="0">
            <a:spAutoFit/>
          </a:bodyPr>
          <a:p>
            <a:r>
              <a:rPr lang="zh-CN" altLang="en-US" sz="2000"/>
              <a:t>TensorFlow文档中使用了三种记号来方便地描述张量的维度：阶，形状以及维数。</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术语</a:t>
            </a:r>
            <a:endParaRPr lang="zh-CN" altLang="en-US" sz="3200" b="1" smtClean="0">
              <a:solidFill>
                <a:schemeClr val="bg1"/>
              </a:solidFill>
              <a:latin typeface="+mj-lt"/>
              <a:ea typeface="+mj-ea"/>
              <a:cs typeface="+mj-cs"/>
              <a:sym typeface="+mn-ea"/>
            </a:endParaRPr>
          </a:p>
        </p:txBody>
      </p:sp>
      <p:pic>
        <p:nvPicPr>
          <p:cNvPr id="2" name="图片 1"/>
          <p:cNvPicPr>
            <a:picLocks noChangeAspect="1"/>
          </p:cNvPicPr>
          <p:nvPr/>
        </p:nvPicPr>
        <p:blipFill>
          <a:blip r:embed="rId2"/>
          <a:stretch>
            <a:fillRect/>
          </a:stretch>
        </p:blipFill>
        <p:spPr>
          <a:xfrm>
            <a:off x="1456055" y="2500630"/>
            <a:ext cx="9706610" cy="3042285"/>
          </a:xfrm>
          <a:prstGeom prst="rect">
            <a:avLst/>
          </a:prstGeom>
        </p:spPr>
      </p:pic>
    </p:spTree>
    <p:custDataLst>
      <p:tags r:id="rId3"/>
    </p:custDataLst>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456055" y="1570355"/>
            <a:ext cx="8502650" cy="4399915"/>
          </a:xfrm>
          <a:prstGeom prst="rect">
            <a:avLst/>
          </a:prstGeom>
          <a:noFill/>
        </p:spPr>
        <p:txBody>
          <a:bodyPr wrap="square" rtlCol="0">
            <a:spAutoFit/>
          </a:bodyPr>
          <a:p>
            <a:r>
              <a:rPr lang="zh-CN" altLang="en-US" sz="2000"/>
              <a:t>1 图（Graph）：用来表示计算任务，也就我们要做的一些操作。</a:t>
            </a:r>
            <a:endParaRPr lang="zh-CN" altLang="en-US" sz="2000"/>
          </a:p>
          <a:p>
            <a:endParaRPr lang="zh-CN" altLang="en-US" sz="2000"/>
          </a:p>
          <a:p>
            <a:r>
              <a:rPr lang="zh-CN" altLang="en-US" sz="2000"/>
              <a:t>2 会话（Session）：建立会话，此时会生成一张空图；在会话中添加节点和边，形成一张图，一个会话可以有多个图，通过执行这些图得到结果。</a:t>
            </a:r>
            <a:endParaRPr lang="zh-CN" altLang="en-US" sz="2000"/>
          </a:p>
          <a:p>
            <a:endParaRPr lang="zh-CN" altLang="en-US" sz="2000"/>
          </a:p>
          <a:p>
            <a:r>
              <a:rPr lang="zh-CN" altLang="en-US" sz="2000"/>
              <a:t>3 Tensor：用来表示数据，是我们的原料。</a:t>
            </a:r>
            <a:endParaRPr lang="zh-CN" altLang="en-US" sz="2000"/>
          </a:p>
          <a:p>
            <a:endParaRPr lang="zh-CN" altLang="en-US" sz="2000"/>
          </a:p>
          <a:p>
            <a:r>
              <a:rPr lang="zh-CN" altLang="en-US" sz="2000"/>
              <a:t>4 变量（Variable）：用来记录一些数据和状态，是我们的容器。</a:t>
            </a:r>
            <a:endParaRPr lang="zh-CN" altLang="en-US" sz="2000"/>
          </a:p>
          <a:p>
            <a:endParaRPr lang="zh-CN" altLang="en-US" sz="2000"/>
          </a:p>
          <a:p>
            <a:r>
              <a:rPr lang="zh-CN" altLang="en-US" sz="2000"/>
              <a:t>5 feed和fetch：可以为任意的操作(arbitrary operation) 赋值或者从其中获取数据。相当于一些铲子，可以操作数据。</a:t>
            </a:r>
            <a:endParaRPr lang="zh-CN" altLang="en-US" sz="2000"/>
          </a:p>
          <a:p>
            <a:endParaRPr lang="zh-CN" altLang="en-US" sz="2000"/>
          </a:p>
          <a:p>
            <a:r>
              <a:rPr lang="zh-CN" altLang="en-US" sz="2000"/>
              <a:t>形象的比喻是：把会话看做车间，图看做车床，里面用Tensor做原料，变量做容器，feed和fetch做铲子，把数据加工成我们的结果。</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术语</a:t>
            </a:r>
            <a:endParaRPr lang="zh-CN" altLang="en-US" sz="3200" b="1" smtClean="0">
              <a:solidFill>
                <a:schemeClr val="bg1"/>
              </a:solidFill>
              <a:latin typeface="+mj-lt"/>
              <a:ea typeface="+mj-ea"/>
              <a:cs typeface="+mj-cs"/>
              <a:sym typeface="+mn-ea"/>
            </a:endParaRPr>
          </a:p>
        </p:txBody>
      </p:sp>
    </p:spTree>
    <p:custDataLst>
      <p:tags r:id="rId2"/>
    </p:custData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37"/>
          <p:cNvSpPr/>
          <p:nvPr>
            <p:custDataLst>
              <p:tags r:id="rId1"/>
            </p:custDataLst>
          </p:nvPr>
        </p:nvSpPr>
        <p:spPr>
          <a:xfrm>
            <a:off x="-26184" y="46725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spcBef>
                <a:spcPct val="0"/>
              </a:spcBef>
              <a:spcAft>
                <a:spcPct val="0"/>
              </a:spcAft>
            </a:pPr>
            <a:r>
              <a:rPr lang="en-US" altLang="zh-CN" sz="3600" b="1" smtClean="0">
                <a:solidFill>
                  <a:schemeClr val="bg1"/>
                </a:solidFill>
                <a:latin typeface="+mj-lt"/>
                <a:ea typeface="+mj-ea"/>
                <a:cs typeface="+mj-cs"/>
              </a:rPr>
              <a:t>CONTENTS</a:t>
            </a:r>
            <a:endParaRPr lang="en-US" altLang="zh-CN" sz="3600" b="1" smtClean="0">
              <a:solidFill>
                <a:schemeClr val="bg1"/>
              </a:solidFill>
              <a:latin typeface="+mj-lt"/>
              <a:ea typeface="+mj-ea"/>
              <a:cs typeface="+mj-cs"/>
            </a:endParaRPr>
          </a:p>
        </p:txBody>
      </p:sp>
      <p:sp>
        <p:nvSpPr>
          <p:cNvPr id="2" name="文本框 1"/>
          <p:cNvSpPr txBox="1"/>
          <p:nvPr/>
        </p:nvSpPr>
        <p:spPr>
          <a:xfrm>
            <a:off x="2394585" y="2110740"/>
            <a:ext cx="5824855" cy="2861310"/>
          </a:xfrm>
          <a:prstGeom prst="rect">
            <a:avLst/>
          </a:prstGeom>
          <a:noFill/>
        </p:spPr>
        <p:txBody>
          <a:bodyPr wrap="square" rtlCol="0">
            <a:spAutoFit/>
          </a:bodyPr>
          <a:p>
            <a:pPr marL="285750" indent="-285750" fontAlgn="auto">
              <a:lnSpc>
                <a:spcPct val="150000"/>
              </a:lnSpc>
              <a:buFont typeface="Wingdings" panose="05000000000000000000" charset="0"/>
              <a:buChar char="Ø"/>
            </a:pPr>
            <a:r>
              <a:rPr lang="en-US" altLang="zh-CN" sz="2400"/>
              <a:t>tensorflow </a:t>
            </a:r>
            <a:r>
              <a:rPr lang="zh-CN" altLang="en-US" sz="2400"/>
              <a:t>简介</a:t>
            </a:r>
            <a:endParaRPr lang="zh-CN" altLang="en-US" sz="2400"/>
          </a:p>
          <a:p>
            <a:pPr marL="285750" indent="-285750" fontAlgn="auto">
              <a:lnSpc>
                <a:spcPct val="150000"/>
              </a:lnSpc>
              <a:buFont typeface="Wingdings" panose="05000000000000000000" charset="0"/>
              <a:buChar char="Ø"/>
            </a:pPr>
            <a:r>
              <a:rPr lang="en-US" altLang="zh-CN" sz="2400"/>
              <a:t>tensorflow </a:t>
            </a:r>
            <a:r>
              <a:rPr lang="zh-CN" altLang="en-US" sz="2400"/>
              <a:t>安装</a:t>
            </a:r>
            <a:endParaRPr lang="zh-CN" altLang="en-US" sz="2400"/>
          </a:p>
          <a:p>
            <a:pPr marL="285750" indent="-285750" fontAlgn="auto">
              <a:lnSpc>
                <a:spcPct val="150000"/>
              </a:lnSpc>
              <a:buFont typeface="Wingdings" panose="05000000000000000000" charset="0"/>
              <a:buChar char="Ø"/>
            </a:pPr>
            <a:r>
              <a:rPr lang="en-US" altLang="zh-CN" sz="2400"/>
              <a:t>tensorflow </a:t>
            </a:r>
            <a:r>
              <a:rPr lang="zh-CN" altLang="en-US" sz="2400"/>
              <a:t>术语</a:t>
            </a:r>
            <a:endParaRPr lang="zh-CN" altLang="en-US" sz="2400"/>
          </a:p>
          <a:p>
            <a:pPr marL="285750" indent="-285750" fontAlgn="auto">
              <a:lnSpc>
                <a:spcPct val="150000"/>
              </a:lnSpc>
              <a:buFont typeface="Wingdings" panose="05000000000000000000" charset="0"/>
              <a:buChar char="Ø"/>
            </a:pPr>
            <a:r>
              <a:rPr lang="en-US" altLang="zh-CN" sz="2400"/>
              <a:t>tensorflow </a:t>
            </a:r>
            <a:r>
              <a:rPr lang="zh-CN" altLang="en-US" sz="2400"/>
              <a:t>示例</a:t>
            </a:r>
            <a:endParaRPr lang="zh-CN" altLang="en-US" sz="2400"/>
          </a:p>
          <a:p>
            <a:pPr marL="285750" indent="-285750" fontAlgn="auto">
              <a:lnSpc>
                <a:spcPct val="150000"/>
              </a:lnSpc>
              <a:buFont typeface="Wingdings" panose="05000000000000000000" charset="0"/>
              <a:buChar char="Ø"/>
            </a:pPr>
            <a:r>
              <a:rPr lang="en-US" altLang="zh-CN" sz="2400"/>
              <a:t>tensorflow </a:t>
            </a:r>
            <a:r>
              <a:rPr lang="zh-CN" altLang="en-US" sz="2400"/>
              <a:t>相关资源</a:t>
            </a:r>
            <a:endParaRPr lang="zh-CN" altLang="en-US" sz="2400"/>
          </a:p>
        </p:txBody>
      </p:sp>
    </p:spTree>
    <p:custDataLst>
      <p:tags r:id="rId2"/>
    </p:custDataLst>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419225" y="1826895"/>
            <a:ext cx="8502650" cy="1014730"/>
          </a:xfrm>
          <a:prstGeom prst="rect">
            <a:avLst/>
          </a:prstGeom>
          <a:noFill/>
        </p:spPr>
        <p:txBody>
          <a:bodyPr wrap="square" rtlCol="0">
            <a:spAutoFit/>
          </a:bodyPr>
          <a:p>
            <a:r>
              <a:rPr lang="zh-CN" altLang="en-US" sz="2000"/>
              <a:t>前面只是非官方的随意解释，下面是中文社区的术语表。各种术语的准确解释详见：</a:t>
            </a:r>
            <a:endParaRPr lang="zh-CN" altLang="en-US" sz="2000"/>
          </a:p>
          <a:p>
            <a:r>
              <a:rPr lang="zh-CN" altLang="en-US" sz="2000"/>
              <a:t>http://www.tensorfly.cn/tfdoc/resources/glossary.html</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术语</a:t>
            </a:r>
            <a:endParaRPr lang="zh-CN" altLang="en-US" sz="3200" b="1" smtClean="0">
              <a:solidFill>
                <a:schemeClr val="bg1"/>
              </a:solidFill>
              <a:latin typeface="+mj-lt"/>
              <a:ea typeface="+mj-ea"/>
              <a:cs typeface="+mj-cs"/>
              <a:sym typeface="+mn-ea"/>
            </a:endParaRPr>
          </a:p>
        </p:txBody>
      </p:sp>
    </p:spTree>
    <p:custDataLst>
      <p:tags r:id="rId2"/>
    </p:custDataLst>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419225" y="1826895"/>
            <a:ext cx="8502650" cy="2245360"/>
          </a:xfrm>
          <a:prstGeom prst="rect">
            <a:avLst/>
          </a:prstGeom>
          <a:noFill/>
        </p:spPr>
        <p:txBody>
          <a:bodyPr wrap="square" rtlCol="0">
            <a:spAutoFit/>
          </a:bodyPr>
          <a:p>
            <a:r>
              <a:rPr lang="zh-CN" altLang="en-US" sz="2000"/>
              <a:t>tensorflow的运行规律，就是步骤了：</a:t>
            </a:r>
            <a:endParaRPr lang="zh-CN" altLang="en-US" sz="2000"/>
          </a:p>
          <a:p>
            <a:endParaRPr lang="zh-CN" altLang="en-US" sz="2000"/>
          </a:p>
          <a:p>
            <a:r>
              <a:rPr lang="zh-CN" altLang="en-US" sz="2000"/>
              <a:t>1  创建tensorflow变量</a:t>
            </a:r>
            <a:endParaRPr lang="zh-CN" altLang="en-US" sz="2000"/>
          </a:p>
          <a:p>
            <a:r>
              <a:rPr lang="zh-CN" altLang="en-US" sz="2000"/>
              <a:t>2  定义模型，包括运算定义、评价定义</a:t>
            </a:r>
            <a:endParaRPr lang="zh-CN" altLang="en-US" sz="2000"/>
          </a:p>
          <a:p>
            <a:r>
              <a:rPr lang="zh-CN" altLang="en-US" sz="2000"/>
              <a:t>3  初始化所有变量</a:t>
            </a:r>
            <a:endParaRPr lang="zh-CN" altLang="en-US" sz="2000"/>
          </a:p>
          <a:p>
            <a:r>
              <a:rPr lang="zh-CN" altLang="en-US" sz="2000"/>
              <a:t>4  创建tensorflow session</a:t>
            </a:r>
            <a:endParaRPr lang="zh-CN" altLang="en-US" sz="2000"/>
          </a:p>
          <a:p>
            <a:r>
              <a:rPr lang="zh-CN" altLang="en-US" sz="2000"/>
              <a:t>5  在session 中运行你所定义的模型</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示例</a:t>
            </a:r>
            <a:endParaRPr lang="zh-CN" altLang="en-US" sz="3200" b="1" smtClean="0">
              <a:solidFill>
                <a:schemeClr val="bg1"/>
              </a:solidFill>
              <a:latin typeface="+mj-lt"/>
              <a:ea typeface="+mj-ea"/>
              <a:cs typeface="+mj-cs"/>
              <a:sym typeface="+mn-ea"/>
            </a:endParaRPr>
          </a:p>
        </p:txBody>
      </p:sp>
    </p:spTree>
    <p:custDataLst>
      <p:tags r:id="rId2"/>
    </p:custDataLst>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480820" y="1323340"/>
            <a:ext cx="8183245" cy="5631180"/>
          </a:xfrm>
          <a:prstGeom prst="rect">
            <a:avLst/>
          </a:prstGeom>
          <a:noFill/>
        </p:spPr>
        <p:txBody>
          <a:bodyPr wrap="square" rtlCol="0">
            <a:spAutoFit/>
          </a:bodyPr>
          <a:p>
            <a:r>
              <a:rPr lang="en-US" altLang="zh-CN" sz="2000"/>
              <a:t>tensorflow start example</a:t>
            </a:r>
            <a:r>
              <a:rPr lang="zh-CN" altLang="en-US" sz="2000"/>
              <a:t>：</a:t>
            </a:r>
            <a:endParaRPr lang="zh-CN" altLang="en-US" sz="2000"/>
          </a:p>
          <a:p>
            <a:r>
              <a:rPr lang="zh-CN" altLang="en-US" sz="2000"/>
              <a:t>import tensorflow as tf</a:t>
            </a:r>
            <a:endParaRPr lang="zh-CN" altLang="en-US" sz="2000"/>
          </a:p>
          <a:p>
            <a:r>
              <a:rPr lang="zh-CN" altLang="en-US" sz="2000"/>
              <a:t>import numpy as np</a:t>
            </a:r>
            <a:endParaRPr lang="zh-CN" altLang="en-US" sz="2000"/>
          </a:p>
          <a:p>
            <a:endParaRPr lang="zh-CN" altLang="en-US" sz="2000"/>
          </a:p>
          <a:p>
            <a:r>
              <a:rPr lang="zh-CN" altLang="en-US" sz="2000"/>
              <a:t># 使用 NumPy 生成假数据(phony data), 总共 100 个点.</a:t>
            </a:r>
            <a:endParaRPr lang="zh-CN" altLang="en-US" sz="2000"/>
          </a:p>
          <a:p>
            <a:r>
              <a:rPr lang="zh-CN" altLang="en-US" sz="2000"/>
              <a:t>x_data = np.float32(np.random.rand(2, 100)) # 随机输入</a:t>
            </a:r>
            <a:endParaRPr lang="zh-CN" altLang="en-US" sz="2000"/>
          </a:p>
          <a:p>
            <a:r>
              <a:rPr lang="zh-CN" altLang="en-US" sz="2000"/>
              <a:t>y_data = np.dot([0.100, 0.200], x_data) + 0.300</a:t>
            </a:r>
            <a:endParaRPr lang="zh-CN" altLang="en-US" sz="2000"/>
          </a:p>
          <a:p>
            <a:endParaRPr lang="zh-CN" altLang="en-US" sz="2000"/>
          </a:p>
          <a:p>
            <a:r>
              <a:rPr lang="zh-CN" altLang="en-US" sz="2000"/>
              <a:t># 构造一个线性模型</a:t>
            </a:r>
            <a:endParaRPr lang="zh-CN" altLang="en-US" sz="2000"/>
          </a:p>
          <a:p>
            <a:r>
              <a:rPr lang="zh-CN" altLang="en-US" sz="2000"/>
              <a:t>b = tf.Variable(tf.zeros([1]))</a:t>
            </a:r>
            <a:endParaRPr lang="zh-CN" altLang="en-US" sz="2000"/>
          </a:p>
          <a:p>
            <a:r>
              <a:rPr lang="zh-CN" altLang="en-US" sz="2000"/>
              <a:t>W = tf.Variable(tf.random_uniform([1, 2], -1.0, 1.0))</a:t>
            </a:r>
            <a:endParaRPr lang="zh-CN" altLang="en-US" sz="2000"/>
          </a:p>
          <a:p>
            <a:r>
              <a:rPr lang="zh-CN" altLang="en-US" sz="2000"/>
              <a:t>y = tf.matmul(W, x_data) + b</a:t>
            </a:r>
            <a:endParaRPr lang="zh-CN" altLang="en-US" sz="2000"/>
          </a:p>
          <a:p>
            <a:endParaRPr lang="zh-CN" altLang="en-US" sz="2000"/>
          </a:p>
          <a:p>
            <a:endParaRPr lang="zh-CN" altLang="en-US" sz="2000"/>
          </a:p>
          <a:p>
            <a:r>
              <a:rPr lang="zh-CN" altLang="en-US" sz="2000"/>
              <a:t># 最小化方差</a:t>
            </a:r>
            <a:endParaRPr lang="zh-CN" altLang="en-US" sz="2000"/>
          </a:p>
          <a:p>
            <a:r>
              <a:rPr lang="zh-CN" altLang="en-US" sz="2000"/>
              <a:t>loss = tf.reduce_mean(tf.square(y - y_data))</a:t>
            </a:r>
            <a:endParaRPr lang="zh-CN" altLang="en-US" sz="2000"/>
          </a:p>
          <a:p>
            <a:r>
              <a:rPr lang="zh-CN" altLang="en-US" sz="2000"/>
              <a:t>optimizer = tf.train.GradientDescentOptimizer(0.5)</a:t>
            </a:r>
            <a:endParaRPr lang="zh-CN" altLang="en-US" sz="2000"/>
          </a:p>
          <a:p>
            <a:r>
              <a:rPr lang="zh-CN" altLang="en-US" sz="2000"/>
              <a:t>train = optimizer.minimize(loss)</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示例</a:t>
            </a:r>
            <a:r>
              <a:rPr lang="en-US" altLang="zh-CN" sz="3200">
                <a:sym typeface="+mn-ea"/>
              </a:rPr>
              <a:t>1</a:t>
            </a:r>
            <a:endParaRPr lang="en-US" altLang="zh-CN" sz="3200" b="1" smtClean="0">
              <a:solidFill>
                <a:schemeClr val="bg1"/>
              </a:solidFill>
              <a:latin typeface="+mj-lt"/>
              <a:ea typeface="+mj-ea"/>
              <a:cs typeface="+mj-cs"/>
              <a:sym typeface="+mn-ea"/>
            </a:endParaRPr>
          </a:p>
        </p:txBody>
      </p:sp>
    </p:spTree>
    <p:custDataLst>
      <p:tags r:id="rId2"/>
    </p:custDataLst>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480820" y="1323340"/>
            <a:ext cx="8183245" cy="4707890"/>
          </a:xfrm>
          <a:prstGeom prst="rect">
            <a:avLst/>
          </a:prstGeom>
          <a:noFill/>
        </p:spPr>
        <p:txBody>
          <a:bodyPr wrap="square" rtlCol="0">
            <a:spAutoFit/>
          </a:bodyPr>
          <a:p>
            <a:r>
              <a:rPr lang="en-US" altLang="zh-CN" sz="2000"/>
              <a:t>tensorflow start example </a:t>
            </a:r>
            <a:r>
              <a:rPr lang="zh-CN" altLang="en-US" sz="2000"/>
              <a:t>续</a:t>
            </a:r>
            <a:r>
              <a:rPr lang="zh-CN" altLang="en-US" sz="2000"/>
              <a:t>：</a:t>
            </a:r>
            <a:endParaRPr lang="zh-CN" altLang="en-US" sz="2000"/>
          </a:p>
          <a:p>
            <a:endParaRPr lang="zh-CN" altLang="en-US" sz="2000"/>
          </a:p>
          <a:p>
            <a:r>
              <a:rPr lang="zh-CN" altLang="en-US" sz="2000"/>
              <a:t># 初始化变量</a:t>
            </a:r>
            <a:endParaRPr lang="zh-CN" altLang="en-US" sz="2000"/>
          </a:p>
          <a:p>
            <a:r>
              <a:rPr lang="zh-CN" altLang="en-US" sz="2000"/>
              <a:t>init = tf.global_variables_initializer()</a:t>
            </a:r>
            <a:endParaRPr lang="zh-CN" altLang="en-US" sz="2000"/>
          </a:p>
          <a:p>
            <a:endParaRPr lang="zh-CN" altLang="en-US" sz="2000"/>
          </a:p>
          <a:p>
            <a:r>
              <a:rPr lang="zh-CN" altLang="en-US" sz="2000"/>
              <a:t># 启动图 (graph)</a:t>
            </a:r>
            <a:endParaRPr lang="zh-CN" altLang="en-US" sz="2000"/>
          </a:p>
          <a:p>
            <a:r>
              <a:rPr lang="zh-CN" altLang="en-US" sz="2000"/>
              <a:t>sess = tf.Session()</a:t>
            </a:r>
            <a:endParaRPr lang="zh-CN" altLang="en-US" sz="2000"/>
          </a:p>
          <a:p>
            <a:r>
              <a:rPr lang="zh-CN" altLang="en-US" sz="2000"/>
              <a:t>sess.run(init)</a:t>
            </a:r>
            <a:endParaRPr lang="zh-CN" altLang="en-US" sz="2000"/>
          </a:p>
          <a:p>
            <a:endParaRPr lang="zh-CN" altLang="en-US" sz="2000"/>
          </a:p>
          <a:p>
            <a:r>
              <a:rPr lang="zh-CN" altLang="en-US" sz="2000"/>
              <a:t># 拟合平面</a:t>
            </a:r>
            <a:endParaRPr lang="zh-CN" altLang="en-US" sz="2000"/>
          </a:p>
          <a:p>
            <a:r>
              <a:rPr lang="zh-CN" altLang="en-US" sz="2000"/>
              <a:t>for step in range(0, 201):</a:t>
            </a:r>
            <a:endParaRPr lang="zh-CN" altLang="en-US" sz="2000"/>
          </a:p>
          <a:p>
            <a:r>
              <a:rPr lang="zh-CN" altLang="en-US" sz="2000"/>
              <a:t>    sess.run(train)</a:t>
            </a:r>
            <a:endParaRPr lang="zh-CN" altLang="en-US" sz="2000"/>
          </a:p>
          <a:p>
            <a:r>
              <a:rPr lang="zh-CN" altLang="en-US" sz="2000"/>
              <a:t>    if step % 20 == 0:</a:t>
            </a:r>
            <a:endParaRPr lang="zh-CN" altLang="en-US" sz="2000"/>
          </a:p>
          <a:p>
            <a:r>
              <a:rPr lang="zh-CN" altLang="en-US" sz="2000"/>
              <a:t>        print(step, sess.run(W), sess.run(b))</a:t>
            </a:r>
            <a:endParaRPr lang="zh-CN" altLang="en-US" sz="2000"/>
          </a:p>
          <a:p>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示例</a:t>
            </a:r>
            <a:r>
              <a:rPr lang="en-US" altLang="zh-CN" sz="3200">
                <a:sym typeface="+mn-ea"/>
              </a:rPr>
              <a:t>1</a:t>
            </a:r>
            <a:endParaRPr lang="en-US" altLang="zh-CN" sz="3200" b="1" smtClean="0">
              <a:solidFill>
                <a:schemeClr val="bg1"/>
              </a:solidFill>
              <a:latin typeface="+mj-lt"/>
              <a:ea typeface="+mj-ea"/>
              <a:cs typeface="+mj-cs"/>
              <a:sym typeface="+mn-ea"/>
            </a:endParaRPr>
          </a:p>
        </p:txBody>
      </p:sp>
    </p:spTree>
    <p:custDataLst>
      <p:tags r:id="rId2"/>
    </p:custDataLst>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492885" y="1323340"/>
            <a:ext cx="8183245" cy="706755"/>
          </a:xfrm>
          <a:prstGeom prst="rect">
            <a:avLst/>
          </a:prstGeom>
          <a:noFill/>
        </p:spPr>
        <p:txBody>
          <a:bodyPr wrap="square" rtlCol="0">
            <a:spAutoFit/>
          </a:bodyPr>
          <a:p>
            <a:r>
              <a:rPr lang="en-US" altLang="zh-CN" sz="2000"/>
              <a:t>tensorflow start example </a:t>
            </a:r>
            <a:r>
              <a:rPr lang="zh-CN" altLang="en-US" sz="2000"/>
              <a:t>续</a:t>
            </a:r>
            <a:endParaRPr lang="zh-CN" altLang="en-US" sz="2000"/>
          </a:p>
          <a:p>
            <a:r>
              <a:rPr lang="zh-CN" altLang="en-US" sz="2000"/>
              <a:t>运行结果：</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示例</a:t>
            </a:r>
            <a:r>
              <a:rPr lang="en-US" altLang="zh-CN" sz="3200">
                <a:sym typeface="+mn-ea"/>
              </a:rPr>
              <a:t>1</a:t>
            </a:r>
            <a:endParaRPr lang="en-US" altLang="zh-CN" sz="3200" b="1" smtClean="0">
              <a:solidFill>
                <a:schemeClr val="bg1"/>
              </a:solidFill>
              <a:latin typeface="+mj-lt"/>
              <a:ea typeface="+mj-ea"/>
              <a:cs typeface="+mj-cs"/>
              <a:sym typeface="+mn-ea"/>
            </a:endParaRPr>
          </a:p>
        </p:txBody>
      </p:sp>
      <p:pic>
        <p:nvPicPr>
          <p:cNvPr id="2" name="图片 1"/>
          <p:cNvPicPr>
            <a:picLocks noChangeAspect="1"/>
          </p:cNvPicPr>
          <p:nvPr/>
        </p:nvPicPr>
        <p:blipFill>
          <a:blip r:embed="rId2"/>
          <a:stretch>
            <a:fillRect/>
          </a:stretch>
        </p:blipFill>
        <p:spPr>
          <a:xfrm>
            <a:off x="1891030" y="2180590"/>
            <a:ext cx="6519545" cy="3809365"/>
          </a:xfrm>
          <a:prstGeom prst="rect">
            <a:avLst/>
          </a:prstGeom>
        </p:spPr>
      </p:pic>
    </p:spTree>
    <p:custDataLst>
      <p:tags r:id="rId3"/>
    </p:custDataLst>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480820" y="1323340"/>
            <a:ext cx="8183245" cy="4707890"/>
          </a:xfrm>
          <a:prstGeom prst="rect">
            <a:avLst/>
          </a:prstGeom>
          <a:noFill/>
        </p:spPr>
        <p:txBody>
          <a:bodyPr wrap="square" rtlCol="0">
            <a:spAutoFit/>
          </a:bodyPr>
          <a:p>
            <a:r>
              <a:rPr lang="en-US" altLang="zh-CN" sz="2000"/>
              <a:t>mnist:</a:t>
            </a:r>
            <a:endParaRPr lang="en-US" altLang="zh-CN" sz="2000"/>
          </a:p>
          <a:p>
            <a:r>
              <a:rPr lang="zh-CN" altLang="en-US" sz="2000"/>
              <a:t>当我们开始学习编程的时候，第一件事往往是学习打印"Hello World"。就好比编程入门有Hello World，机器学习入门有MNIST。</a:t>
            </a:r>
            <a:endParaRPr lang="zh-CN" altLang="en-US" sz="2000"/>
          </a:p>
          <a:p>
            <a:endParaRPr lang="zh-CN" altLang="en-US" sz="2000"/>
          </a:p>
          <a:p>
            <a:r>
              <a:rPr lang="zh-CN" altLang="en-US" sz="2000"/>
              <a:t>MNIST是一个入门级的计算机视觉数据集，它包含各种手写数字图片：</a:t>
            </a:r>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r>
              <a:rPr lang="zh-CN" altLang="en-US" sz="2000"/>
              <a:t>它也包含每一张图片对应的标签，告诉我们这个是数字几。比如，上面这四张图片的标签分别是5，0，4，1。</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示例</a:t>
            </a:r>
            <a:r>
              <a:rPr lang="en-US" altLang="zh-CN" sz="3200">
                <a:sym typeface="+mn-ea"/>
              </a:rPr>
              <a:t>2</a:t>
            </a:r>
            <a:endParaRPr lang="en-US" altLang="zh-CN" sz="3200" b="1" smtClean="0">
              <a:solidFill>
                <a:schemeClr val="bg1"/>
              </a:solidFill>
              <a:latin typeface="+mj-lt"/>
              <a:ea typeface="+mj-ea"/>
              <a:cs typeface="+mj-cs"/>
              <a:sym typeface="+mn-ea"/>
            </a:endParaRPr>
          </a:p>
        </p:txBody>
      </p:sp>
      <p:pic>
        <p:nvPicPr>
          <p:cNvPr id="2" name="图片 1"/>
          <p:cNvPicPr>
            <a:picLocks noChangeAspect="1"/>
          </p:cNvPicPr>
          <p:nvPr/>
        </p:nvPicPr>
        <p:blipFill>
          <a:blip r:embed="rId2"/>
          <a:stretch>
            <a:fillRect/>
          </a:stretch>
        </p:blipFill>
        <p:spPr>
          <a:xfrm>
            <a:off x="2305050" y="3114040"/>
            <a:ext cx="5813425" cy="1765935"/>
          </a:xfrm>
          <a:prstGeom prst="rect">
            <a:avLst/>
          </a:prstGeom>
        </p:spPr>
      </p:pic>
    </p:spTree>
    <p:custDataLst>
      <p:tags r:id="rId3"/>
    </p:custDataLst>
  </p:cSld>
  <p:clrMapOvr>
    <a:masterClrMapping/>
  </p:clrMapOvr>
  <p:transition>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59840" y="1360170"/>
            <a:ext cx="9460230" cy="4707890"/>
          </a:xfrm>
          <a:prstGeom prst="rect">
            <a:avLst/>
          </a:prstGeom>
          <a:noFill/>
        </p:spPr>
        <p:txBody>
          <a:bodyPr wrap="square" rtlCol="0">
            <a:spAutoFit/>
          </a:bodyPr>
          <a:p>
            <a:r>
              <a:rPr lang="en-US" altLang="zh-CN" sz="2000"/>
              <a:t>mnist:</a:t>
            </a:r>
            <a:endParaRPr lang="en-US" altLang="zh-CN" sz="2000"/>
          </a:p>
          <a:p>
            <a:r>
              <a:rPr lang="zh-CN" altLang="en-US" sz="2000"/>
              <a:t>MNIST数据集的官网是Yann LeCun's website</a:t>
            </a:r>
            <a:r>
              <a:rPr lang="en-US" altLang="zh-CN" sz="2000"/>
              <a:t>(http://yann.lecun.com/exdb/mnist/)</a:t>
            </a:r>
            <a:r>
              <a:rPr lang="zh-CN" altLang="en-US" sz="2000"/>
              <a:t>。</a:t>
            </a:r>
            <a:endParaRPr lang="zh-CN" altLang="en-US" sz="2000"/>
          </a:p>
          <a:p>
            <a:endParaRPr lang="zh-CN" altLang="en-US" sz="2000"/>
          </a:p>
          <a:p>
            <a:r>
              <a:rPr lang="zh-CN" altLang="en-US" sz="2000"/>
              <a:t>数据集分成两部分：60000行的训练数据集（mnist.train）和10000行的测试数据集（mnist.test）。</a:t>
            </a:r>
            <a:endParaRPr lang="zh-CN" altLang="en-US" sz="2000"/>
          </a:p>
          <a:p>
            <a:r>
              <a:rPr lang="zh-CN" altLang="en-US" sz="2000"/>
              <a:t>这样切分原因：在机器学习模型设计时必须有一个单独的测试数据集不用于训练而是用来评估这个模型的性能，从而更容易把设计的模型推广到其他数据集上（泛化）</a:t>
            </a:r>
            <a:endParaRPr lang="zh-CN" altLang="en-US" sz="2000"/>
          </a:p>
          <a:p>
            <a:endParaRPr lang="zh-CN" altLang="en-US" sz="2000"/>
          </a:p>
          <a:p>
            <a:r>
              <a:rPr lang="zh-CN" altLang="en-US" sz="2000"/>
              <a:t>数据中的每一个数据都有两部分组成：图片和标签</a:t>
            </a:r>
            <a:endParaRPr lang="zh-CN" altLang="en-US" sz="2000"/>
          </a:p>
          <a:p>
            <a:r>
              <a:rPr lang="zh-CN" altLang="en-US" sz="2000"/>
              <a:t>图片是由</a:t>
            </a:r>
            <a:r>
              <a:rPr lang="en-US" altLang="zh-CN" sz="2000"/>
              <a:t>28</a:t>
            </a:r>
            <a:r>
              <a:rPr lang="zh-CN" altLang="en-US" sz="2000"/>
              <a:t>像素</a:t>
            </a:r>
            <a:r>
              <a:rPr lang="en-US" altLang="zh-CN" sz="2000"/>
              <a:t>X28</a:t>
            </a:r>
            <a:r>
              <a:rPr lang="zh-CN" altLang="en-US" sz="2000"/>
              <a:t>像素组成，但是会被展开成</a:t>
            </a:r>
            <a:r>
              <a:rPr lang="en-US" altLang="zh-CN" sz="2000"/>
              <a:t> 28*28=784</a:t>
            </a:r>
            <a:r>
              <a:rPr lang="zh-CN" altLang="en-US" sz="2000"/>
              <a:t>的向量；</a:t>
            </a:r>
            <a:endParaRPr lang="zh-CN" altLang="en-US" sz="2000"/>
          </a:p>
          <a:p>
            <a:r>
              <a:rPr lang="zh-CN" altLang="en-US" sz="2000"/>
              <a:t>标签是介于</a:t>
            </a:r>
            <a:r>
              <a:rPr lang="en-US" altLang="zh-CN" sz="2000"/>
              <a:t>0</a:t>
            </a:r>
            <a:r>
              <a:rPr lang="zh-CN" altLang="en-US" sz="2000"/>
              <a:t>到</a:t>
            </a:r>
            <a:r>
              <a:rPr lang="en-US" altLang="zh-CN" sz="2000"/>
              <a:t>9</a:t>
            </a:r>
            <a:r>
              <a:rPr lang="zh-CN" altLang="en-US" sz="2000"/>
              <a:t>的一个数字，用来标识图片中的数字，本例中会使用</a:t>
            </a:r>
            <a:r>
              <a:rPr lang="en-US" altLang="zh-CN" sz="2000"/>
              <a:t>one-hot</a:t>
            </a:r>
            <a:r>
              <a:rPr lang="zh-CN" altLang="en-US" sz="2000"/>
              <a:t>向量进行表示成一个除了某一位的数字是1以外其余各维度数字都是0的数组。比如，标签0将表示成([1,0,0,0,0,0,0,0,0,0,0])</a:t>
            </a:r>
            <a:endParaRPr lang="zh-CN" altLang="en-US" sz="2000"/>
          </a:p>
          <a:p>
            <a:endParaRPr lang="zh-CN" altLang="en-US" sz="2000"/>
          </a:p>
          <a:p>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示例</a:t>
            </a:r>
            <a:r>
              <a:rPr lang="en-US" altLang="zh-CN" sz="3200">
                <a:sym typeface="+mn-ea"/>
              </a:rPr>
              <a:t>2</a:t>
            </a:r>
            <a:endParaRPr lang="en-US" altLang="zh-CN" sz="3200" b="1" smtClean="0">
              <a:solidFill>
                <a:schemeClr val="bg1"/>
              </a:solidFill>
              <a:latin typeface="+mj-lt"/>
              <a:ea typeface="+mj-ea"/>
              <a:cs typeface="+mj-cs"/>
              <a:sym typeface="+mn-ea"/>
            </a:endParaRPr>
          </a:p>
        </p:txBody>
      </p:sp>
    </p:spTree>
    <p:custDataLst>
      <p:tags r:id="rId2"/>
    </p:custDataLst>
  </p:cSld>
  <p:clrMapOvr>
    <a:masterClrMapping/>
  </p:clrMapOvr>
  <p:transition>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示例</a:t>
            </a:r>
            <a:r>
              <a:rPr lang="en-US" altLang="zh-CN" sz="3200">
                <a:sym typeface="+mn-ea"/>
              </a:rPr>
              <a:t>2</a:t>
            </a:r>
            <a:endParaRPr lang="en-US" altLang="zh-CN" sz="3200" b="1" smtClean="0">
              <a:solidFill>
                <a:schemeClr val="bg1"/>
              </a:solidFill>
              <a:latin typeface="+mj-lt"/>
              <a:ea typeface="+mj-ea"/>
              <a:cs typeface="+mj-cs"/>
              <a:sym typeface="+mn-ea"/>
            </a:endParaRPr>
          </a:p>
        </p:txBody>
      </p:sp>
      <p:pic>
        <p:nvPicPr>
          <p:cNvPr id="2" name="图片 1"/>
          <p:cNvPicPr>
            <a:picLocks noChangeAspect="1"/>
          </p:cNvPicPr>
          <p:nvPr/>
        </p:nvPicPr>
        <p:blipFill>
          <a:blip r:embed="rId2"/>
          <a:stretch>
            <a:fillRect/>
          </a:stretch>
        </p:blipFill>
        <p:spPr>
          <a:xfrm>
            <a:off x="317500" y="1541145"/>
            <a:ext cx="7264400" cy="4438650"/>
          </a:xfrm>
          <a:prstGeom prst="rect">
            <a:avLst/>
          </a:prstGeom>
        </p:spPr>
      </p:pic>
      <p:sp>
        <p:nvSpPr>
          <p:cNvPr id="4" name="文本框 3"/>
          <p:cNvSpPr txBox="1"/>
          <p:nvPr/>
        </p:nvSpPr>
        <p:spPr>
          <a:xfrm>
            <a:off x="7943215" y="1224280"/>
            <a:ext cx="3498850" cy="368300"/>
          </a:xfrm>
          <a:prstGeom prst="rect">
            <a:avLst/>
          </a:prstGeom>
          <a:noFill/>
        </p:spPr>
        <p:txBody>
          <a:bodyPr wrap="square" rtlCol="0">
            <a:spAutoFit/>
          </a:bodyPr>
          <a:p>
            <a:r>
              <a:rPr lang="zh-CN" altLang="en-US"/>
              <a:t>图片输入：</a:t>
            </a:r>
            <a:endParaRPr lang="zh-CN" altLang="en-US"/>
          </a:p>
        </p:txBody>
      </p:sp>
      <p:pic>
        <p:nvPicPr>
          <p:cNvPr id="5" name="图片 4"/>
          <p:cNvPicPr>
            <a:picLocks noChangeAspect="1"/>
          </p:cNvPicPr>
          <p:nvPr/>
        </p:nvPicPr>
        <p:blipFill>
          <a:blip r:embed="rId3"/>
          <a:stretch>
            <a:fillRect/>
          </a:stretch>
        </p:blipFill>
        <p:spPr>
          <a:xfrm>
            <a:off x="7755255" y="1666240"/>
            <a:ext cx="4171315" cy="1952625"/>
          </a:xfrm>
          <a:prstGeom prst="rect">
            <a:avLst/>
          </a:prstGeom>
        </p:spPr>
      </p:pic>
      <p:sp>
        <p:nvSpPr>
          <p:cNvPr id="6" name="文本框 5"/>
          <p:cNvSpPr txBox="1"/>
          <p:nvPr/>
        </p:nvSpPr>
        <p:spPr>
          <a:xfrm>
            <a:off x="8028940" y="4104640"/>
            <a:ext cx="2320925" cy="368300"/>
          </a:xfrm>
          <a:prstGeom prst="rect">
            <a:avLst/>
          </a:prstGeom>
          <a:noFill/>
        </p:spPr>
        <p:txBody>
          <a:bodyPr wrap="square" rtlCol="0">
            <a:spAutoFit/>
          </a:bodyPr>
          <a:p>
            <a:r>
              <a:rPr lang="zh-CN" altLang="en-US"/>
              <a:t>标签输入：</a:t>
            </a:r>
            <a:endParaRPr lang="zh-CN" altLang="en-US"/>
          </a:p>
        </p:txBody>
      </p:sp>
      <p:pic>
        <p:nvPicPr>
          <p:cNvPr id="7" name="图片 6"/>
          <p:cNvPicPr>
            <a:picLocks noChangeAspect="1"/>
          </p:cNvPicPr>
          <p:nvPr/>
        </p:nvPicPr>
        <p:blipFill>
          <a:blip r:embed="rId4"/>
          <a:stretch>
            <a:fillRect/>
          </a:stretch>
        </p:blipFill>
        <p:spPr>
          <a:xfrm>
            <a:off x="7755255" y="4472940"/>
            <a:ext cx="4171950" cy="1654810"/>
          </a:xfrm>
          <a:prstGeom prst="rect">
            <a:avLst/>
          </a:prstGeom>
        </p:spPr>
      </p:pic>
    </p:spTree>
    <p:custDataLst>
      <p:tags r:id="rId5"/>
    </p:custDataLst>
  </p:cSld>
  <p:clrMapOvr>
    <a:masterClrMapping/>
  </p:clrMapOvr>
  <p:transition>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59840" y="1360170"/>
            <a:ext cx="9460230" cy="5323205"/>
          </a:xfrm>
          <a:prstGeom prst="rect">
            <a:avLst/>
          </a:prstGeom>
          <a:noFill/>
        </p:spPr>
        <p:txBody>
          <a:bodyPr wrap="square" rtlCol="0">
            <a:spAutoFit/>
          </a:bodyPr>
          <a:p>
            <a:r>
              <a:rPr lang="en-US" altLang="zh-CN" sz="2000"/>
              <a:t>mnist softmax</a:t>
            </a:r>
            <a:r>
              <a:rPr lang="zh-CN" altLang="en-US" sz="2000"/>
              <a:t>回归模型</a:t>
            </a:r>
            <a:r>
              <a:rPr lang="en-US" altLang="zh-CN" sz="2000"/>
              <a:t>:</a:t>
            </a:r>
            <a:endParaRPr lang="en-US" altLang="zh-CN" sz="2000"/>
          </a:p>
          <a:p>
            <a:r>
              <a:rPr lang="zh-CN" altLang="en-US" sz="2000">
                <a:solidFill>
                  <a:srgbClr val="00B0F0"/>
                </a:solidFill>
                <a:sym typeface="+mn-ea"/>
              </a:rPr>
              <a:t>softmax模型可以用来给不同的对象分配概率。</a:t>
            </a:r>
            <a:endParaRPr lang="en-US" altLang="zh-CN" sz="2000"/>
          </a:p>
          <a:p>
            <a:r>
              <a:rPr lang="zh-CN" altLang="en-US" sz="2000"/>
              <a:t>MNIST的每一张图片都表示一个数字，从0到9。我们希望得到给定图片代表每个数字的概率。比如说，我们的模型可能推测一张包含9的图片代表数字9的概率是80%但是判断它是8的概率是5%（因为8和9都有上半部分的小圆），然后给予它代表其他数字的概率更小的值。</a:t>
            </a:r>
            <a:endParaRPr lang="zh-CN" altLang="en-US" sz="2000"/>
          </a:p>
          <a:p>
            <a:endParaRPr lang="zh-CN" altLang="en-US" sz="2000"/>
          </a:p>
          <a:p>
            <a:r>
              <a:rPr lang="zh-CN" altLang="en-US" sz="2000"/>
              <a:t>这是一个使用softmax回归（softmax regression）模型的经典案例。</a:t>
            </a:r>
            <a:endParaRPr lang="zh-CN" altLang="en-US" sz="2000"/>
          </a:p>
          <a:p>
            <a:r>
              <a:rPr lang="zh-CN" altLang="en-US" sz="2000"/>
              <a:t>即使在之后，我们训练更加精细的模型时，最后一步也需要用softmax来分配概率。</a:t>
            </a:r>
            <a:endParaRPr lang="zh-CN" altLang="en-US" sz="2000"/>
          </a:p>
          <a:p>
            <a:endParaRPr lang="zh-CN" altLang="en-US" sz="2000"/>
          </a:p>
          <a:p>
            <a:r>
              <a:rPr lang="en-US" altLang="zh-CN" sz="2000"/>
              <a:t>softmax</a:t>
            </a:r>
            <a:r>
              <a:rPr lang="zh-CN" altLang="en-US" sz="2000">
                <a:sym typeface="+mn-ea"/>
              </a:rPr>
              <a:t>计算过程使</a:t>
            </a:r>
            <a:r>
              <a:rPr lang="zh-CN" altLang="en-US" sz="2000"/>
              <a:t>用向量进行表示：用矩阵乘法和向量相加。</a:t>
            </a:r>
            <a:endParaRPr lang="zh-CN" altLang="en-US" sz="2000"/>
          </a:p>
          <a:p>
            <a:endParaRPr lang="zh-CN" altLang="en-US" sz="2000"/>
          </a:p>
          <a:p>
            <a:endParaRPr lang="zh-CN" altLang="en-US" sz="2000"/>
          </a:p>
          <a:p>
            <a:endParaRPr lang="zh-CN" altLang="en-US" sz="2000"/>
          </a:p>
          <a:p>
            <a:endParaRPr lang="zh-CN" altLang="en-US" sz="2000"/>
          </a:p>
          <a:p>
            <a:endParaRPr lang="zh-CN" altLang="en-US" sz="2000"/>
          </a:p>
          <a:p>
            <a:r>
              <a:rPr lang="zh-CN" altLang="en-US" sz="2000"/>
              <a:t>紧凑的写法：</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示例</a:t>
            </a:r>
            <a:r>
              <a:rPr lang="en-US" altLang="zh-CN" sz="3200">
                <a:sym typeface="+mn-ea"/>
              </a:rPr>
              <a:t>2</a:t>
            </a:r>
            <a:endParaRPr lang="en-US" altLang="zh-CN" sz="3200" b="1" smtClean="0">
              <a:solidFill>
                <a:schemeClr val="bg1"/>
              </a:solidFill>
              <a:latin typeface="+mj-lt"/>
              <a:ea typeface="+mj-ea"/>
              <a:cs typeface="+mj-cs"/>
              <a:sym typeface="+mn-ea"/>
            </a:endParaRPr>
          </a:p>
        </p:txBody>
      </p:sp>
      <p:pic>
        <p:nvPicPr>
          <p:cNvPr id="2" name="图片 1"/>
          <p:cNvPicPr>
            <a:picLocks noChangeAspect="1"/>
          </p:cNvPicPr>
          <p:nvPr/>
        </p:nvPicPr>
        <p:blipFill>
          <a:blip r:embed="rId2"/>
          <a:stretch>
            <a:fillRect/>
          </a:stretch>
        </p:blipFill>
        <p:spPr>
          <a:xfrm>
            <a:off x="1458595" y="4842510"/>
            <a:ext cx="3971290" cy="1076325"/>
          </a:xfrm>
          <a:prstGeom prst="rect">
            <a:avLst/>
          </a:prstGeom>
        </p:spPr>
      </p:pic>
      <p:pic>
        <p:nvPicPr>
          <p:cNvPr id="4" name="图片 3"/>
          <p:cNvPicPr>
            <a:picLocks noChangeAspect="1"/>
          </p:cNvPicPr>
          <p:nvPr/>
        </p:nvPicPr>
        <p:blipFill>
          <a:blip r:embed="rId3"/>
          <a:stretch>
            <a:fillRect/>
          </a:stretch>
        </p:blipFill>
        <p:spPr>
          <a:xfrm>
            <a:off x="2845435" y="6116320"/>
            <a:ext cx="2225040" cy="567055"/>
          </a:xfrm>
          <a:prstGeom prst="rect">
            <a:avLst/>
          </a:prstGeom>
        </p:spPr>
      </p:pic>
    </p:spTree>
    <p:custDataLst>
      <p:tags r:id="rId4"/>
    </p:custDataLst>
  </p:cSld>
  <p:clrMapOvr>
    <a:masterClrMapping/>
  </p:clrMapOvr>
  <p:transition>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59840" y="1360170"/>
            <a:ext cx="9460230" cy="5015865"/>
          </a:xfrm>
          <a:prstGeom prst="rect">
            <a:avLst/>
          </a:prstGeom>
          <a:noFill/>
        </p:spPr>
        <p:txBody>
          <a:bodyPr wrap="square" rtlCol="0">
            <a:spAutoFit/>
          </a:bodyPr>
          <a:p>
            <a:r>
              <a:rPr lang="en-US" altLang="zh-CN" sz="2000"/>
              <a:t>mnist softmax</a:t>
            </a:r>
            <a:r>
              <a:rPr lang="zh-CN" altLang="en-US" sz="2000"/>
              <a:t>回归模型</a:t>
            </a:r>
            <a:r>
              <a:rPr lang="en-US" altLang="zh-CN" sz="2000"/>
              <a:t>:</a:t>
            </a:r>
            <a:endParaRPr lang="en-US" altLang="zh-CN" sz="2000"/>
          </a:p>
          <a:p>
            <a:r>
              <a:rPr lang="zh-CN" altLang="en-US" sz="2000"/>
              <a:t>from tensorflow.examples.tutorials.mnist import input_data</a:t>
            </a:r>
            <a:endParaRPr lang="zh-CN" altLang="en-US" sz="2000"/>
          </a:p>
          <a:p>
            <a:r>
              <a:rPr lang="zh-CN" altLang="en-US" sz="2000"/>
              <a:t>import tensorflow as tf</a:t>
            </a:r>
            <a:endParaRPr lang="zh-CN" altLang="en-US" sz="2000"/>
          </a:p>
          <a:p>
            <a:r>
              <a:rPr lang="zh-CN" altLang="en-US" sz="2000"/>
              <a:t>MNIST_data_folder="D:\\Users\\Madhouse\\tensorflow\\data\\mnist"</a:t>
            </a:r>
            <a:endParaRPr lang="zh-CN" altLang="en-US" sz="2000"/>
          </a:p>
          <a:p>
            <a:r>
              <a:rPr lang="zh-CN" altLang="en-US" sz="2000"/>
              <a:t>mnist=input_data.read_data_sets(MNIST_data_folder,one_hot=True)</a:t>
            </a:r>
            <a:endParaRPr lang="zh-CN" altLang="en-US" sz="2000"/>
          </a:p>
          <a:p>
            <a:endParaRPr lang="zh-CN" altLang="en-US" sz="2000"/>
          </a:p>
          <a:p>
            <a:r>
              <a:rPr lang="zh-CN" altLang="en-US" sz="2000"/>
              <a:t>x= tf.placeholder("float", shape=[None, 784])</a:t>
            </a:r>
            <a:endParaRPr lang="zh-CN" altLang="en-US" sz="2000"/>
          </a:p>
          <a:p>
            <a:r>
              <a:rPr lang="zh-CN" altLang="en-US" sz="2000"/>
              <a:t>y_ = tf.placeholder("float", shape=[None, 10])</a:t>
            </a:r>
            <a:endParaRPr lang="zh-CN" altLang="en-US" sz="2000"/>
          </a:p>
          <a:p>
            <a:r>
              <a:rPr lang="zh-CN" altLang="en-US" sz="2000"/>
              <a:t>W = tf.Variable(tf.zeros([784, 10]))</a:t>
            </a:r>
            <a:endParaRPr lang="zh-CN" altLang="en-US" sz="2000"/>
          </a:p>
          <a:p>
            <a:r>
              <a:rPr lang="zh-CN" altLang="en-US" sz="2000"/>
              <a:t>b = tf.Variable(tf.zeros([10]))</a:t>
            </a:r>
            <a:endParaRPr lang="zh-CN" altLang="en-US" sz="2000"/>
          </a:p>
          <a:p>
            <a:endParaRPr lang="zh-CN" altLang="en-US" sz="2000"/>
          </a:p>
          <a:p>
            <a:r>
              <a:rPr lang="zh-CN" altLang="en-US" sz="2000"/>
              <a:t>y = tf.nn.softmax(tf.matmul(x,W) + b)</a:t>
            </a:r>
            <a:endParaRPr lang="zh-CN" altLang="en-US" sz="2000"/>
          </a:p>
          <a:p>
            <a:endParaRPr lang="zh-CN" altLang="en-US" sz="2000"/>
          </a:p>
          <a:p>
            <a:r>
              <a:rPr lang="zh-CN" altLang="en-US" sz="2000"/>
              <a:t>cross_entropy = -tf.reduce_sum(y_*tf.log(y))</a:t>
            </a:r>
            <a:endParaRPr lang="zh-CN" altLang="en-US" sz="2000"/>
          </a:p>
          <a:p>
            <a:r>
              <a:rPr lang="zh-CN" altLang="en-US" sz="2000"/>
              <a:t>train_step = tf.train.GradientDescentOptimizer(0.01).minimize(cross_entropy)</a:t>
            </a:r>
            <a:endParaRPr lang="zh-CN" altLang="en-US" sz="2000"/>
          </a:p>
          <a:p>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示例</a:t>
            </a:r>
            <a:r>
              <a:rPr lang="en-US" altLang="zh-CN" sz="3200">
                <a:sym typeface="+mn-ea"/>
              </a:rPr>
              <a:t>2</a:t>
            </a:r>
            <a:endParaRPr lang="en-US" altLang="zh-CN" sz="3200" b="1" smtClean="0">
              <a:solidFill>
                <a:schemeClr val="bg1"/>
              </a:solidFill>
              <a:latin typeface="+mj-lt"/>
              <a:ea typeface="+mj-ea"/>
              <a:cs typeface="+mj-cs"/>
              <a:sym typeface="+mn-ea"/>
            </a:endParaRPr>
          </a:p>
        </p:txBody>
      </p:sp>
    </p:spTree>
    <p:custDataLst>
      <p:tags r:id="rId2"/>
    </p:custData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84605" y="1717040"/>
            <a:ext cx="9909810" cy="3138170"/>
          </a:xfrm>
          <a:prstGeom prst="rect">
            <a:avLst/>
          </a:prstGeom>
          <a:noFill/>
        </p:spPr>
        <p:txBody>
          <a:bodyPr wrap="square" rtlCol="0">
            <a:spAutoFit/>
          </a:bodyPr>
          <a:p>
            <a:r>
              <a:rPr lang="zh-CN" altLang="en-US"/>
              <a:t>机器学习作为人工智能的一种类型，可以让软件根据大量的数据来对未来的情况进行阐述或预判。如今，领先的科技巨头无不在机器学习下予以极大投入。</a:t>
            </a:r>
            <a:endParaRPr lang="zh-CN" altLang="en-US"/>
          </a:p>
          <a:p>
            <a:endParaRPr lang="zh-CN" altLang="en-US"/>
          </a:p>
          <a:p>
            <a:r>
              <a:rPr lang="zh-CN" altLang="en-US"/>
              <a:t>Facebook、苹果、微软，甚至国内的百度。Google 自然也在其中。</a:t>
            </a:r>
            <a:endParaRPr lang="zh-CN" altLang="en-US"/>
          </a:p>
          <a:p>
            <a:endParaRPr lang="zh-CN" altLang="en-US"/>
          </a:p>
          <a:p>
            <a:r>
              <a:rPr lang="zh-CN" altLang="en-US"/>
              <a:t>「TensorFlow」是 Google 多年以来内部的机器学习系统。2015年11月9日，Google发布人工智能系统TensorFlow并宣布开源。</a:t>
            </a:r>
            <a:endParaRPr lang="zh-CN" altLang="en-US"/>
          </a:p>
          <a:p>
            <a:endParaRPr lang="zh-CN" altLang="en-US"/>
          </a:p>
          <a:p>
            <a:endParaRPr lang="zh-CN" altLang="en-US"/>
          </a:p>
          <a:p>
            <a:r>
              <a:rPr lang="zh-CN" altLang="en-US"/>
              <a:t>你正在阅读的项目可能会比 Android 系统更加深远地影响着世界！</a:t>
            </a:r>
            <a:endParaRPr lang="zh-CN" altLang="en-US"/>
          </a:p>
          <a:p>
            <a:endParaRPr lang="zh-CN" altLang="en-US"/>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a:t>
            </a:r>
            <a:r>
              <a:rPr lang="zh-CN" altLang="en-US" sz="3200">
                <a:sym typeface="+mn-ea"/>
              </a:rPr>
              <a:t>简介</a:t>
            </a:r>
            <a:endParaRPr lang="en-US" altLang="zh-CN" sz="3600" b="1" smtClean="0">
              <a:solidFill>
                <a:schemeClr val="bg1"/>
              </a:solidFill>
              <a:latin typeface="+mj-lt"/>
              <a:ea typeface="+mj-ea"/>
              <a:cs typeface="+mj-cs"/>
            </a:endParaRPr>
          </a:p>
        </p:txBody>
      </p:sp>
    </p:spTree>
    <p:custDataLst>
      <p:tags r:id="rId2"/>
    </p:custDataLst>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59840" y="1360170"/>
            <a:ext cx="9460230" cy="4092575"/>
          </a:xfrm>
          <a:prstGeom prst="rect">
            <a:avLst/>
          </a:prstGeom>
          <a:noFill/>
        </p:spPr>
        <p:txBody>
          <a:bodyPr wrap="square" rtlCol="0">
            <a:spAutoFit/>
          </a:bodyPr>
          <a:p>
            <a:r>
              <a:rPr lang="en-US" altLang="zh-CN" sz="2000"/>
              <a:t>mnist softmax</a:t>
            </a:r>
            <a:r>
              <a:rPr lang="zh-CN" altLang="en-US" sz="2000"/>
              <a:t>回归模型续</a:t>
            </a:r>
            <a:r>
              <a:rPr lang="en-US" altLang="zh-CN" sz="2000"/>
              <a:t>:</a:t>
            </a:r>
            <a:endParaRPr lang="en-US" altLang="zh-CN" sz="2000"/>
          </a:p>
          <a:p>
            <a:endParaRPr lang="zh-CN" altLang="en-US" sz="2000"/>
          </a:p>
          <a:p>
            <a:r>
              <a:rPr lang="zh-CN" altLang="en-US" sz="2000"/>
              <a:t>sess = tf.InteractiveSession()</a:t>
            </a:r>
            <a:endParaRPr lang="zh-CN" altLang="en-US" sz="2000"/>
          </a:p>
          <a:p>
            <a:r>
              <a:rPr lang="zh-CN" altLang="en-US" sz="2000"/>
              <a:t>sess.run(tf.global_variables_initializer())</a:t>
            </a:r>
            <a:endParaRPr lang="zh-CN" altLang="en-US" sz="2000"/>
          </a:p>
          <a:p>
            <a:endParaRPr lang="zh-CN" altLang="en-US" sz="2000"/>
          </a:p>
          <a:p>
            <a:r>
              <a:rPr lang="zh-CN" altLang="en-US" sz="2000"/>
              <a:t>for _ in range(1000):</a:t>
            </a:r>
            <a:endParaRPr lang="zh-CN" altLang="en-US" sz="2000"/>
          </a:p>
          <a:p>
            <a:r>
              <a:rPr lang="zh-CN" altLang="en-US" sz="2000"/>
              <a:t>    batch = mnist.train.next_batch(60)</a:t>
            </a:r>
            <a:endParaRPr lang="zh-CN" altLang="en-US" sz="2000"/>
          </a:p>
          <a:p>
            <a:r>
              <a:rPr lang="zh-CN" altLang="en-US" sz="2000"/>
              <a:t>    train_step.run(feed_dict={x: batch[0], y_ :batch[1]})</a:t>
            </a:r>
            <a:endParaRPr lang="zh-CN" altLang="en-US" sz="2000"/>
          </a:p>
          <a:p>
            <a:endParaRPr lang="zh-CN" altLang="en-US" sz="2000"/>
          </a:p>
          <a:p>
            <a:r>
              <a:rPr lang="zh-CN" altLang="en-US" sz="2000"/>
              <a:t>correct_prodiction = tf.equal(tf.argmax(y,1), tf.argmax(y_,1))</a:t>
            </a:r>
            <a:endParaRPr lang="zh-CN" altLang="en-US" sz="2000"/>
          </a:p>
          <a:p>
            <a:r>
              <a:rPr lang="zh-CN" altLang="en-US" sz="2000"/>
              <a:t>accuracy = tf.reduce_mean(tf.cast(correct_prodiction, "float"))</a:t>
            </a:r>
            <a:endParaRPr lang="zh-CN" altLang="en-US" sz="2000"/>
          </a:p>
          <a:p>
            <a:endParaRPr lang="zh-CN" altLang="en-US" sz="2000"/>
          </a:p>
          <a:p>
            <a:r>
              <a:rPr lang="zh-CN" altLang="en-US" sz="2000"/>
              <a:t>print(accuracy.eval(feed_dict={x:mnist.test.images, y_: mnist.test.labels}))</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示例</a:t>
            </a:r>
            <a:r>
              <a:rPr lang="en-US" altLang="zh-CN" sz="3200">
                <a:sym typeface="+mn-ea"/>
              </a:rPr>
              <a:t>2</a:t>
            </a:r>
            <a:endParaRPr lang="en-US" altLang="zh-CN" sz="3200" b="1" smtClean="0">
              <a:solidFill>
                <a:schemeClr val="bg1"/>
              </a:solidFill>
              <a:latin typeface="+mj-lt"/>
              <a:ea typeface="+mj-ea"/>
              <a:cs typeface="+mj-cs"/>
              <a:sym typeface="+mn-ea"/>
            </a:endParaRPr>
          </a:p>
        </p:txBody>
      </p:sp>
    </p:spTree>
    <p:custDataLst>
      <p:tags r:id="rId2"/>
    </p:custDataLst>
  </p:cSld>
  <p:clrMapOvr>
    <a:masterClrMapping/>
  </p:clrMapOvr>
  <p:transition>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69645" y="1652905"/>
            <a:ext cx="9460230" cy="398780"/>
          </a:xfrm>
          <a:prstGeom prst="rect">
            <a:avLst/>
          </a:prstGeom>
          <a:noFill/>
        </p:spPr>
        <p:txBody>
          <a:bodyPr wrap="square" rtlCol="0">
            <a:spAutoFit/>
          </a:bodyPr>
          <a:p>
            <a:r>
              <a:rPr lang="en-US" altLang="zh-CN" sz="2000"/>
              <a:t>mnist softmax</a:t>
            </a:r>
            <a:r>
              <a:rPr lang="zh-CN" altLang="en-US" sz="2000"/>
              <a:t>回归模型结果</a:t>
            </a:r>
            <a:r>
              <a:rPr lang="en-US" altLang="zh-CN" sz="2000"/>
              <a:t>:</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示例</a:t>
            </a:r>
            <a:r>
              <a:rPr lang="en-US" altLang="zh-CN" sz="3200">
                <a:sym typeface="+mn-ea"/>
              </a:rPr>
              <a:t>2</a:t>
            </a:r>
            <a:endParaRPr lang="en-US" altLang="zh-CN" sz="3200" b="1" smtClean="0">
              <a:solidFill>
                <a:schemeClr val="bg1"/>
              </a:solidFill>
              <a:latin typeface="+mj-lt"/>
              <a:ea typeface="+mj-ea"/>
              <a:cs typeface="+mj-cs"/>
              <a:sym typeface="+mn-ea"/>
            </a:endParaRPr>
          </a:p>
        </p:txBody>
      </p:sp>
      <p:pic>
        <p:nvPicPr>
          <p:cNvPr id="2" name="图片 1"/>
          <p:cNvPicPr>
            <a:picLocks noChangeAspect="1"/>
          </p:cNvPicPr>
          <p:nvPr/>
        </p:nvPicPr>
        <p:blipFill>
          <a:blip r:embed="rId2"/>
          <a:stretch>
            <a:fillRect/>
          </a:stretch>
        </p:blipFill>
        <p:spPr>
          <a:xfrm>
            <a:off x="969645" y="2642235"/>
            <a:ext cx="10041255" cy="2689225"/>
          </a:xfrm>
          <a:prstGeom prst="rect">
            <a:avLst/>
          </a:prstGeom>
        </p:spPr>
      </p:pic>
    </p:spTree>
    <p:custDataLst>
      <p:tags r:id="rId3"/>
    </p:custDataLst>
  </p:cSld>
  <p:clrMapOvr>
    <a:masterClrMapping/>
  </p:clrMapOvr>
  <p:transition>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94410" y="1211580"/>
            <a:ext cx="9460230" cy="706755"/>
          </a:xfrm>
          <a:prstGeom prst="rect">
            <a:avLst/>
          </a:prstGeom>
          <a:noFill/>
        </p:spPr>
        <p:txBody>
          <a:bodyPr wrap="square" rtlCol="0">
            <a:spAutoFit/>
          </a:bodyPr>
          <a:p>
            <a:r>
              <a:rPr lang="en-US" altLang="zh-CN" sz="2000"/>
              <a:t>mnist </a:t>
            </a:r>
            <a:r>
              <a:rPr lang="en-US" sz="2000"/>
              <a:t>cnn</a:t>
            </a:r>
            <a:r>
              <a:rPr lang="en-US" altLang="zh-CN" sz="2000"/>
              <a:t>:</a:t>
            </a:r>
            <a:endParaRPr lang="en-US" altLang="zh-CN" sz="2000"/>
          </a:p>
          <a:p>
            <a:r>
              <a:rPr lang="zh-CN" altLang="en-US" sz="2000"/>
              <a:t>一张黑白的 28×28 的手写数字图片，输入层的神经元就有784个，如下图所示：</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示例</a:t>
            </a:r>
            <a:r>
              <a:rPr lang="en-US" altLang="zh-CN" sz="3200">
                <a:sym typeface="+mn-ea"/>
              </a:rPr>
              <a:t>2</a:t>
            </a:r>
            <a:endParaRPr lang="en-US" altLang="zh-CN" sz="3200" b="1" smtClean="0">
              <a:solidFill>
                <a:schemeClr val="bg1"/>
              </a:solidFill>
              <a:latin typeface="+mj-lt"/>
              <a:ea typeface="+mj-ea"/>
              <a:cs typeface="+mj-cs"/>
              <a:sym typeface="+mn-ea"/>
            </a:endParaRPr>
          </a:p>
        </p:txBody>
      </p:sp>
      <p:pic>
        <p:nvPicPr>
          <p:cNvPr id="2" name="图片 1"/>
          <p:cNvPicPr>
            <a:picLocks noChangeAspect="1"/>
          </p:cNvPicPr>
          <p:nvPr/>
        </p:nvPicPr>
        <p:blipFill>
          <a:blip r:embed="rId2"/>
          <a:stretch>
            <a:fillRect/>
          </a:stretch>
        </p:blipFill>
        <p:spPr>
          <a:xfrm>
            <a:off x="2131060" y="1849120"/>
            <a:ext cx="6346190" cy="4976495"/>
          </a:xfrm>
          <a:prstGeom prst="rect">
            <a:avLst/>
          </a:prstGeom>
        </p:spPr>
      </p:pic>
    </p:spTree>
    <p:custDataLst>
      <p:tags r:id="rId3"/>
    </p:custDataLst>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69645" y="1652905"/>
            <a:ext cx="9460230" cy="3476625"/>
          </a:xfrm>
          <a:prstGeom prst="rect">
            <a:avLst/>
          </a:prstGeom>
          <a:noFill/>
        </p:spPr>
        <p:txBody>
          <a:bodyPr wrap="square" rtlCol="0">
            <a:spAutoFit/>
          </a:bodyPr>
          <a:p>
            <a:r>
              <a:rPr lang="en-US" altLang="zh-CN" sz="2000"/>
              <a:t>mnist </a:t>
            </a:r>
            <a:r>
              <a:rPr lang="en-US" sz="2000"/>
              <a:t>cnn</a:t>
            </a:r>
            <a:r>
              <a:rPr lang="en-US" altLang="zh-CN" sz="2000"/>
              <a:t>:</a:t>
            </a:r>
            <a:endParaRPr lang="en-US" altLang="zh-CN" sz="2000"/>
          </a:p>
          <a:p>
            <a:endParaRPr lang="zh-CN" altLang="en-US" sz="2000"/>
          </a:p>
          <a:p>
            <a:r>
              <a:rPr lang="zh-CN" altLang="en-US" sz="2000"/>
              <a:t>若在中间只使用一层隐藏层，参数 w 就有 784×15=11760 多个；若输入的是28×28 带有颜色的RGB格式的手写数字图片，输入神经元就有28×28×3=2352</a:t>
            </a:r>
            <a:endParaRPr lang="zh-CN" altLang="en-US" sz="2000"/>
          </a:p>
          <a:p>
            <a:r>
              <a:rPr lang="zh-CN" altLang="en-US" sz="2000"/>
              <a:t>个。这很容易看出使用全连接神经网络处理图像中的需要训练</a:t>
            </a:r>
            <a:r>
              <a:rPr lang="zh-CN" altLang="en-US" sz="2000">
                <a:solidFill>
                  <a:srgbClr val="00B0F0"/>
                </a:solidFill>
              </a:rPr>
              <a:t>参数过多</a:t>
            </a:r>
            <a:r>
              <a:rPr lang="zh-CN" altLang="en-US" sz="2000"/>
              <a:t>的问题。</a:t>
            </a:r>
            <a:endParaRPr lang="zh-CN" altLang="en-US" sz="2000"/>
          </a:p>
          <a:p>
            <a:endParaRPr lang="zh-CN" altLang="en-US" sz="2000"/>
          </a:p>
          <a:p>
            <a:r>
              <a:rPr lang="zh-CN" altLang="en-US" sz="2000"/>
              <a:t>卷积神经网络（Convolutional Neural Network,CNN）中，卷积层的神经元只与前一层的部分神经元节点相连，即它的神经元间的连接是非全连接的，且同一层中某些神经元之间的连接的权重 w 和偏移 b 是共享的（即相同的），这样大量地减少了需要训练参数的数量。</a:t>
            </a:r>
            <a:endParaRPr lang="zh-CN" altLang="en-US" sz="2000"/>
          </a:p>
          <a:p>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示例</a:t>
            </a:r>
            <a:r>
              <a:rPr lang="en-US" altLang="zh-CN" sz="3200">
                <a:sym typeface="+mn-ea"/>
              </a:rPr>
              <a:t>2</a:t>
            </a:r>
            <a:endParaRPr lang="en-US" altLang="zh-CN" sz="3200" b="1" smtClean="0">
              <a:solidFill>
                <a:schemeClr val="bg1"/>
              </a:solidFill>
              <a:latin typeface="+mj-lt"/>
              <a:ea typeface="+mj-ea"/>
              <a:cs typeface="+mj-cs"/>
              <a:sym typeface="+mn-ea"/>
            </a:endParaRPr>
          </a:p>
        </p:txBody>
      </p:sp>
    </p:spTree>
    <p:custDataLst>
      <p:tags r:id="rId2"/>
    </p:custData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69645" y="1652905"/>
            <a:ext cx="9460230" cy="4092575"/>
          </a:xfrm>
          <a:prstGeom prst="rect">
            <a:avLst/>
          </a:prstGeom>
          <a:noFill/>
        </p:spPr>
        <p:txBody>
          <a:bodyPr wrap="square" rtlCol="0">
            <a:spAutoFit/>
          </a:bodyPr>
          <a:p>
            <a:r>
              <a:rPr lang="en-US" altLang="zh-CN" sz="2000"/>
              <a:t>mnist </a:t>
            </a:r>
            <a:r>
              <a:rPr lang="en-US" sz="2000"/>
              <a:t>cnn</a:t>
            </a:r>
            <a:r>
              <a:rPr lang="en-US" altLang="zh-CN" sz="2000"/>
              <a:t>:</a:t>
            </a:r>
            <a:endParaRPr lang="en-US" altLang="zh-CN" sz="2000"/>
          </a:p>
          <a:p>
            <a:r>
              <a:rPr lang="zh-CN" altLang="en-US" sz="2000"/>
              <a:t>卷积神经网络CNN的结构一般包含这几个层：</a:t>
            </a:r>
            <a:endParaRPr lang="zh-CN" altLang="en-US" sz="2000"/>
          </a:p>
          <a:p>
            <a:r>
              <a:rPr lang="zh-CN" altLang="en-US" sz="2000"/>
              <a:t>    输入层：用于数据的输入</a:t>
            </a:r>
            <a:endParaRPr lang="zh-CN" altLang="en-US" sz="2000"/>
          </a:p>
          <a:p>
            <a:r>
              <a:rPr lang="zh-CN" altLang="en-US" sz="2000"/>
              <a:t>    卷积层：使用卷积核进行特征提取和特征映射</a:t>
            </a:r>
            <a:endParaRPr lang="zh-CN" altLang="en-US" sz="2000"/>
          </a:p>
          <a:p>
            <a:r>
              <a:rPr lang="zh-CN" altLang="en-US" sz="2000"/>
              <a:t>    激励层：由于卷积也是一种线性运算，因此需要增加非线性映射</a:t>
            </a:r>
            <a:endParaRPr lang="zh-CN" altLang="en-US" sz="2000"/>
          </a:p>
          <a:p>
            <a:r>
              <a:rPr lang="zh-CN" altLang="en-US" sz="2000"/>
              <a:t>    池化层：进行下采样，对特征图稀疏处理，减少数据运算量。</a:t>
            </a:r>
            <a:endParaRPr lang="zh-CN" altLang="en-US" sz="2000"/>
          </a:p>
          <a:p>
            <a:r>
              <a:rPr lang="zh-CN" altLang="en-US" sz="2000"/>
              <a:t>    全连接层：通常在CNN的尾部进行重新拟合，减少特征信息的损失</a:t>
            </a:r>
            <a:endParaRPr lang="zh-CN" altLang="en-US" sz="2000"/>
          </a:p>
          <a:p>
            <a:r>
              <a:rPr lang="zh-CN" altLang="en-US" sz="2000"/>
              <a:t>    输出层：用于输出结果</a:t>
            </a:r>
            <a:endParaRPr lang="zh-CN" altLang="en-US" sz="2000"/>
          </a:p>
          <a:p>
            <a:endParaRPr lang="zh-CN" altLang="en-US" sz="2000"/>
          </a:p>
          <a:p>
            <a:r>
              <a:rPr lang="zh-CN" altLang="en-US" sz="2000"/>
              <a:t>中间还可以使用一些其他的功能层:</a:t>
            </a:r>
            <a:endParaRPr lang="zh-CN" altLang="en-US" sz="2000"/>
          </a:p>
          <a:p>
            <a:r>
              <a:rPr lang="zh-CN" altLang="en-US" sz="2000"/>
              <a:t>    归一化层（Batch Normalization）：在CNN中对特征的归一化</a:t>
            </a:r>
            <a:endParaRPr lang="zh-CN" altLang="en-US" sz="2000"/>
          </a:p>
          <a:p>
            <a:r>
              <a:rPr lang="zh-CN" altLang="en-US" sz="2000"/>
              <a:t>    切分层：对某些（图片）数据的进行分区域的单独学习</a:t>
            </a:r>
            <a:endParaRPr lang="zh-CN" altLang="en-US" sz="2000"/>
          </a:p>
          <a:p>
            <a:r>
              <a:rPr lang="zh-CN" altLang="en-US" sz="2000"/>
              <a:t>    融合层：对独立进行特征学习的分支进行融合</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示例</a:t>
            </a:r>
            <a:r>
              <a:rPr lang="en-US" altLang="zh-CN" sz="3200">
                <a:sym typeface="+mn-ea"/>
              </a:rPr>
              <a:t>2</a:t>
            </a:r>
            <a:endParaRPr lang="en-US" altLang="zh-CN" sz="3200" b="1" smtClean="0">
              <a:solidFill>
                <a:schemeClr val="bg1"/>
              </a:solidFill>
              <a:latin typeface="+mj-lt"/>
              <a:ea typeface="+mj-ea"/>
              <a:cs typeface="+mj-cs"/>
              <a:sym typeface="+mn-ea"/>
            </a:endParaRPr>
          </a:p>
        </p:txBody>
      </p:sp>
    </p:spTree>
    <p:custDataLst>
      <p:tags r:id="rId2"/>
    </p:custDataLst>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11835" y="1211580"/>
            <a:ext cx="4266565" cy="4092575"/>
          </a:xfrm>
          <a:prstGeom prst="rect">
            <a:avLst/>
          </a:prstGeom>
          <a:noFill/>
        </p:spPr>
        <p:txBody>
          <a:bodyPr wrap="square" rtlCol="0">
            <a:spAutoFit/>
          </a:bodyPr>
          <a:p>
            <a:r>
              <a:rPr lang="en-US" altLang="zh-CN" sz="2000"/>
              <a:t>mnist </a:t>
            </a:r>
            <a:r>
              <a:rPr lang="en-US" sz="2000"/>
              <a:t>cnn </a:t>
            </a:r>
            <a:r>
              <a:rPr lang="zh-CN" altLang="en-US" sz="2000"/>
              <a:t>卷积层</a:t>
            </a:r>
            <a:r>
              <a:rPr lang="en-US" altLang="zh-CN" sz="2000"/>
              <a:t>:</a:t>
            </a:r>
            <a:endParaRPr lang="en-US" altLang="zh-CN" sz="2000"/>
          </a:p>
          <a:p>
            <a:r>
              <a:rPr lang="en-US" altLang="zh-CN" sz="2000"/>
              <a:t>隐藏层中的神经元具有一个固定大小的感受视野去感受上一层的部分特征。在全连接神经网络中，隐藏层中的神经元的感受视野足够大乃至可以看到上一层的所有特征。</a:t>
            </a:r>
            <a:endParaRPr lang="en-US" altLang="zh-CN" sz="2000"/>
          </a:p>
          <a:p>
            <a:endParaRPr lang="en-US" altLang="zh-CN" sz="2000"/>
          </a:p>
          <a:p>
            <a:r>
              <a:rPr lang="en-US" altLang="zh-CN" sz="2000"/>
              <a:t>而在卷积神经网络中，隐藏层中的神经元的感受视野比较小，只能看到上一次的部分特征，上一层的其他特征可以通过平移感受视野来得到同一层的其他神经元</a:t>
            </a:r>
            <a:r>
              <a:rPr lang="zh-CN" altLang="en-US" sz="2000"/>
              <a:t>。</a:t>
            </a:r>
            <a:endParaRPr lang="en-US" altLang="zh-CN" sz="2000"/>
          </a:p>
          <a:p>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示例</a:t>
            </a:r>
            <a:r>
              <a:rPr lang="en-US" altLang="zh-CN" sz="3200">
                <a:sym typeface="+mn-ea"/>
              </a:rPr>
              <a:t>2</a:t>
            </a:r>
            <a:endParaRPr lang="en-US" altLang="zh-CN" sz="3200" b="1" smtClean="0">
              <a:solidFill>
                <a:schemeClr val="bg1"/>
              </a:solidFill>
              <a:latin typeface="+mj-lt"/>
              <a:ea typeface="+mj-ea"/>
              <a:cs typeface="+mj-cs"/>
              <a:sym typeface="+mn-ea"/>
            </a:endParaRPr>
          </a:p>
        </p:txBody>
      </p:sp>
      <p:pic>
        <p:nvPicPr>
          <p:cNvPr id="2" name="图片 1" descr="cnn"/>
          <p:cNvPicPr>
            <a:picLocks noChangeAspect="1"/>
          </p:cNvPicPr>
          <p:nvPr/>
        </p:nvPicPr>
        <p:blipFill>
          <a:blip r:embed="rId2"/>
          <a:stretch>
            <a:fillRect/>
          </a:stretch>
        </p:blipFill>
        <p:spPr>
          <a:xfrm>
            <a:off x="5052060" y="1211580"/>
            <a:ext cx="6910070" cy="5044440"/>
          </a:xfrm>
          <a:prstGeom prst="rect">
            <a:avLst/>
          </a:prstGeom>
        </p:spPr>
      </p:pic>
    </p:spTree>
    <p:custDataLst>
      <p:tags r:id="rId3"/>
    </p:custDataLst>
  </p:cSld>
  <p:clrMapOvr>
    <a:masterClrMapping/>
  </p:clrMapOvr>
  <p:transition>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11835" y="1211580"/>
            <a:ext cx="11401425" cy="4399915"/>
          </a:xfrm>
          <a:prstGeom prst="rect">
            <a:avLst/>
          </a:prstGeom>
          <a:noFill/>
        </p:spPr>
        <p:txBody>
          <a:bodyPr wrap="square" rtlCol="0">
            <a:spAutoFit/>
          </a:bodyPr>
          <a:p>
            <a:r>
              <a:rPr lang="en-US" altLang="zh-CN" sz="2000"/>
              <a:t>mnist </a:t>
            </a:r>
            <a:r>
              <a:rPr lang="en-US" sz="2000"/>
              <a:t>cnn </a:t>
            </a:r>
            <a:r>
              <a:rPr lang="zh-CN" altLang="en-US" sz="2000"/>
              <a:t>池化</a:t>
            </a:r>
            <a:r>
              <a:rPr lang="zh-CN" altLang="en-US" sz="2000"/>
              <a:t>层</a:t>
            </a:r>
            <a:r>
              <a:rPr lang="en-US" altLang="zh-CN" sz="2000"/>
              <a:t>:</a:t>
            </a:r>
            <a:endParaRPr lang="en-US" altLang="zh-CN" sz="2000"/>
          </a:p>
          <a:p>
            <a:r>
              <a:rPr lang="en-US" altLang="zh-CN" sz="2000"/>
              <a:t>当输入经过卷积层时，若感受视野比较小，布长stride比较小，得到的feature map （特征图）还是比较大，可以通过池化层来对每一个 feature map 进行降维操作，输出的深度还是不变的，依然为 feature map 的个数。</a:t>
            </a:r>
            <a:endParaRPr lang="en-US" altLang="zh-CN" sz="2000"/>
          </a:p>
          <a:p>
            <a:endParaRPr lang="en-US" altLang="zh-CN" sz="2000"/>
          </a:p>
          <a:p>
            <a:r>
              <a:rPr lang="en-US" altLang="zh-CN" sz="2000"/>
              <a:t>池化层也有一个“池化视野（filter）”</a:t>
            </a:r>
            <a:endParaRPr lang="en-US" altLang="zh-CN" sz="2000"/>
          </a:p>
          <a:p>
            <a:r>
              <a:rPr lang="en-US" altLang="zh-CN" sz="2000"/>
              <a:t>来对feature map矩阵进行扫描，对</a:t>
            </a:r>
            <a:endParaRPr lang="en-US" altLang="zh-CN" sz="2000"/>
          </a:p>
          <a:p>
            <a:r>
              <a:rPr lang="en-US" altLang="zh-CN" sz="2000"/>
              <a:t>“池化视野”中的矩阵值进行计算，一</a:t>
            </a:r>
            <a:endParaRPr lang="en-US" altLang="zh-CN" sz="2000"/>
          </a:p>
          <a:p>
            <a:r>
              <a:rPr lang="en-US" altLang="zh-CN" sz="2000"/>
              <a:t>般有两种计算方式：</a:t>
            </a:r>
            <a:endParaRPr lang="en-US" altLang="zh-CN" sz="2000"/>
          </a:p>
          <a:p>
            <a:endParaRPr lang="en-US" altLang="zh-CN" sz="2000"/>
          </a:p>
          <a:p>
            <a:r>
              <a:rPr lang="en-US" altLang="zh-CN" sz="2000"/>
              <a:t>Max pooling：</a:t>
            </a:r>
            <a:endParaRPr lang="en-US" altLang="zh-CN" sz="2000"/>
          </a:p>
          <a:p>
            <a:r>
              <a:rPr lang="en-US" altLang="zh-CN" sz="2000"/>
              <a:t>取“池化视野”矩阵中的最大值</a:t>
            </a:r>
            <a:endParaRPr lang="en-US" altLang="zh-CN" sz="2000"/>
          </a:p>
          <a:p>
            <a:r>
              <a:rPr lang="en-US" altLang="zh-CN" sz="2000"/>
              <a:t>Average pooling：</a:t>
            </a:r>
            <a:endParaRPr lang="en-US" altLang="zh-CN" sz="2000"/>
          </a:p>
          <a:p>
            <a:r>
              <a:rPr lang="en-US" altLang="zh-CN" sz="2000"/>
              <a:t>取“池化视野”矩阵中的平均值</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示例</a:t>
            </a:r>
            <a:r>
              <a:rPr lang="en-US" altLang="zh-CN" sz="3200">
                <a:sym typeface="+mn-ea"/>
              </a:rPr>
              <a:t>2</a:t>
            </a:r>
            <a:endParaRPr lang="en-US" altLang="zh-CN" sz="3200" b="1" smtClean="0">
              <a:solidFill>
                <a:schemeClr val="bg1"/>
              </a:solidFill>
              <a:latin typeface="+mj-lt"/>
              <a:ea typeface="+mj-ea"/>
              <a:cs typeface="+mj-cs"/>
              <a:sym typeface="+mn-ea"/>
            </a:endParaRPr>
          </a:p>
        </p:txBody>
      </p:sp>
      <p:pic>
        <p:nvPicPr>
          <p:cNvPr id="4" name="图片 3"/>
          <p:cNvPicPr>
            <a:picLocks noChangeAspect="1"/>
          </p:cNvPicPr>
          <p:nvPr/>
        </p:nvPicPr>
        <p:blipFill>
          <a:blip r:embed="rId2"/>
          <a:stretch>
            <a:fillRect/>
          </a:stretch>
        </p:blipFill>
        <p:spPr>
          <a:xfrm>
            <a:off x="4867275" y="2793365"/>
            <a:ext cx="7245985" cy="3790315"/>
          </a:xfrm>
          <a:prstGeom prst="rect">
            <a:avLst/>
          </a:prstGeom>
        </p:spPr>
      </p:pic>
    </p:spTree>
    <p:custDataLst>
      <p:tags r:id="rId3"/>
    </p:custDataLst>
  </p:cSld>
  <p:clrMapOvr>
    <a:masterClrMapping/>
  </p:clrMapOvr>
  <p:transition>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11835" y="1211580"/>
            <a:ext cx="11401425" cy="5323205"/>
          </a:xfrm>
          <a:prstGeom prst="rect">
            <a:avLst/>
          </a:prstGeom>
          <a:noFill/>
        </p:spPr>
        <p:txBody>
          <a:bodyPr wrap="square" rtlCol="0">
            <a:spAutoFit/>
          </a:bodyPr>
          <a:p>
            <a:r>
              <a:rPr lang="en-US" altLang="zh-CN" sz="2000"/>
              <a:t>mnist </a:t>
            </a:r>
            <a:r>
              <a:rPr lang="en-US" sz="2000"/>
              <a:t>cnn</a:t>
            </a:r>
            <a:r>
              <a:rPr lang="en-US" altLang="zh-CN" sz="2000"/>
              <a:t>:</a:t>
            </a:r>
            <a:endParaRPr lang="en-US" altLang="zh-CN" sz="2000"/>
          </a:p>
          <a:p>
            <a:r>
              <a:rPr lang="zh-CN" altLang="en-US" sz="2000"/>
              <a:t>from tensorflow.examples.tutorials.mnist import input_data</a:t>
            </a:r>
            <a:endParaRPr lang="zh-CN" altLang="en-US" sz="2000"/>
          </a:p>
          <a:p>
            <a:r>
              <a:rPr lang="zh-CN" altLang="en-US" sz="2000"/>
              <a:t>import tensorflow as tf</a:t>
            </a:r>
            <a:endParaRPr lang="zh-CN" altLang="en-US" sz="2000"/>
          </a:p>
          <a:p>
            <a:r>
              <a:rPr lang="zh-CN" altLang="en-US" sz="2000"/>
              <a:t>MNIST_data_folder="D:\\Users\\Madhouse\\tensorflow\\data\\mnist"</a:t>
            </a:r>
            <a:endParaRPr lang="zh-CN" altLang="en-US" sz="2000"/>
          </a:p>
          <a:p>
            <a:r>
              <a:rPr lang="zh-CN" altLang="en-US" sz="2000"/>
              <a:t>mnist=input_data.read_data_sets(MNIST_data_folder,one_hot=True)</a:t>
            </a:r>
            <a:endParaRPr lang="zh-CN" altLang="en-US" sz="2000"/>
          </a:p>
          <a:p>
            <a:endParaRPr lang="zh-CN" altLang="en-US" sz="2000"/>
          </a:p>
          <a:p>
            <a:r>
              <a:rPr lang="zh-CN" altLang="en-US" sz="2000"/>
              <a:t>def weigth_variable(shape):</a:t>
            </a:r>
            <a:endParaRPr lang="zh-CN" altLang="en-US" sz="2000"/>
          </a:p>
          <a:p>
            <a:r>
              <a:rPr lang="zh-CN" altLang="en-US" sz="2000"/>
              <a:t>    initial = tf.truncated_normal(shape, stddev=0.1)</a:t>
            </a:r>
            <a:endParaRPr lang="zh-CN" altLang="en-US" sz="2000"/>
          </a:p>
          <a:p>
            <a:r>
              <a:rPr lang="zh-CN" altLang="en-US" sz="2000"/>
              <a:t>    return tf.Variable(initial)</a:t>
            </a:r>
            <a:endParaRPr lang="zh-CN" altLang="en-US" sz="2000"/>
          </a:p>
          <a:p>
            <a:r>
              <a:rPr lang="zh-CN" altLang="en-US" sz="2000"/>
              <a:t>def bias_variable(shape):</a:t>
            </a:r>
            <a:endParaRPr lang="zh-CN" altLang="en-US" sz="2000"/>
          </a:p>
          <a:p>
            <a:r>
              <a:rPr lang="zh-CN" altLang="en-US" sz="2000"/>
              <a:t>    initial = tf.constant(0.1, shape=shape)</a:t>
            </a:r>
            <a:endParaRPr lang="zh-CN" altLang="en-US" sz="2000"/>
          </a:p>
          <a:p>
            <a:r>
              <a:rPr lang="zh-CN" altLang="en-US" sz="2000"/>
              <a:t>    return tf.Variable(initial)</a:t>
            </a:r>
            <a:endParaRPr lang="zh-CN" altLang="en-US" sz="2000"/>
          </a:p>
          <a:p>
            <a:r>
              <a:rPr lang="zh-CN" altLang="en-US" sz="2000"/>
              <a:t>def conv2d(x, W):</a:t>
            </a:r>
            <a:endParaRPr lang="zh-CN" altLang="en-US" sz="2000"/>
          </a:p>
          <a:p>
            <a:r>
              <a:rPr lang="zh-CN" altLang="en-US" sz="2000"/>
              <a:t>    return tf.nn.conv2d(x, W, strides=[1, 1, 1, 1], padding='SAME')</a:t>
            </a:r>
            <a:endParaRPr lang="zh-CN" altLang="en-US" sz="2000"/>
          </a:p>
          <a:p>
            <a:r>
              <a:rPr lang="zh-CN" altLang="en-US" sz="2000"/>
              <a:t>def max_pool_2x2(x):</a:t>
            </a:r>
            <a:endParaRPr lang="zh-CN" altLang="en-US" sz="2000"/>
          </a:p>
          <a:p>
            <a:r>
              <a:rPr lang="zh-CN" altLang="en-US" sz="2000"/>
              <a:t>    return tf.nn.max_pool(x, ksize=[1, 2, 2, 1], </a:t>
            </a:r>
            <a:endParaRPr lang="zh-CN" altLang="en-US" sz="2000"/>
          </a:p>
          <a:p>
            <a:r>
              <a:rPr lang="zh-CN" altLang="en-US" sz="2000"/>
              <a:t>                         strides=[1, 2, 2, 1], padding='SAME')</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示例</a:t>
            </a:r>
            <a:r>
              <a:rPr lang="en-US" altLang="zh-CN" sz="3200">
                <a:sym typeface="+mn-ea"/>
              </a:rPr>
              <a:t>2</a:t>
            </a:r>
            <a:endParaRPr lang="en-US" altLang="zh-CN" sz="3200" b="1" smtClean="0">
              <a:solidFill>
                <a:schemeClr val="bg1"/>
              </a:solidFill>
              <a:latin typeface="+mj-lt"/>
              <a:ea typeface="+mj-ea"/>
              <a:cs typeface="+mj-cs"/>
              <a:sym typeface="+mn-ea"/>
            </a:endParaRPr>
          </a:p>
        </p:txBody>
      </p:sp>
    </p:spTree>
    <p:custDataLst>
      <p:tags r:id="rId2"/>
    </p:custDataLst>
  </p:cSld>
  <p:clrMapOvr>
    <a:masterClrMapping/>
  </p:clrMapOvr>
  <p:transition>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11835" y="1211580"/>
            <a:ext cx="11401425" cy="5631180"/>
          </a:xfrm>
          <a:prstGeom prst="rect">
            <a:avLst/>
          </a:prstGeom>
          <a:noFill/>
        </p:spPr>
        <p:txBody>
          <a:bodyPr wrap="square" rtlCol="0">
            <a:spAutoFit/>
          </a:bodyPr>
          <a:p>
            <a:r>
              <a:rPr lang="zh-CN" altLang="en-US" sz="2000"/>
              <a:t>x= tf.placeholder("float", shape=[None, 784])</a:t>
            </a:r>
            <a:endParaRPr lang="zh-CN" altLang="en-US" sz="2000"/>
          </a:p>
          <a:p>
            <a:r>
              <a:rPr lang="zh-CN" altLang="en-US" sz="2000"/>
              <a:t>y_ = tf.placeholder("float", shape=[None, 10])</a:t>
            </a:r>
            <a:endParaRPr lang="zh-CN" altLang="en-US" sz="2000"/>
          </a:p>
          <a:p>
            <a:r>
              <a:rPr lang="zh-CN" altLang="en-US" sz="2000"/>
              <a:t>x_image = tf.reshape(x, [-1, 28, 28, 1])</a:t>
            </a:r>
            <a:endParaRPr lang="zh-CN" altLang="en-US" sz="2000"/>
          </a:p>
          <a:p>
            <a:endParaRPr lang="zh-CN" altLang="en-US" sz="2000"/>
          </a:p>
          <a:p>
            <a:r>
              <a:rPr lang="zh-CN" altLang="en-US" sz="2000"/>
              <a:t>W_conv1 = weigth_variable([5, 5, 1, 32])</a:t>
            </a:r>
            <a:endParaRPr lang="zh-CN" altLang="en-US" sz="2000"/>
          </a:p>
          <a:p>
            <a:r>
              <a:rPr lang="zh-CN" altLang="en-US" sz="2000"/>
              <a:t>b_conv1 = bias_variable([32])</a:t>
            </a:r>
            <a:endParaRPr lang="zh-CN" altLang="en-US" sz="2000"/>
          </a:p>
          <a:p>
            <a:r>
              <a:rPr lang="zh-CN" altLang="en-US" sz="2000"/>
              <a:t>h_conv1 = tf.nn.relu(conv2d(x_image, W_conv1) + b_conv1)</a:t>
            </a:r>
            <a:endParaRPr lang="zh-CN" altLang="en-US" sz="2000"/>
          </a:p>
          <a:p>
            <a:r>
              <a:rPr lang="zh-CN" altLang="en-US" sz="2000"/>
              <a:t>h_pool1 = max_pool_2x2(h_conv1)</a:t>
            </a:r>
            <a:endParaRPr lang="zh-CN" altLang="en-US" sz="2000"/>
          </a:p>
          <a:p>
            <a:endParaRPr lang="zh-CN" altLang="en-US" sz="2000"/>
          </a:p>
          <a:p>
            <a:r>
              <a:rPr lang="zh-CN" altLang="en-US" sz="2000"/>
              <a:t>W_conv2 = weigth_variable([5, 5, 32, 64])</a:t>
            </a:r>
            <a:endParaRPr lang="zh-CN" altLang="en-US" sz="2000"/>
          </a:p>
          <a:p>
            <a:r>
              <a:rPr lang="zh-CN" altLang="en-US" sz="2000"/>
              <a:t>b_conv2 = bias_variable([64])</a:t>
            </a:r>
            <a:endParaRPr lang="zh-CN" altLang="en-US" sz="2000"/>
          </a:p>
          <a:p>
            <a:r>
              <a:rPr lang="zh-CN" altLang="en-US" sz="2000"/>
              <a:t>h_conv2 = tf.nn.relu(conv2d(h_pool1, W_conv2) + b_conv2)</a:t>
            </a:r>
            <a:endParaRPr lang="zh-CN" altLang="en-US" sz="2000"/>
          </a:p>
          <a:p>
            <a:r>
              <a:rPr lang="zh-CN" altLang="en-US" sz="2000"/>
              <a:t>h_pool2 = max_pool_2x2(h_conv2)</a:t>
            </a:r>
            <a:endParaRPr lang="zh-CN" altLang="en-US" sz="2000"/>
          </a:p>
          <a:p>
            <a:endParaRPr lang="zh-CN" altLang="en-US" sz="2000"/>
          </a:p>
          <a:p>
            <a:r>
              <a:rPr lang="zh-CN" altLang="en-US" sz="2000"/>
              <a:t>W_fc1 = weigth_variable([7*7*64, 1024])</a:t>
            </a:r>
            <a:endParaRPr lang="zh-CN" altLang="en-US" sz="2000"/>
          </a:p>
          <a:p>
            <a:r>
              <a:rPr lang="zh-CN" altLang="en-US" sz="2000"/>
              <a:t>b_fc1 = bias_variable([1024])</a:t>
            </a:r>
            <a:endParaRPr lang="zh-CN" altLang="en-US" sz="2000"/>
          </a:p>
          <a:p>
            <a:r>
              <a:rPr lang="zh-CN" altLang="en-US" sz="2000"/>
              <a:t>h_pool2_flat = tf.reshape(h_pool2, [-1, 7*7*64])</a:t>
            </a:r>
            <a:endParaRPr lang="zh-CN" altLang="en-US" sz="2000"/>
          </a:p>
          <a:p>
            <a:r>
              <a:rPr lang="zh-CN" altLang="en-US" sz="2000"/>
              <a:t>h_fc1 = tf.nn.relu(tf.matmul(h_pool2_flat, W_fc1) + b_fc1)</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示例</a:t>
            </a:r>
            <a:r>
              <a:rPr lang="en-US" altLang="zh-CN" sz="3200">
                <a:sym typeface="+mn-ea"/>
              </a:rPr>
              <a:t>2</a:t>
            </a:r>
            <a:endParaRPr lang="en-US" altLang="zh-CN" sz="3200" b="1" smtClean="0">
              <a:solidFill>
                <a:schemeClr val="bg1"/>
              </a:solidFill>
              <a:latin typeface="+mj-lt"/>
              <a:ea typeface="+mj-ea"/>
              <a:cs typeface="+mj-cs"/>
              <a:sym typeface="+mn-ea"/>
            </a:endParaRPr>
          </a:p>
        </p:txBody>
      </p:sp>
    </p:spTree>
    <p:custDataLst>
      <p:tags r:id="rId2"/>
    </p:custDataLst>
  </p:cSld>
  <p:clrMapOvr>
    <a:masterClrMapping/>
  </p:clrMapOvr>
  <p:transition>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11835" y="1211580"/>
            <a:ext cx="11401425" cy="5015865"/>
          </a:xfrm>
          <a:prstGeom prst="rect">
            <a:avLst/>
          </a:prstGeom>
          <a:noFill/>
        </p:spPr>
        <p:txBody>
          <a:bodyPr wrap="square" rtlCol="0">
            <a:spAutoFit/>
          </a:bodyPr>
          <a:p>
            <a:r>
              <a:rPr lang="en-US" altLang="zh-CN" sz="2000"/>
              <a:t>mnist </a:t>
            </a:r>
            <a:r>
              <a:rPr lang="en-US" sz="2000"/>
              <a:t>cnn</a:t>
            </a:r>
            <a:r>
              <a:rPr lang="en-US" altLang="zh-CN" sz="2000"/>
              <a:t>:</a:t>
            </a:r>
            <a:endParaRPr lang="en-US" altLang="zh-CN" sz="2000"/>
          </a:p>
          <a:p>
            <a:endParaRPr lang="en-US" altLang="zh-CN" sz="2000"/>
          </a:p>
          <a:p>
            <a:r>
              <a:rPr lang="zh-CN" altLang="en-US" sz="2000"/>
              <a:t>keep_prob = tf.placeholder("float")</a:t>
            </a:r>
            <a:endParaRPr lang="zh-CN" altLang="en-US" sz="2000"/>
          </a:p>
          <a:p>
            <a:r>
              <a:rPr lang="zh-CN" altLang="en-US" sz="2000"/>
              <a:t>h_fc1_drop = tf.nn.dropout(h_fc1, keep_prob)</a:t>
            </a:r>
            <a:endParaRPr lang="zh-CN" altLang="en-US" sz="2000"/>
          </a:p>
          <a:p>
            <a:endParaRPr lang="zh-CN" altLang="en-US" sz="2000"/>
          </a:p>
          <a:p>
            <a:r>
              <a:rPr lang="zh-CN" altLang="en-US" sz="2000"/>
              <a:t>W_fc2 = weigth_variable([1024, 10])</a:t>
            </a:r>
            <a:endParaRPr lang="zh-CN" altLang="en-US" sz="2000"/>
          </a:p>
          <a:p>
            <a:r>
              <a:rPr lang="zh-CN" altLang="en-US" sz="2000"/>
              <a:t>b_fc2 = bias_variable([10])</a:t>
            </a:r>
            <a:endParaRPr lang="zh-CN" altLang="en-US" sz="2000"/>
          </a:p>
          <a:p>
            <a:r>
              <a:rPr lang="zh-CN" altLang="en-US" sz="2000"/>
              <a:t>y_conv = tf.nn.softmax(tf.matmul(h_fc1_drop, W_fc2) + b_fc2)</a:t>
            </a:r>
            <a:endParaRPr lang="zh-CN" altLang="en-US" sz="2000"/>
          </a:p>
          <a:p>
            <a:endParaRPr lang="zh-CN" altLang="en-US" sz="2000"/>
          </a:p>
          <a:p>
            <a:r>
              <a:rPr lang="zh-CN" altLang="en-US" sz="2000"/>
              <a:t>ce = -tf.reduce_sum(y_*tf.log(y_conv))</a:t>
            </a:r>
            <a:endParaRPr lang="zh-CN" altLang="en-US" sz="2000"/>
          </a:p>
          <a:p>
            <a:r>
              <a:rPr lang="zh-CN" altLang="en-US" sz="2000"/>
              <a:t>ts = tf.train.AdamOptimizer(1e-4).minimize(ce)</a:t>
            </a:r>
            <a:endParaRPr lang="zh-CN" altLang="en-US" sz="2000"/>
          </a:p>
          <a:p>
            <a:r>
              <a:rPr lang="zh-CN" altLang="en-US" sz="2000"/>
              <a:t>cp = tf.equal(tf.argmax(y_conv, 1), tf.argmax(y_, 1))</a:t>
            </a:r>
            <a:endParaRPr lang="zh-CN" altLang="en-US" sz="2000"/>
          </a:p>
          <a:p>
            <a:r>
              <a:rPr lang="zh-CN" altLang="en-US" sz="2000"/>
              <a:t>acc = tf.reduce_mean(tf.cast(cp, "float"))</a:t>
            </a:r>
            <a:endParaRPr lang="zh-CN" altLang="en-US" sz="2000"/>
          </a:p>
          <a:p>
            <a:endParaRPr lang="zh-CN" altLang="en-US" sz="2000"/>
          </a:p>
          <a:p>
            <a:r>
              <a:rPr lang="zh-CN" altLang="en-US" sz="2000"/>
              <a:t>sess = tf.InteractiveSession()</a:t>
            </a:r>
            <a:endParaRPr lang="zh-CN" altLang="en-US" sz="2000"/>
          </a:p>
          <a:p>
            <a:r>
              <a:rPr lang="zh-CN" altLang="en-US" sz="2000"/>
              <a:t>sess.run(tf.global_variables_initializer())</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示例</a:t>
            </a:r>
            <a:r>
              <a:rPr lang="en-US" altLang="zh-CN" sz="3200">
                <a:sym typeface="+mn-ea"/>
              </a:rPr>
              <a:t>2</a:t>
            </a:r>
            <a:endParaRPr lang="en-US" altLang="zh-CN" sz="3200" b="1" smtClean="0">
              <a:solidFill>
                <a:schemeClr val="bg1"/>
              </a:solidFill>
              <a:latin typeface="+mj-lt"/>
              <a:ea typeface="+mj-ea"/>
              <a:cs typeface="+mj-cs"/>
              <a:sym typeface="+mn-ea"/>
            </a:endParaRPr>
          </a:p>
        </p:txBody>
      </p:sp>
    </p:spTree>
    <p:custDataLst>
      <p:tags r:id="rId2"/>
    </p:custData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84605" y="1717040"/>
            <a:ext cx="9909810" cy="2214880"/>
          </a:xfrm>
          <a:prstGeom prst="rect">
            <a:avLst/>
          </a:prstGeom>
          <a:noFill/>
        </p:spPr>
        <p:txBody>
          <a:bodyPr wrap="square" rtlCol="0">
            <a:spAutoFit/>
          </a:bodyPr>
          <a:p>
            <a:r>
              <a:rPr lang="zh-CN" altLang="en-US" sz="2000"/>
              <a:t>什么是TensorFlow?</a:t>
            </a:r>
            <a:endParaRPr lang="zh-CN" altLang="en-US" sz="2000"/>
          </a:p>
          <a:p>
            <a:endParaRPr lang="zh-CN" altLang="en-US" sz="2000"/>
          </a:p>
          <a:p>
            <a:r>
              <a:rPr lang="zh-CN" altLang="en-US" sz="2000"/>
              <a:t>TensorFlow是Google开发的一款神经网络的Python外部的结构包, 也是一个采用数据流图来进行数值计算的开源软件库.TensorFlow 让我们可以先绘制计算结构图, 也可以称是一系列可人机交互的计算操作, 然后把编辑好的Python文件 转换成 更高效的C++, 并在后端进行计算.</a:t>
            </a:r>
            <a:endParaRPr lang="zh-CN" altLang="en-US"/>
          </a:p>
          <a:p>
            <a:endParaRPr lang="zh-CN" altLang="en-US"/>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a:t>
            </a:r>
            <a:r>
              <a:rPr lang="zh-CN" altLang="en-US" sz="3200">
                <a:sym typeface="+mn-ea"/>
              </a:rPr>
              <a:t>简介</a:t>
            </a:r>
            <a:endParaRPr lang="en-US" altLang="zh-CN" sz="3600" b="1" smtClean="0">
              <a:solidFill>
                <a:schemeClr val="bg1"/>
              </a:solidFill>
              <a:latin typeface="+mj-lt"/>
              <a:ea typeface="+mj-ea"/>
              <a:cs typeface="+mj-cs"/>
            </a:endParaRPr>
          </a:p>
        </p:txBody>
      </p:sp>
    </p:spTree>
    <p:custDataLst>
      <p:tags r:id="rId2"/>
    </p:custDataLst>
  </p:cSld>
  <p:clrMapOvr>
    <a:masterClrMapping/>
  </p:clrMapOvr>
  <p:transition>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11835" y="1211580"/>
            <a:ext cx="11401425" cy="4399915"/>
          </a:xfrm>
          <a:prstGeom prst="rect">
            <a:avLst/>
          </a:prstGeom>
          <a:noFill/>
        </p:spPr>
        <p:txBody>
          <a:bodyPr wrap="square" rtlCol="0">
            <a:spAutoFit/>
          </a:bodyPr>
          <a:p>
            <a:r>
              <a:rPr lang="en-US" altLang="zh-CN" sz="2000"/>
              <a:t>mnist </a:t>
            </a:r>
            <a:r>
              <a:rPr lang="en-US" sz="2000"/>
              <a:t>cnn</a:t>
            </a:r>
            <a:r>
              <a:rPr lang="en-US" altLang="zh-CN" sz="2000"/>
              <a:t>:</a:t>
            </a:r>
            <a:endParaRPr lang="en-US" altLang="zh-CN" sz="2000"/>
          </a:p>
          <a:p>
            <a:endParaRPr lang="zh-CN" altLang="en-US" sz="2000"/>
          </a:p>
          <a:p>
            <a:r>
              <a:rPr lang="zh-CN" altLang="en-US" sz="2000"/>
              <a:t>for i in range(10000):</a:t>
            </a:r>
            <a:endParaRPr lang="zh-CN" altLang="en-US" sz="2000"/>
          </a:p>
          <a:p>
            <a:r>
              <a:rPr lang="zh-CN" altLang="en-US" sz="2000"/>
              <a:t>    batch = mnist.train.next_batch(60)</a:t>
            </a:r>
            <a:endParaRPr lang="zh-CN" altLang="en-US" sz="2000"/>
          </a:p>
          <a:p>
            <a:r>
              <a:rPr lang="zh-CN" altLang="en-US" sz="2000"/>
              <a:t>    if i%1000 == 0:</a:t>
            </a:r>
            <a:endParaRPr lang="zh-CN" altLang="en-US" sz="2000"/>
          </a:p>
          <a:p>
            <a:r>
              <a:rPr lang="zh-CN" altLang="en-US" sz="2000"/>
              <a:t>        train_accuracy = acc.eval(feed_dict={</a:t>
            </a:r>
            <a:endParaRPr lang="zh-CN" altLang="en-US" sz="2000"/>
          </a:p>
          <a:p>
            <a:r>
              <a:rPr lang="zh-CN" altLang="en-US" sz="2000"/>
              <a:t>            x:batch[0], y_:batch[1], keep_prob: 1.0</a:t>
            </a:r>
            <a:endParaRPr lang="zh-CN" altLang="en-US" sz="2000"/>
          </a:p>
          <a:p>
            <a:r>
              <a:rPr lang="zh-CN" altLang="en-US" sz="2000"/>
              <a:t>        })</a:t>
            </a:r>
            <a:endParaRPr lang="zh-CN" altLang="en-US" sz="2000"/>
          </a:p>
          <a:p>
            <a:r>
              <a:rPr lang="zh-CN" altLang="en-US" sz="2000"/>
              <a:t>        print("step %d, training accuracy %g"%(i, train_accuracy))</a:t>
            </a:r>
            <a:endParaRPr lang="zh-CN" altLang="en-US" sz="2000"/>
          </a:p>
          <a:p>
            <a:r>
              <a:rPr lang="zh-CN" altLang="en-US" sz="2000"/>
              <a:t>    ts.run(feed_dict={x: batch[0], y_:batch[1], keep_prob: 0.5})</a:t>
            </a:r>
            <a:endParaRPr lang="zh-CN" altLang="en-US" sz="2000"/>
          </a:p>
          <a:p>
            <a:endParaRPr lang="zh-CN" altLang="en-US" sz="2000"/>
          </a:p>
          <a:p>
            <a:r>
              <a:rPr lang="zh-CN" altLang="en-US" sz="2000"/>
              <a:t>print("test accuracy %g"%acc.eval(feed_dict={</a:t>
            </a:r>
            <a:endParaRPr lang="zh-CN" altLang="en-US" sz="2000"/>
          </a:p>
          <a:p>
            <a:r>
              <a:rPr lang="zh-CN" altLang="en-US" sz="2000"/>
              <a:t>    x: mnist.test.images, y_: mnist.test.labels, keep_prob:1.0</a:t>
            </a:r>
            <a:endParaRPr lang="zh-CN" altLang="en-US" sz="2000"/>
          </a:p>
          <a:p>
            <a:r>
              <a:rPr lang="zh-CN" altLang="en-US" sz="2000"/>
              <a:t>}))</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示例</a:t>
            </a:r>
            <a:r>
              <a:rPr lang="en-US" altLang="zh-CN" sz="3200">
                <a:sym typeface="+mn-ea"/>
              </a:rPr>
              <a:t>2</a:t>
            </a:r>
            <a:endParaRPr lang="en-US" altLang="zh-CN" sz="3200" b="1" smtClean="0">
              <a:solidFill>
                <a:schemeClr val="bg1"/>
              </a:solidFill>
              <a:latin typeface="+mj-lt"/>
              <a:ea typeface="+mj-ea"/>
              <a:cs typeface="+mj-cs"/>
              <a:sym typeface="+mn-ea"/>
            </a:endParaRPr>
          </a:p>
        </p:txBody>
      </p:sp>
    </p:spTree>
    <p:custDataLst>
      <p:tags r:id="rId2"/>
    </p:custDataLst>
  </p:cSld>
  <p:clrMapOvr>
    <a:masterClrMapping/>
  </p:clrMapOvr>
  <p:transition>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11835" y="1211580"/>
            <a:ext cx="11401425" cy="398780"/>
          </a:xfrm>
          <a:prstGeom prst="rect">
            <a:avLst/>
          </a:prstGeom>
          <a:noFill/>
        </p:spPr>
        <p:txBody>
          <a:bodyPr wrap="square" rtlCol="0">
            <a:spAutoFit/>
          </a:bodyPr>
          <a:p>
            <a:r>
              <a:rPr lang="en-US" altLang="zh-CN" sz="2000"/>
              <a:t>mnist </a:t>
            </a:r>
            <a:r>
              <a:rPr lang="en-US" sz="2000"/>
              <a:t>cnn </a:t>
            </a:r>
            <a:r>
              <a:rPr lang="zh-CN" altLang="en-US" sz="2000"/>
              <a:t>结果</a:t>
            </a:r>
            <a:r>
              <a:rPr lang="en-US" altLang="zh-CN" sz="2000"/>
              <a:t>:</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示例</a:t>
            </a:r>
            <a:r>
              <a:rPr lang="en-US" altLang="zh-CN" sz="3200">
                <a:sym typeface="+mn-ea"/>
              </a:rPr>
              <a:t>2</a:t>
            </a:r>
            <a:endParaRPr lang="en-US" altLang="zh-CN" sz="3200" b="1" smtClean="0">
              <a:solidFill>
                <a:schemeClr val="bg1"/>
              </a:solidFill>
              <a:latin typeface="+mj-lt"/>
              <a:ea typeface="+mj-ea"/>
              <a:cs typeface="+mj-cs"/>
              <a:sym typeface="+mn-ea"/>
            </a:endParaRPr>
          </a:p>
        </p:txBody>
      </p:sp>
      <p:pic>
        <p:nvPicPr>
          <p:cNvPr id="2" name="图片 1"/>
          <p:cNvPicPr>
            <a:picLocks noChangeAspect="1"/>
          </p:cNvPicPr>
          <p:nvPr/>
        </p:nvPicPr>
        <p:blipFill>
          <a:blip r:embed="rId2"/>
          <a:stretch>
            <a:fillRect/>
          </a:stretch>
        </p:blipFill>
        <p:spPr>
          <a:xfrm>
            <a:off x="814070" y="1746885"/>
            <a:ext cx="10925175" cy="4615180"/>
          </a:xfrm>
          <a:prstGeom prst="rect">
            <a:avLst/>
          </a:prstGeom>
        </p:spPr>
      </p:pic>
    </p:spTree>
    <p:custDataLst>
      <p:tags r:id="rId3"/>
    </p:custDataLst>
  </p:cSld>
  <p:clrMapOvr>
    <a:masterClrMapping/>
  </p:clrMapOvr>
  <p:transition>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872615" y="1900555"/>
            <a:ext cx="6751955" cy="2553335"/>
          </a:xfrm>
          <a:prstGeom prst="rect">
            <a:avLst/>
          </a:prstGeom>
          <a:noFill/>
        </p:spPr>
        <p:txBody>
          <a:bodyPr wrap="square" rtlCol="0">
            <a:spAutoFit/>
          </a:bodyPr>
          <a:p>
            <a:r>
              <a:rPr lang="en-US" altLang="zh-CN" sz="2000"/>
              <a:t>tensorflow </a:t>
            </a:r>
            <a:endParaRPr lang="en-US" altLang="zh-CN" sz="2000"/>
          </a:p>
          <a:p>
            <a:r>
              <a:rPr lang="en-US" altLang="zh-CN" sz="2000"/>
              <a:t>    http://www.tensorfly.cn/index.html</a:t>
            </a:r>
            <a:endParaRPr lang="en-US" altLang="zh-CN" sz="2000"/>
          </a:p>
          <a:p>
            <a:r>
              <a:rPr lang="en-US" altLang="zh-CN" sz="2000"/>
              <a:t>    http://www.tensorfly.cn/tfdoc/resource.html</a:t>
            </a:r>
            <a:endParaRPr lang="en-US" altLang="zh-CN" sz="2000"/>
          </a:p>
          <a:p>
            <a:r>
              <a:rPr lang="en-US" altLang="zh-CN" sz="2000"/>
              <a:t>    https://morvanzhou.github.io/tutorials/machine-learning/tensorflow/</a:t>
            </a:r>
            <a:endParaRPr lang="en-US" altLang="zh-CN" sz="2000"/>
          </a:p>
          <a:p>
            <a:endParaRPr lang="en-US" altLang="zh-CN" sz="2000"/>
          </a:p>
          <a:p>
            <a:r>
              <a:rPr lang="zh-CN" altLang="en-US" sz="2000"/>
              <a:t>卷积神经网络</a:t>
            </a:r>
            <a:endParaRPr lang="zh-CN" altLang="en-US" sz="2000"/>
          </a:p>
          <a:p>
            <a:r>
              <a:rPr lang="zh-CN" altLang="en-US" sz="2000"/>
              <a:t>    https://blog.csdn.net/cxmscb/article/details/71023576</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相关资源</a:t>
            </a:r>
            <a:endParaRPr lang="en-US" altLang="zh-CN" sz="3600" b="1" smtClean="0">
              <a:solidFill>
                <a:schemeClr val="bg1"/>
              </a:solidFill>
              <a:latin typeface="+mj-lt"/>
              <a:ea typeface="+mj-ea"/>
              <a:cs typeface="+mj-cs"/>
            </a:endParaRPr>
          </a:p>
        </p:txBody>
      </p:sp>
    </p:spTree>
    <p:custDataLst>
      <p:tags r:id="rId2"/>
    </p:custDataLst>
  </p:cSld>
  <p:clrMapOvr>
    <a:masterClrMapping/>
  </p:clrMapOvr>
  <p:transition>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5008245" y="2247900"/>
            <a:ext cx="2217420" cy="2133600"/>
          </a:xfrm>
        </p:spPr>
        <p:txBody>
          <a:bodyPr>
            <a:noAutofit/>
          </a:bodyPr>
          <a:p>
            <a:pPr eaLnBrk="1" hangingPunct="1"/>
            <a:r>
              <a:rPr lang="zh-CN" altLang="en-US" sz="2600">
                <a:solidFill>
                  <a:schemeClr val="bg1"/>
                </a:solidFill>
                <a:sym typeface="+mn-ea"/>
              </a:rPr>
              <a:t>你正在了解的项目可能会比 Android 系统更加深远地影响着世界！</a:t>
            </a:r>
            <a:endParaRPr lang="zh-CN" altLang="en-US" sz="2600" smtClean="0">
              <a:solidFill>
                <a:schemeClr val="bg1"/>
              </a:solidFill>
              <a:latin typeface="方正姚体" panose="02010601030101010101" pitchFamily="2" charset="-122"/>
              <a:ea typeface="方正姚体" panose="02010601030101010101" pitchFamily="2" charset="-122"/>
              <a:sym typeface="+mn-ea"/>
            </a:endParaRPr>
          </a:p>
        </p:txBody>
      </p:sp>
      <p:sp>
        <p:nvSpPr>
          <p:cNvPr id="26627" name="副标题 2"/>
          <p:cNvSpPr>
            <a:spLocks noGrp="1"/>
          </p:cNvSpPr>
          <p:nvPr>
            <p:ph type="subTitle" idx="1"/>
          </p:nvPr>
        </p:nvSpPr>
        <p:spPr>
          <a:xfrm>
            <a:off x="4881563" y="5109210"/>
            <a:ext cx="2955925" cy="644525"/>
          </a:xfrm>
        </p:spPr>
        <p:txBody>
          <a:bodyPr/>
          <a:p>
            <a:pPr eaLnBrk="1" latinLnBrk="1" hangingPunct="1"/>
            <a:r>
              <a:rPr lang="en-US" altLang="zh-CN" smtClean="0">
                <a:latin typeface="Bodoni MT" panose="02070603080606020203" pitchFamily="18" charset="0"/>
                <a:sym typeface="Bodoni MT" panose="02070603080606020203" pitchFamily="18" charset="0"/>
              </a:rPr>
              <a:t>Thanks for watching</a:t>
            </a:r>
            <a:endParaRPr lang="zh-CN" altLang="en-US" smtClean="0"/>
          </a:p>
        </p:txBody>
      </p:sp>
    </p:spTree>
    <p:custDataLst>
      <p:tags r:id="rId1"/>
    </p:custDataLst>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84605" y="1717040"/>
            <a:ext cx="9469755" cy="2522855"/>
          </a:xfrm>
          <a:prstGeom prst="rect">
            <a:avLst/>
          </a:prstGeom>
          <a:noFill/>
        </p:spPr>
        <p:txBody>
          <a:bodyPr wrap="square" rtlCol="0">
            <a:spAutoFit/>
          </a:bodyPr>
          <a:p>
            <a:r>
              <a:rPr lang="zh-CN" altLang="en-US" sz="2000"/>
              <a:t>为什么要使用TensorFlow?</a:t>
            </a:r>
            <a:endParaRPr lang="zh-CN" altLang="en-US" sz="2000"/>
          </a:p>
          <a:p>
            <a:endParaRPr lang="zh-CN" altLang="en-US" sz="2000"/>
          </a:p>
          <a:p>
            <a:r>
              <a:rPr lang="zh-CN" altLang="en-US" sz="2000"/>
              <a:t>TensorFlow 无可厚非地能被认定为 神经网络中最好用的库之一. 它擅长的任务就是训练深度神经网络.</a:t>
            </a:r>
            <a:endParaRPr lang="zh-CN" altLang="en-US" sz="2000"/>
          </a:p>
          <a:p>
            <a:r>
              <a:rPr lang="zh-CN" altLang="en-US" sz="2000"/>
              <a:t>通过使用TensorFlow我们就可以快速的入门神经网络, 大大降低了深度学习（也就是深度神经网络）的开发成本和开发难度. </a:t>
            </a:r>
            <a:endParaRPr lang="zh-CN" altLang="en-US" sz="2000"/>
          </a:p>
          <a:p>
            <a:r>
              <a:rPr lang="zh-CN" altLang="en-US" sz="2000"/>
              <a:t>TensorFlow 的开源性, 让所有人都能使用并且维护, 巩固它. 使它能迅速更新, 提升.</a:t>
            </a:r>
            <a:endParaRPr lang="zh-CN" altLang="en-US"/>
          </a:p>
          <a:p>
            <a:endParaRPr lang="zh-CN" altLang="en-US"/>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a:t>
            </a:r>
            <a:r>
              <a:rPr lang="zh-CN" altLang="en-US" sz="3200">
                <a:sym typeface="+mn-ea"/>
              </a:rPr>
              <a:t>简介</a:t>
            </a:r>
            <a:endParaRPr lang="en-US" altLang="zh-CN" sz="3600" b="1" smtClean="0">
              <a:solidFill>
                <a:schemeClr val="bg1"/>
              </a:solidFill>
              <a:latin typeface="+mj-lt"/>
              <a:ea typeface="+mj-ea"/>
              <a:cs typeface="+mj-cs"/>
            </a:endParaRPr>
          </a:p>
        </p:txBody>
      </p:sp>
    </p:spTree>
    <p:custDataLst>
      <p:tags r:id="rId2"/>
    </p:custData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84605" y="1717040"/>
            <a:ext cx="9909810" cy="2830195"/>
          </a:xfrm>
          <a:prstGeom prst="rect">
            <a:avLst/>
          </a:prstGeom>
          <a:noFill/>
        </p:spPr>
        <p:txBody>
          <a:bodyPr wrap="square" rtlCol="0">
            <a:spAutoFit/>
          </a:bodyPr>
          <a:p>
            <a:r>
              <a:rPr lang="zh-CN" altLang="en-US" sz="2000"/>
              <a:t>TensorFlow™ 是一个采用数据流图（data flow graphs），用于数值计算的开源软件库。节点（Nodes）在图中表示数学操作，图中的线（edges）则表示在节点间相互联系的多维数据数组，即张量（tensor）。</a:t>
            </a:r>
            <a:endParaRPr lang="zh-CN" altLang="en-US" sz="2000"/>
          </a:p>
          <a:p>
            <a:r>
              <a:rPr lang="zh-CN" altLang="en-US" sz="2000"/>
              <a:t>它灵活的架构让你可以在多种平台上展开计算，例如台式计算机中的一个或多个CPU（或GPU），服务器，移动设备等等。</a:t>
            </a:r>
            <a:endParaRPr lang="zh-CN" altLang="en-US" sz="2000"/>
          </a:p>
          <a:p>
            <a:r>
              <a:rPr lang="zh-CN" altLang="en-US" sz="2000"/>
              <a:t>TensorFlow 最初由Google大脑小组（隶属于Google机器智能研究机构）的研究员和工程师们开发出来，用于机器学习和深度神经网络方面的研究，但这个系统的通用性使其也可广泛用于其他计算领域。</a:t>
            </a:r>
            <a:endParaRPr lang="zh-CN" altLang="en-US"/>
          </a:p>
          <a:p>
            <a:endParaRPr lang="zh-CN" altLang="en-US"/>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a:t>
            </a:r>
            <a:r>
              <a:rPr lang="zh-CN" altLang="en-US" sz="3200">
                <a:sym typeface="+mn-ea"/>
              </a:rPr>
              <a:t>简介</a:t>
            </a:r>
            <a:endParaRPr lang="en-US" altLang="zh-CN" sz="3600" b="1" smtClean="0">
              <a:solidFill>
                <a:schemeClr val="bg1"/>
              </a:solidFill>
              <a:latin typeface="+mj-lt"/>
              <a:ea typeface="+mj-ea"/>
              <a:cs typeface="+mj-cs"/>
            </a:endParaRPr>
          </a:p>
        </p:txBody>
      </p:sp>
    </p:spTree>
    <p:custDataLst>
      <p:tags r:id="rId2"/>
    </p:custData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84605" y="1717040"/>
            <a:ext cx="4389120" cy="4707890"/>
          </a:xfrm>
          <a:prstGeom prst="rect">
            <a:avLst/>
          </a:prstGeom>
          <a:noFill/>
        </p:spPr>
        <p:txBody>
          <a:bodyPr wrap="square" rtlCol="0">
            <a:spAutoFit/>
          </a:bodyPr>
          <a:p>
            <a:r>
              <a:rPr lang="zh-CN" altLang="en-US" sz="2000"/>
              <a:t>数据流图用“结点”（nodes）和“线”(edges)的有向图来描述数学计算。“节点” 一般用来表示施加的数学操作，但也可以表示数据输入（feed in）的起点/输出（push out）的终点，或者是读取/写入持久变量（persistent variable）的终点。“线”表示“节点”之间的输入/输出关系。这些数据“线”可以输运“size可动态调整”的多维数据数组，即“张量”（tensor）。张量从图中流过的直观图像是这个工具取名为“Tensorflow”的原因。一旦输入端的所有张量准备好，节点将被分配到各种计算设备完成异步并行地执行运算。</a:t>
            </a:r>
            <a:endParaRPr lang="zh-CN" altLang="en-US" sz="2000"/>
          </a:p>
        </p:txBody>
      </p:sp>
      <p:pic>
        <p:nvPicPr>
          <p:cNvPr id="4" name="图片 3" descr="tensors_flowing"/>
          <p:cNvPicPr>
            <a:picLocks noChangeAspect="1"/>
          </p:cNvPicPr>
          <p:nvPr/>
        </p:nvPicPr>
        <p:blipFill>
          <a:blip r:embed="rId1"/>
          <a:stretch>
            <a:fillRect/>
          </a:stretch>
        </p:blipFill>
        <p:spPr>
          <a:xfrm>
            <a:off x="6567805" y="394335"/>
            <a:ext cx="3432175" cy="6101080"/>
          </a:xfrm>
          <a:prstGeom prst="rect">
            <a:avLst/>
          </a:prstGeom>
        </p:spPr>
      </p:pic>
      <p:sp>
        <p:nvSpPr>
          <p:cNvPr id="38" name="任意多边形 37"/>
          <p:cNvSpPr/>
          <p:nvPr>
            <p:custDataLst>
              <p:tags r:id="rId2"/>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a:t>
            </a:r>
            <a:r>
              <a:rPr lang="zh-CN" altLang="en-US" sz="3200">
                <a:sym typeface="+mn-ea"/>
              </a:rPr>
              <a:t>简介</a:t>
            </a:r>
            <a:endParaRPr lang="en-US" altLang="zh-CN" sz="3600" b="1" smtClean="0">
              <a:solidFill>
                <a:schemeClr val="bg1"/>
              </a:solidFill>
              <a:latin typeface="+mj-lt"/>
              <a:ea typeface="+mj-ea"/>
              <a:cs typeface="+mj-cs"/>
            </a:endParaRPr>
          </a:p>
        </p:txBody>
      </p:sp>
    </p:spTree>
    <p:custDataLst>
      <p:tags r:id="rId3"/>
    </p:custData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872615" y="1900555"/>
            <a:ext cx="6751955" cy="2646045"/>
          </a:xfrm>
          <a:prstGeom prst="rect">
            <a:avLst/>
          </a:prstGeom>
          <a:noFill/>
        </p:spPr>
        <p:txBody>
          <a:bodyPr wrap="square" rtlCol="0">
            <a:spAutoFit/>
          </a:bodyPr>
          <a:p>
            <a:r>
              <a:rPr lang="en-US" altLang="zh-CN" sz="2800"/>
              <a:t>TF</a:t>
            </a:r>
            <a:r>
              <a:rPr lang="zh-CN" altLang="en-US" sz="2800"/>
              <a:t>的特征</a:t>
            </a:r>
            <a:endParaRPr lang="zh-CN" altLang="en-US"/>
          </a:p>
          <a:p>
            <a:endParaRPr lang="zh-CN" altLang="en-US"/>
          </a:p>
          <a:p>
            <a:pPr marL="342900" indent="-342900">
              <a:buFont typeface="Wingdings" panose="05000000000000000000" charset="0"/>
              <a:buChar char="u"/>
            </a:pPr>
            <a:r>
              <a:rPr lang="zh-CN" altLang="en-US" sz="2000"/>
              <a:t>高度的灵活性</a:t>
            </a:r>
            <a:endParaRPr lang="zh-CN" altLang="en-US" sz="2000"/>
          </a:p>
          <a:p>
            <a:pPr marL="342900" indent="-342900">
              <a:buFont typeface="Wingdings" panose="05000000000000000000" charset="0"/>
              <a:buChar char="u"/>
            </a:pPr>
            <a:r>
              <a:rPr lang="zh-CN" altLang="en-US" sz="2000"/>
              <a:t>真正的可移植性（Portability）</a:t>
            </a:r>
            <a:endParaRPr lang="zh-CN" altLang="en-US" sz="2000"/>
          </a:p>
          <a:p>
            <a:pPr marL="342900" indent="-342900">
              <a:buFont typeface="Wingdings" panose="05000000000000000000" charset="0"/>
              <a:buChar char="u"/>
            </a:pPr>
            <a:r>
              <a:rPr lang="zh-CN" altLang="en-US" sz="2000"/>
              <a:t>将科研和产品联系在一起</a:t>
            </a:r>
            <a:endParaRPr lang="zh-CN" altLang="en-US" sz="2000"/>
          </a:p>
          <a:p>
            <a:pPr marL="342900" indent="-342900">
              <a:buFont typeface="Wingdings" panose="05000000000000000000" charset="0"/>
              <a:buChar char="u"/>
            </a:pPr>
            <a:r>
              <a:rPr lang="zh-CN" altLang="en-US" sz="2000"/>
              <a:t>自动求微分</a:t>
            </a:r>
            <a:endParaRPr lang="zh-CN" altLang="en-US" sz="2000"/>
          </a:p>
          <a:p>
            <a:pPr marL="342900" indent="-342900">
              <a:buFont typeface="Wingdings" panose="05000000000000000000" charset="0"/>
              <a:buChar char="u"/>
            </a:pPr>
            <a:r>
              <a:rPr lang="zh-CN" altLang="en-US" sz="2000"/>
              <a:t>多语言支持</a:t>
            </a:r>
            <a:endParaRPr lang="zh-CN" altLang="en-US" sz="2000"/>
          </a:p>
          <a:p>
            <a:pPr marL="342900" indent="-342900">
              <a:buFont typeface="Wingdings" panose="05000000000000000000" charset="0"/>
              <a:buChar char="u"/>
            </a:pPr>
            <a:r>
              <a:rPr lang="zh-CN" altLang="en-US" sz="2000"/>
              <a:t>性能最优化</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a:t>
            </a:r>
            <a:r>
              <a:rPr lang="zh-CN" altLang="en-US" sz="3200">
                <a:sym typeface="+mn-ea"/>
              </a:rPr>
              <a:t>简介</a:t>
            </a:r>
            <a:endParaRPr lang="en-US" altLang="zh-CN" sz="3600" b="1" smtClean="0">
              <a:solidFill>
                <a:schemeClr val="bg1"/>
              </a:solidFill>
              <a:latin typeface="+mj-lt"/>
              <a:ea typeface="+mj-ea"/>
              <a:cs typeface="+mj-cs"/>
            </a:endParaRPr>
          </a:p>
        </p:txBody>
      </p:sp>
    </p:spTree>
    <p:custDataLst>
      <p:tags r:id="rId2"/>
    </p:custDataLst>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334770" y="1900555"/>
            <a:ext cx="7289800" cy="2245360"/>
          </a:xfrm>
          <a:prstGeom prst="rect">
            <a:avLst/>
          </a:prstGeom>
          <a:noFill/>
        </p:spPr>
        <p:txBody>
          <a:bodyPr wrap="square" rtlCol="0">
            <a:spAutoFit/>
          </a:bodyPr>
          <a:p>
            <a:r>
              <a:rPr lang="en-US" altLang="zh-CN" sz="2000"/>
              <a:t>tensorflow</a:t>
            </a:r>
            <a:r>
              <a:rPr lang="zh-CN" altLang="en-US" sz="2000"/>
              <a:t>安装的方式很多种，其中需要注意的几点是：</a:t>
            </a:r>
            <a:endParaRPr lang="zh-CN" altLang="en-US" sz="2000"/>
          </a:p>
          <a:p>
            <a:r>
              <a:rPr lang="en-US" altLang="zh-CN" sz="2000"/>
              <a:t>1.MacOS, Linux, Windows 系统均已支持 Tensorflow</a:t>
            </a:r>
            <a:r>
              <a:rPr lang="zh-CN" altLang="en-US" sz="2000"/>
              <a:t>；</a:t>
            </a:r>
            <a:endParaRPr lang="en-US" altLang="zh-CN" sz="2000"/>
          </a:p>
          <a:p>
            <a:r>
              <a:rPr lang="en-US" altLang="zh-CN" sz="2000"/>
              <a:t>2.确定你的 python 版本</a:t>
            </a:r>
            <a:r>
              <a:rPr lang="zh-CN" altLang="en-US" sz="2000"/>
              <a:t>（</a:t>
            </a:r>
            <a:r>
              <a:rPr lang="en-US" altLang="zh-CN" sz="2000"/>
              <a:t>2.X</a:t>
            </a:r>
            <a:r>
              <a:rPr lang="zh-CN" altLang="en-US" sz="2000"/>
              <a:t>，</a:t>
            </a:r>
            <a:r>
              <a:rPr lang="en-US" altLang="zh-CN" sz="2000"/>
              <a:t>3.X</a:t>
            </a:r>
            <a:r>
              <a:rPr lang="zh-CN" altLang="en-US" sz="2000"/>
              <a:t>区别很大）；</a:t>
            </a:r>
            <a:endParaRPr lang="zh-CN" altLang="en-US" sz="2000"/>
          </a:p>
          <a:p>
            <a:r>
              <a:rPr lang="en-US" altLang="zh-CN" sz="2000"/>
              <a:t>3.GPU</a:t>
            </a:r>
            <a:r>
              <a:rPr lang="zh-CN" altLang="en-US" sz="2000"/>
              <a:t>版本还是</a:t>
            </a:r>
            <a:r>
              <a:rPr lang="en-US" altLang="zh-CN" sz="2000"/>
              <a:t>CPU</a:t>
            </a:r>
            <a:r>
              <a:rPr lang="zh-CN" altLang="en-US" sz="2000"/>
              <a:t>版本；</a:t>
            </a:r>
            <a:endParaRPr lang="en-US" altLang="zh-CN" sz="2000"/>
          </a:p>
          <a:p>
            <a:endParaRPr lang="zh-CN" altLang="en-US" sz="2000"/>
          </a:p>
          <a:p>
            <a:r>
              <a:rPr lang="zh-CN" altLang="en-US" sz="2000"/>
              <a:t>更多细节可以参见中文社区安装指导</a:t>
            </a:r>
            <a:endParaRPr lang="zh-CN" altLang="en-US" sz="2000"/>
          </a:p>
          <a:p>
            <a:r>
              <a:rPr lang="zh-CN" altLang="en-US" sz="2000"/>
              <a:t>http://www.tensorfly.cn/tfdoc/get_started/os_setup.html</a:t>
            </a:r>
            <a:endParaRPr lang="zh-CN" altLang="en-US" sz="2000"/>
          </a:p>
        </p:txBody>
      </p:sp>
      <p:sp>
        <p:nvSpPr>
          <p:cNvPr id="38" name="任意多边形 37"/>
          <p:cNvSpPr/>
          <p:nvPr>
            <p:custDataLst>
              <p:tags r:id="rId1"/>
            </p:custDataLst>
          </p:nvPr>
        </p:nvSpPr>
        <p:spPr>
          <a:xfrm>
            <a:off x="47476" y="393590"/>
            <a:ext cx="4826782" cy="817656"/>
          </a:xfrm>
          <a:custGeom>
            <a:avLst/>
            <a:gdLst>
              <a:gd name="connsiteX0" fmla="*/ 0 w 4826782"/>
              <a:gd name="connsiteY0" fmla="*/ 0 h 817656"/>
              <a:gd name="connsiteX1" fmla="*/ 4826782 w 4826782"/>
              <a:gd name="connsiteY1" fmla="*/ 0 h 817656"/>
              <a:gd name="connsiteX2" fmla="*/ 4060626 w 4826782"/>
              <a:gd name="connsiteY2" fmla="*/ 817656 h 817656"/>
              <a:gd name="connsiteX3" fmla="*/ 0 w 4826782"/>
              <a:gd name="connsiteY3" fmla="*/ 817656 h 817656"/>
            </a:gdLst>
            <a:ahLst/>
            <a:cxnLst>
              <a:cxn ang="0">
                <a:pos x="connsiteX0" y="connsiteY0"/>
              </a:cxn>
              <a:cxn ang="0">
                <a:pos x="connsiteX1" y="connsiteY1"/>
              </a:cxn>
              <a:cxn ang="0">
                <a:pos x="connsiteX2" y="connsiteY2"/>
              </a:cxn>
              <a:cxn ang="0">
                <a:pos x="connsiteX3" y="connsiteY3"/>
              </a:cxn>
            </a:cxnLst>
            <a:rect l="l" t="t" r="r" b="b"/>
            <a:pathLst>
              <a:path w="4826782" h="817656">
                <a:moveTo>
                  <a:pt x="0" y="0"/>
                </a:moveTo>
                <a:lnTo>
                  <a:pt x="4826782" y="0"/>
                </a:lnTo>
                <a:lnTo>
                  <a:pt x="4060626" y="817656"/>
                </a:lnTo>
                <a:lnTo>
                  <a:pt x="0" y="8176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fontAlgn="base">
              <a:spcBef>
                <a:spcPct val="0"/>
              </a:spcBef>
              <a:spcAft>
                <a:spcPct val="0"/>
              </a:spcAft>
            </a:pPr>
            <a:r>
              <a:rPr lang="en-US" altLang="zh-CN" sz="3200">
                <a:sym typeface="+mn-ea"/>
              </a:rPr>
              <a:t>tensorflow </a:t>
            </a:r>
            <a:r>
              <a:rPr lang="zh-CN" altLang="en-US" sz="3200">
                <a:sym typeface="+mn-ea"/>
              </a:rPr>
              <a:t>安装</a:t>
            </a:r>
            <a:endParaRPr lang="en-US" altLang="zh-CN" sz="3600" b="1" smtClean="0">
              <a:solidFill>
                <a:schemeClr val="bg1"/>
              </a:solidFill>
              <a:latin typeface="+mj-lt"/>
              <a:ea typeface="+mj-ea"/>
              <a:cs typeface="+mj-cs"/>
            </a:endParaRPr>
          </a:p>
        </p:txBody>
      </p:sp>
    </p:spTree>
    <p:custDataLst>
      <p:tags r:id="rId2"/>
    </p:custDataLst>
  </p:cSld>
  <p:clrMapOvr>
    <a:masterClrMapping/>
  </p:clrMapOvr>
  <p:transition>
    <p:push/>
  </p:transition>
</p:sld>
</file>

<file path=ppt/tags/tag1.xml><?xml version="1.0" encoding="utf-8"?>
<p:tagLst xmlns:p="http://schemas.openxmlformats.org/presentationml/2006/main">
  <p:tag name="KSO_WM_TAG_VERSION" val="1.0"/>
  <p:tag name="KSO_WM_TEMPLATE_CATEGORY" val="basetag"/>
  <p:tag name="KSO_WM_TEMPLATE_INDEX" val="20161333"/>
</p:tagLst>
</file>

<file path=ppt/tags/tag10.xml><?xml version="1.0" encoding="utf-8"?>
<p:tagLst xmlns:p="http://schemas.openxmlformats.org/presentationml/2006/main">
  <p:tag name="KSO_WM_TEMPLATE_CATEGORY" val="basetag"/>
  <p:tag name="KSO_WM_TEMPLATE_INDEX" val="20161333"/>
</p:tagLst>
</file>

<file path=ppt/tags/tag11.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12.xml><?xml version="1.0" encoding="utf-8"?>
<p:tagLst xmlns:p="http://schemas.openxmlformats.org/presentationml/2006/main">
  <p:tag name="KSO_WM_TEMPLATE_CATEGORY" val="basetag"/>
  <p:tag name="KSO_WM_TEMPLATE_INDEX" val="20161333"/>
</p:tagLst>
</file>

<file path=ppt/tags/tag13.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14.xml><?xml version="1.0" encoding="utf-8"?>
<p:tagLst xmlns:p="http://schemas.openxmlformats.org/presentationml/2006/main">
  <p:tag name="KSO_WM_TEMPLATE_CATEGORY" val="basetag"/>
  <p:tag name="KSO_WM_TEMPLATE_INDEX" val="20161333"/>
</p:tagLst>
</file>

<file path=ppt/tags/tag15.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16.xml><?xml version="1.0" encoding="utf-8"?>
<p:tagLst xmlns:p="http://schemas.openxmlformats.org/presentationml/2006/main">
  <p:tag name="KSO_WM_TEMPLATE_CATEGORY" val="basetag"/>
  <p:tag name="KSO_WM_TEMPLATE_INDEX" val="20161333"/>
</p:tagLst>
</file>

<file path=ppt/tags/tag17.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18.xml><?xml version="1.0" encoding="utf-8"?>
<p:tagLst xmlns:p="http://schemas.openxmlformats.org/presentationml/2006/main">
  <p:tag name="KSO_WM_TEMPLATE_CATEGORY" val="basetag"/>
  <p:tag name="KSO_WM_TEMPLATE_INDEX" val="20161333"/>
</p:tagLst>
</file>

<file path=ppt/tags/tag19.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2.xml><?xml version="1.0" encoding="utf-8"?>
<p:tagLst xmlns:p="http://schemas.openxmlformats.org/presentationml/2006/main">
  <p:tag name="KSO_WM_TAG_VERSION" val="1.0"/>
  <p:tag name="KSO_WM_TEMPLATE_CATEGORY" val="basetag"/>
  <p:tag name="KSO_WM_TEMPLATE_INDEX" val="20161333"/>
</p:tagLst>
</file>

<file path=ppt/tags/tag20.xml><?xml version="1.0" encoding="utf-8"?>
<p:tagLst xmlns:p="http://schemas.openxmlformats.org/presentationml/2006/main">
  <p:tag name="KSO_WM_TEMPLATE_CATEGORY" val="basetag"/>
  <p:tag name="KSO_WM_TEMPLATE_INDEX" val="20161333"/>
</p:tagLst>
</file>

<file path=ppt/tags/tag21.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22.xml><?xml version="1.0" encoding="utf-8"?>
<p:tagLst xmlns:p="http://schemas.openxmlformats.org/presentationml/2006/main">
  <p:tag name="KSO_WM_TEMPLATE_CATEGORY" val="basetag"/>
  <p:tag name="KSO_WM_TEMPLATE_INDEX" val="20161333"/>
</p:tagLst>
</file>

<file path=ppt/tags/tag23.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24.xml><?xml version="1.0" encoding="utf-8"?>
<p:tagLst xmlns:p="http://schemas.openxmlformats.org/presentationml/2006/main">
  <p:tag name="KSO_WM_TEMPLATE_CATEGORY" val="basetag"/>
  <p:tag name="KSO_WM_TEMPLATE_INDEX" val="20161333"/>
</p:tagLst>
</file>

<file path=ppt/tags/tag25.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26.xml><?xml version="1.0" encoding="utf-8"?>
<p:tagLst xmlns:p="http://schemas.openxmlformats.org/presentationml/2006/main">
  <p:tag name="KSO_WM_TEMPLATE_CATEGORY" val="basetag"/>
  <p:tag name="KSO_WM_TEMPLATE_INDEX" val="20161333"/>
</p:tagLst>
</file>

<file path=ppt/tags/tag27.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28.xml><?xml version="1.0" encoding="utf-8"?>
<p:tagLst xmlns:p="http://schemas.openxmlformats.org/presentationml/2006/main">
  <p:tag name="KSO_WM_TEMPLATE_CATEGORY" val="basetag"/>
  <p:tag name="KSO_WM_TEMPLATE_INDEX" val="20161333"/>
</p:tagLst>
</file>

<file path=ppt/tags/tag29.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3.xml><?xml version="1.0" encoding="utf-8"?>
<p:tagLst xmlns:p="http://schemas.openxmlformats.org/presentationml/2006/main">
  <p:tag name="KSO_WM_TEMPLATE_CATEGORY" val="basetag"/>
  <p:tag name="KSO_WM_TEMPLATE_INDEX" val="20161333"/>
  <p:tag name="KSO_WM_TAG_VERSION" val="1.0"/>
  <p:tag name="KSO_WM_TEMPLATE_THUMBS_INDEX" val="1、2、3、4、5、6、7、9、10、13、14、15、16、17、18、20、27"/>
  <p:tag name="KSO_WM_BEAUTIFY_FLAG" val="#wm#"/>
</p:tagLst>
</file>

<file path=ppt/tags/tag30.xml><?xml version="1.0" encoding="utf-8"?>
<p:tagLst xmlns:p="http://schemas.openxmlformats.org/presentationml/2006/main">
  <p:tag name="KSO_WM_TEMPLATE_CATEGORY" val="basetag"/>
  <p:tag name="KSO_WM_TEMPLATE_INDEX" val="20161333"/>
</p:tagLst>
</file>

<file path=ppt/tags/tag31.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32.xml><?xml version="1.0" encoding="utf-8"?>
<p:tagLst xmlns:p="http://schemas.openxmlformats.org/presentationml/2006/main">
  <p:tag name="KSO_WM_TEMPLATE_CATEGORY" val="basetag"/>
  <p:tag name="KSO_WM_TEMPLATE_INDEX" val="20161333"/>
</p:tagLst>
</file>

<file path=ppt/tags/tag33.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34.xml><?xml version="1.0" encoding="utf-8"?>
<p:tagLst xmlns:p="http://schemas.openxmlformats.org/presentationml/2006/main">
  <p:tag name="KSO_WM_TEMPLATE_CATEGORY" val="basetag"/>
  <p:tag name="KSO_WM_TEMPLATE_INDEX" val="20161333"/>
</p:tagLst>
</file>

<file path=ppt/tags/tag35.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36.xml><?xml version="1.0" encoding="utf-8"?>
<p:tagLst xmlns:p="http://schemas.openxmlformats.org/presentationml/2006/main">
  <p:tag name="KSO_WM_TEMPLATE_CATEGORY" val="basetag"/>
  <p:tag name="KSO_WM_TEMPLATE_INDEX" val="20161333"/>
</p:tagLst>
</file>

<file path=ppt/tags/tag37.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38.xml><?xml version="1.0" encoding="utf-8"?>
<p:tagLst xmlns:p="http://schemas.openxmlformats.org/presentationml/2006/main">
  <p:tag name="KSO_WM_TEMPLATE_CATEGORY" val="basetag"/>
  <p:tag name="KSO_WM_TEMPLATE_INDEX" val="20161333"/>
</p:tagLst>
</file>

<file path=ppt/tags/tag39.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4.xml><?xml version="1.0" encoding="utf-8"?>
<p:tagLst xmlns:p="http://schemas.openxmlformats.org/presentationml/2006/main">
  <p:tag name="KSO_WM_TEMPLATE_CATEGORY" val="basetag"/>
  <p:tag name="KSO_WM_TEMPLATE_INDEX" val="20161333"/>
</p:tagLst>
</file>

<file path=ppt/tags/tag40.xml><?xml version="1.0" encoding="utf-8"?>
<p:tagLst xmlns:p="http://schemas.openxmlformats.org/presentationml/2006/main">
  <p:tag name="KSO_WM_TEMPLATE_CATEGORY" val="basetag"/>
  <p:tag name="KSO_WM_TEMPLATE_INDEX" val="20161333"/>
</p:tagLst>
</file>

<file path=ppt/tags/tag41.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42.xml><?xml version="1.0" encoding="utf-8"?>
<p:tagLst xmlns:p="http://schemas.openxmlformats.org/presentationml/2006/main">
  <p:tag name="KSO_WM_TEMPLATE_CATEGORY" val="basetag"/>
  <p:tag name="KSO_WM_TEMPLATE_INDEX" val="20161333"/>
</p:tagLst>
</file>

<file path=ppt/tags/tag43.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44.xml><?xml version="1.0" encoding="utf-8"?>
<p:tagLst xmlns:p="http://schemas.openxmlformats.org/presentationml/2006/main">
  <p:tag name="KSO_WM_TEMPLATE_CATEGORY" val="basetag"/>
  <p:tag name="KSO_WM_TEMPLATE_INDEX" val="20161333"/>
</p:tagLst>
</file>

<file path=ppt/tags/tag45.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46.xml><?xml version="1.0" encoding="utf-8"?>
<p:tagLst xmlns:p="http://schemas.openxmlformats.org/presentationml/2006/main">
  <p:tag name="KSO_WM_TEMPLATE_CATEGORY" val="basetag"/>
  <p:tag name="KSO_WM_TEMPLATE_INDEX" val="20161333"/>
</p:tagLst>
</file>

<file path=ppt/tags/tag47.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48.xml><?xml version="1.0" encoding="utf-8"?>
<p:tagLst xmlns:p="http://schemas.openxmlformats.org/presentationml/2006/main">
  <p:tag name="KSO_WM_TEMPLATE_CATEGORY" val="basetag"/>
  <p:tag name="KSO_WM_TEMPLATE_INDEX" val="20161333"/>
</p:tagLst>
</file>

<file path=ppt/tags/tag49.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5.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50.xml><?xml version="1.0" encoding="utf-8"?>
<p:tagLst xmlns:p="http://schemas.openxmlformats.org/presentationml/2006/main">
  <p:tag name="KSO_WM_TEMPLATE_CATEGORY" val="basetag"/>
  <p:tag name="KSO_WM_TEMPLATE_INDEX" val="20161333"/>
</p:tagLst>
</file>

<file path=ppt/tags/tag51.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52.xml><?xml version="1.0" encoding="utf-8"?>
<p:tagLst xmlns:p="http://schemas.openxmlformats.org/presentationml/2006/main">
  <p:tag name="KSO_WM_TEMPLATE_CATEGORY" val="basetag"/>
  <p:tag name="KSO_WM_TEMPLATE_INDEX" val="20161333"/>
</p:tagLst>
</file>

<file path=ppt/tags/tag53.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54.xml><?xml version="1.0" encoding="utf-8"?>
<p:tagLst xmlns:p="http://schemas.openxmlformats.org/presentationml/2006/main">
  <p:tag name="KSO_WM_TEMPLATE_CATEGORY" val="basetag"/>
  <p:tag name="KSO_WM_TEMPLATE_INDEX" val="20161333"/>
</p:tagLst>
</file>

<file path=ppt/tags/tag55.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56.xml><?xml version="1.0" encoding="utf-8"?>
<p:tagLst xmlns:p="http://schemas.openxmlformats.org/presentationml/2006/main">
  <p:tag name="KSO_WM_TEMPLATE_CATEGORY" val="basetag"/>
  <p:tag name="KSO_WM_TEMPLATE_INDEX" val="20161333"/>
</p:tagLst>
</file>

<file path=ppt/tags/tag57.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58.xml><?xml version="1.0" encoding="utf-8"?>
<p:tagLst xmlns:p="http://schemas.openxmlformats.org/presentationml/2006/main">
  <p:tag name="KSO_WM_TEMPLATE_CATEGORY" val="basetag"/>
  <p:tag name="KSO_WM_TEMPLATE_INDEX" val="20161333"/>
</p:tagLst>
</file>

<file path=ppt/tags/tag59.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6.xml><?xml version="1.0" encoding="utf-8"?>
<p:tagLst xmlns:p="http://schemas.openxmlformats.org/presentationml/2006/main">
  <p:tag name="KSO_WM_TAG_VERSION" val="1.0"/>
  <p:tag name="KSO_WM_SLIDE_ITEM_CNT" val="1"/>
  <p:tag name="KSO_WM_SLIDE_LAYOUT" val="a_l"/>
  <p:tag name="KSO_WM_SLIDE_LAYOUT_CNT" val="1_1"/>
  <p:tag name="KSO_WM_SLIDE_TYPE" val="contents"/>
  <p:tag name="KSO_WM_BEAUTIFY_FLAG" val="#wm#"/>
  <p:tag name="KSO_WM_TEMPLATE_CATEGORY" val="basetag"/>
  <p:tag name="KSO_WM_TEMPLATE_INDEX" val="20161333"/>
  <p:tag name="KSO_WM_SLIDE_ID" val="custom20182766_6"/>
  <p:tag name="KSO_WM_SLIDE_INDEX" val="6"/>
  <p:tag name="KSO_WM_DIAGRAM_GROUP_CODE" val="l1-1"/>
  <p:tag name="KSO_WM_TEMPLATE_THUMBS_INDEX" val="1、2、3、4、5、6"/>
</p:tagLst>
</file>

<file path=ppt/tags/tag60.xml><?xml version="1.0" encoding="utf-8"?>
<p:tagLst xmlns:p="http://schemas.openxmlformats.org/presentationml/2006/main">
  <p:tag name="KSO_WM_TEMPLATE_CATEGORY" val="basetag"/>
  <p:tag name="KSO_WM_TEMPLATE_INDEX" val="20161333"/>
</p:tagLst>
</file>

<file path=ppt/tags/tag61.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62.xml><?xml version="1.0" encoding="utf-8"?>
<p:tagLst xmlns:p="http://schemas.openxmlformats.org/presentationml/2006/main">
  <p:tag name="KSO_WM_TEMPLATE_CATEGORY" val="basetag"/>
  <p:tag name="KSO_WM_TEMPLATE_INDEX" val="20161333"/>
</p:tagLst>
</file>

<file path=ppt/tags/tag63.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64.xml><?xml version="1.0" encoding="utf-8"?>
<p:tagLst xmlns:p="http://schemas.openxmlformats.org/presentationml/2006/main">
  <p:tag name="KSO_WM_TEMPLATE_CATEGORY" val="basetag"/>
  <p:tag name="KSO_WM_TEMPLATE_INDEX" val="20161333"/>
</p:tagLst>
</file>

<file path=ppt/tags/tag65.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66.xml><?xml version="1.0" encoding="utf-8"?>
<p:tagLst xmlns:p="http://schemas.openxmlformats.org/presentationml/2006/main">
  <p:tag name="KSO_WM_TEMPLATE_CATEGORY" val="basetag"/>
  <p:tag name="KSO_WM_TEMPLATE_INDEX" val="20161333"/>
</p:tagLst>
</file>

<file path=ppt/tags/tag67.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68.xml><?xml version="1.0" encoding="utf-8"?>
<p:tagLst xmlns:p="http://schemas.openxmlformats.org/presentationml/2006/main">
  <p:tag name="KSO_WM_TEMPLATE_CATEGORY" val="basetag"/>
  <p:tag name="KSO_WM_TEMPLATE_INDEX" val="20161333"/>
</p:tagLst>
</file>

<file path=ppt/tags/tag69.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7.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70.xml><?xml version="1.0" encoding="utf-8"?>
<p:tagLst xmlns:p="http://schemas.openxmlformats.org/presentationml/2006/main">
  <p:tag name="KSO_WM_TEMPLATE_CATEGORY" val="basetag"/>
  <p:tag name="KSO_WM_TEMPLATE_INDEX" val="20161333"/>
</p:tagLst>
</file>

<file path=ppt/tags/tag71.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72.xml><?xml version="1.0" encoding="utf-8"?>
<p:tagLst xmlns:p="http://schemas.openxmlformats.org/presentationml/2006/main">
  <p:tag name="KSO_WM_TEMPLATE_CATEGORY" val="basetag"/>
  <p:tag name="KSO_WM_TEMPLATE_INDEX" val="20161333"/>
</p:tagLst>
</file>

<file path=ppt/tags/tag73.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74.xml><?xml version="1.0" encoding="utf-8"?>
<p:tagLst xmlns:p="http://schemas.openxmlformats.org/presentationml/2006/main">
  <p:tag name="KSO_WM_TEMPLATE_CATEGORY" val="basetag"/>
  <p:tag name="KSO_WM_TEMPLATE_INDEX" val="20161333"/>
</p:tagLst>
</file>

<file path=ppt/tags/tag75.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76.xml><?xml version="1.0" encoding="utf-8"?>
<p:tagLst xmlns:p="http://schemas.openxmlformats.org/presentationml/2006/main">
  <p:tag name="KSO_WM_TEMPLATE_CATEGORY" val="basetag"/>
  <p:tag name="KSO_WM_TEMPLATE_INDEX" val="20161333"/>
</p:tagLst>
</file>

<file path=ppt/tags/tag77.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78.xml><?xml version="1.0" encoding="utf-8"?>
<p:tagLst xmlns:p="http://schemas.openxmlformats.org/presentationml/2006/main">
  <p:tag name="KSO_WM_TEMPLATE_CATEGORY" val="basetag"/>
  <p:tag name="KSO_WM_TEMPLATE_INDEX" val="20161333"/>
</p:tagLst>
</file>

<file path=ppt/tags/tag79.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8.xml><?xml version="1.0" encoding="utf-8"?>
<p:tagLst xmlns:p="http://schemas.openxmlformats.org/presentationml/2006/main">
  <p:tag name="KSO_WM_TEMPLATE_CATEGORY" val="basetag"/>
  <p:tag name="KSO_WM_TEMPLATE_INDEX" val="20161333"/>
</p:tagLst>
</file>

<file path=ppt/tags/tag80.xml><?xml version="1.0" encoding="utf-8"?>
<p:tagLst xmlns:p="http://schemas.openxmlformats.org/presentationml/2006/main">
  <p:tag name="KSO_WM_TEMPLATE_CATEGORY" val="basetag"/>
  <p:tag name="KSO_WM_TEMPLATE_INDEX" val="20161333"/>
</p:tagLst>
</file>

<file path=ppt/tags/tag81.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82.xml><?xml version="1.0" encoding="utf-8"?>
<p:tagLst xmlns:p="http://schemas.openxmlformats.org/presentationml/2006/main">
  <p:tag name="KSO_WM_TEMPLATE_CATEGORY" val="basetag"/>
  <p:tag name="KSO_WM_TEMPLATE_INDEX" val="20161333"/>
</p:tagLst>
</file>

<file path=ppt/tags/tag83.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84.xml><?xml version="1.0" encoding="utf-8"?>
<p:tagLst xmlns:p="http://schemas.openxmlformats.org/presentationml/2006/main">
  <p:tag name="KSO_WM_TEMPLATE_CATEGORY" val="basetag"/>
  <p:tag name="KSO_WM_TEMPLATE_INDEX" val="20161333"/>
</p:tagLst>
</file>

<file path=ppt/tags/tag85.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86.xml><?xml version="1.0" encoding="utf-8"?>
<p:tagLst xmlns:p="http://schemas.openxmlformats.org/presentationml/2006/main">
  <p:tag name="KSO_WM_TEMPLATE_CATEGORY" val="basetag"/>
  <p:tag name="KSO_WM_TEMPLATE_INDEX" val="20161333"/>
</p:tagLst>
</file>

<file path=ppt/tags/tag87.xml><?xml version="1.0" encoding="utf-8"?>
<p:tagLst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COMBINE_RELATE_SLIDE_ID" val="background20180941_9"/>
  <p:tag name="KSO_WM_TEMPLATE_CATEGORY" val="basetag"/>
  <p:tag name="KSO_WM_TEMPLATE_INDEX" val="20161333"/>
  <p:tag name="KSO_WM_SLIDE_ID" val="basetag20161333_27"/>
  <p:tag name="KSO_WM_SLIDE_INDEX" val="27"/>
  <p:tag name="KSO_WM_TEMPLATE_SUBCATEGORY" val="combine"/>
  <p:tag name="SELECTED" val="True"/>
</p:tagLst>
</file>

<file path=ppt/tags/tag9.xml><?xml version="1.0" encoding="utf-8"?>
<p:tagLst xmlns:p="http://schemas.openxmlformats.org/presentationml/2006/main">
  <p:tag name="KSO_WM_TEMPLATE_CATEGORY" val="custom"/>
  <p:tag name="KSO_WM_TEMPLATE_INDEX" val="20182766"/>
  <p:tag name="KSO_WM_TAG_VERSION" val="1.0"/>
  <p:tag name="KSO_WM_BEAUTIFY_FLAG" val="#wm#"/>
  <p:tag name="KSO_WM_UNIT_TYPE" val="a"/>
  <p:tag name="KSO_WM_UNIT_INDEX" val="1"/>
  <p:tag name="KSO_WM_UNIT_CLEAR" val="1"/>
  <p:tag name="KSO_WM_UNIT_LAYERLEVEL" val="1"/>
  <p:tag name="KSO_WM_UNIT_ISCONTENTSTITLE" val="1"/>
  <p:tag name="KSO_WM_UNIT_VALUE" val="11"/>
  <p:tag name="KSO_WM_UNIT_HIGHLIGHT" val="0"/>
  <p:tag name="KSO_WM_UNIT_COMPATIBLE" val="0"/>
  <p:tag name="KSO_WM_DIAGRAM_GROUP_CODE" val="l1_1"/>
  <p:tag name="KSO_WM_UNIT_ID" val="custom20182766_6*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02504">
    <a:dk1>
      <a:srgbClr val="000000"/>
    </a:dk1>
    <a:lt1>
      <a:srgbClr val="FFFFFF"/>
    </a:lt1>
    <a:dk2>
      <a:srgbClr val="3D485D"/>
    </a:dk2>
    <a:lt2>
      <a:srgbClr val="85898F"/>
    </a:lt2>
    <a:accent1>
      <a:srgbClr val="39AEB5"/>
    </a:accent1>
    <a:accent2>
      <a:srgbClr val="39AEB5"/>
    </a:accent2>
    <a:accent3>
      <a:srgbClr val="39AEB5"/>
    </a:accent3>
    <a:accent4>
      <a:srgbClr val="39AEB5"/>
    </a:accent4>
    <a:accent5>
      <a:srgbClr val="39AEB5"/>
    </a:accent5>
    <a:accent6>
      <a:srgbClr val="FFFFFF"/>
    </a:accent6>
    <a:hlink>
      <a:srgbClr val="B5B5B5"/>
    </a:hlink>
    <a:folHlink>
      <a:srgbClr val="B5B5B5"/>
    </a:folHlink>
  </a:clrScheme>
</a:themeOverride>
</file>

<file path=docProps/app.xml><?xml version="1.0" encoding="utf-8"?>
<Properties xmlns="http://schemas.openxmlformats.org/officeDocument/2006/extended-properties" xmlns:vt="http://schemas.openxmlformats.org/officeDocument/2006/docPropsVTypes">
  <TotalTime>0</TotalTime>
  <Words>9212</Words>
  <Application>WPS 演示</Application>
  <PresentationFormat>宽屏</PresentationFormat>
  <Paragraphs>440</Paragraphs>
  <Slides>43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43</vt:i4>
      </vt:variant>
    </vt:vector>
  </HeadingPairs>
  <TitlesOfParts>
    <vt:vector size="55" baseType="lpstr">
      <vt:lpstr>Arial</vt:lpstr>
      <vt:lpstr>宋体</vt:lpstr>
      <vt:lpstr>Wingdings</vt:lpstr>
      <vt:lpstr>黑体</vt:lpstr>
      <vt:lpstr>Wingdings</vt:lpstr>
      <vt:lpstr>微软雅黑</vt:lpstr>
      <vt:lpstr>Arial Unicode MS</vt:lpstr>
      <vt:lpstr>Calibri</vt:lpstr>
      <vt:lpstr>方正姚体</vt:lpstr>
      <vt:lpstr>Bodoni MT</vt:lpstr>
      <vt:lpstr>Segoe Print</vt:lpstr>
      <vt:lpstr>1_Office 主题​​</vt:lpstr>
      <vt:lpstr>TensorFlow 入门介绍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你正在了解的项目可能会比 Android 系统更加深远地影响着世界！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风/aiq</cp:lastModifiedBy>
  <cp:revision>62</cp:revision>
  <dcterms:created xsi:type="dcterms:W3CDTF">2018-05-09T02:05:00Z</dcterms:created>
  <dcterms:modified xsi:type="dcterms:W3CDTF">2018-05-14T08:47:19Z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