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heme/theme3.xml" ContentType="application/vnd.openxmlformats-officedocument.theme+xml"/>
  <Override PartName="/ppt/tags/tag146.xml" ContentType="application/vnd.openxmlformats-officedocument.presentationml.tags+xml"/>
  <Override PartName="/ppt/notesSlides/notesSlide1.xml" ContentType="application/vnd.openxmlformats-officedocument.presentationml.notesSlide+xml"/>
  <Override PartName="/ppt/tags/tag147.xml" ContentType="application/vnd.openxmlformats-officedocument.presentationml.tags+xml"/>
  <Override PartName="/ppt/notesSlides/notesSlide2.xml" ContentType="application/vnd.openxmlformats-officedocument.presentationml.notesSlide+xml"/>
  <Override PartName="/ppt/tags/tag148.xml" ContentType="application/vnd.openxmlformats-officedocument.presentationml.tags+xml"/>
  <Override PartName="/ppt/notesSlides/notesSlide3.xml" ContentType="application/vnd.openxmlformats-officedocument.presentationml.notesSlide+xml"/>
  <Override PartName="/ppt/tags/tag149.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tags/tag150.xml" ContentType="application/vnd.openxmlformats-officedocument.presentationml.tags+xml"/>
  <Override PartName="/ppt/notesSlides/notesSlide5.xml" ContentType="application/vnd.openxmlformats-officedocument.presentationml.notesSlide+xml"/>
  <Override PartName="/ppt/tags/tag151.xml" ContentType="application/vnd.openxmlformats-officedocument.presentationml.tags+xml"/>
  <Override PartName="/ppt/notesSlides/notesSlide6.xml" ContentType="application/vnd.openxmlformats-officedocument.presentationml.notesSlide+xml"/>
  <Override PartName="/ppt/tags/tag152.xml" ContentType="application/vnd.openxmlformats-officedocument.presentationml.tags+xml"/>
  <Override PartName="/ppt/notesSlides/notesSlide7.xml" ContentType="application/vnd.openxmlformats-officedocument.presentationml.notesSlide+xml"/>
  <Override PartName="/ppt/tags/tag153.xml" ContentType="application/vnd.openxmlformats-officedocument.presentationml.tags+xml"/>
  <Override PartName="/ppt/notesSlides/notesSlide8.xml" ContentType="application/vnd.openxmlformats-officedocument.presentationml.notesSlide+xml"/>
  <Override PartName="/ppt/tags/tag154.xml" ContentType="application/vnd.openxmlformats-officedocument.presentationml.tags+xml"/>
  <Override PartName="/ppt/notesSlides/notesSlide9.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notesSlides/notesSlide10.xml" ContentType="application/vnd.openxmlformats-officedocument.presentationml.notesSlide+xml"/>
  <Override PartName="/ppt/tags/tag157.xml" ContentType="application/vnd.openxmlformats-officedocument.presentationml.tags+xml"/>
  <Override PartName="/ppt/notesSlides/notesSlide11.xml" ContentType="application/vnd.openxmlformats-officedocument.presentationml.notesSlide+xml"/>
  <Override PartName="/ppt/tags/tag158.xml" ContentType="application/vnd.openxmlformats-officedocument.presentationml.tags+xml"/>
  <Override PartName="/ppt/notesSlides/notesSlide12.xml" ContentType="application/vnd.openxmlformats-officedocument.presentationml.notesSlide+xml"/>
  <Override PartName="/ppt/tags/tag159.xml" ContentType="application/vnd.openxmlformats-officedocument.presentationml.tags+xml"/>
  <Override PartName="/ppt/notesSlides/notesSlide13.xml" ContentType="application/vnd.openxmlformats-officedocument.presentationml.notesSlide+xml"/>
  <Override PartName="/ppt/tags/tag160.xml" ContentType="application/vnd.openxmlformats-officedocument.presentationml.tags+xml"/>
  <Override PartName="/ppt/notesSlides/notesSlide14.xml" ContentType="application/vnd.openxmlformats-officedocument.presentationml.notesSlide+xml"/>
  <Override PartName="/ppt/tags/tag161.xml" ContentType="application/vnd.openxmlformats-officedocument.presentationml.tags+xml"/>
  <Override PartName="/ppt/notesSlides/notesSlide15.xml" ContentType="application/vnd.openxmlformats-officedocument.presentationml.notesSlide+xml"/>
  <Override PartName="/ppt/tags/tag162.xml" ContentType="application/vnd.openxmlformats-officedocument.presentationml.tags+xml"/>
  <Override PartName="/ppt/notesSlides/notesSlide16.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17.xml" ContentType="application/vnd.openxmlformats-officedocument.presentationml.notesSlide+xml"/>
  <Override PartName="/ppt/tags/tag165.xml" ContentType="application/vnd.openxmlformats-officedocument.presentationml.tags+xml"/>
  <Override PartName="/ppt/notesSlides/notesSlide18.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notesSlides/notesSlide19.xml" ContentType="application/vnd.openxmlformats-officedocument.presentationml.notesSlide+xml"/>
  <Override PartName="/ppt/tags/tag168.xml" ContentType="application/vnd.openxmlformats-officedocument.presentationml.tags+xml"/>
  <Override PartName="/ppt/notesSlides/notesSlide20.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21.xml" ContentType="application/vnd.openxmlformats-officedocument.presentationml.notesSlide+xml"/>
  <Override PartName="/ppt/tags/tag171.xml" ContentType="application/vnd.openxmlformats-officedocument.presentationml.tags+xml"/>
  <Override PartName="/ppt/notesSlides/notesSlide22.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notesSlides/notesSlide23.xml" ContentType="application/vnd.openxmlformats-officedocument.presentationml.notesSlide+xml"/>
  <Override PartName="/ppt/tags/tag174.xml" ContentType="application/vnd.openxmlformats-officedocument.presentationml.tags+xml"/>
  <Override PartName="/ppt/notesSlides/notesSlide24.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notesSlides/notesSlide25.xml" ContentType="application/vnd.openxmlformats-officedocument.presentationml.notesSlide+xml"/>
  <Override PartName="/ppt/tags/tag177.xml" ContentType="application/vnd.openxmlformats-officedocument.presentationml.tags+xml"/>
  <Override PartName="/ppt/notesSlides/notesSlide26.xml" ContentType="application/vnd.openxmlformats-officedocument.presentationml.notesSlide+xml"/>
  <Override PartName="/ppt/tags/tag178.xml" ContentType="application/vnd.openxmlformats-officedocument.presentationml.tags+xml"/>
  <Override PartName="/ppt/notesSlides/notesSlide27.xml" ContentType="application/vnd.openxmlformats-officedocument.presentationml.notesSlide+xml"/>
  <Override PartName="/ppt/tags/tag179.xml" ContentType="application/vnd.openxmlformats-officedocument.presentationml.tags+xml"/>
  <Override PartName="/ppt/notesSlides/notesSlide28.xml" ContentType="application/vnd.openxmlformats-officedocument.presentationml.notesSlide+xml"/>
  <Override PartName="/ppt/tags/tag180.xml" ContentType="application/vnd.openxmlformats-officedocument.presentationml.tags+xml"/>
  <Override PartName="/ppt/notesSlides/notesSlide29.xml" ContentType="application/vnd.openxmlformats-officedocument.presentationml.notesSlide+xml"/>
  <Override PartName="/ppt/tags/tag181.xml" ContentType="application/vnd.openxmlformats-officedocument.presentationml.tags+xml"/>
  <Override PartName="/ppt/notesSlides/notesSlide30.xml" ContentType="application/vnd.openxmlformats-officedocument.presentationml.notesSlide+xml"/>
  <Override PartName="/ppt/tags/tag182.xml" ContentType="application/vnd.openxmlformats-officedocument.presentationml.tags+xml"/>
  <Override PartName="/ppt/notesSlides/notesSlide31.xml" ContentType="application/vnd.openxmlformats-officedocument.presentationml.notesSlide+xml"/>
  <Override PartName="/ppt/tags/tag183.xml" ContentType="application/vnd.openxmlformats-officedocument.presentationml.tags+xml"/>
  <Override PartName="/ppt/notesSlides/notesSlide32.xml" ContentType="application/vnd.openxmlformats-officedocument.presentationml.notesSlide+xml"/>
  <Override PartName="/ppt/tags/tag184.xml" ContentType="application/vnd.openxmlformats-officedocument.presentationml.tags+xml"/>
  <Override PartName="/ppt/notesSlides/notesSlide33.xml" ContentType="application/vnd.openxmlformats-officedocument.presentationml.notesSlide+xml"/>
  <Override PartName="/ppt/tags/tag18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3" r:id="rId2"/>
  </p:sldMasterIdLst>
  <p:notesMasterIdLst>
    <p:notesMasterId r:id="rId43"/>
  </p:notesMasterIdLst>
  <p:sldIdLst>
    <p:sldId id="360" r:id="rId3"/>
    <p:sldId id="261" r:id="rId4"/>
    <p:sldId id="262" r:id="rId5"/>
    <p:sldId id="263" r:id="rId6"/>
    <p:sldId id="271" r:id="rId7"/>
    <p:sldId id="369" r:id="rId8"/>
    <p:sldId id="394" r:id="rId9"/>
    <p:sldId id="373" r:id="rId10"/>
    <p:sldId id="372" r:id="rId11"/>
    <p:sldId id="422" r:id="rId12"/>
    <p:sldId id="376" r:id="rId13"/>
    <p:sldId id="470" r:id="rId14"/>
    <p:sldId id="395" r:id="rId15"/>
    <p:sldId id="296" r:id="rId16"/>
    <p:sldId id="362" r:id="rId17"/>
    <p:sldId id="380" r:id="rId18"/>
    <p:sldId id="364" r:id="rId19"/>
    <p:sldId id="377" r:id="rId20"/>
    <p:sldId id="448" r:id="rId21"/>
    <p:sldId id="381" r:id="rId22"/>
    <p:sldId id="382" r:id="rId23"/>
    <p:sldId id="449" r:id="rId24"/>
    <p:sldId id="383" r:id="rId25"/>
    <p:sldId id="386" r:id="rId26"/>
    <p:sldId id="385" r:id="rId27"/>
    <p:sldId id="384" r:id="rId28"/>
    <p:sldId id="450" r:id="rId29"/>
    <p:sldId id="368" r:id="rId30"/>
    <p:sldId id="307" r:id="rId31"/>
    <p:sldId id="469" r:id="rId32"/>
    <p:sldId id="308" r:id="rId33"/>
    <p:sldId id="387" r:id="rId34"/>
    <p:sldId id="388" r:id="rId35"/>
    <p:sldId id="389" r:id="rId36"/>
    <p:sldId id="390" r:id="rId37"/>
    <p:sldId id="391" r:id="rId38"/>
    <p:sldId id="392" r:id="rId39"/>
    <p:sldId id="287" r:id="rId40"/>
    <p:sldId id="291" r:id="rId41"/>
    <p:sldId id="361" r:id="rId42"/>
  </p:sldIdLst>
  <p:sldSz cx="9144000" cy="6858000" type="screen4x3"/>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 id="2" name="cy-pc" initials="c"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BA9"/>
    <a:srgbClr val="19C3FF"/>
    <a:srgbClr val="01598B"/>
    <a:srgbClr val="6600CC"/>
    <a:srgbClr val="6666FF"/>
    <a:srgbClr val="6600FF"/>
    <a:srgbClr val="009999"/>
    <a:srgbClr val="0066A2"/>
    <a:srgbClr val="5A3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9181" autoAdjust="0"/>
  </p:normalViewPr>
  <p:slideViewPr>
    <p:cSldViewPr>
      <p:cViewPr varScale="1">
        <p:scale>
          <a:sx n="89" d="100"/>
          <a:sy n="89" d="100"/>
        </p:scale>
        <p:origin x="-159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799"/>
          <c:y val="6.81385766950071E-2"/>
          <c:w val="0.61861102362204701"/>
          <c:h val="0.76592641554868601"/>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lang="zh-CN"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FDBC26-7A6F-4C4A-9DCE-7B7BA1D58F88}" type="datetimeFigureOut">
              <a:rPr lang="zh-CN" altLang="en-US" smtClean="0"/>
              <a:t>2020/9/3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88012-3F03-408F-BE43-204683D7366E}" type="slidenum">
              <a:rPr lang="zh-CN" altLang="en-US" smtClean="0"/>
              <a:t>‹#›</a:t>
            </a:fld>
            <a:endParaRPr lang="zh-CN" altLang="en-US"/>
          </a:p>
        </p:txBody>
      </p:sp>
    </p:spTree>
    <p:extLst>
      <p:ext uri="{BB962C8B-B14F-4D97-AF65-F5344CB8AC3E}">
        <p14:creationId xmlns:p14="http://schemas.microsoft.com/office/powerpoint/2010/main" val="2333270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29</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33</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36</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38</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2.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6" Type="http://schemas.openxmlformats.org/officeDocument/2006/relationships/image" Target="../media/image7.pn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6.pn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xml"/><Relationship Id="rId7"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6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8.xml"/><Relationship Id="rId7"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Layouts/_rels/slideLayout68.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10.png"/><Relationship Id="rId5" Type="http://schemas.openxmlformats.org/officeDocument/2006/relationships/tags" Target="../tags/tag36.xml"/><Relationship Id="rId10" Type="http://schemas.openxmlformats.org/officeDocument/2006/relationships/image" Target="../media/image9.png"/><Relationship Id="rId4" Type="http://schemas.openxmlformats.org/officeDocument/2006/relationships/tags" Target="../tags/tag35.xml"/><Relationship Id="rId9"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9.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0.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Master" Target="../slideMasters/slideMaster2.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slideMaster" Target="../slideMasters/slideMaster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12.png"/></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image" Target="../media/image13.png"/></Relationships>
</file>

<file path=ppt/slideLayouts/_rels/slideLayout7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10" Type="http://schemas.openxmlformats.org/officeDocument/2006/relationships/image" Target="../media/image13.png"/><Relationship Id="rId4" Type="http://schemas.openxmlformats.org/officeDocument/2006/relationships/tags" Target="../tags/tag74.xml"/><Relationship Id="rId9" Type="http://schemas.openxmlformats.org/officeDocument/2006/relationships/image" Target="../media/image14.png"/></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5.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slideMaster" Target="../slideMasters/slideMaster2.xml"/><Relationship Id="rId5" Type="http://schemas.openxmlformats.org/officeDocument/2006/relationships/tags" Target="../tags/tag82.xml"/><Relationship Id="rId4" Type="http://schemas.openxmlformats.org/officeDocument/2006/relationships/tags" Target="../tags/tag81.xml"/></Relationships>
</file>

<file path=ppt/slideLayouts/_rels/slideLayout75.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image" Target="../media/image6.png"/><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5.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image" Target="../media/image15.png"/><Relationship Id="rId5" Type="http://schemas.openxmlformats.org/officeDocument/2006/relationships/tags" Target="../tags/tag87.xml"/><Relationship Id="rId10" Type="http://schemas.openxmlformats.org/officeDocument/2006/relationships/slideMaster" Target="../slideMasters/slideMaster2.xml"/><Relationship Id="rId4" Type="http://schemas.openxmlformats.org/officeDocument/2006/relationships/tags" Target="../tags/tag86.xml"/><Relationship Id="rId9" Type="http://schemas.openxmlformats.org/officeDocument/2006/relationships/tags" Target="../tags/tag91.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6.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2.xml"/><Relationship Id="rId5" Type="http://schemas.openxmlformats.org/officeDocument/2006/relationships/tags" Target="../tags/tag96.xml"/><Relationship Id="rId4" Type="http://schemas.openxmlformats.org/officeDocument/2006/relationships/tags" Target="../tags/tag95.xml"/></Relationships>
</file>

<file path=ppt/slideLayouts/_rels/slideLayout7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17.png"/></Relationships>
</file>

<file path=ppt/slideLayouts/_rels/slideLayout78.xml.rels><?xml version="1.0" encoding="UTF-8" standalone="yes"?>
<Relationships xmlns="http://schemas.openxmlformats.org/package/2006/relationships"><Relationship Id="rId8" Type="http://schemas.openxmlformats.org/officeDocument/2006/relationships/tags" Target="../tags/tag111.xml"/><Relationship Id="rId3" Type="http://schemas.openxmlformats.org/officeDocument/2006/relationships/tags" Target="../tags/tag106.xml"/><Relationship Id="rId7" Type="http://schemas.openxmlformats.org/officeDocument/2006/relationships/tags" Target="../tags/tag110.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10" Type="http://schemas.openxmlformats.org/officeDocument/2006/relationships/image" Target="../media/image13.png"/><Relationship Id="rId4" Type="http://schemas.openxmlformats.org/officeDocument/2006/relationships/tags" Target="../tags/tag107.xml"/><Relationship Id="rId9"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8" Type="http://schemas.openxmlformats.org/officeDocument/2006/relationships/tags" Target="../tags/tag11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10" Type="http://schemas.openxmlformats.org/officeDocument/2006/relationships/image" Target="../media/image13.png"/><Relationship Id="rId4" Type="http://schemas.openxmlformats.org/officeDocument/2006/relationships/tags" Target="../tags/tag115.xml"/><Relationship Id="rId9"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10" Type="http://schemas.openxmlformats.org/officeDocument/2006/relationships/image" Target="../media/image18.png"/><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image" Target="../media/image19.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slideMaster" Target="../slideMasters/slideMaster2.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145.xml"/><Relationship Id="rId3" Type="http://schemas.openxmlformats.org/officeDocument/2006/relationships/tags" Target="../tags/tag140.xml"/><Relationship Id="rId7" Type="http://schemas.openxmlformats.org/officeDocument/2006/relationships/tags" Target="../tags/tag144.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image" Target="../media/image21.png"/><Relationship Id="rId5" Type="http://schemas.openxmlformats.org/officeDocument/2006/relationships/tags" Target="../tags/tag142.xml"/><Relationship Id="rId10" Type="http://schemas.openxmlformats.org/officeDocument/2006/relationships/image" Target="../media/image20.png"/><Relationship Id="rId4" Type="http://schemas.openxmlformats.org/officeDocument/2006/relationships/tags" Target="../tags/tag141.xml"/><Relationship Id="rId9"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2020/9/3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2020/9/3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2020/9/3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2020/9/3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2020/9/3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0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0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5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AA88397-7984-4816-A3BC-987D45041CB5}" type="datetimeFigureOut">
              <a:rPr lang="zh-CN" altLang="en-US" smtClean="0"/>
              <a:t>2020/9/3</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8AA88397-7984-4816-A3BC-987D45041CB5}" type="datetimeFigureOut">
              <a:rPr lang="zh-CN" altLang="en-US" smtClean="0"/>
              <a:t>2020/9/3</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8AA88397-7984-4816-A3BC-987D45041CB5}" type="datetimeFigureOut">
              <a:rPr lang="zh-CN" altLang="en-US" smtClean="0"/>
              <a:t>2020/9/3</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AA88397-7984-4816-A3BC-987D45041CB5}" type="datetimeFigureOut">
              <a:rPr lang="zh-CN" altLang="en-US" smtClean="0"/>
              <a:t>2020/9/3</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2020/9/3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0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0" y="0"/>
            <a:ext cx="9144000" cy="7454900"/>
            <a:chOff x="0" y="0"/>
            <a:chExt cx="19200" cy="11740"/>
          </a:xfrm>
        </p:grpSpPr>
        <p:grpSp>
          <p:nvGrpSpPr>
            <p:cNvPr id="6" name="组合 5"/>
            <p:cNvGrpSpPr/>
            <p:nvPr userDrawn="1">
              <p:custDataLst>
                <p:tags r:id="rId9"/>
              </p:custDataLst>
            </p:nvPr>
          </p:nvGrpSpPr>
          <p:grpSpPr>
            <a:xfrm>
              <a:off x="0" y="0"/>
              <a:ext cx="19200" cy="3223"/>
              <a:chOff x="0" y="0"/>
              <a:chExt cx="12192000" cy="2046605"/>
            </a:xfrm>
          </p:grpSpPr>
          <p:pic>
            <p:nvPicPr>
              <p:cNvPr id="7" name="图片 6"/>
              <p:cNvPicPr>
                <a:picLocks noChangeAspect="1"/>
              </p:cNvPicPr>
              <p:nvPr userDrawn="1">
                <p:custDataLst>
                  <p:tags r:id="rId11"/>
                </p:custDataLst>
              </p:nvPr>
            </p:nvPicPr>
            <p:blipFill>
              <a:blip r:embed="rId14"/>
              <a:stretch>
                <a:fillRect/>
              </a:stretch>
            </p:blipFill>
            <p:spPr>
              <a:xfrm>
                <a:off x="0" y="0"/>
                <a:ext cx="12192000" cy="2046605"/>
              </a:xfrm>
              <a:prstGeom prst="rect">
                <a:avLst/>
              </a:prstGeom>
            </p:spPr>
          </p:pic>
          <p:pic>
            <p:nvPicPr>
              <p:cNvPr id="9" name="图片 8"/>
              <p:cNvPicPr>
                <a:picLocks noChangeAspect="1"/>
              </p:cNvPicPr>
              <p:nvPr userDrawn="1">
                <p:custDataLst>
                  <p:tags r:id="rId12"/>
                </p:custDataLst>
              </p:nvPr>
            </p:nvPicPr>
            <p:blipFill rotWithShape="1">
              <a:blip r:embed="rId15"/>
              <a:srcRect/>
              <a:stretch>
                <a:fillRect/>
              </a:stretch>
            </p:blipFill>
            <p:spPr>
              <a:xfrm>
                <a:off x="0" y="10686"/>
                <a:ext cx="12192000" cy="1704978"/>
              </a:xfrm>
              <a:prstGeom prst="rect">
                <a:avLst/>
              </a:prstGeom>
            </p:spPr>
          </p:pic>
        </p:grpSp>
        <p:pic>
          <p:nvPicPr>
            <p:cNvPr id="8" name="图片 7"/>
            <p:cNvPicPr>
              <a:picLocks noChangeAspect="1"/>
            </p:cNvPicPr>
            <p:nvPr userDrawn="1">
              <p:custDataLst>
                <p:tags r:id="rId10"/>
              </p:custDataLst>
            </p:nvPr>
          </p:nvPicPr>
          <p:blipFill>
            <a:blip r:embed="rId16"/>
            <a:stretch>
              <a:fillRect/>
            </a:stretch>
          </p:blipFill>
          <p:spPr>
            <a:xfrm>
              <a:off x="0" y="9728"/>
              <a:ext cx="19200" cy="2012"/>
            </a:xfrm>
            <a:prstGeom prst="rect">
              <a:avLst/>
            </a:prstGeom>
          </p:spPr>
        </p:pic>
      </p:grpSp>
      <p:sp>
        <p:nvSpPr>
          <p:cNvPr id="16" name="日期占位符 15"/>
          <p:cNvSpPr>
            <a:spLocks noGrp="1"/>
          </p:cNvSpPr>
          <p:nvPr>
            <p:ph type="dt" sz="half" idx="10"/>
            <p:custDataLst>
              <p:tags r:id="rId2"/>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2020/9/3</a:t>
            </a:fld>
            <a:endParaRPr lang="zh-CN" altLang="en-US"/>
          </a:p>
        </p:txBody>
      </p:sp>
      <p:sp>
        <p:nvSpPr>
          <p:cNvPr id="17" name="页脚占位符 16"/>
          <p:cNvSpPr>
            <a:spLocks noGrp="1"/>
          </p:cNvSpPr>
          <p:nvPr>
            <p:ph type="ftr" sz="quarter" idx="11"/>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3" name="副标题 2"/>
          <p:cNvSpPr>
            <a:spLocks noGrp="1"/>
          </p:cNvSpPr>
          <p:nvPr>
            <p:ph type="subTitle" idx="1" hasCustomPrompt="1"/>
            <p:custDataLst>
              <p:tags r:id="rId5"/>
            </p:custDataLst>
          </p:nvPr>
        </p:nvSpPr>
        <p:spPr>
          <a:xfrm>
            <a:off x="1662589" y="3503930"/>
            <a:ext cx="5819299" cy="491490"/>
          </a:xfrm>
        </p:spPr>
        <p:txBody>
          <a:bodyPr lIns="90000" tIns="46800" rIns="90000" bIns="46800">
            <a:normAutofit/>
          </a:bodyPr>
          <a:lstStyle>
            <a:lvl1pPr marL="0" indent="0" algn="ctr" eaLnBrk="1" fontAlgn="auto" latinLnBrk="0" hangingPunct="1">
              <a:lnSpc>
                <a:spcPct val="100000"/>
              </a:lnSpc>
              <a:buNone/>
              <a:defRPr sz="1500" u="none" strike="noStrike" kern="1200" cap="none" spc="0" normalizeH="0" baseline="0">
                <a:solidFill>
                  <a:schemeClr val="accent1"/>
                </a:solidFill>
                <a:uFillTx/>
                <a:latin typeface="Arial" panose="020B0604020202020204" pitchFamily="34" charset="0"/>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p>
        </p:txBody>
      </p:sp>
      <p:sp>
        <p:nvSpPr>
          <p:cNvPr id="2" name="标题 1"/>
          <p:cNvSpPr>
            <a:spLocks noGrp="1"/>
          </p:cNvSpPr>
          <p:nvPr>
            <p:ph type="ctrTitle" hasCustomPrompt="1"/>
            <p:custDataLst>
              <p:tags r:id="rId6"/>
            </p:custDataLst>
          </p:nvPr>
        </p:nvSpPr>
        <p:spPr>
          <a:xfrm>
            <a:off x="1662351" y="2292046"/>
            <a:ext cx="5819299" cy="1150960"/>
          </a:xfrm>
        </p:spPr>
        <p:txBody>
          <a:bodyPr lIns="90000" tIns="46800" rIns="90000" bIns="46800" anchor="b" anchorCtr="0">
            <a:noAutofit/>
          </a:bodyPr>
          <a:lstStyle>
            <a:lvl1pPr algn="ctr">
              <a:defRPr sz="4500" spc="600" baseline="0">
                <a:solidFill>
                  <a:schemeClr val="accent1"/>
                </a:solidFill>
                <a:ea typeface="汉仪旗黑-85S" panose="00020600040101010101" pitchFamily="18" charset="-122"/>
              </a:defRPr>
            </a:lvl1pPr>
          </a:lstStyle>
          <a:p>
            <a:r>
              <a:rPr lang="zh-CN" altLang="en-US" dirty="0"/>
              <a:t>单击此处编辑标题</a:t>
            </a:r>
          </a:p>
        </p:txBody>
      </p:sp>
      <p:sp>
        <p:nvSpPr>
          <p:cNvPr id="5" name="文本占位符 4"/>
          <p:cNvSpPr>
            <a:spLocks noGrp="1"/>
          </p:cNvSpPr>
          <p:nvPr>
            <p:ph type="body" sz="quarter" idx="13" hasCustomPrompt="1"/>
            <p:custDataLst>
              <p:tags r:id="rId7"/>
            </p:custDataLst>
          </p:nvPr>
        </p:nvSpPr>
        <p:spPr>
          <a:xfrm>
            <a:off x="3383279" y="4490846"/>
            <a:ext cx="1037320" cy="474726"/>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pitchFamily="3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p>
        </p:txBody>
      </p:sp>
      <p:sp>
        <p:nvSpPr>
          <p:cNvPr id="14" name="文本占位符 13"/>
          <p:cNvSpPr>
            <a:spLocks noGrp="1"/>
          </p:cNvSpPr>
          <p:nvPr>
            <p:ph type="body" sz="quarter" idx="14" hasCustomPrompt="1"/>
            <p:custDataLst>
              <p:tags r:id="rId8"/>
            </p:custDataLst>
          </p:nvPr>
        </p:nvSpPr>
        <p:spPr>
          <a:xfrm>
            <a:off x="4572000" y="4490846"/>
            <a:ext cx="1037319" cy="474726"/>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pitchFamily="3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2" y="952508"/>
            <a:ext cx="8139178"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2020/9/3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pic>
        <p:nvPicPr>
          <p:cNvPr id="7" name="图片 6"/>
          <p:cNvPicPr>
            <a:picLocks noChangeAspect="1"/>
          </p:cNvPicPr>
          <p:nvPr>
            <p:custDataLst>
              <p:tags r:id="rId6"/>
            </p:custDataLst>
          </p:nvPr>
        </p:nvPicPr>
        <p:blipFill>
          <a:blip r:embed="rId8"/>
          <a:stretch>
            <a:fillRect/>
          </a:stretch>
        </p:blipFill>
        <p:spPr>
          <a:xfrm>
            <a:off x="0" y="6177281"/>
            <a:ext cx="9144000" cy="1324532"/>
          </a:xfrm>
          <a:prstGeom prst="rect">
            <a:avLst/>
          </a:prstGeom>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a:stretch>
            <a:fillRect/>
          </a:stretch>
        </p:blipFill>
        <p:spPr>
          <a:xfrm>
            <a:off x="0" y="35560"/>
            <a:ext cx="9144000" cy="2046605"/>
          </a:xfrm>
          <a:prstGeom prst="rect">
            <a:avLst/>
          </a:prstGeom>
        </p:spPr>
      </p:pic>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2020/9/3</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3938615" y="2681555"/>
            <a:ext cx="2682787" cy="716508"/>
          </a:xfrm>
        </p:spPr>
        <p:txBody>
          <a:bodyPr lIns="90000" tIns="46800" rIns="90000" bIns="0" anchor="ctr" anchorCtr="0">
            <a:normAutofit/>
          </a:bodyPr>
          <a:lstStyle>
            <a:lvl1pPr algn="dist">
              <a:defRPr sz="33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文本占位符 2"/>
          <p:cNvSpPr>
            <a:spLocks noGrp="1"/>
          </p:cNvSpPr>
          <p:nvPr>
            <p:ph type="body" idx="1" hasCustomPrompt="1"/>
            <p:custDataLst>
              <p:tags r:id="rId6"/>
            </p:custDataLst>
          </p:nvPr>
        </p:nvSpPr>
        <p:spPr>
          <a:xfrm>
            <a:off x="3938615" y="3459937"/>
            <a:ext cx="2682788" cy="544296"/>
          </a:xfrm>
        </p:spPr>
        <p:txBody>
          <a:bodyPr lIns="90000" tIns="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lIns="90000" tIns="46800" rIns="90000" bIns="46800">
            <a:normAutofit/>
          </a:bodyPr>
          <a:lstStyle>
            <a:lvl1pPr>
              <a:defRPr sz="12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2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2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2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2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2020/9/3</a:t>
            </a:fld>
            <a:endParaRPr lang="zh-CN" altLang="en-US"/>
          </a:p>
        </p:txBody>
      </p:sp>
      <p:sp>
        <p:nvSpPr>
          <p:cNvPr id="6" name="页脚占位符 5"/>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7"/>
            </p:custDataLst>
          </p:nvPr>
        </p:nvPicPr>
        <p:blipFill rotWithShape="1">
          <a:blip r:embed="rId10"/>
          <a:srcRect/>
          <a:stretch>
            <a:fillRect/>
          </a:stretch>
        </p:blipFill>
        <p:spPr>
          <a:xfrm>
            <a:off x="-12382" y="5971592"/>
            <a:ext cx="2608970" cy="907998"/>
          </a:xfrm>
          <a:prstGeom prst="rect">
            <a:avLst/>
          </a:prstGeom>
        </p:spPr>
      </p:pic>
      <p:pic>
        <p:nvPicPr>
          <p:cNvPr id="11" name="图片 10" descr="C:\Users\kingsoft\Desktop\图片7副本.png图片7副本"/>
          <p:cNvPicPr>
            <a:picLocks noChangeAspect="1"/>
          </p:cNvPicPr>
          <p:nvPr>
            <p:custDataLst>
              <p:tags r:id="rId8"/>
            </p:custDataLst>
          </p:nvPr>
        </p:nvPicPr>
        <p:blipFill rotWithShape="1">
          <a:blip r:embed="rId11"/>
          <a:srcRect/>
          <a:stretch>
            <a:fillRect/>
          </a:stretch>
        </p:blipFill>
        <p:spPr>
          <a:xfrm flipH="1">
            <a:off x="6537457" y="5905492"/>
            <a:ext cx="2610830" cy="974098"/>
          </a:xfrm>
          <a:prstGeom prst="rect">
            <a:avLst/>
          </a:prstGeom>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90000" tIns="46800" rIns="90000" bIns="4680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2020/9/3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9"/>
            </p:custDataLst>
          </p:nvPr>
        </p:nvPicPr>
        <p:blipFill rotWithShape="1">
          <a:blip r:embed="rId12"/>
          <a:srcRect/>
          <a:stretch>
            <a:fillRect/>
          </a:stretch>
        </p:blipFill>
        <p:spPr>
          <a:xfrm flipH="1">
            <a:off x="6537457" y="5905492"/>
            <a:ext cx="2610830" cy="974098"/>
          </a:xfrm>
          <a:prstGeom prst="rect">
            <a:avLst/>
          </a:prstGeom>
        </p:spPr>
      </p:pic>
      <p:pic>
        <p:nvPicPr>
          <p:cNvPr id="11" name="图片 10" descr="C:\Users\kingsoft\Desktop\图片7副本.png图片7副本"/>
          <p:cNvPicPr>
            <a:picLocks noChangeAspect="1"/>
          </p:cNvPicPr>
          <p:nvPr>
            <p:custDataLst>
              <p:tags r:id="rId10"/>
            </p:custDataLst>
          </p:nvPr>
        </p:nvPicPr>
        <p:blipFill rotWithShape="1">
          <a:blip r:embed="rId13"/>
          <a:srcRect/>
          <a:stretch>
            <a:fillRect/>
          </a:stretch>
        </p:blipFill>
        <p:spPr>
          <a:xfrm>
            <a:off x="-12382" y="5971592"/>
            <a:ext cx="2608970" cy="90799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0" y="-15482"/>
            <a:ext cx="2737007" cy="6857999"/>
            <a:chOff x="0" y="-15482"/>
            <a:chExt cx="3649343" cy="6857999"/>
          </a:xfrm>
        </p:grpSpPr>
        <p:pic>
          <p:nvPicPr>
            <p:cNvPr id="9" name="图片 8"/>
            <p:cNvPicPr>
              <a:picLocks noChangeAspect="1"/>
            </p:cNvPicPr>
            <p:nvPr userDrawn="1">
              <p:custDataLst>
                <p:tags r:id="rId10"/>
              </p:custDataLst>
            </p:nvPr>
          </p:nvPicPr>
          <p:blipFill>
            <a:blip r:embed="rId13"/>
            <a:stretch>
              <a:fillRect/>
            </a:stretch>
          </p:blipFill>
          <p:spPr>
            <a:xfrm rot="16200000">
              <a:off x="-1596587" y="1596587"/>
              <a:ext cx="6842517" cy="3649343"/>
            </a:xfrm>
            <a:prstGeom prst="rect">
              <a:avLst/>
            </a:prstGeom>
          </p:spPr>
        </p:pic>
        <p:pic>
          <p:nvPicPr>
            <p:cNvPr id="10" name="图片 9"/>
            <p:cNvPicPr>
              <a:picLocks noChangeAspect="1"/>
            </p:cNvPicPr>
            <p:nvPr userDrawn="1">
              <p:custDataLst>
                <p:tags r:id="rId11"/>
              </p:custDataLst>
            </p:nvPr>
          </p:nvPicPr>
          <p:blipFill rotWithShape="1">
            <a:blip r:embed="rId14"/>
            <a:srcRect/>
            <a:stretch>
              <a:fillRect/>
            </a:stretch>
          </p:blipFill>
          <p:spPr>
            <a:xfrm rot="5400000">
              <a:off x="-2338959" y="2323477"/>
              <a:ext cx="6857999" cy="2180082"/>
            </a:xfrm>
            <a:prstGeom prst="rect">
              <a:avLst/>
            </a:prstGeom>
          </p:spPr>
        </p:pic>
      </p:grpSp>
      <p:grpSp>
        <p:nvGrpSpPr>
          <p:cNvPr id="11" name="组合 10"/>
          <p:cNvGrpSpPr/>
          <p:nvPr>
            <p:custDataLst>
              <p:tags r:id="rId2"/>
            </p:custDataLst>
          </p:nvPr>
        </p:nvGrpSpPr>
        <p:grpSpPr>
          <a:xfrm rot="10800000">
            <a:off x="6406993" y="15483"/>
            <a:ext cx="2737007" cy="6857999"/>
            <a:chOff x="0" y="-15482"/>
            <a:chExt cx="3649343" cy="6857999"/>
          </a:xfrm>
        </p:grpSpPr>
        <p:pic>
          <p:nvPicPr>
            <p:cNvPr id="12" name="图片 11"/>
            <p:cNvPicPr>
              <a:picLocks noChangeAspect="1"/>
            </p:cNvPicPr>
            <p:nvPr userDrawn="1">
              <p:custDataLst>
                <p:tags r:id="rId8"/>
              </p:custDataLst>
            </p:nvPr>
          </p:nvPicPr>
          <p:blipFill>
            <a:blip r:embed="rId13"/>
            <a:stretch>
              <a:fillRect/>
            </a:stretch>
          </p:blipFill>
          <p:spPr>
            <a:xfrm rot="16200000">
              <a:off x="-1596587" y="1596587"/>
              <a:ext cx="6842517" cy="3649343"/>
            </a:xfrm>
            <a:prstGeom prst="rect">
              <a:avLst/>
            </a:prstGeom>
          </p:spPr>
        </p:pic>
        <p:pic>
          <p:nvPicPr>
            <p:cNvPr id="13" name="图片 12"/>
            <p:cNvPicPr>
              <a:picLocks noChangeAspect="1"/>
            </p:cNvPicPr>
            <p:nvPr userDrawn="1">
              <p:custDataLst>
                <p:tags r:id="rId9"/>
              </p:custDataLst>
            </p:nvPr>
          </p:nvPicPr>
          <p:blipFill rotWithShape="1">
            <a:blip r:embed="rId14"/>
            <a:srcRect/>
            <a:stretch>
              <a:fillRect/>
            </a:stretch>
          </p:blipFill>
          <p:spPr>
            <a:xfrm rot="5400000">
              <a:off x="-2338959" y="2323477"/>
              <a:ext cx="6857999" cy="2180082"/>
            </a:xfrm>
            <a:prstGeom prst="rect">
              <a:avLst/>
            </a:prstGeom>
          </p:spPr>
        </p:pic>
      </p:grpSp>
      <p:sp>
        <p:nvSpPr>
          <p:cNvPr id="2" name="标题 1"/>
          <p:cNvSpPr>
            <a:spLocks noGrp="1"/>
          </p:cNvSpPr>
          <p:nvPr>
            <p:ph type="title"/>
            <p:custDataLst>
              <p:tags r:id="rId3"/>
            </p:custDataLst>
          </p:nvPr>
        </p:nvSpPr>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
        <p:nvSpPr>
          <p:cNvPr id="14" name="矩形: 圆角 13"/>
          <p:cNvSpPr/>
          <p:nvPr>
            <p:custDataLst>
              <p:tags r:id="rId7"/>
            </p:custDataLst>
          </p:nvPr>
        </p:nvSpPr>
        <p:spPr>
          <a:xfrm>
            <a:off x="4228624" y="1484173"/>
            <a:ext cx="685800" cy="47625"/>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2020/9/3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2020/9/3</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pic>
        <p:nvPicPr>
          <p:cNvPr id="9" name="图片 8" descr="C:\Users\kingsoft\Desktop\图片7副本.png图片7副本"/>
          <p:cNvPicPr>
            <a:picLocks noChangeAspect="1"/>
          </p:cNvPicPr>
          <p:nvPr>
            <p:custDataLst>
              <p:tags r:id="rId7"/>
            </p:custDataLst>
          </p:nvPr>
        </p:nvPicPr>
        <p:blipFill rotWithShape="1">
          <a:blip r:embed="rId9"/>
          <a:srcRect/>
          <a:stretch>
            <a:fillRect/>
          </a:stretch>
        </p:blipFill>
        <p:spPr>
          <a:xfrm flipH="1">
            <a:off x="6173998" y="5327780"/>
            <a:ext cx="2970001" cy="1530220"/>
          </a:xfrm>
          <a:prstGeom prst="rect">
            <a:avLst/>
          </a:prstGeom>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9"/>
          <a:stretch>
            <a:fillRect/>
          </a:stretch>
        </p:blipFill>
        <p:spPr>
          <a:xfrm rot="5400000">
            <a:off x="-2534087" y="2809615"/>
            <a:ext cx="5143502" cy="1238771"/>
          </a:xfrm>
          <a:prstGeom prst="rect">
            <a:avLst/>
          </a:prstGeom>
        </p:spPr>
      </p:pic>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2020/9/3</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pic>
        <p:nvPicPr>
          <p:cNvPr id="9" name="图片 8" descr="C:\Users\kingsoft\Desktop\图片7副本.png图片7副本"/>
          <p:cNvPicPr>
            <a:picLocks noChangeAspect="1"/>
          </p:cNvPicPr>
          <p:nvPr>
            <p:custDataLst>
              <p:tags r:id="rId7"/>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7"/>
          <a:stretch>
            <a:fillRect/>
          </a:stretch>
        </p:blipFill>
        <p:spPr>
          <a:xfrm>
            <a:off x="0" y="-15240"/>
            <a:ext cx="9144000" cy="2046605"/>
          </a:xfrm>
          <a:prstGeom prst="rect">
            <a:avLst/>
          </a:prstGeom>
        </p:spPr>
      </p:pic>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502448" y="952508"/>
            <a:ext cx="8139178"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a:blip r:embed="rId11"/>
          <a:stretch>
            <a:fillRect/>
          </a:stretch>
        </p:blipFill>
        <p:spPr>
          <a:xfrm>
            <a:off x="0" y="6177281"/>
            <a:ext cx="9144000" cy="1165911"/>
          </a:xfrm>
          <a:prstGeom prst="rect">
            <a:avLst/>
          </a:prstGeom>
        </p:spPr>
      </p:pic>
      <p:pic>
        <p:nvPicPr>
          <p:cNvPr id="6" name="图片 5"/>
          <p:cNvPicPr>
            <a:picLocks noChangeAspect="1"/>
          </p:cNvPicPr>
          <p:nvPr>
            <p:custDataLst>
              <p:tags r:id="rId2"/>
            </p:custDataLst>
          </p:nvPr>
        </p:nvPicPr>
        <p:blipFill>
          <a:blip r:embed="rId12"/>
          <a:stretch>
            <a:fillRect/>
          </a:stretch>
        </p:blipFill>
        <p:spPr>
          <a:xfrm>
            <a:off x="0" y="35560"/>
            <a:ext cx="9144000" cy="2046605"/>
          </a:xfrm>
          <a:prstGeom prst="rect">
            <a:avLst/>
          </a:prstGeom>
        </p:spPr>
      </p:pic>
      <p:sp>
        <p:nvSpPr>
          <p:cNvPr id="2" name="标题 1"/>
          <p:cNvSpPr>
            <a:spLocks noGrp="1"/>
          </p:cNvSpPr>
          <p:nvPr>
            <p:ph type="title" hasCustomPrompt="1"/>
            <p:custDataLst>
              <p:tags r:id="rId3"/>
            </p:custDataLst>
          </p:nvPr>
        </p:nvSpPr>
        <p:spPr>
          <a:xfrm>
            <a:off x="2344229" y="2421777"/>
            <a:ext cx="4455542" cy="1336635"/>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pic>
        <p:nvPicPr>
          <p:cNvPr id="9" name="图片 8"/>
          <p:cNvPicPr>
            <a:picLocks noChangeAspect="1"/>
          </p:cNvPicPr>
          <p:nvPr>
            <p:custDataLst>
              <p:tags r:id="rId7"/>
            </p:custDataLst>
          </p:nvPr>
        </p:nvPicPr>
        <p:blipFill rotWithShape="1">
          <a:blip r:embed="rId13"/>
          <a:srcRect/>
          <a:stretch>
            <a:fillRect/>
          </a:stretch>
        </p:blipFill>
        <p:spPr>
          <a:xfrm>
            <a:off x="0" y="-3"/>
            <a:ext cx="9144000" cy="1704978"/>
          </a:xfrm>
          <a:prstGeom prst="rect">
            <a:avLst/>
          </a:prstGeom>
        </p:spPr>
      </p:pic>
      <p:sp>
        <p:nvSpPr>
          <p:cNvPr id="13" name="文本占位符 12"/>
          <p:cNvSpPr>
            <a:spLocks noGrp="1"/>
          </p:cNvSpPr>
          <p:nvPr>
            <p:ph type="body" sz="quarter" idx="13" hasCustomPrompt="1"/>
            <p:custDataLst>
              <p:tags r:id="rId8"/>
            </p:custDataLst>
          </p:nvPr>
        </p:nvSpPr>
        <p:spPr>
          <a:xfrm>
            <a:off x="3474527" y="4417887"/>
            <a:ext cx="976576" cy="485285"/>
          </a:xfrm>
          <a:solidFill>
            <a:schemeClr val="accent1"/>
          </a:solidFill>
        </p:spPr>
        <p:txBody>
          <a:bodyPr/>
          <a:lstStyle>
            <a:lvl1pPr marL="0" indent="0" algn="r">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p>
        </p:txBody>
      </p:sp>
      <p:sp>
        <p:nvSpPr>
          <p:cNvPr id="15" name="文本占位符 14"/>
          <p:cNvSpPr>
            <a:spLocks noGrp="1"/>
          </p:cNvSpPr>
          <p:nvPr>
            <p:ph type="body" sz="quarter" idx="14" hasCustomPrompt="1"/>
            <p:custDataLst>
              <p:tags r:id="rId9"/>
            </p:custDataLst>
          </p:nvPr>
        </p:nvSpPr>
        <p:spPr>
          <a:xfrm>
            <a:off x="4692899" y="4417887"/>
            <a:ext cx="976577" cy="485285"/>
          </a:xfrm>
          <a:ln>
            <a:solidFill>
              <a:schemeClr val="accent1"/>
            </a:solidFill>
          </a:ln>
        </p:spPr>
        <p:txBody>
          <a:bodyPr/>
          <a:lstStyle>
            <a:lvl1pPr marL="0" indent="0">
              <a:buNone/>
              <a:defRPr>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Autofit/>
          </a:bodyPr>
          <a:lstStyle>
            <a:lvl1pPr>
              <a:defRPr sz="18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latin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t>‹#›</a:t>
            </a:fld>
            <a:endParaRPr lang="zh-CN" altLang="en-US" dirty="0"/>
          </a:p>
        </p:txBody>
      </p:sp>
      <p:pic>
        <p:nvPicPr>
          <p:cNvPr id="18" name="图片 17"/>
          <p:cNvPicPr>
            <a:picLocks noChangeAspect="1"/>
          </p:cNvPicPr>
          <p:nvPr>
            <p:custDataLst>
              <p:tags r:id="rId5"/>
            </p:custDataLst>
          </p:nvPr>
        </p:nvPicPr>
        <p:blipFill>
          <a:blip r:embed="rId7"/>
          <a:stretch>
            <a:fillRect/>
          </a:stretch>
        </p:blipFill>
        <p:spPr>
          <a:xfrm>
            <a:off x="0" y="6177281"/>
            <a:ext cx="9144000" cy="1315202"/>
          </a:xfrm>
          <a:prstGeom prst="rect">
            <a:avLst/>
          </a:prstGeom>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214789" y="273050"/>
            <a:ext cx="8712041"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baseline="0" dirty="0">
              <a:latin typeface="Arial" panose="020B0604020202020204" pitchFamily="34" charset="0"/>
              <a:ea typeface="微软雅黑" panose="020B0503020204020204" pitchFamily="3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2020/9/3</a:t>
            </a:fld>
            <a:endParaRPr lang="zh-CN" altLang="en-US"/>
          </a:p>
        </p:txBody>
      </p:sp>
      <p:sp>
        <p:nvSpPr>
          <p:cNvPr id="2" name="标题 1"/>
          <p:cNvSpPr>
            <a:spLocks noGrp="1"/>
          </p:cNvSpPr>
          <p:nvPr>
            <p:ph type="title" hasCustomPrompt="1"/>
            <p:custDataLst>
              <p:tags r:id="rId3"/>
            </p:custDataLst>
          </p:nvPr>
        </p:nvSpPr>
        <p:spPr>
          <a:xfrm>
            <a:off x="961200" y="1249200"/>
            <a:ext cx="7219800" cy="723600"/>
          </a:xfrm>
        </p:spPr>
        <p:txBody>
          <a:bodyPr anchor="ctr"/>
          <a:lstStyle>
            <a:lvl1pPr>
              <a:defRPr sz="24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960835" y="2163600"/>
            <a:ext cx="7219950" cy="3445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pic>
        <p:nvPicPr>
          <p:cNvPr id="10" name="图片 9" descr="C:\Users\kingsoft\Desktop\图片7副本.png图片7副本"/>
          <p:cNvPicPr>
            <a:picLocks noChangeAspect="1"/>
          </p:cNvPicPr>
          <p:nvPr>
            <p:custDataLst>
              <p:tags r:id="rId7"/>
            </p:custDataLst>
          </p:nvPr>
        </p:nvPicPr>
        <p:blipFill rotWithShape="1">
          <a:blip r:embed="rId9"/>
          <a:srcRect/>
          <a:stretch>
            <a:fillRect/>
          </a:stretch>
        </p:blipFill>
        <p:spPr>
          <a:xfrm flipH="1">
            <a:off x="5304452" y="4933186"/>
            <a:ext cx="3622376" cy="1651763"/>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1"/>
            </p:custDataLst>
          </p:nvPr>
        </p:nvSpPr>
        <p:spPr>
          <a:xfrm>
            <a:off x="0" y="0"/>
            <a:ext cx="3617595"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olidFill>
                <a:schemeClr val="accent1"/>
              </a:solidFill>
              <a:sym typeface="+mn-ea"/>
            </a:endParaRPr>
          </a:p>
        </p:txBody>
      </p:sp>
      <p:sp>
        <p:nvSpPr>
          <p:cNvPr id="2" name="标题 1"/>
          <p:cNvSpPr>
            <a:spLocks noGrp="1"/>
          </p:cNvSpPr>
          <p:nvPr>
            <p:ph type="title" hasCustomPrompt="1"/>
            <p:custDataLst>
              <p:tags r:id="rId2"/>
            </p:custDataLst>
          </p:nvPr>
        </p:nvSpPr>
        <p:spPr>
          <a:xfrm>
            <a:off x="437400" y="770400"/>
            <a:ext cx="2970000" cy="882000"/>
          </a:xfrm>
        </p:spPr>
        <p:txBody>
          <a:bodyPr anchor="ctr"/>
          <a:lstStyle>
            <a:lvl1pPr>
              <a:defRPr sz="27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440100" y="1764000"/>
            <a:ext cx="2967300" cy="4093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p:ph sz="quarter" idx="14"/>
            <p:custDataLst>
              <p:tags r:id="rId7"/>
            </p:custDataLst>
          </p:nvPr>
        </p:nvSpPr>
        <p:spPr>
          <a:xfrm>
            <a:off x="3825900" y="769938"/>
            <a:ext cx="4860000" cy="5087937"/>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pic>
        <p:nvPicPr>
          <p:cNvPr id="10" name="图片 9" descr="C:\Users\kingsoft\Desktop\图片7副本.png图片7副本"/>
          <p:cNvPicPr>
            <a:picLocks noChangeAspect="1"/>
          </p:cNvPicPr>
          <p:nvPr>
            <p:custDataLst>
              <p:tags r:id="rId8"/>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1"/>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2"/>
            </p:custDataLst>
          </p:nvPr>
        </p:nvSpPr>
        <p:spPr>
          <a:xfrm>
            <a:off x="459000" y="781200"/>
            <a:ext cx="8232300" cy="626400"/>
          </a:xfrm>
        </p:spPr>
        <p:txBody>
          <a:bodyPr anchor="ctr"/>
          <a:lstStyle>
            <a:lvl1pPr algn="ctr">
              <a:defRPr sz="27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459000" y="1659600"/>
            <a:ext cx="8231981"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459581" y="2808000"/>
            <a:ext cx="8224200" cy="34308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pic>
        <p:nvPicPr>
          <p:cNvPr id="16" name="图片 15" descr="C:\Users\kingsoft\Desktop\图片7副本.png图片7副本"/>
          <p:cNvPicPr>
            <a:picLocks noChangeAspect="1"/>
          </p:cNvPicPr>
          <p:nvPr>
            <p:custDataLst>
              <p:tags r:id="rId8"/>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10"/>
          <a:stretch>
            <a:fillRect/>
          </a:stretch>
        </p:blipFill>
        <p:spPr>
          <a:xfrm>
            <a:off x="2858" y="0"/>
            <a:ext cx="9144000" cy="1975485"/>
          </a:xfrm>
          <a:prstGeom prst="rect">
            <a:avLst/>
          </a:prstGeom>
        </p:spPr>
      </p:pic>
      <p:sp>
        <p:nvSpPr>
          <p:cNvPr id="13" name="矩形 12"/>
          <p:cNvSpPr/>
          <p:nvPr>
            <p:custDataLst>
              <p:tags r:id="rId2"/>
            </p:custDataLst>
          </p:nvPr>
        </p:nvSpPr>
        <p:spPr>
          <a:xfrm>
            <a:off x="0" y="50419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53600" y="669600"/>
            <a:ext cx="8232300" cy="565200"/>
          </a:xfrm>
        </p:spPr>
        <p:txBody>
          <a:bodyPr anchor="ctr"/>
          <a:lstStyle>
            <a:lvl1pPr algn="ctr">
              <a:defRPr sz="24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453628" y="1681200"/>
            <a:ext cx="8243100" cy="3211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p:ph type="body" sz="quarter" idx="14"/>
            <p:custDataLst>
              <p:tags r:id="rId8"/>
            </p:custDataLst>
          </p:nvPr>
        </p:nvSpPr>
        <p:spPr>
          <a:xfrm>
            <a:off x="445500" y="5180400"/>
            <a:ext cx="82512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12"/>
          <a:stretch>
            <a:fillRect/>
          </a:stretch>
        </p:blipFill>
        <p:spPr>
          <a:xfrm>
            <a:off x="0" y="6242387"/>
            <a:ext cx="9144000" cy="1231226"/>
          </a:xfrm>
          <a:prstGeom prst="rect">
            <a:avLst/>
          </a:prstGeom>
        </p:spPr>
      </p:pic>
      <p:sp>
        <p:nvSpPr>
          <p:cNvPr id="15" name="矩形 14"/>
          <p:cNvSpPr/>
          <p:nvPr>
            <p:custDataLst>
              <p:tags r:id="rId2"/>
            </p:custDataLst>
          </p:nvPr>
        </p:nvSpPr>
        <p:spPr>
          <a:xfrm>
            <a:off x="0" y="0"/>
            <a:ext cx="9144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3"/>
            </p:custDataLst>
          </p:nvPr>
        </p:nvSpPr>
        <p:spPr>
          <a:xfrm>
            <a:off x="434700" y="237600"/>
            <a:ext cx="8278200" cy="441964"/>
          </a:xfrm>
        </p:spPr>
        <p:txBody>
          <a:bodyPr>
            <a:normAutofit/>
          </a:bodyPr>
          <a:lstStyle>
            <a:lvl1pPr>
              <a:defRPr sz="21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7" name="内容占位符 6"/>
          <p:cNvSpPr>
            <a:spLocks noGrp="1"/>
          </p:cNvSpPr>
          <p:nvPr>
            <p:ph sz="quarter" idx="13"/>
            <p:custDataLst>
              <p:tags r:id="rId4"/>
            </p:custDataLst>
          </p:nvPr>
        </p:nvSpPr>
        <p:spPr>
          <a:xfrm>
            <a:off x="434700" y="1663200"/>
            <a:ext cx="4006800" cy="28944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8"/>
            </p:custDataLst>
          </p:nvPr>
        </p:nvSpPr>
        <p:spPr>
          <a:xfrm>
            <a:off x="4681800" y="1663200"/>
            <a:ext cx="4025700" cy="28944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p:ph type="body" sz="quarter" idx="15"/>
            <p:custDataLst>
              <p:tags r:id="rId9"/>
            </p:custDataLst>
          </p:nvPr>
        </p:nvSpPr>
        <p:spPr>
          <a:xfrm>
            <a:off x="429300" y="4816800"/>
            <a:ext cx="4006800" cy="7812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4689900" y="4813200"/>
            <a:ext cx="4025700" cy="7812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p:custDataLst>
              <p:tags r:id="rId1"/>
            </p:custDataLst>
          </p:nvPr>
        </p:nvSpPr>
        <p:spPr>
          <a:xfrm>
            <a:off x="0" y="959224"/>
            <a:ext cx="9144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pic>
        <p:nvPicPr>
          <p:cNvPr id="9" name="图片 8" descr="C:\Users\kingsoft\Desktop\图片7副本.png图片7副本"/>
          <p:cNvPicPr>
            <a:picLocks noChangeAspect="1"/>
          </p:cNvPicPr>
          <p:nvPr>
            <p:custDataLst>
              <p:tags r:id="rId5"/>
            </p:custDataLst>
          </p:nvPr>
        </p:nvPicPr>
        <p:blipFill rotWithShape="1">
          <a:blip r:embed="rId10"/>
          <a:srcRect/>
          <a:stretch>
            <a:fillRect/>
          </a:stretch>
        </p:blipFill>
        <p:spPr>
          <a:xfrm flipH="1">
            <a:off x="6321812" y="4917233"/>
            <a:ext cx="2822188" cy="981917"/>
          </a:xfrm>
          <a:prstGeom prst="rect">
            <a:avLst/>
          </a:prstGeom>
        </p:spPr>
      </p:pic>
      <p:pic>
        <p:nvPicPr>
          <p:cNvPr id="10" name="图片 9" descr="C:\Users\kingsoft\Desktop\图片7副本.png图片7副本"/>
          <p:cNvPicPr>
            <a:picLocks noChangeAspect="1"/>
          </p:cNvPicPr>
          <p:nvPr>
            <p:custDataLst>
              <p:tags r:id="rId6"/>
            </p:custDataLst>
          </p:nvPr>
        </p:nvPicPr>
        <p:blipFill rotWithShape="1">
          <a:blip r:embed="rId11"/>
          <a:srcRect/>
          <a:stretch>
            <a:fillRect/>
          </a:stretch>
        </p:blipFill>
        <p:spPr>
          <a:xfrm rot="10800000" flipH="1">
            <a:off x="0" y="398"/>
            <a:ext cx="3535204" cy="1229995"/>
          </a:xfrm>
          <a:prstGeom prst="rect">
            <a:avLst/>
          </a:prstGeom>
        </p:spPr>
      </p:pic>
      <p:sp>
        <p:nvSpPr>
          <p:cNvPr id="2" name="标题 1"/>
          <p:cNvSpPr>
            <a:spLocks noGrp="1"/>
          </p:cNvSpPr>
          <p:nvPr>
            <p:ph type="title" hasCustomPrompt="1"/>
            <p:custDataLst>
              <p:tags r:id="rId7"/>
            </p:custDataLst>
          </p:nvPr>
        </p:nvSpPr>
        <p:spPr>
          <a:xfrm>
            <a:off x="1142100" y="1339200"/>
            <a:ext cx="6858000" cy="2386800"/>
          </a:xfrm>
        </p:spPr>
        <p:txBody>
          <a:bodyPr anchor="b"/>
          <a:lstStyle>
            <a:lvl1pPr algn="ctr">
              <a:defRPr sz="45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文本占位符 6"/>
          <p:cNvSpPr>
            <a:spLocks noGrp="1"/>
          </p:cNvSpPr>
          <p:nvPr>
            <p:ph type="body" sz="quarter" idx="13"/>
            <p:custDataLst>
              <p:tags r:id="rId8"/>
            </p:custDataLst>
          </p:nvPr>
        </p:nvSpPr>
        <p:spPr>
          <a:xfrm>
            <a:off x="1141810" y="3862800"/>
            <a:ext cx="6858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slideLayout" Target="../slideLayouts/slideLayout114.xml"/><Relationship Id="rId55" Type="http://schemas.openxmlformats.org/officeDocument/2006/relationships/tags" Target="../tags/tag3.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59" Type="http://schemas.openxmlformats.org/officeDocument/2006/relationships/tags" Target="../tags/tag7.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41" Type="http://schemas.openxmlformats.org/officeDocument/2006/relationships/slideLayout" Target="../slideLayouts/slideLayout105.xml"/><Relationship Id="rId54" Type="http://schemas.openxmlformats.org/officeDocument/2006/relationships/tags" Target="../tags/tag2.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3" Type="http://schemas.openxmlformats.org/officeDocument/2006/relationships/theme" Target="../theme/theme2.xml"/><Relationship Id="rId58" Type="http://schemas.openxmlformats.org/officeDocument/2006/relationships/tags" Target="../tags/tag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 Id="rId57" Type="http://schemas.openxmlformats.org/officeDocument/2006/relationships/tags" Target="../tags/tag5.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52" Type="http://schemas.openxmlformats.org/officeDocument/2006/relationships/slideLayout" Target="../slideLayouts/slideLayout116.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56" Type="http://schemas.openxmlformats.org/officeDocument/2006/relationships/tags" Target="../tags/tag4.xml"/><Relationship Id="rId8" Type="http://schemas.openxmlformats.org/officeDocument/2006/relationships/slideLayout" Target="../slideLayouts/slideLayout72.xml"/><Relationship Id="rId51" Type="http://schemas.openxmlformats.org/officeDocument/2006/relationships/slideLayout" Target="../slideLayouts/slideLayout115.xml"/><Relationship Id="rId3"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2020/9/3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54"/>
            </p:custDataLst>
          </p:nvPr>
        </p:nvSpPr>
        <p:spPr>
          <a:xfrm>
            <a:off x="502412" y="443230"/>
            <a:ext cx="8139178"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55"/>
            </p:custDataLst>
          </p:nvPr>
        </p:nvSpPr>
        <p:spPr>
          <a:xfrm>
            <a:off x="502412" y="952508"/>
            <a:ext cx="8139178"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56"/>
            </p:custDataLst>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t>2020/9/3</a:t>
            </a:fld>
            <a:endParaRPr lang="zh-CN" altLang="en-US"/>
          </a:p>
        </p:txBody>
      </p:sp>
      <p:sp>
        <p:nvSpPr>
          <p:cNvPr id="5" name="页脚占位符 4"/>
          <p:cNvSpPr>
            <a:spLocks noGrp="1"/>
          </p:cNvSpPr>
          <p:nvPr>
            <p:ph type="ftr" sz="quarter" idx="3"/>
            <p:custDataLst>
              <p:tags r:id="rId57"/>
            </p:custDataLst>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58"/>
            </p:custDataLst>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5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 id="2147483746" r:id="rId33"/>
    <p:sldLayoutId id="2147483747" r:id="rId34"/>
    <p:sldLayoutId id="2147483748" r:id="rId35"/>
    <p:sldLayoutId id="2147483749" r:id="rId36"/>
    <p:sldLayoutId id="2147483750" r:id="rId37"/>
    <p:sldLayoutId id="2147483751" r:id="rId38"/>
    <p:sldLayoutId id="2147483752" r:id="rId39"/>
    <p:sldLayoutId id="2147483753" r:id="rId40"/>
    <p:sldLayoutId id="2147483754" r:id="rId41"/>
    <p:sldLayoutId id="2147483755" r:id="rId42"/>
    <p:sldLayoutId id="2147483756" r:id="rId43"/>
    <p:sldLayoutId id="2147483757" r:id="rId44"/>
    <p:sldLayoutId id="2147483758" r:id="rId45"/>
    <p:sldLayoutId id="2147483759" r:id="rId46"/>
    <p:sldLayoutId id="2147483760" r:id="rId47"/>
    <p:sldLayoutId id="2147483761" r:id="rId48"/>
    <p:sldLayoutId id="2147483762" r:id="rId49"/>
    <p:sldLayoutId id="2147483763" r:id="rId50"/>
    <p:sldLayoutId id="2147483764" r:id="rId51"/>
    <p:sldLayoutId id="2147483765" r:id="rId52"/>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5.xml"/><Relationship Id="rId1" Type="http://schemas.openxmlformats.org/officeDocument/2006/relationships/tags" Target="../tags/tag146.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5.xml"/><Relationship Id="rId1" Type="http://schemas.openxmlformats.org/officeDocument/2006/relationships/tags" Target="../tags/tag15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7.xml"/><Relationship Id="rId1" Type="http://schemas.openxmlformats.org/officeDocument/2006/relationships/tags" Target="../tags/tag156.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6.xml"/><Relationship Id="rId1" Type="http://schemas.openxmlformats.org/officeDocument/2006/relationships/tags" Target="../tags/tag15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5.xml"/><Relationship Id="rId1" Type="http://schemas.openxmlformats.org/officeDocument/2006/relationships/tags" Target="../tags/tag15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4.xml"/><Relationship Id="rId1" Type="http://schemas.openxmlformats.org/officeDocument/2006/relationships/tags" Target="../tags/tag15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3.xml"/><Relationship Id="rId1" Type="http://schemas.openxmlformats.org/officeDocument/2006/relationships/tags" Target="../tags/tag16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2.xml"/><Relationship Id="rId1" Type="http://schemas.openxmlformats.org/officeDocument/2006/relationships/tags" Target="../tags/tag16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1.xml"/><Relationship Id="rId1" Type="http://schemas.openxmlformats.org/officeDocument/2006/relationships/tags" Target="../tags/tag16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65.xml"/><Relationship Id="rId1" Type="http://schemas.openxmlformats.org/officeDocument/2006/relationships/tags" Target="../tags/tag16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5.xml"/><Relationship Id="rId1" Type="http://schemas.openxmlformats.org/officeDocument/2006/relationships/tags" Target="../tags/tag14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0.xml"/><Relationship Id="rId1" Type="http://schemas.openxmlformats.org/officeDocument/2006/relationships/tags" Target="../tags/tag16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9.xml"/><Relationship Id="rId1" Type="http://schemas.openxmlformats.org/officeDocument/2006/relationships/tags" Target="../tags/tag16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65.xml"/><Relationship Id="rId1" Type="http://schemas.openxmlformats.org/officeDocument/2006/relationships/tags" Target="../tags/tag1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8.xml"/><Relationship Id="rId1" Type="http://schemas.openxmlformats.org/officeDocument/2006/relationships/tags" Target="../tags/tag16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7.xml"/><Relationship Id="rId1" Type="http://schemas.openxmlformats.org/officeDocument/2006/relationships/tags" Target="../tags/tag16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96.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5.xml"/><Relationship Id="rId1" Type="http://schemas.openxmlformats.org/officeDocument/2006/relationships/tags" Target="../tags/tag17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65.xml"/><Relationship Id="rId1" Type="http://schemas.openxmlformats.org/officeDocument/2006/relationships/tags" Target="../tags/tag17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4.xml"/><Relationship Id="rId1" Type="http://schemas.openxmlformats.org/officeDocument/2006/relationships/tags" Target="../tags/tag17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3.xml"/><Relationship Id="rId1" Type="http://schemas.openxmlformats.org/officeDocument/2006/relationships/tags" Target="../tags/tag17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4.xml"/><Relationship Id="rId1" Type="http://schemas.openxmlformats.org/officeDocument/2006/relationships/tags" Target="../tags/tag148.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65.xml"/><Relationship Id="rId1" Type="http://schemas.openxmlformats.org/officeDocument/2006/relationships/tags" Target="../tags/tag17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2.xml"/><Relationship Id="rId1" Type="http://schemas.openxmlformats.org/officeDocument/2006/relationships/tags" Target="../tags/tag17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1.xml"/><Relationship Id="rId1" Type="http://schemas.openxmlformats.org/officeDocument/2006/relationships/tags" Target="../tags/tag177.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0.xml"/><Relationship Id="rId1" Type="http://schemas.openxmlformats.org/officeDocument/2006/relationships/tags" Target="../tags/tag17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9.xml"/><Relationship Id="rId1" Type="http://schemas.openxmlformats.org/officeDocument/2006/relationships/tags" Target="../tags/tag179.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8.xml"/><Relationship Id="rId1" Type="http://schemas.openxmlformats.org/officeDocument/2006/relationships/tags" Target="../tags/tag18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7.xml"/><Relationship Id="rId1" Type="http://schemas.openxmlformats.org/officeDocument/2006/relationships/tags" Target="../tags/tag181.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6.xml"/><Relationship Id="rId1" Type="http://schemas.openxmlformats.org/officeDocument/2006/relationships/tags" Target="../tags/tag18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5.xml"/><Relationship Id="rId1" Type="http://schemas.openxmlformats.org/officeDocument/2006/relationships/tags" Target="../tags/tag183.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4.xml"/><Relationship Id="rId1" Type="http://schemas.openxmlformats.org/officeDocument/2006/relationships/tags" Target="../tags/tag18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3.xml"/><Relationship Id="rId1" Type="http://schemas.openxmlformats.org/officeDocument/2006/relationships/tags" Target="../tags/tag149.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3.xml"/><Relationship Id="rId1" Type="http://schemas.openxmlformats.org/officeDocument/2006/relationships/tags" Target="../tags/tag18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2.xml"/><Relationship Id="rId1" Type="http://schemas.openxmlformats.org/officeDocument/2006/relationships/tags" Target="../tags/tag15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1.xml"/><Relationship Id="rId2" Type="http://schemas.openxmlformats.org/officeDocument/2006/relationships/tags" Target="../tags/tag151.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0.xml"/><Relationship Id="rId1" Type="http://schemas.openxmlformats.org/officeDocument/2006/relationships/tags" Target="../tags/tag15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9.xml"/><Relationship Id="rId1" Type="http://schemas.openxmlformats.org/officeDocument/2006/relationships/tags" Target="../tags/tag15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8.xml"/><Relationship Id="rId1" Type="http://schemas.openxmlformats.org/officeDocument/2006/relationships/tags" Target="../tags/tag1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Android</a:t>
            </a:r>
            <a:r>
              <a:rPr lang="zh-CN" altLang="en-US" b="1" dirty="0"/>
              <a:t>移动应用基础教程</a:t>
            </a:r>
            <a:r>
              <a:rPr lang="zh-CN" altLang="en-US" sz="2400" b="1" dirty="0">
                <a:cs typeface="等线 Light" panose="02010600030101010101" charset="-122"/>
              </a:rPr>
              <a:t>（第</a:t>
            </a:r>
            <a:r>
              <a:rPr lang="en-US" altLang="zh-CN" sz="2400" b="1" dirty="0">
                <a:cs typeface="等线 Light" panose="02010600030101010101" charset="-122"/>
              </a:rPr>
              <a:t>2</a:t>
            </a:r>
            <a:r>
              <a:rPr lang="zh-CN" altLang="en-US" sz="2400" b="1" dirty="0">
                <a:cs typeface="等线 Light" panose="02010600030101010101" charset="-122"/>
              </a:rPr>
              <a:t>版）</a:t>
            </a:r>
          </a:p>
        </p:txBody>
      </p:sp>
      <p:sp>
        <p:nvSpPr>
          <p:cNvPr id="3" name="副标题 2"/>
          <p:cNvSpPr>
            <a:spLocks noGrp="1"/>
          </p:cNvSpPr>
          <p:nvPr>
            <p:ph type="subTitle" idx="1"/>
          </p:nvPr>
        </p:nvSpPr>
        <p:spPr/>
        <p:txBody>
          <a:bodyPr>
            <a:normAutofit fontScale="92500" lnSpcReduction="20000"/>
          </a:bodyPr>
          <a:lstStyle/>
          <a:p>
            <a:r>
              <a:rPr lang="zh-CN" altLang="en-US" sz="3200" b="1" dirty="0" smtClean="0"/>
              <a:t>第</a:t>
            </a:r>
            <a:r>
              <a:rPr lang="en-US" altLang="zh-CN" sz="3200" b="1" dirty="0" smtClean="0"/>
              <a:t>2</a:t>
            </a:r>
            <a:r>
              <a:rPr lang="zh-CN" altLang="en-US" sz="3200" b="1" dirty="0" smtClean="0"/>
              <a:t>章 </a:t>
            </a:r>
            <a:r>
              <a:rPr lang="en-US" altLang="zh-CN" sz="3200" b="1" dirty="0"/>
              <a:t>Android</a:t>
            </a:r>
            <a:r>
              <a:rPr lang="zh-CN" altLang="en-US" sz="3200" b="1" dirty="0"/>
              <a:t>常见界面布</a:t>
            </a:r>
            <a:r>
              <a:rPr lang="zh-CN" altLang="en-US" sz="3200" b="1" dirty="0" smtClean="0"/>
              <a:t>局</a:t>
            </a:r>
            <a:endParaRPr lang="zh-CN" altLang="en-US" sz="3200" b="1" dirty="0"/>
          </a:p>
        </p:txBody>
      </p:sp>
      <p:sp>
        <p:nvSpPr>
          <p:cNvPr id="4" name="TextBox 13"/>
          <p:cNvSpPr>
            <a:spLocks noChangeArrowheads="1"/>
          </p:cNvSpPr>
          <p:nvPr/>
        </p:nvSpPr>
        <p:spPr bwMode="auto">
          <a:xfrm>
            <a:off x="5207318" y="4783098"/>
            <a:ext cx="2513012" cy="506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界</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面布局编写方</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式</a:t>
            </a:r>
            <a:endPar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2529205" y="4782503"/>
            <a:ext cx="4572000" cy="922020"/>
          </a:xfrm>
          <a:prstGeom prst="rect">
            <a:avLst/>
          </a:prstGeom>
        </p:spPr>
        <p:txBody>
          <a:bodyPr>
            <a:spAutoFit/>
          </a:bodyPr>
          <a:lstStyle/>
          <a:p>
            <a:pPr>
              <a:lnSpc>
                <a:spcPct val="150000"/>
              </a:lnSpc>
              <a:buFont typeface="Arial" panose="020B0604020202020204" pitchFamily="34" charset="0"/>
              <a:buNone/>
              <a:defRPr/>
            </a:pPr>
            <a:r>
              <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View</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视图</a:t>
            </a: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常</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见界面布局</a:t>
            </a:r>
          </a:p>
        </p:txBody>
      </p:sp>
      <p:pic>
        <p:nvPicPr>
          <p:cNvPr id="1026" name="Picture 2" descr="C:\Users\admin\Desktop\u=2190866901,1161307542&amp;fm=20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9165" y="4807976"/>
            <a:ext cx="961083" cy="9610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375" y="1223035"/>
            <a:ext cx="3035105" cy="4412754"/>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050"/>
                                        </p:tgtEl>
                                      </p:cBhvr>
                                    </p:animEffect>
                                    <p:set>
                                      <p:cBhvr>
                                        <p:cTn id="12"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340768"/>
            <a:ext cx="8102600" cy="5112568"/>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004048" y="1155030"/>
            <a:ext cx="291876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在</a:t>
            </a:r>
            <a:r>
              <a:rPr lang="en-US" altLang="zh-CN" dirty="0" smtClean="0">
                <a:solidFill>
                  <a:schemeClr val="bg1"/>
                </a:solidFill>
                <a:latin typeface="微软雅黑" panose="020B0503020204020204" pitchFamily="34" charset="-122"/>
                <a:ea typeface="微软雅黑" panose="020B0503020204020204" pitchFamily="34" charset="-122"/>
              </a:rPr>
              <a:t>Java</a:t>
            </a:r>
            <a:r>
              <a:rPr lang="zh-CN" altLang="en-US" dirty="0">
                <a:solidFill>
                  <a:schemeClr val="bg1"/>
                </a:solidFill>
                <a:latin typeface="微软雅黑" panose="020B0503020204020204" pitchFamily="34" charset="-122"/>
                <a:ea typeface="微软雅黑" panose="020B0503020204020204" pitchFamily="34" charset="-122"/>
              </a:rPr>
              <a:t>代</a:t>
            </a:r>
            <a:r>
              <a:rPr lang="zh-CN" altLang="en-US" dirty="0" smtClean="0">
                <a:solidFill>
                  <a:schemeClr val="bg1"/>
                </a:solidFill>
                <a:latin typeface="微软雅黑" panose="020B0503020204020204" pitchFamily="34" charset="-122"/>
                <a:ea typeface="微软雅黑" panose="020B0503020204020204" pitchFamily="34" charset="-122"/>
              </a:rPr>
              <a:t>码中</a:t>
            </a:r>
            <a:r>
              <a:rPr lang="zh-CN" altLang="en-US" dirty="0">
                <a:solidFill>
                  <a:schemeClr val="bg1"/>
                </a:solidFill>
                <a:latin typeface="微软雅黑" panose="020B0503020204020204" pitchFamily="34" charset="-122"/>
                <a:ea typeface="微软雅黑" panose="020B0503020204020204" pitchFamily="34" charset="-122"/>
              </a:rPr>
              <a:t>编写布局</a:t>
            </a:r>
          </a:p>
        </p:txBody>
      </p:sp>
      <p:sp>
        <p:nvSpPr>
          <p:cNvPr id="7"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TextBox 8"/>
          <p:cNvSpPr txBox="1"/>
          <p:nvPr/>
        </p:nvSpPr>
        <p:spPr>
          <a:xfrm>
            <a:off x="683568" y="1556792"/>
            <a:ext cx="7773045" cy="4824536"/>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RelativeLayout relativeLayout = new RelativeLayout(this);</a:t>
            </a:r>
          </a:p>
          <a:p>
            <a:r>
              <a:rPr lang="en-US" altLang="zh-CN" sz="1600" dirty="0"/>
              <a:t>RelativeLayout.LayoutParams params =  new RelativeLayout.LayoutParams(</a:t>
            </a:r>
          </a:p>
          <a:p>
            <a:r>
              <a:rPr lang="en-US" altLang="zh-CN" sz="1600" dirty="0"/>
              <a:t>                                            RelativeLayout.LayoutParams.WRAP_CONTENT,</a:t>
            </a:r>
          </a:p>
          <a:p>
            <a:r>
              <a:rPr lang="en-US" altLang="zh-CN" sz="1600" dirty="0"/>
              <a:t>                                            RelativeLayout.LayoutParams.WRAP_CONTENT);</a:t>
            </a:r>
          </a:p>
          <a:p>
            <a:r>
              <a:rPr lang="en-US" altLang="zh-CN" sz="1600" dirty="0"/>
              <a:t>//addRule</a:t>
            </a:r>
            <a:r>
              <a:rPr lang="zh-CN" altLang="en-US" sz="1600" dirty="0"/>
              <a:t>参数对应</a:t>
            </a:r>
            <a:r>
              <a:rPr lang="en-US" altLang="zh-CN" sz="1600" dirty="0"/>
              <a:t>RelativeLayout XML</a:t>
            </a:r>
            <a:r>
              <a:rPr lang="zh-CN" altLang="en-US" sz="1600" dirty="0"/>
              <a:t>布局的属性</a:t>
            </a:r>
          </a:p>
          <a:p>
            <a:r>
              <a:rPr lang="en-US" altLang="zh-CN" sz="1600" dirty="0"/>
              <a:t>params.addRule(RelativeLayout.CENTER_IN_PARENT);  //</a:t>
            </a:r>
            <a:r>
              <a:rPr lang="zh-CN" altLang="en-US" sz="1600" dirty="0"/>
              <a:t>设置居中显示</a:t>
            </a:r>
          </a:p>
          <a:p>
            <a:r>
              <a:rPr lang="en-US" altLang="zh-CN" sz="1600" dirty="0"/>
              <a:t>TextView textView = new TextView(this);  //</a:t>
            </a:r>
            <a:r>
              <a:rPr lang="zh-CN" altLang="en-US" sz="1600" dirty="0"/>
              <a:t>创建</a:t>
            </a:r>
            <a:r>
              <a:rPr lang="en-US" altLang="zh-CN" sz="1600" dirty="0"/>
              <a:t>TextView</a:t>
            </a:r>
            <a:r>
              <a:rPr lang="zh-CN" altLang="en-US" sz="1600" dirty="0"/>
              <a:t>控件</a:t>
            </a:r>
          </a:p>
          <a:p>
            <a:r>
              <a:rPr lang="en-US" altLang="zh-CN" sz="1600" dirty="0"/>
              <a:t>textView.setText("Java </a:t>
            </a:r>
            <a:r>
              <a:rPr lang="zh-CN" altLang="en-US" sz="1600" dirty="0"/>
              <a:t>代码实现界面布局</a:t>
            </a:r>
            <a:r>
              <a:rPr lang="en-US" altLang="zh-CN" sz="1600" dirty="0"/>
              <a:t>");  //</a:t>
            </a:r>
            <a:r>
              <a:rPr lang="zh-CN" altLang="en-US" sz="1600" dirty="0"/>
              <a:t>设置</a:t>
            </a:r>
            <a:r>
              <a:rPr lang="en-US" altLang="zh-CN" sz="1600" dirty="0"/>
              <a:t>TextView</a:t>
            </a:r>
            <a:r>
              <a:rPr lang="zh-CN" altLang="en-US" sz="1600" dirty="0"/>
              <a:t>的文字内容</a:t>
            </a:r>
          </a:p>
          <a:p>
            <a:r>
              <a:rPr lang="en-US" altLang="zh-CN" sz="1600" dirty="0"/>
              <a:t>textView.setTextColor(Color.RED);         //</a:t>
            </a:r>
            <a:r>
              <a:rPr lang="zh-CN" altLang="en-US" sz="1600" dirty="0"/>
              <a:t>设置</a:t>
            </a:r>
            <a:r>
              <a:rPr lang="en-US" altLang="zh-CN" sz="1600" dirty="0"/>
              <a:t>TextView</a:t>
            </a:r>
            <a:r>
              <a:rPr lang="zh-CN" altLang="en-US" sz="1600" dirty="0"/>
              <a:t>的文字颜色</a:t>
            </a:r>
          </a:p>
          <a:p>
            <a:r>
              <a:rPr lang="en-US" altLang="zh-CN" sz="1600" dirty="0"/>
              <a:t>textView.setTextSize(18);                   //</a:t>
            </a:r>
            <a:r>
              <a:rPr lang="zh-CN" altLang="en-US" sz="1600" dirty="0"/>
              <a:t>设置</a:t>
            </a:r>
            <a:r>
              <a:rPr lang="en-US" altLang="zh-CN" sz="1600" dirty="0"/>
              <a:t>TextView</a:t>
            </a:r>
            <a:r>
              <a:rPr lang="zh-CN" altLang="en-US" sz="1600" dirty="0"/>
              <a:t>的文字大小</a:t>
            </a:r>
          </a:p>
          <a:p>
            <a:r>
              <a:rPr lang="en-US" altLang="zh-CN" sz="1600" dirty="0"/>
              <a:t>//</a:t>
            </a:r>
            <a:r>
              <a:rPr lang="zh-CN" altLang="en-US" sz="1600" dirty="0"/>
              <a:t>添加</a:t>
            </a:r>
            <a:r>
              <a:rPr lang="en-US" altLang="zh-CN" sz="1600" dirty="0"/>
              <a:t>TextView</a:t>
            </a:r>
            <a:r>
              <a:rPr lang="zh-CN" altLang="en-US" sz="1600" dirty="0"/>
              <a:t>对象和</a:t>
            </a:r>
            <a:r>
              <a:rPr lang="en-US" altLang="zh-CN" sz="1600" dirty="0"/>
              <a:t>TextView</a:t>
            </a:r>
            <a:r>
              <a:rPr lang="zh-CN" altLang="en-US" sz="1600" dirty="0"/>
              <a:t>的布局属性</a:t>
            </a:r>
          </a:p>
          <a:p>
            <a:r>
              <a:rPr lang="en-US" altLang="zh-CN" sz="1600" dirty="0"/>
              <a:t>relativeLayout.addView(textView, params);</a:t>
            </a:r>
          </a:p>
          <a:p>
            <a:r>
              <a:rPr lang="en-US" altLang="zh-CN" sz="1600" dirty="0"/>
              <a:t>setContentView(relativeLayout); //</a:t>
            </a:r>
            <a:r>
              <a:rPr lang="zh-CN" altLang="en-US" sz="1600" dirty="0"/>
              <a:t>设置在</a:t>
            </a:r>
            <a:r>
              <a:rPr lang="en-US" altLang="zh-CN" sz="1600" dirty="0"/>
              <a:t>Activity</a:t>
            </a:r>
            <a:r>
              <a:rPr lang="zh-CN" altLang="en-US" sz="1600" dirty="0"/>
              <a:t>中显示</a:t>
            </a:r>
            <a:r>
              <a:rPr lang="en-US" altLang="zh-CN" sz="1600" dirty="0"/>
              <a:t>RelativeLayout</a:t>
            </a:r>
          </a:p>
        </p:txBody>
      </p:sp>
      <p:sp>
        <p:nvSpPr>
          <p:cNvPr id="8" name="标题 1"/>
          <p:cNvSpPr>
            <a:spLocks noChangeArrowheads="1"/>
          </p:cNvSpPr>
          <p:nvPr/>
        </p:nvSpPr>
        <p:spPr bwMode="auto">
          <a:xfrm>
            <a:off x="1547665" y="428328"/>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2.2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界</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面</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布局编写方式</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484784"/>
            <a:ext cx="2802050" cy="432048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01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72427" y="4000418"/>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1097740" y="233958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2.1    </a:t>
            </a:r>
            <a:r>
              <a:rPr lang="en-US" altLang="zh-CN" sz="2400" dirty="0">
                <a:solidFill>
                  <a:srgbClr val="7F7F7F"/>
                </a:solidFill>
                <a:latin typeface="Arial Unicode MS" pitchFamily="34" charset="-122"/>
                <a:ea typeface="Arial Unicode MS" pitchFamily="34" charset="-122"/>
                <a:cs typeface="Arial Unicode MS" pitchFamily="34" charset="-122"/>
              </a:rPr>
              <a:t>View</a:t>
            </a:r>
            <a:r>
              <a:rPr lang="zh-CN" altLang="en-US" sz="2400" dirty="0">
                <a:solidFill>
                  <a:srgbClr val="7F7F7F"/>
                </a:solidFill>
                <a:latin typeface="Impact" panose="020B0806030902050204" pitchFamily="34" charset="0"/>
                <a:ea typeface="微软雅黑" panose="020B0503020204020204" pitchFamily="34" charset="-122"/>
              </a:rPr>
              <a:t>视图 </a:t>
            </a:r>
          </a:p>
        </p:txBody>
      </p:sp>
      <p:sp>
        <p:nvSpPr>
          <p:cNvPr id="5" name="TextBox 10"/>
          <p:cNvSpPr txBox="1"/>
          <p:nvPr/>
        </p:nvSpPr>
        <p:spPr>
          <a:xfrm>
            <a:off x="1063698" y="3275692"/>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2.2    </a:t>
            </a:r>
            <a:r>
              <a:rPr lang="zh-CN" altLang="en-US" sz="2400" dirty="0">
                <a:solidFill>
                  <a:srgbClr val="7F7F7F"/>
                </a:solidFill>
                <a:latin typeface="Impact" panose="020B0806030902050204" pitchFamily="34" charset="0"/>
                <a:ea typeface="微软雅黑" panose="020B0503020204020204" pitchFamily="34" charset="-122"/>
              </a:rPr>
              <a:t>界面布局编写方式</a:t>
            </a:r>
          </a:p>
        </p:txBody>
      </p:sp>
      <p:sp>
        <p:nvSpPr>
          <p:cNvPr id="6" name="TextBox 11"/>
          <p:cNvSpPr txBox="1"/>
          <p:nvPr/>
        </p:nvSpPr>
        <p:spPr>
          <a:xfrm>
            <a:off x="1097740" y="4139788"/>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anose="020B0806030902050204" pitchFamily="34" charset="0"/>
                <a:ea typeface="微软雅黑" panose="020B0503020204020204" pitchFamily="34" charset="-122"/>
              </a:rPr>
              <a:t>2</a:t>
            </a:r>
            <a:r>
              <a:rPr lang="en-US" altLang="zh-CN" sz="2400" dirty="0" smtClean="0">
                <a:solidFill>
                  <a:schemeClr val="bg1"/>
                </a:solidFill>
                <a:latin typeface="Impact" panose="020B0806030902050204" pitchFamily="34" charset="0"/>
                <a:ea typeface="微软雅黑" panose="020B0503020204020204" pitchFamily="34" charset="-122"/>
              </a:rPr>
              <a:t>.3    </a:t>
            </a:r>
            <a:r>
              <a:rPr lang="zh-CN" altLang="en-US" sz="2400" dirty="0">
                <a:solidFill>
                  <a:schemeClr val="bg1"/>
                </a:solidFill>
                <a:latin typeface="Impact" panose="020B0806030902050204" pitchFamily="34" charset="0"/>
                <a:ea typeface="微软雅黑" panose="020B0503020204020204" pitchFamily="34" charset="-122"/>
              </a:rPr>
              <a:t>常</a:t>
            </a:r>
            <a:r>
              <a:rPr lang="zh-CN" altLang="en-US" sz="2400" dirty="0" smtClean="0">
                <a:solidFill>
                  <a:schemeClr val="bg1"/>
                </a:solidFill>
                <a:latin typeface="Impact" panose="020B0806030902050204" pitchFamily="34" charset="0"/>
                <a:ea typeface="微软雅黑" panose="020B0503020204020204" pitchFamily="34" charset="-122"/>
              </a:rPr>
              <a:t>见界面布局 </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chemeClr val="bg1">
                    <a:lumMod val="50000"/>
                  </a:schemeClr>
                </a:solidFill>
                <a:latin typeface="微软雅黑" panose="020B0503020204020204" pitchFamily="34" charset="-122"/>
                <a:ea typeface="微软雅黑" panose="020B0503020204020204" pitchFamily="34" charset="-122"/>
              </a:rPr>
              <a:t>主讲内容</a:t>
            </a:r>
            <a:endParaRPr lang="en-US" altLang="zh-CN" sz="5400" b="1"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en-US" altLang="zh-CN" sz="3200" dirty="0" smtClean="0">
                <a:solidFill>
                  <a:schemeClr val="bg1">
                    <a:lumMod val="50000"/>
                  </a:schemeClr>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chemeClr val="bg1">
                    <a:lumMod val="50000"/>
                  </a:schemeClr>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chemeClr val="bg1">
                  <a:lumMod val="50000"/>
                </a:schemeClr>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457200" y="3465661"/>
            <a:ext cx="2173288" cy="40798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五种常用布局</a:t>
            </a:r>
          </a:p>
        </p:txBody>
      </p:sp>
      <p:grpSp>
        <p:nvGrpSpPr>
          <p:cNvPr id="62" name="组合 61"/>
          <p:cNvGrpSpPr/>
          <p:nvPr/>
        </p:nvGrpSpPr>
        <p:grpSpPr>
          <a:xfrm>
            <a:off x="2627784" y="1260624"/>
            <a:ext cx="1036638" cy="4978400"/>
            <a:chOff x="2689225" y="956792"/>
            <a:chExt cx="1036638" cy="4978400"/>
          </a:xfrm>
        </p:grpSpPr>
        <p:cxnSp>
          <p:nvCxnSpPr>
            <p:cNvPr id="40" name="直接连接符 9"/>
            <p:cNvCxnSpPr>
              <a:cxnSpLocks noChangeShapeType="1"/>
            </p:cNvCxnSpPr>
            <p:nvPr/>
          </p:nvCxnSpPr>
          <p:spPr bwMode="auto">
            <a:xfrm>
              <a:off x="3216275" y="956792"/>
              <a:ext cx="23813" cy="497840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11"/>
            <p:cNvCxnSpPr>
              <a:cxnSpLocks noChangeShapeType="1"/>
            </p:cNvCxnSpPr>
            <p:nvPr/>
          </p:nvCxnSpPr>
          <p:spPr bwMode="auto">
            <a:xfrm>
              <a:off x="2689225" y="3363442"/>
              <a:ext cx="527050"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54"/>
            <p:cNvCxnSpPr>
              <a:cxnSpLocks noChangeShapeType="1"/>
            </p:cNvCxnSpPr>
            <p:nvPr/>
          </p:nvCxnSpPr>
          <p:spPr bwMode="auto">
            <a:xfrm flipV="1">
              <a:off x="3233738" y="2122017"/>
              <a:ext cx="477837"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57"/>
            <p:cNvCxnSpPr>
              <a:cxnSpLocks noChangeShapeType="1"/>
            </p:cNvCxnSpPr>
            <p:nvPr/>
          </p:nvCxnSpPr>
          <p:spPr bwMode="auto">
            <a:xfrm flipV="1">
              <a:off x="3206750" y="959967"/>
              <a:ext cx="477838"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58"/>
            <p:cNvCxnSpPr>
              <a:cxnSpLocks noChangeShapeType="1"/>
            </p:cNvCxnSpPr>
            <p:nvPr/>
          </p:nvCxnSpPr>
          <p:spPr bwMode="auto">
            <a:xfrm flipV="1">
              <a:off x="3246438" y="3366617"/>
              <a:ext cx="477837"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59"/>
            <p:cNvCxnSpPr>
              <a:cxnSpLocks noChangeShapeType="1"/>
            </p:cNvCxnSpPr>
            <p:nvPr/>
          </p:nvCxnSpPr>
          <p:spPr bwMode="auto">
            <a:xfrm flipV="1">
              <a:off x="3227388" y="5935192"/>
              <a:ext cx="476250"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60"/>
            <p:cNvCxnSpPr>
              <a:cxnSpLocks noChangeShapeType="1"/>
            </p:cNvCxnSpPr>
            <p:nvPr/>
          </p:nvCxnSpPr>
          <p:spPr bwMode="auto">
            <a:xfrm flipV="1">
              <a:off x="3248025" y="4630267"/>
              <a:ext cx="477838"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圆角矩形 41"/>
          <p:cNvSpPr/>
          <p:nvPr/>
        </p:nvSpPr>
        <p:spPr>
          <a:xfrm>
            <a:off x="3651722" y="1068536"/>
            <a:ext cx="1695450" cy="40798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线性布局</a:t>
            </a:r>
          </a:p>
        </p:txBody>
      </p:sp>
      <p:sp>
        <p:nvSpPr>
          <p:cNvPr id="43" name="圆角矩形 42"/>
          <p:cNvSpPr/>
          <p:nvPr/>
        </p:nvSpPr>
        <p:spPr>
          <a:xfrm>
            <a:off x="3680297" y="2241699"/>
            <a:ext cx="1695450" cy="40798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相对布局</a:t>
            </a:r>
          </a:p>
        </p:txBody>
      </p:sp>
      <p:sp>
        <p:nvSpPr>
          <p:cNvPr id="44" name="圆角矩形 43"/>
          <p:cNvSpPr/>
          <p:nvPr/>
        </p:nvSpPr>
        <p:spPr>
          <a:xfrm>
            <a:off x="3697759" y="3484711"/>
            <a:ext cx="1695450" cy="4095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帧布局</a:t>
            </a:r>
          </a:p>
        </p:txBody>
      </p:sp>
      <p:sp>
        <p:nvSpPr>
          <p:cNvPr id="45" name="圆角矩形 44"/>
          <p:cNvSpPr/>
          <p:nvPr/>
        </p:nvSpPr>
        <p:spPr>
          <a:xfrm>
            <a:off x="3696172" y="4749949"/>
            <a:ext cx="1695450" cy="40798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表格布局</a:t>
            </a:r>
          </a:p>
        </p:txBody>
      </p:sp>
      <p:sp>
        <p:nvSpPr>
          <p:cNvPr id="46" name="圆角矩形 45"/>
          <p:cNvSpPr/>
          <p:nvPr/>
        </p:nvSpPr>
        <p:spPr>
          <a:xfrm>
            <a:off x="3677122" y="6043761"/>
            <a:ext cx="1695450" cy="4095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smtClean="0">
                <a:solidFill>
                  <a:schemeClr val="bg1"/>
                </a:solidFill>
                <a:ea typeface="宋体" panose="02010600030101010101" pitchFamily="2" charset="-122"/>
              </a:rPr>
              <a:t>约束布局</a:t>
            </a:r>
            <a:endParaRPr lang="zh-CN" altLang="en-US" b="1" dirty="0">
              <a:solidFill>
                <a:schemeClr val="bg1"/>
              </a:solidFill>
              <a:ea typeface="宋体" panose="02010600030101010101" pitchFamily="2" charset="-122"/>
            </a:endParaRPr>
          </a:p>
        </p:txBody>
      </p:sp>
      <p:cxnSp>
        <p:nvCxnSpPr>
          <p:cNvPr id="48" name="直接箭头连接符 47"/>
          <p:cNvCxnSpPr/>
          <p:nvPr/>
        </p:nvCxnSpPr>
        <p:spPr bwMode="auto">
          <a:xfrm>
            <a:off x="5444009" y="1263799"/>
            <a:ext cx="56832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圆角矩形 48"/>
          <p:cNvSpPr/>
          <p:nvPr/>
        </p:nvSpPr>
        <p:spPr bwMode="auto">
          <a:xfrm>
            <a:off x="6144097" y="1119336"/>
            <a:ext cx="2303462" cy="30638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anose="02010600030101010101" pitchFamily="2" charset="-122"/>
              </a:rPr>
              <a:t>特点：以水平或垂直方向排列</a:t>
            </a:r>
          </a:p>
        </p:txBody>
      </p:sp>
      <p:cxnSp>
        <p:nvCxnSpPr>
          <p:cNvPr id="51" name="直接箭头连接符 50"/>
          <p:cNvCxnSpPr/>
          <p:nvPr/>
        </p:nvCxnSpPr>
        <p:spPr bwMode="auto">
          <a:xfrm>
            <a:off x="5463059" y="2427436"/>
            <a:ext cx="56832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圆角矩形 51"/>
          <p:cNvSpPr/>
          <p:nvPr/>
        </p:nvSpPr>
        <p:spPr bwMode="auto">
          <a:xfrm>
            <a:off x="6163147" y="2282934"/>
            <a:ext cx="2303462" cy="30646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anose="02010600030101010101" pitchFamily="2" charset="-122"/>
              </a:rPr>
              <a:t>特点：通过相对定位排列</a:t>
            </a:r>
          </a:p>
        </p:txBody>
      </p:sp>
      <p:cxnSp>
        <p:nvCxnSpPr>
          <p:cNvPr id="54" name="直接箭头连接符 53"/>
          <p:cNvCxnSpPr/>
          <p:nvPr/>
        </p:nvCxnSpPr>
        <p:spPr bwMode="auto">
          <a:xfrm>
            <a:off x="5470997" y="3711721"/>
            <a:ext cx="56991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圆角矩形 54"/>
          <p:cNvSpPr/>
          <p:nvPr/>
        </p:nvSpPr>
        <p:spPr bwMode="auto">
          <a:xfrm>
            <a:off x="6161559" y="3446808"/>
            <a:ext cx="2305050" cy="51077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anose="02010600030101010101" pitchFamily="2" charset="-122"/>
              </a:rPr>
              <a:t>特点：开辟空白区域，帧里的                              控件</a:t>
            </a:r>
            <a:r>
              <a:rPr lang="en-US" altLang="zh-CN" sz="1200" b="1" dirty="0">
                <a:solidFill>
                  <a:schemeClr val="bg1"/>
                </a:solidFill>
                <a:ea typeface="宋体" panose="02010600030101010101" pitchFamily="2" charset="-122"/>
              </a:rPr>
              <a:t>(</a:t>
            </a:r>
            <a:r>
              <a:rPr lang="zh-CN" altLang="en-US" sz="1200" b="1" dirty="0">
                <a:solidFill>
                  <a:schemeClr val="bg1"/>
                </a:solidFill>
                <a:ea typeface="宋体" panose="02010600030101010101" pitchFamily="2" charset="-122"/>
              </a:rPr>
              <a:t>层</a:t>
            </a:r>
            <a:r>
              <a:rPr lang="en-US" altLang="zh-CN" sz="1200" b="1" dirty="0">
                <a:solidFill>
                  <a:schemeClr val="bg1"/>
                </a:solidFill>
                <a:ea typeface="宋体" panose="02010600030101010101" pitchFamily="2" charset="-122"/>
              </a:rPr>
              <a:t>)</a:t>
            </a:r>
            <a:r>
              <a:rPr lang="zh-CN" altLang="en-US" sz="1200" b="1" dirty="0">
                <a:solidFill>
                  <a:schemeClr val="bg1"/>
                </a:solidFill>
                <a:ea typeface="宋体" panose="02010600030101010101" pitchFamily="2" charset="-122"/>
              </a:rPr>
              <a:t>叠加</a:t>
            </a:r>
          </a:p>
        </p:txBody>
      </p:sp>
      <p:cxnSp>
        <p:nvCxnSpPr>
          <p:cNvPr id="57" name="直接箭头连接符 56"/>
          <p:cNvCxnSpPr/>
          <p:nvPr/>
        </p:nvCxnSpPr>
        <p:spPr bwMode="auto">
          <a:xfrm>
            <a:off x="5480522" y="4949974"/>
            <a:ext cx="56991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圆角矩形 57"/>
          <p:cNvSpPr/>
          <p:nvPr/>
        </p:nvSpPr>
        <p:spPr bwMode="auto">
          <a:xfrm>
            <a:off x="6163147" y="4805472"/>
            <a:ext cx="2303462" cy="30646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anose="02010600030101010101" pitchFamily="2" charset="-122"/>
              </a:rPr>
              <a:t>特点：表格形式排列</a:t>
            </a:r>
          </a:p>
        </p:txBody>
      </p:sp>
      <p:cxnSp>
        <p:nvCxnSpPr>
          <p:cNvPr id="60" name="直接箭头连接符 59"/>
          <p:cNvCxnSpPr/>
          <p:nvPr/>
        </p:nvCxnSpPr>
        <p:spPr bwMode="auto">
          <a:xfrm>
            <a:off x="5480522" y="6250136"/>
            <a:ext cx="56991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圆角矩形 60"/>
          <p:cNvSpPr/>
          <p:nvPr/>
        </p:nvSpPr>
        <p:spPr bwMode="auto">
          <a:xfrm>
            <a:off x="6163147" y="6105635"/>
            <a:ext cx="2303462" cy="30646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anose="02010600030101010101" pitchFamily="2" charset="-122"/>
              </a:rPr>
              <a:t>特点：可视化的方式编</a:t>
            </a:r>
            <a:r>
              <a:rPr lang="zh-CN" altLang="en-US" sz="1200" b="1" dirty="0" smtClean="0">
                <a:solidFill>
                  <a:schemeClr val="bg1"/>
                </a:solidFill>
                <a:ea typeface="宋体" panose="02010600030101010101" pitchFamily="2" charset="-122"/>
              </a:rPr>
              <a:t>写布</a:t>
            </a:r>
            <a:r>
              <a:rPr lang="zh-CN" altLang="en-US" sz="1200" b="1" dirty="0">
                <a:solidFill>
                  <a:schemeClr val="bg1"/>
                </a:solidFill>
                <a:ea typeface="宋体" panose="02010600030101010101" pitchFamily="2" charset="-122"/>
              </a:rPr>
              <a:t>局</a:t>
            </a:r>
          </a:p>
        </p:txBody>
      </p:sp>
      <p:sp>
        <p:nvSpPr>
          <p:cNvPr id="26"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常见界面布局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left)">
                                      <p:cBhvr>
                                        <p:cTn id="10" dur="500"/>
                                        <p:tgtEl>
                                          <p:spTgt spid="4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par>
                                <p:cTn id="23" presetID="22" presetClass="entr" presetSubtype="8"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ipe(left)">
                                      <p:cBhvr>
                                        <p:cTn id="28" dur="500"/>
                                        <p:tgtEl>
                                          <p:spTgt spid="49"/>
                                        </p:tgtEl>
                                      </p:cBhvr>
                                    </p:animEffect>
                                  </p:childTnLst>
                                </p:cTn>
                              </p:par>
                              <p:par>
                                <p:cTn id="29" presetID="22" presetClass="entr" presetSubtype="8"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500"/>
                                        <p:tgtEl>
                                          <p:spTgt spid="52"/>
                                        </p:tgtEl>
                                      </p:cBhvr>
                                    </p:animEffect>
                                  </p:childTnLst>
                                </p:cTn>
                              </p:par>
                              <p:par>
                                <p:cTn id="35" presetID="22" presetClass="entr" presetSubtype="8"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22" presetClass="entr" presetSubtype="8"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500"/>
                                        <p:tgtEl>
                                          <p:spTgt spid="5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500"/>
                                        <p:tgtEl>
                                          <p:spTgt spid="58"/>
                                        </p:tgtEl>
                                      </p:cBhvr>
                                    </p:animEffect>
                                  </p:childTnLst>
                                </p:cTn>
                              </p:par>
                              <p:par>
                                <p:cTn id="47" presetID="22" presetClass="entr" presetSubtype="8"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par>
                                <p:cTn id="53" presetID="22" presetClass="entr" presetSubtype="8"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ipe(left)">
                                      <p:cBhvr>
                                        <p:cTn id="5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animBg="1"/>
      <p:bldP spid="43" grpId="0" animBg="1"/>
      <p:bldP spid="44" grpId="0" animBg="1"/>
      <p:bldP spid="45" grpId="0" animBg="1"/>
      <p:bldP spid="46" grpId="0" animBg="1"/>
      <p:bldP spid="49" grpId="0" animBg="1"/>
      <p:bldP spid="52" grpId="0" animBg="1"/>
      <p:bldP spid="55" grpId="0" animBg="1"/>
      <p:bldP spid="58" grpId="0" animBg="1"/>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03970"/>
            <a:ext cx="8102600" cy="4529286"/>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762128" y="101823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布</a:t>
            </a:r>
            <a:r>
              <a:rPr lang="zh-CN" altLang="en-US" dirty="0" smtClean="0">
                <a:solidFill>
                  <a:schemeClr val="bg1"/>
                </a:solidFill>
                <a:latin typeface="微软雅黑" panose="020B0503020204020204" pitchFamily="34" charset="-122"/>
                <a:ea typeface="微软雅黑" panose="020B0503020204020204" pitchFamily="34" charset="-122"/>
              </a:rPr>
              <a:t>局的通用属性</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内容占位符 2"/>
          <p:cNvSpPr txBox="1"/>
          <p:nvPr/>
        </p:nvSpPr>
        <p:spPr bwMode="auto">
          <a:xfrm>
            <a:off x="606425" y="1556796"/>
            <a:ext cx="7975600" cy="20882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smtClean="0"/>
              <a:t>Android</a:t>
            </a:r>
            <a:r>
              <a:rPr lang="zh-CN" altLang="zh-CN" sz="2000" dirty="0"/>
              <a:t>系统提供的五种常用布局直接或者间接继承自</a:t>
            </a:r>
            <a:r>
              <a:rPr lang="en-US" altLang="zh-CN" sz="2000" dirty="0"/>
              <a:t>ViewGroup</a:t>
            </a:r>
            <a:r>
              <a:rPr lang="zh-CN" altLang="zh-CN" sz="2000" dirty="0"/>
              <a:t>，因</a:t>
            </a:r>
            <a:r>
              <a:rPr lang="zh-CN" altLang="zh-CN" sz="2000" dirty="0" smtClean="0"/>
              <a:t>此</a:t>
            </a:r>
            <a:r>
              <a:rPr lang="zh-CN" altLang="en-US" sz="2000" dirty="0" smtClean="0"/>
              <a:t>它们</a:t>
            </a:r>
            <a:r>
              <a:rPr lang="zh-CN" altLang="zh-CN" sz="2000" dirty="0" smtClean="0"/>
              <a:t>也</a:t>
            </a:r>
            <a:r>
              <a:rPr lang="zh-CN" altLang="zh-CN" sz="2000" dirty="0"/>
              <a:t>支持在</a:t>
            </a:r>
            <a:r>
              <a:rPr lang="en-US" altLang="zh-CN" sz="2000" dirty="0"/>
              <a:t>ViewGroup</a:t>
            </a:r>
            <a:r>
              <a:rPr lang="zh-CN" altLang="zh-CN" sz="2000" dirty="0"/>
              <a:t>中定义的属性，这些属性可以看作是布局的通用属</a:t>
            </a:r>
            <a:r>
              <a:rPr lang="zh-CN" altLang="zh-CN" sz="2000" dirty="0" smtClean="0"/>
              <a:t>性</a:t>
            </a:r>
            <a:r>
              <a:rPr lang="zh-CN" altLang="en-US" sz="2000" dirty="0" smtClean="0"/>
              <a:t>。</a:t>
            </a: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a:spLocks noChangeArrowheads="1"/>
          </p:cNvSpPr>
          <p:nvPr/>
        </p:nvSpPr>
        <p:spPr bwMode="auto">
          <a:xfrm>
            <a:off x="1619672" y="404664"/>
            <a:ext cx="597666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布局的通用属性</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15" name="表格 14"/>
          <p:cNvGraphicFramePr>
            <a:graphicFrameLocks noGrp="1"/>
          </p:cNvGraphicFramePr>
          <p:nvPr/>
        </p:nvGraphicFramePr>
        <p:xfrm>
          <a:off x="1626821" y="3068960"/>
          <a:ext cx="5760640" cy="2407864"/>
        </p:xfrm>
        <a:graphic>
          <a:graphicData uri="http://schemas.openxmlformats.org/drawingml/2006/table">
            <a:tbl>
              <a:tblPr firstRow="1" bandRow="1">
                <a:tableStyleId>{B301B821-A1FF-4177-AEE7-76D212191A09}</a:tableStyleId>
              </a:tblPr>
              <a:tblGrid>
                <a:gridCol w="2245431"/>
                <a:gridCol w="3515209"/>
              </a:tblGrid>
              <a:tr h="339230">
                <a:tc>
                  <a:txBody>
                    <a:bodyPr/>
                    <a:lstStyle/>
                    <a:p>
                      <a:pPr algn="ctr">
                        <a:spcAft>
                          <a:spcPts val="0"/>
                        </a:spcAft>
                      </a:pPr>
                      <a:r>
                        <a:rPr lang="zh-CN" altLang="zh-CN" sz="1800" kern="100" dirty="0" smtClean="0">
                          <a:effectLst/>
                        </a:rPr>
                        <a:t>属性名称</a:t>
                      </a:r>
                      <a:endParaRPr lang="zh-CN" altLang="zh-CN" sz="1800" kern="100" dirty="0">
                        <a:effectLst/>
                        <a:latin typeface="Times New Roman" panose="02020603050405020304"/>
                        <a:ea typeface="宋体" panose="02010600030101010101" pitchFamily="2" charset="-122"/>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t>功能描述</a:t>
                      </a:r>
                      <a:endParaRPr lang="en-US" altLang="zh-CN" sz="1800" dirty="0" smtClean="0"/>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android:id</a:t>
                      </a:r>
                      <a:endParaRPr lang="zh-CN" altLang="zh-CN" sz="1400" kern="100" dirty="0">
                        <a:solidFill>
                          <a:schemeClr val="dk1"/>
                        </a:solidFill>
                        <a:effectLst/>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设置布局的标识</a:t>
                      </a:r>
                      <a:endParaRPr lang="zh-CN" altLang="zh-CN" sz="1400" kern="100" dirty="0">
                        <a:effectLst/>
                        <a:latin typeface="Times New Roman" panose="02020603050405020304"/>
                        <a:ea typeface="宋体" panose="02010600030101010101" pitchFamily="2" charset="-122"/>
                      </a:endParaRPr>
                    </a:p>
                  </a:txBody>
                  <a:tcPr marL="91432" marR="91432" marT="45716" marB="45716" anchor="ctr">
                    <a:lnL w="12700" cap="flat" cmpd="sng" algn="ctr">
                      <a:solidFill>
                        <a:srgbClr val="006BA9"/>
                      </a:solidFill>
                      <a:prstDash val="solid"/>
                      <a:round/>
                      <a:headEnd type="none" w="med" len="med"/>
                      <a:tailEnd type="none" w="med" len="med"/>
                    </a:lnL>
                  </a:tcPr>
                </a:tc>
              </a:tr>
              <a:tr h="243264">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android:layout_width</a:t>
                      </a: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设置布局的宽度</a:t>
                      </a:r>
                      <a:endParaRPr lang="zh-CN" altLang="zh-CN" sz="1400" kern="100" dirty="0">
                        <a:effectLst/>
                        <a:latin typeface="Times New Roman" panose="02020603050405020304"/>
                        <a:ea typeface="宋体" panose="02010600030101010101" pitchFamily="2" charset="-122"/>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 layout_height</a:t>
                      </a:r>
                      <a:endParaRPr lang="zh-CN" altLang="zh-CN" sz="1400" kern="100" dirty="0">
                        <a:solidFill>
                          <a:schemeClr val="dk1"/>
                        </a:solidFill>
                        <a:effectLst/>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设置布局的宽度</a:t>
                      </a:r>
                      <a:endParaRPr lang="zh-CN" altLang="zh-CN" sz="1400" kern="100" dirty="0">
                        <a:effectLst/>
                        <a:latin typeface="Times New Roman" panose="02020603050405020304"/>
                        <a:ea typeface="宋体" panose="02010600030101010101" pitchFamily="2" charset="-122"/>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android:background</a:t>
                      </a:r>
                      <a:endParaRPr lang="zh-CN" altLang="zh-CN" sz="1400" kern="100" dirty="0">
                        <a:solidFill>
                          <a:schemeClr val="dk1"/>
                        </a:solidFill>
                        <a:effectLst/>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设置布局的背景</a:t>
                      </a:r>
                      <a:endParaRPr lang="zh-CN" altLang="zh-CN" sz="1400" kern="100" dirty="0">
                        <a:effectLst/>
                        <a:latin typeface="Times New Roman" panose="02020603050405020304"/>
                        <a:ea typeface="宋体" panose="02010600030101010101" pitchFamily="2" charset="-122"/>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android:layout_margin</a:t>
                      </a:r>
                      <a:endParaRPr lang="zh-CN" altLang="zh-CN" sz="1400" kern="100" dirty="0">
                        <a:solidFill>
                          <a:schemeClr val="dk1"/>
                        </a:solidFill>
                        <a:effectLst/>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设置当前布局与屏幕边界或与周围控件的距离</a:t>
                      </a:r>
                      <a:endParaRPr lang="zh-CN" altLang="zh-CN" sz="1400" kern="100" dirty="0">
                        <a:effectLst/>
                        <a:latin typeface="Times New Roman" panose="02020603050405020304"/>
                        <a:ea typeface="宋体" panose="02010600030101010101" pitchFamily="2" charset="-122"/>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android:padding</a:t>
                      </a:r>
                      <a:endParaRPr lang="zh-CN" altLang="zh-CN" sz="1400" kern="100" dirty="0">
                        <a:solidFill>
                          <a:schemeClr val="dk1"/>
                        </a:solidFill>
                        <a:effectLst/>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设置当前布局与该布局中控件的距离</a:t>
                      </a:r>
                      <a:endParaRPr lang="zh-CN" altLang="zh-CN" sz="1400" kern="100" dirty="0">
                        <a:effectLst/>
                        <a:latin typeface="Times New Roman" panose="02020603050405020304"/>
                        <a:ea typeface="宋体" panose="02010600030101010101" pitchFamily="2" charset="-122"/>
                      </a:endParaRPr>
                    </a:p>
                  </a:txBody>
                  <a:tcPr marL="91432" marR="91432" marT="45716" marB="45716" anchor="ctr">
                    <a:lnL w="12700" cap="flat" cmpd="sng" algn="ctr">
                      <a:solidFill>
                        <a:srgbClr val="006BA9"/>
                      </a:solidFill>
                      <a:prstDash val="solid"/>
                      <a:round/>
                      <a:headEnd type="none" w="med" len="med"/>
                      <a:tailEnd type="none" w="med" len="med"/>
                    </a:lnL>
                  </a:tcPr>
                </a:tc>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628800"/>
            <a:ext cx="8102600" cy="4278436"/>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608402" y="144306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相对</a:t>
            </a:r>
            <a:r>
              <a:rPr lang="zh-CN" altLang="en-US" dirty="0" smtClean="0">
                <a:solidFill>
                  <a:schemeClr val="bg1"/>
                </a:solidFill>
                <a:latin typeface="微软雅黑" panose="020B0503020204020204" pitchFamily="34" charset="-122"/>
                <a:ea typeface="微软雅黑" panose="020B0503020204020204" pitchFamily="34" charset="-122"/>
              </a:rPr>
              <a:t>布局</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内容占位符 2"/>
          <p:cNvSpPr txBox="1"/>
          <p:nvPr/>
        </p:nvSpPr>
        <p:spPr bwMode="auto">
          <a:xfrm>
            <a:off x="481013" y="1916832"/>
            <a:ext cx="7975600" cy="28082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latin typeface="Times New Roman" panose="02020603050405020304" pitchFamily="18" charset="0"/>
                <a:cs typeface="Times New Roman" panose="02020603050405020304" pitchFamily="18" charset="0"/>
              </a:rPr>
              <a:t>相对布局（</a:t>
            </a:r>
            <a:r>
              <a:rPr lang="en-US" altLang="zh-CN" sz="2000" dirty="0" err="1" smtClean="0">
                <a:latin typeface="Times New Roman" panose="02020603050405020304" pitchFamily="18" charset="0"/>
                <a:cs typeface="Times New Roman" panose="02020603050405020304" pitchFamily="18" charset="0"/>
              </a:rPr>
              <a:t>RelativeLayout</a:t>
            </a:r>
            <a:r>
              <a:rPr lang="zh-CN" altLang="en-US" sz="2000" dirty="0" smtClean="0">
                <a:latin typeface="Times New Roman" panose="02020603050405020304" pitchFamily="18" charset="0"/>
                <a:cs typeface="Times New Roman" panose="02020603050405020304" pitchFamily="18" charset="0"/>
              </a:rPr>
              <a:t>）是通过相对定位的方式指定子控件位置，即以其它控件或父容器为参照物，摆放控件位置。</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zh-CN" altLang="zh-CN" sz="2000" dirty="0"/>
              <a:t>定义格</a:t>
            </a:r>
            <a:r>
              <a:rPr lang="zh-CN" altLang="zh-CN" sz="2000" dirty="0" smtClean="0"/>
              <a:t>式</a:t>
            </a: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a:spLocks noChangeArrowheads="1"/>
          </p:cNvSpPr>
          <p:nvPr/>
        </p:nvSpPr>
        <p:spPr bwMode="auto">
          <a:xfrm>
            <a:off x="1619672" y="404664"/>
            <a:ext cx="629669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2.3.2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RelativeLayout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相</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对</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矩形 17"/>
          <p:cNvSpPr>
            <a:spLocks noChangeArrowheads="1"/>
          </p:cNvSpPr>
          <p:nvPr/>
        </p:nvSpPr>
        <p:spPr bwMode="auto">
          <a:xfrm>
            <a:off x="822199" y="3745276"/>
            <a:ext cx="7016774" cy="1771955"/>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p>
            <a:pPr>
              <a:lnSpc>
                <a:spcPct val="150000"/>
              </a:lnSpc>
              <a:defRPr/>
            </a:pPr>
            <a:r>
              <a:rPr lang="en-US" altLang="zh-CN" sz="1600" dirty="0" smtClean="0">
                <a:latin typeface="Times New Roman" panose="02020603050405020304" pitchFamily="18" charset="0"/>
                <a:cs typeface="Times New Roman" panose="02020603050405020304" pitchFamily="18" charset="0"/>
              </a:rPr>
              <a:t>     &lt;</a:t>
            </a:r>
            <a:r>
              <a:rPr lang="en-US" altLang="zh-CN" sz="1600" dirty="0" err="1">
                <a:latin typeface="Times New Roman" panose="02020603050405020304" pitchFamily="18" charset="0"/>
                <a:cs typeface="Times New Roman" panose="02020603050405020304" pitchFamily="18" charset="0"/>
              </a:rPr>
              <a:t>RelativeLayout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xmlns:android</a:t>
            </a:r>
            <a:r>
              <a:rPr lang="en-US" altLang="zh-CN" sz="1600" dirty="0">
                <a:latin typeface="Times New Roman" panose="02020603050405020304" pitchFamily="18" charset="0"/>
                <a:cs typeface="Times New Roman" panose="02020603050405020304" pitchFamily="18" charset="0"/>
              </a:rPr>
              <a:t>="http://</a:t>
            </a:r>
            <a:r>
              <a:rPr lang="en-US" altLang="zh-CN" sz="1600" dirty="0" err="1">
                <a:latin typeface="Times New Roman" panose="02020603050405020304" pitchFamily="18" charset="0"/>
                <a:cs typeface="Times New Roman" panose="02020603050405020304" pitchFamily="18" charset="0"/>
              </a:rPr>
              <a:t>schemas.android.com</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apk</a:t>
            </a:r>
            <a:r>
              <a:rPr lang="en-US" altLang="zh-CN" sz="1600" dirty="0">
                <a:latin typeface="Times New Roman" panose="02020603050405020304" pitchFamily="18" charset="0"/>
                <a:cs typeface="Times New Roman" panose="02020603050405020304" pitchFamily="18" charset="0"/>
              </a:rPr>
              <a:t>/res/android"</a:t>
            </a:r>
          </a:p>
          <a:p>
            <a:r>
              <a:rPr lang="en-US" altLang="zh-CN" sz="1600" dirty="0" smtClean="0"/>
              <a:t>	</a:t>
            </a:r>
            <a:r>
              <a:rPr lang="zh-CN" altLang="zh-CN" sz="1600" dirty="0" smtClean="0"/>
              <a:t>属</a:t>
            </a:r>
            <a:r>
              <a:rPr lang="zh-CN" altLang="zh-CN" sz="1600" dirty="0"/>
              <a:t>性</a:t>
            </a:r>
            <a:r>
              <a:rPr lang="en-US" altLang="zh-CN" sz="1600" dirty="0"/>
              <a:t> = "</a:t>
            </a:r>
            <a:r>
              <a:rPr lang="zh-CN" altLang="zh-CN" sz="1600" dirty="0"/>
              <a:t>属性值</a:t>
            </a:r>
            <a:r>
              <a:rPr lang="en-US" altLang="zh-CN" sz="1600" dirty="0"/>
              <a:t>"</a:t>
            </a:r>
            <a:endParaRPr lang="zh-CN" altLang="zh-CN" sz="1600" dirty="0"/>
          </a:p>
          <a:p>
            <a:r>
              <a:rPr lang="en-US" altLang="zh-CN" sz="1600" dirty="0" smtClean="0"/>
              <a:t>	......&gt;</a:t>
            </a:r>
            <a:endParaRPr lang="en-US" altLang="zh-CN" sz="1600" dirty="0" smtClean="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&lt;/</a:t>
            </a:r>
            <a:r>
              <a:rPr lang="en-US" altLang="zh-CN" sz="1600" dirty="0" err="1">
                <a:latin typeface="Times New Roman" panose="02020603050405020304" pitchFamily="18" charset="0"/>
                <a:cs typeface="Times New Roman" panose="02020603050405020304" pitchFamily="18" charset="0"/>
              </a:rPr>
              <a:t>RelativeLayout</a:t>
            </a:r>
            <a:r>
              <a:rPr lang="en-US" altLang="zh-CN" sz="1600" dirty="0">
                <a:latin typeface="Times New Roman" panose="02020603050405020304" pitchFamily="18" charset="0"/>
                <a:cs typeface="Times New Roman" panose="02020603050405020304" pitchFamily="18" charset="0"/>
              </a:rPr>
              <a:t>&gt;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表格 24"/>
          <p:cNvGraphicFramePr>
            <a:graphicFrameLocks noGrp="1"/>
          </p:cNvGraphicFramePr>
          <p:nvPr/>
        </p:nvGraphicFramePr>
        <p:xfrm>
          <a:off x="539552" y="1268760"/>
          <a:ext cx="8229600" cy="5041897"/>
        </p:xfrm>
        <a:graphic>
          <a:graphicData uri="http://schemas.openxmlformats.org/drawingml/2006/table">
            <a:tbl>
              <a:tblPr firstRow="1" bandRow="1">
                <a:tableStyleId>{B301B821-A1FF-4177-AEE7-76D212191A09}</a:tableStyleId>
              </a:tblPr>
              <a:tblGrid>
                <a:gridCol w="3207803"/>
                <a:gridCol w="5021797"/>
              </a:tblGrid>
              <a:tr h="451229">
                <a:tc>
                  <a:txBody>
                    <a:bodyPr/>
                    <a:lstStyle/>
                    <a:p>
                      <a:pPr algn="ctr"/>
                      <a:r>
                        <a:rPr lang="zh-CN" altLang="en-US" sz="1800" kern="1200" dirty="0" smtClean="0"/>
                        <a:t>控件属性</a:t>
                      </a:r>
                      <a:endParaRPr lang="zh-CN" altLang="en-US" sz="1800" b="1" kern="1200" dirty="0">
                        <a:solidFill>
                          <a:schemeClr val="lt1"/>
                        </a:solidFill>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t>功能描述</a:t>
                      </a:r>
                      <a:endParaRPr lang="en-US" altLang="zh-CN" sz="18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android:layout_centerInParent</a:t>
                      </a:r>
                      <a:endParaRPr lang="zh-CN" altLang="en-US" sz="1400" b="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设置当前控件位于父布局的中央位置</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23580">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android:layout_centerVertical</a:t>
                      </a:r>
                      <a:endParaRPr lang="zh-CN" altLang="en-US" sz="1400" b="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设置当前控件位于父布局的垂直居中位置</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android:layout_centerHorizontal</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设置当前控件位于父控件的水平居中位置</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android:layout_above</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设置当前控件位于某控件上方</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android:layout_below</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设置当前控件位于某控件下方</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kern="1200" dirty="0" err="1" smtClean="0">
                          <a:effectLst/>
                          <a:latin typeface="Times New Roman" panose="02020603050405020304" pitchFamily="18" charset="0"/>
                          <a:cs typeface="Times New Roman" panose="02020603050405020304" pitchFamily="18" charset="0"/>
                        </a:rPr>
                        <a:t>android:layout_toLeftOf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400" kern="1200" dirty="0" smtClean="0">
                          <a:effectLst/>
                        </a:rPr>
                        <a:t>设置当前控件位于某控件左侧</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android:layout_toRightOf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设置当前控件位于某控件右侧</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android:layout_alignParentTop</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effectLst/>
                        </a:rPr>
                        <a:t>设置当前控件是否与父控件顶端对齐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kern="1200" dirty="0" err="1" smtClean="0">
                          <a:effectLst/>
                          <a:latin typeface="Times New Roman" panose="02020603050405020304" pitchFamily="18" charset="0"/>
                          <a:cs typeface="Times New Roman" panose="02020603050405020304" pitchFamily="18" charset="0"/>
                        </a:rPr>
                        <a:t>android:layout_alignParentLeft</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kern="1200" smtClean="0">
                          <a:effectLst/>
                        </a:rPr>
                        <a:t>设置当前控件是否与父控件左对齐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android:layout_alignParentRight</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设置当前控件是否与父控件右对齐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android:layout_alignParentBottom</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设置当前控件是否与父控件底端对齐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android:layout_alignTop</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设置当前控件的上边界与某控件的上边界对齐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android:layout_alignBottom</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设置当前控件的下边界与某控件的下边界对齐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android:layout_alignLeft</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设置当前控件的左边界与某控件的左边界对齐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android:layout_alignRight</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设置当前控件的右边界与某控件的右边界对齐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bl>
          </a:graphicData>
        </a:graphic>
      </p:graphicFrame>
      <p:sp>
        <p:nvSpPr>
          <p:cNvPr id="4" name="标题 1"/>
          <p:cNvSpPr>
            <a:spLocks noChangeArrowheads="1"/>
          </p:cNvSpPr>
          <p:nvPr/>
        </p:nvSpPr>
        <p:spPr bwMode="auto">
          <a:xfrm>
            <a:off x="1619672" y="404664"/>
            <a:ext cx="669674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相对</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控</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件位置</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属性</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56704" y="1556792"/>
            <a:ext cx="8102600" cy="3960389"/>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80112" y="1371054"/>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相对</a:t>
            </a:r>
            <a:r>
              <a:rPr lang="zh-CN" altLang="en-US" dirty="0" smtClean="0">
                <a:solidFill>
                  <a:schemeClr val="bg1"/>
                </a:solidFill>
                <a:latin typeface="微软雅黑" panose="020B0503020204020204" pitchFamily="34" charset="-122"/>
                <a:ea typeface="微软雅黑" panose="020B0503020204020204" pitchFamily="34" charset="-122"/>
              </a:rPr>
              <a:t>布局</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矩形 17"/>
          <p:cNvSpPr>
            <a:spLocks noChangeArrowheads="1"/>
          </p:cNvSpPr>
          <p:nvPr/>
        </p:nvSpPr>
        <p:spPr bwMode="auto">
          <a:xfrm>
            <a:off x="683568" y="2240842"/>
            <a:ext cx="7848872" cy="2592288"/>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p>
            <a:pPr>
              <a:lnSpc>
                <a:spcPct val="150000"/>
              </a:lnSpc>
              <a:defRPr/>
            </a:pPr>
            <a:r>
              <a:rPr lang="en-US" altLang="zh-CN" dirty="0" smtClean="0">
                <a:latin typeface="Times New Roman" panose="02020603050405020304" pitchFamily="18" charset="0"/>
                <a:cs typeface="Times New Roman" panose="02020603050405020304" pitchFamily="18" charset="0"/>
              </a:rPr>
              <a:t>     &lt;</a:t>
            </a:r>
            <a:r>
              <a:rPr lang="en-US" altLang="zh-CN" dirty="0" err="1">
                <a:latin typeface="Times New Roman" panose="02020603050405020304" pitchFamily="18" charset="0"/>
                <a:cs typeface="Times New Roman" panose="02020603050405020304" pitchFamily="18" charset="0"/>
              </a:rPr>
              <a:t>RelativeLayout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xmlns:android</a:t>
            </a:r>
            <a:r>
              <a:rPr lang="en-US" altLang="zh-CN" dirty="0">
                <a:latin typeface="Times New Roman" panose="02020603050405020304" pitchFamily="18" charset="0"/>
                <a:cs typeface="Times New Roman" panose="02020603050405020304" pitchFamily="18" charset="0"/>
              </a:rPr>
              <a:t>="http://</a:t>
            </a:r>
            <a:r>
              <a:rPr lang="en-US" altLang="zh-CN" dirty="0" err="1">
                <a:latin typeface="Times New Roman" panose="02020603050405020304" pitchFamily="18" charset="0"/>
                <a:cs typeface="Times New Roman" panose="02020603050405020304" pitchFamily="18" charset="0"/>
              </a:rPr>
              <a:t>schemas.android.com</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apk</a:t>
            </a:r>
            <a:r>
              <a:rPr lang="en-US" altLang="zh-CN" dirty="0">
                <a:latin typeface="Times New Roman" panose="02020603050405020304" pitchFamily="18" charset="0"/>
                <a:cs typeface="Times New Roman" panose="02020603050405020304" pitchFamily="18" charset="0"/>
              </a:rPr>
              <a:t>/res/android"</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android:layout_width</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match_parent</a:t>
            </a:r>
            <a:r>
              <a:rPr lang="en-US" altLang="zh-CN" dirty="0">
                <a:latin typeface="Times New Roman" panose="02020603050405020304" pitchFamily="18" charset="0"/>
                <a:cs typeface="Times New Roman" panose="02020603050405020304" pitchFamily="18" charset="0"/>
              </a:rPr>
              <a:t>"</a:t>
            </a:r>
          </a:p>
          <a:p>
            <a:pPr>
              <a:lnSpc>
                <a:spcPct val="150000"/>
              </a:lnSpc>
              <a:defRPr/>
            </a:pPr>
            <a:r>
              <a:rPr lang="en-US" altLang="zh-CN" dirty="0">
                <a:latin typeface="Times New Roman" panose="02020603050405020304" pitchFamily="18" charset="0"/>
                <a:cs typeface="Times New Roman" panose="02020603050405020304" pitchFamily="18" charset="0"/>
              </a:rPr>
              <a:t>        android:layout_height="match_parent</a:t>
            </a:r>
            <a:r>
              <a:rPr lang="en-US" altLang="zh-CN" dirty="0" smtClean="0">
                <a:latin typeface="Times New Roman" panose="02020603050405020304" pitchFamily="18" charset="0"/>
                <a:cs typeface="Times New Roman" panose="02020603050405020304" pitchFamily="18" charset="0"/>
              </a:rPr>
              <a:t>"&gt;</a:t>
            </a: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&lt;/</a:t>
            </a:r>
            <a:r>
              <a:rPr lang="en-US" altLang="zh-CN" dirty="0" err="1">
                <a:latin typeface="Times New Roman" panose="02020603050405020304" pitchFamily="18" charset="0"/>
                <a:cs typeface="Times New Roman" panose="02020603050405020304" pitchFamily="18" charset="0"/>
              </a:rPr>
              <a:t>RelativeLayout</a:t>
            </a:r>
            <a:r>
              <a:rPr lang="en-US" altLang="zh-CN" dirty="0">
                <a:latin typeface="Times New Roman" panose="02020603050405020304" pitchFamily="18" charset="0"/>
                <a:cs typeface="Times New Roman" panose="02020603050405020304" pitchFamily="18" charset="0"/>
              </a:rPr>
              <a:t>&gt;</a:t>
            </a:r>
          </a:p>
        </p:txBody>
      </p:sp>
      <p:sp>
        <p:nvSpPr>
          <p:cNvPr id="25" name="标题 1"/>
          <p:cNvSpPr>
            <a:spLocks noChangeArrowheads="1"/>
          </p:cNvSpPr>
          <p:nvPr/>
        </p:nvSpPr>
        <p:spPr bwMode="auto">
          <a:xfrm>
            <a:off x="1619672" y="404664"/>
            <a:ext cx="6552728"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2.3.2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RelativeLayout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相</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对</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784" y="1742530"/>
            <a:ext cx="2427296" cy="365136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wipe(left)">
                                      <p:cBhvr>
                                        <p:cTn id="7" dur="500"/>
                                        <p:tgtEl>
                                          <p:spTgt spid="30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0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spcBef>
                <a:spcPct val="20000"/>
              </a:spcBef>
              <a:buFontTx/>
              <a:buChar char="–"/>
            </a:pPr>
            <a:r>
              <a:rPr lang="zh-CN" altLang="en-US" sz="2400" dirty="0">
                <a:solidFill>
                  <a:srgbClr val="000000"/>
                </a:solidFill>
              </a:rPr>
              <a:t>简述</a:t>
            </a:r>
            <a:r>
              <a:rPr lang="en-US" altLang="zh-CN" sz="2400" dirty="0">
                <a:solidFill>
                  <a:srgbClr val="000000"/>
                </a:solidFill>
              </a:rPr>
              <a:t>Android</a:t>
            </a:r>
            <a:r>
              <a:rPr lang="zh-CN" altLang="en-US" sz="2400" dirty="0">
                <a:solidFill>
                  <a:srgbClr val="000000"/>
                </a:solidFill>
              </a:rPr>
              <a:t>系统架构包含的层次以及各层的特点</a:t>
            </a:r>
            <a:r>
              <a:rPr lang="zh-CN" altLang="en-US" sz="2400" dirty="0" smtClean="0"/>
              <a:t>。</a:t>
            </a:r>
            <a:endParaRPr lang="en-US" altLang="zh-CN" sz="2400" dirty="0" smtClean="0"/>
          </a:p>
          <a:p>
            <a:pPr lvl="1">
              <a:lnSpc>
                <a:spcPct val="150000"/>
              </a:lnSpc>
              <a:spcBef>
                <a:spcPct val="20000"/>
              </a:spcBef>
              <a:buFontTx/>
              <a:buChar char="–"/>
            </a:pPr>
            <a:r>
              <a:rPr lang="zh-CN" altLang="en-US" sz="2400" dirty="0">
                <a:solidFill>
                  <a:srgbClr val="000000"/>
                </a:solidFill>
              </a:rPr>
              <a:t>简述 </a:t>
            </a:r>
            <a:r>
              <a:rPr lang="en-US" altLang="zh-CN" sz="2400" dirty="0">
                <a:solidFill>
                  <a:srgbClr val="000000"/>
                </a:solidFill>
              </a:rPr>
              <a:t>Log</a:t>
            </a:r>
            <a:r>
              <a:rPr lang="zh-CN" altLang="en-US" sz="2400" dirty="0">
                <a:solidFill>
                  <a:srgbClr val="000000"/>
                </a:solidFill>
              </a:rPr>
              <a:t>类输出日志内容的级别和对应</a:t>
            </a:r>
            <a:r>
              <a:rPr lang="en-US" altLang="zh-CN" sz="2400" dirty="0">
                <a:solidFill>
                  <a:srgbClr val="000000"/>
                </a:solidFill>
              </a:rPr>
              <a:t>Log</a:t>
            </a:r>
            <a:r>
              <a:rPr lang="zh-CN" altLang="en-US" sz="2400" dirty="0">
                <a:solidFill>
                  <a:srgbClr val="000000"/>
                </a:solidFill>
              </a:rPr>
              <a:t>类中的方法</a:t>
            </a:r>
            <a:r>
              <a:rPr lang="zh-CN" altLang="en-US" sz="2400" dirty="0" smtClean="0"/>
              <a:t>。</a:t>
            </a:r>
            <a:endParaRPr lang="en-US" altLang="zh-CN" sz="2400" dirty="0"/>
          </a:p>
          <a:p>
            <a:pPr lvl="1">
              <a:lnSpc>
                <a:spcPct val="150000"/>
              </a:lnSpc>
              <a:spcBef>
                <a:spcPct val="20000"/>
              </a:spcBef>
              <a:buFontTx/>
              <a:buChar char="–"/>
            </a:pPr>
            <a:endParaRPr lang="en-US" altLang="zh-CN" sz="2400" dirty="0"/>
          </a:p>
        </p:txBody>
      </p:sp>
      <p:sp>
        <p:nvSpPr>
          <p:cNvPr id="6"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作业点评</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4151" y="3132651"/>
            <a:ext cx="2134073" cy="324237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1863" y="3112090"/>
            <a:ext cx="2134073" cy="324237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4"/>
          <p:cNvSpPr>
            <a:spLocks noChangeArrowheads="1"/>
          </p:cNvSpPr>
          <p:nvPr/>
        </p:nvSpPr>
        <p:spPr bwMode="auto">
          <a:xfrm>
            <a:off x="542925" y="1257326"/>
            <a:ext cx="8102600" cy="519606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613136" y="107158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线性布局</a:t>
            </a:r>
          </a:p>
        </p:txBody>
      </p:sp>
      <p:sp>
        <p:nvSpPr>
          <p:cNvPr id="7" name="内容占位符 2"/>
          <p:cNvSpPr txBox="1"/>
          <p:nvPr/>
        </p:nvSpPr>
        <p:spPr bwMode="auto">
          <a:xfrm>
            <a:off x="542925" y="1383898"/>
            <a:ext cx="7975600" cy="14690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线性</a:t>
            </a:r>
            <a:r>
              <a:rPr lang="zh-CN" altLang="en-US" sz="2000" dirty="0" smtClean="0">
                <a:latin typeface="Times New Roman" panose="02020603050405020304" pitchFamily="18" charset="0"/>
                <a:cs typeface="Times New Roman" panose="02020603050405020304" pitchFamily="18" charset="0"/>
              </a:rPr>
              <a:t>布局（</a:t>
            </a:r>
            <a:r>
              <a:rPr lang="en-US" altLang="zh-CN" sz="2000" dirty="0" err="1" smtClean="0">
                <a:latin typeface="Times New Roman" panose="02020603050405020304" pitchFamily="18" charset="0"/>
                <a:cs typeface="Times New Roman" panose="02020603050405020304" pitchFamily="18" charset="0"/>
              </a:rPr>
              <a:t>LinearLayout</a:t>
            </a:r>
            <a:r>
              <a:rPr lang="zh-CN" altLang="en-US" sz="2000" dirty="0" smtClean="0">
                <a:latin typeface="Times New Roman" panose="02020603050405020304" pitchFamily="18" charset="0"/>
                <a:cs typeface="Times New Roman" panose="02020603050405020304" pitchFamily="18" charset="0"/>
              </a:rPr>
              <a:t>）主要以水平或垂直方式来显示界面中的控件。当控件水平排列时，显示顺序依次为从左到右，当控件垂直排列时，显示顺序依次为从上到下</a:t>
            </a:r>
            <a:r>
              <a:rPr lang="zh-CN" altLang="zh-CN" sz="2000" dirty="0" smtClean="0"/>
              <a:t>。</a:t>
            </a:r>
            <a:endParaRPr lang="en-US" altLang="zh-CN" sz="2000" dirty="0" smtClean="0"/>
          </a:p>
        </p:txBody>
      </p:sp>
      <p:sp>
        <p:nvSpPr>
          <p:cNvPr id="10" name="矩形 9"/>
          <p:cNvSpPr/>
          <p:nvPr/>
        </p:nvSpPr>
        <p:spPr>
          <a:xfrm>
            <a:off x="2391018" y="3649915"/>
            <a:ext cx="537882"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dirty="0">
                <a:solidFill>
                  <a:schemeClr val="bg1"/>
                </a:solidFill>
                <a:latin typeface="Arial" panose="020B0604020202020204" pitchFamily="34" charset="0"/>
                <a:ea typeface="宋体" panose="02010600030101010101" pitchFamily="2" charset="-122"/>
              </a:rPr>
              <a:t>按钮</a:t>
            </a:r>
            <a:r>
              <a:rPr lang="en-US" altLang="zh-CN" sz="700" b="1" dirty="0">
                <a:solidFill>
                  <a:schemeClr val="bg1"/>
                </a:solidFill>
                <a:latin typeface="Arial" panose="020B0604020202020204" pitchFamily="34" charset="0"/>
                <a:ea typeface="宋体" panose="02010600030101010101" pitchFamily="2" charset="-122"/>
              </a:rPr>
              <a:t>1</a:t>
            </a:r>
            <a:endParaRPr lang="zh-CN" altLang="en-US" sz="700" b="1" dirty="0">
              <a:solidFill>
                <a:schemeClr val="bg1"/>
              </a:solidFill>
              <a:latin typeface="Arial" panose="020B0604020202020204" pitchFamily="34" charset="0"/>
              <a:ea typeface="宋体" panose="02010600030101010101" pitchFamily="2" charset="-122"/>
            </a:endParaRPr>
          </a:p>
        </p:txBody>
      </p:sp>
      <p:sp>
        <p:nvSpPr>
          <p:cNvPr id="11" name="矩形 10"/>
          <p:cNvSpPr/>
          <p:nvPr/>
        </p:nvSpPr>
        <p:spPr>
          <a:xfrm>
            <a:off x="2391018" y="3947976"/>
            <a:ext cx="537882"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a:solidFill>
                  <a:schemeClr val="bg1"/>
                </a:solidFill>
                <a:latin typeface="Arial" panose="020B0604020202020204" pitchFamily="34" charset="0"/>
                <a:ea typeface="宋体" panose="02010600030101010101" pitchFamily="2" charset="-122"/>
              </a:rPr>
              <a:t>按钮</a:t>
            </a:r>
            <a:r>
              <a:rPr lang="en-US" altLang="zh-CN" sz="700" b="1">
                <a:solidFill>
                  <a:schemeClr val="bg1"/>
                </a:solidFill>
                <a:latin typeface="Arial" panose="020B0604020202020204" pitchFamily="34" charset="0"/>
                <a:ea typeface="宋体" panose="02010600030101010101" pitchFamily="2" charset="-122"/>
              </a:rPr>
              <a:t>2</a:t>
            </a:r>
            <a:endParaRPr lang="zh-CN" altLang="en-US" sz="700" b="1" dirty="0">
              <a:solidFill>
                <a:schemeClr val="bg1"/>
              </a:solidFill>
              <a:latin typeface="Arial" panose="020B0604020202020204" pitchFamily="34" charset="0"/>
              <a:ea typeface="宋体" panose="02010600030101010101" pitchFamily="2" charset="-122"/>
            </a:endParaRPr>
          </a:p>
        </p:txBody>
      </p:sp>
      <p:sp>
        <p:nvSpPr>
          <p:cNvPr id="12" name="矩形 11"/>
          <p:cNvSpPr/>
          <p:nvPr/>
        </p:nvSpPr>
        <p:spPr>
          <a:xfrm>
            <a:off x="2391018" y="4251767"/>
            <a:ext cx="537882"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dirty="0">
                <a:solidFill>
                  <a:schemeClr val="bg1"/>
                </a:solidFill>
                <a:latin typeface="Arial" panose="020B0604020202020204" pitchFamily="34" charset="0"/>
                <a:ea typeface="宋体" panose="02010600030101010101" pitchFamily="2" charset="-122"/>
              </a:rPr>
              <a:t>按钮</a:t>
            </a:r>
            <a:r>
              <a:rPr lang="en-US" altLang="zh-CN" sz="700" b="1" dirty="0">
                <a:solidFill>
                  <a:schemeClr val="bg1"/>
                </a:solidFill>
                <a:latin typeface="Arial" panose="020B0604020202020204" pitchFamily="34" charset="0"/>
                <a:ea typeface="宋体" panose="02010600030101010101" pitchFamily="2" charset="-122"/>
              </a:rPr>
              <a:t>3</a:t>
            </a:r>
            <a:endParaRPr lang="zh-CN" altLang="en-US" sz="700" b="1" dirty="0">
              <a:solidFill>
                <a:schemeClr val="bg1"/>
              </a:solidFill>
              <a:latin typeface="Arial" panose="020B0604020202020204" pitchFamily="34" charset="0"/>
              <a:ea typeface="宋体" panose="02010600030101010101" pitchFamily="2" charset="-122"/>
            </a:endParaRPr>
          </a:p>
        </p:txBody>
      </p:sp>
      <p:cxnSp>
        <p:nvCxnSpPr>
          <p:cNvPr id="13" name="直接箭头连接符 12"/>
          <p:cNvCxnSpPr/>
          <p:nvPr/>
        </p:nvCxnSpPr>
        <p:spPr bwMode="auto">
          <a:xfrm>
            <a:off x="3327445" y="3642221"/>
            <a:ext cx="0" cy="921155"/>
          </a:xfrm>
          <a:prstGeom prst="straightConnector1">
            <a:avLst/>
          </a:prstGeom>
          <a:noFill/>
          <a:ln w="19050" cap="flat" cmpd="sng" algn="ctr">
            <a:solidFill>
              <a:srgbClr val="006BA9"/>
            </a:solidFill>
            <a:prstDash val="solid"/>
            <a:round/>
            <a:headEnd type="none" w="med" len="med"/>
            <a:tailEnd type="arrow"/>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cxnSp>
      <p:sp>
        <p:nvSpPr>
          <p:cNvPr id="15" name="矩形 14"/>
          <p:cNvSpPr/>
          <p:nvPr/>
        </p:nvSpPr>
        <p:spPr>
          <a:xfrm>
            <a:off x="5770267" y="3637217"/>
            <a:ext cx="431557"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a:solidFill>
                  <a:schemeClr val="bg1"/>
                </a:solidFill>
                <a:latin typeface="Arial" panose="020B0604020202020204" pitchFamily="34" charset="0"/>
                <a:ea typeface="宋体" panose="02010600030101010101" pitchFamily="2" charset="-122"/>
              </a:rPr>
              <a:t>按钮</a:t>
            </a:r>
            <a:r>
              <a:rPr lang="en-US" altLang="zh-CN" sz="700" b="1">
                <a:solidFill>
                  <a:schemeClr val="bg1"/>
                </a:solidFill>
                <a:latin typeface="Arial" panose="020B0604020202020204" pitchFamily="34" charset="0"/>
                <a:ea typeface="宋体" panose="02010600030101010101" pitchFamily="2" charset="-122"/>
              </a:rPr>
              <a:t>3</a:t>
            </a:r>
            <a:endParaRPr lang="zh-CN" altLang="en-US" sz="700" b="1" dirty="0">
              <a:solidFill>
                <a:schemeClr val="bg1"/>
              </a:solidFill>
              <a:latin typeface="Arial" panose="020B0604020202020204" pitchFamily="34" charset="0"/>
              <a:ea typeface="宋体" panose="02010600030101010101" pitchFamily="2" charset="-122"/>
            </a:endParaRPr>
          </a:p>
        </p:txBody>
      </p:sp>
      <p:sp>
        <p:nvSpPr>
          <p:cNvPr id="16" name="矩形 15"/>
          <p:cNvSpPr/>
          <p:nvPr/>
        </p:nvSpPr>
        <p:spPr>
          <a:xfrm>
            <a:off x="5305410" y="3637217"/>
            <a:ext cx="431557"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dirty="0" smtClean="0">
                <a:solidFill>
                  <a:schemeClr val="bg1"/>
                </a:solidFill>
                <a:latin typeface="Arial" panose="020B0604020202020204" pitchFamily="34" charset="0"/>
                <a:ea typeface="宋体" panose="02010600030101010101" pitchFamily="2" charset="-122"/>
              </a:rPr>
              <a:t>按钮</a:t>
            </a:r>
            <a:r>
              <a:rPr lang="en-US" altLang="zh-CN" sz="700" b="1" dirty="0">
                <a:solidFill>
                  <a:schemeClr val="bg1"/>
                </a:solidFill>
                <a:latin typeface="Arial" panose="020B0604020202020204" pitchFamily="34" charset="0"/>
                <a:ea typeface="宋体" panose="02010600030101010101" pitchFamily="2" charset="-122"/>
              </a:rPr>
              <a:t>2</a:t>
            </a:r>
            <a:endParaRPr lang="zh-CN" altLang="en-US" sz="700" b="1" dirty="0">
              <a:solidFill>
                <a:schemeClr val="bg1"/>
              </a:solidFill>
              <a:latin typeface="Arial" panose="020B0604020202020204" pitchFamily="34" charset="0"/>
              <a:ea typeface="宋体" panose="02010600030101010101" pitchFamily="2" charset="-122"/>
            </a:endParaRPr>
          </a:p>
        </p:txBody>
      </p:sp>
      <p:sp>
        <p:nvSpPr>
          <p:cNvPr id="17" name="矩形 16"/>
          <p:cNvSpPr/>
          <p:nvPr/>
        </p:nvSpPr>
        <p:spPr>
          <a:xfrm>
            <a:off x="4842207" y="3634977"/>
            <a:ext cx="431557"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dirty="0" smtClean="0">
                <a:solidFill>
                  <a:schemeClr val="bg1"/>
                </a:solidFill>
                <a:latin typeface="Arial" panose="020B0604020202020204" pitchFamily="34" charset="0"/>
                <a:ea typeface="宋体" panose="02010600030101010101" pitchFamily="2" charset="-122"/>
              </a:rPr>
              <a:t>按钮</a:t>
            </a:r>
            <a:r>
              <a:rPr lang="en-US" altLang="zh-CN" sz="700" b="1" dirty="0">
                <a:solidFill>
                  <a:schemeClr val="bg1"/>
                </a:solidFill>
                <a:latin typeface="Arial" panose="020B0604020202020204" pitchFamily="34" charset="0"/>
                <a:ea typeface="宋体" panose="02010600030101010101" pitchFamily="2" charset="-122"/>
              </a:rPr>
              <a:t>1</a:t>
            </a:r>
            <a:endParaRPr lang="zh-CN" altLang="en-US" sz="700" b="1" dirty="0">
              <a:solidFill>
                <a:schemeClr val="bg1"/>
              </a:solidFill>
              <a:latin typeface="Arial" panose="020B0604020202020204" pitchFamily="34" charset="0"/>
              <a:ea typeface="宋体" panose="02010600030101010101" pitchFamily="2" charset="-122"/>
            </a:endParaRPr>
          </a:p>
        </p:txBody>
      </p:sp>
      <p:cxnSp>
        <p:nvCxnSpPr>
          <p:cNvPr id="18" name="直接箭头连接符 17"/>
          <p:cNvCxnSpPr/>
          <p:nvPr/>
        </p:nvCxnSpPr>
        <p:spPr bwMode="auto">
          <a:xfrm>
            <a:off x="4867879" y="4214896"/>
            <a:ext cx="1366219" cy="0"/>
          </a:xfrm>
          <a:prstGeom prst="straightConnector1">
            <a:avLst/>
          </a:prstGeom>
          <a:noFill/>
          <a:ln w="19050" cap="flat" cmpd="sng" algn="ctr">
            <a:solidFill>
              <a:srgbClr val="006BA9"/>
            </a:solidFill>
            <a:prstDash val="solid"/>
            <a:round/>
            <a:headEnd type="none" w="med" len="med"/>
            <a:tailEnd type="arrow"/>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cxnSp>
      <p:sp>
        <p:nvSpPr>
          <p:cNvPr id="20" name="标题 1"/>
          <p:cNvSpPr>
            <a:spLocks noChangeArrowheads="1"/>
          </p:cNvSpPr>
          <p:nvPr/>
        </p:nvSpPr>
        <p:spPr bwMode="auto">
          <a:xfrm>
            <a:off x="1619672" y="404664"/>
            <a:ext cx="5760640"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2.3.3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LinearLayout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线</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性</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94630"/>
            <a:ext cx="8102600" cy="5086697"/>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615529" y="110889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anose="020B0503020204020204" pitchFamily="34" charset="-122"/>
                <a:ea typeface="微软雅黑" panose="020B0503020204020204" pitchFamily="34" charset="-122"/>
              </a:rPr>
              <a:t>orientation</a:t>
            </a:r>
            <a:r>
              <a:rPr lang="zh-CN" altLang="en-US" dirty="0">
                <a:solidFill>
                  <a:schemeClr val="bg1"/>
                </a:solidFill>
                <a:latin typeface="微软雅黑" panose="020B0503020204020204" pitchFamily="34" charset="-122"/>
                <a:ea typeface="微软雅黑" panose="020B0503020204020204" pitchFamily="34" charset="-122"/>
              </a:rPr>
              <a:t>属性</a:t>
            </a:r>
          </a:p>
        </p:txBody>
      </p:sp>
      <p:sp>
        <p:nvSpPr>
          <p:cNvPr id="19" name="矩形 17"/>
          <p:cNvSpPr>
            <a:spLocks noChangeArrowheads="1"/>
          </p:cNvSpPr>
          <p:nvPr/>
        </p:nvSpPr>
        <p:spPr bwMode="auto">
          <a:xfrm>
            <a:off x="683568" y="1628800"/>
            <a:ext cx="7848872" cy="4536504"/>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p>
            <a:pPr>
              <a:lnSpc>
                <a:spcPct val="150000"/>
              </a:lnSpc>
              <a:defRPr/>
            </a:pPr>
            <a:r>
              <a:rPr lang="en-US" altLang="zh-CN" dirty="0" smtClean="0">
                <a:latin typeface="Times New Roman" panose="02020603050405020304" pitchFamily="18" charset="0"/>
                <a:cs typeface="Times New Roman" panose="02020603050405020304" pitchFamily="18" charset="0"/>
              </a:rPr>
              <a:t>     &lt;</a:t>
            </a:r>
            <a:r>
              <a:rPr lang="en-US" altLang="zh-CN" dirty="0" err="1">
                <a:latin typeface="Times New Roman" panose="02020603050405020304" pitchFamily="18" charset="0"/>
                <a:cs typeface="Times New Roman" panose="02020603050405020304" pitchFamily="18" charset="0"/>
              </a:rPr>
              <a:t>LinearLayout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xmlns:android</a:t>
            </a:r>
            <a:r>
              <a:rPr lang="en-US" altLang="zh-CN" dirty="0">
                <a:latin typeface="Times New Roman" panose="02020603050405020304" pitchFamily="18" charset="0"/>
                <a:cs typeface="Times New Roman" panose="02020603050405020304" pitchFamily="18" charset="0"/>
              </a:rPr>
              <a:t>="http://</a:t>
            </a:r>
            <a:r>
              <a:rPr lang="en-US" altLang="zh-CN" dirty="0" err="1">
                <a:latin typeface="Times New Roman" panose="02020603050405020304" pitchFamily="18" charset="0"/>
                <a:cs typeface="Times New Roman" panose="02020603050405020304" pitchFamily="18" charset="0"/>
              </a:rPr>
              <a:t>schemas.android.com</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apk</a:t>
            </a:r>
            <a:r>
              <a:rPr lang="en-US" altLang="zh-CN" dirty="0">
                <a:latin typeface="Times New Roman" panose="02020603050405020304" pitchFamily="18" charset="0"/>
                <a:cs typeface="Times New Roman" panose="02020603050405020304" pitchFamily="18" charset="0"/>
              </a:rPr>
              <a:t>/res/android"</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android:layout_width</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wrap_content</a:t>
            </a:r>
            <a:r>
              <a:rPr lang="en-US" altLang="zh-CN" dirty="0">
                <a:latin typeface="Times New Roman" panose="02020603050405020304" pitchFamily="18" charset="0"/>
                <a:cs typeface="Times New Roman" panose="02020603050405020304" pitchFamily="18" charset="0"/>
              </a:rPr>
              <a:t>"</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android:layout_height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wrap_content</a:t>
            </a:r>
            <a:r>
              <a:rPr lang="en-US" altLang="zh-CN" dirty="0">
                <a:latin typeface="Times New Roman" panose="02020603050405020304" pitchFamily="18" charset="0"/>
                <a:cs typeface="Times New Roman" panose="02020603050405020304" pitchFamily="18" charset="0"/>
              </a:rPr>
              <a:t>"</a:t>
            </a:r>
          </a:p>
          <a:p>
            <a:pPr>
              <a:lnSpc>
                <a:spcPct val="150000"/>
              </a:lnSpc>
              <a:defRPr/>
            </a:pPr>
            <a:r>
              <a:rPr lang="en-US" altLang="zh-CN" dirty="0">
                <a:latin typeface="Times New Roman" panose="02020603050405020304" pitchFamily="18" charset="0"/>
                <a:cs typeface="Times New Roman" panose="02020603050405020304" pitchFamily="18" charset="0"/>
              </a:rPr>
              <a:t>        android: orientation ="vertical</a:t>
            </a:r>
            <a:r>
              <a:rPr lang="en-US" altLang="zh-CN" dirty="0" smtClean="0">
                <a:latin typeface="Times New Roman" panose="02020603050405020304" pitchFamily="18" charset="0"/>
                <a:cs typeface="Times New Roman" panose="02020603050405020304" pitchFamily="18" charset="0"/>
              </a:rPr>
              <a:t>"&gt;</a:t>
            </a:r>
          </a:p>
          <a:p>
            <a:pPr>
              <a:lnSpc>
                <a:spcPct val="150000"/>
              </a:lnSpc>
              <a:defRPr/>
            </a:pPr>
            <a:r>
              <a:rPr lang="en-US" altLang="zh-CN" dirty="0" smtClean="0">
                <a:latin typeface="Times New Roman" panose="02020603050405020304" pitchFamily="18" charset="0"/>
                <a:cs typeface="Times New Roman" panose="02020603050405020304" pitchFamily="18" charset="0"/>
              </a:rPr>
              <a:t>	&lt;</a:t>
            </a:r>
            <a:r>
              <a:rPr lang="en-US" altLang="zh-CN" dirty="0">
                <a:latin typeface="Times New Roman" panose="02020603050405020304" pitchFamily="18" charset="0"/>
                <a:cs typeface="Times New Roman" panose="02020603050405020304" pitchFamily="18" charset="0"/>
              </a:rPr>
              <a:t>Button</a:t>
            </a:r>
          </a:p>
          <a:p>
            <a:pPr>
              <a:lnSpc>
                <a:spcPct val="150000"/>
              </a:lnSpc>
              <a:defRPr/>
            </a:pPr>
            <a:r>
              <a:rPr lang="en-US" altLang="zh-CN" dirty="0">
                <a:latin typeface="Times New Roman" panose="02020603050405020304" pitchFamily="18" charset="0"/>
                <a:cs typeface="Times New Roman" panose="02020603050405020304" pitchFamily="18" charset="0"/>
              </a:rPr>
              <a:t>	        android:layout_width="0dp"</a:t>
            </a:r>
          </a:p>
          <a:p>
            <a:pPr>
              <a:lnSpc>
                <a:spcPct val="150000"/>
              </a:lnSpc>
              <a:defRPr/>
            </a:pPr>
            <a:r>
              <a:rPr lang="en-US" altLang="zh-CN" dirty="0">
                <a:latin typeface="Times New Roman" panose="02020603050405020304" pitchFamily="18" charset="0"/>
                <a:cs typeface="Times New Roman" panose="02020603050405020304" pitchFamily="18" charset="0"/>
              </a:rPr>
              <a:t>	        android:layout_height="wrap_content"</a:t>
            </a:r>
          </a:p>
          <a:p>
            <a:pPr>
              <a:lnSpc>
                <a:spcPct val="150000"/>
              </a:lnSpc>
              <a:defRPr/>
            </a:pPr>
            <a:r>
              <a:rPr lang="en-US" altLang="zh-CN" dirty="0">
                <a:latin typeface="Times New Roman" panose="02020603050405020304" pitchFamily="18" charset="0"/>
                <a:cs typeface="Times New Roman" panose="02020603050405020304" pitchFamily="18" charset="0"/>
              </a:rPr>
              <a:t>	        android:layout_weight="1"</a:t>
            </a:r>
          </a:p>
          <a:p>
            <a:pPr>
              <a:lnSpc>
                <a:spcPct val="150000"/>
              </a:lnSpc>
              <a:defRPr/>
            </a:pPr>
            <a:r>
              <a:rPr lang="en-US" altLang="zh-CN" dirty="0">
                <a:latin typeface="Times New Roman" panose="02020603050405020304" pitchFamily="18" charset="0"/>
                <a:cs typeface="Times New Roman" panose="02020603050405020304" pitchFamily="18" charset="0"/>
              </a:rPr>
              <a:t>	        android:text="</a:t>
            </a:r>
            <a:r>
              <a:rPr lang="zh-CN" altLang="en-US" dirty="0">
                <a:latin typeface="Times New Roman" panose="02020603050405020304" pitchFamily="18" charset="0"/>
                <a:cs typeface="Times New Roman" panose="02020603050405020304" pitchFamily="18" charset="0"/>
              </a:rPr>
              <a:t>按钮</a:t>
            </a:r>
            <a:r>
              <a:rPr lang="en-US" altLang="zh-CN"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"/&gt;</a:t>
            </a:r>
          </a:p>
          <a:p>
            <a:pPr>
              <a:lnSpc>
                <a:spcPct val="150000"/>
              </a:lnSpc>
              <a:defRPr/>
            </a:pPr>
            <a:r>
              <a:rPr lang="en-US" altLang="zh-CN" dirty="0" smtClean="0">
                <a:latin typeface="Times New Roman" panose="02020603050405020304" pitchFamily="18" charset="0"/>
                <a:cs typeface="Times New Roman" panose="02020603050405020304" pitchFamily="18" charset="0"/>
              </a:rPr>
              <a:t>                .......    </a:t>
            </a:r>
          </a:p>
          <a:p>
            <a:pPr>
              <a:lnSpc>
                <a:spcPct val="150000"/>
              </a:lnSpc>
              <a:defRPr/>
            </a:pPr>
            <a:r>
              <a:rPr lang="en-US" altLang="zh-CN" dirty="0" smtClean="0">
                <a:latin typeface="Times New Roman" panose="02020603050405020304" pitchFamily="18" charset="0"/>
                <a:cs typeface="Times New Roman" panose="02020603050405020304" pitchFamily="18" charset="0"/>
              </a:rPr>
              <a:t>      &lt;/</a:t>
            </a:r>
            <a:r>
              <a:rPr lang="en-US" altLang="zh-CN" dirty="0">
                <a:latin typeface="Times New Roman" panose="02020603050405020304" pitchFamily="18" charset="0"/>
                <a:cs typeface="Times New Roman" panose="02020603050405020304" pitchFamily="18" charset="0"/>
              </a:rPr>
              <a:t>LinearLayout</a:t>
            </a:r>
            <a:r>
              <a:rPr lang="en-US" altLang="zh-CN" dirty="0" smtClean="0">
                <a:latin typeface="Times New Roman" panose="02020603050405020304" pitchFamily="18" charset="0"/>
                <a:cs typeface="Times New Roman" panose="02020603050405020304" pitchFamily="18" charset="0"/>
              </a:rPr>
              <a:t>&gt;   </a:t>
            </a:r>
            <a:endParaRPr lang="zh-CN" altLang="zh-CN" dirty="0">
              <a:latin typeface="Times New Roman" panose="02020603050405020304" pitchFamily="18" charset="0"/>
              <a:cs typeface="Times New Roman" panose="02020603050405020304" pitchFamily="18" charset="0"/>
            </a:endParaRPr>
          </a:p>
        </p:txBody>
      </p:sp>
      <p:sp>
        <p:nvSpPr>
          <p:cNvPr id="20" name="矩形 19"/>
          <p:cNvSpPr/>
          <p:nvPr/>
        </p:nvSpPr>
        <p:spPr>
          <a:xfrm>
            <a:off x="1233792" y="2965282"/>
            <a:ext cx="1790510" cy="360000"/>
          </a:xfrm>
          <a:prstGeom prst="rect">
            <a:avLst/>
          </a:prstGeom>
          <a:ln w="19050">
            <a:solidFill>
              <a:srgbClr val="0070C0"/>
            </a:solidFill>
          </a:ln>
        </p:spPr>
        <p:txBody>
          <a:bodyPr wrap="square" anchor="ctr">
            <a:spAutoFit/>
          </a:bodyPr>
          <a:lstStyle/>
          <a:p>
            <a:pPr algn="ctr">
              <a:defRPr/>
            </a:pPr>
            <a:endParaRPr lang="zh-CN" altLang="en-US" dirty="0">
              <a:ea typeface="宋体" panose="02010600030101010101" pitchFamily="2" charset="-122"/>
            </a:endParaRPr>
          </a:p>
        </p:txBody>
      </p:sp>
      <p:sp>
        <p:nvSpPr>
          <p:cNvPr id="21" name="圆角矩形 20"/>
          <p:cNvSpPr/>
          <p:nvPr/>
        </p:nvSpPr>
        <p:spPr>
          <a:xfrm>
            <a:off x="3400720" y="2774998"/>
            <a:ext cx="4862985" cy="793626"/>
          </a:xfrm>
          <a:prstGeom prst="roundRect">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此属性控制控件排列方向，包含两个属性值：</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vertical(</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垂直</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horizontal(</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水平</a:t>
            </a:r>
            <a:r>
              <a:rPr lang="en-US" altLang="zh-CN"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直接箭头连接符 21"/>
          <p:cNvCxnSpPr/>
          <p:nvPr/>
        </p:nvCxnSpPr>
        <p:spPr bwMode="auto">
          <a:xfrm>
            <a:off x="3024302" y="3171811"/>
            <a:ext cx="395570" cy="0"/>
          </a:xfrm>
          <a:prstGeom prst="straightConnector1">
            <a:avLst/>
          </a:prstGeom>
          <a:noFill/>
          <a:ln w="28575" cap="flat" cmpd="sng" algn="ctr">
            <a:solidFill>
              <a:srgbClr val="0070C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标题 1"/>
          <p:cNvSpPr>
            <a:spLocks noChangeArrowheads="1"/>
          </p:cNvSpPr>
          <p:nvPr/>
        </p:nvSpPr>
        <p:spPr bwMode="auto">
          <a:xfrm>
            <a:off x="1619672" y="404664"/>
            <a:ext cx="5904656"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2.3.3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LinearLayout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线</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性</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矩形 10"/>
          <p:cNvSpPr/>
          <p:nvPr/>
        </p:nvSpPr>
        <p:spPr>
          <a:xfrm>
            <a:off x="2116027" y="4612322"/>
            <a:ext cx="2141445" cy="360000"/>
          </a:xfrm>
          <a:prstGeom prst="rect">
            <a:avLst/>
          </a:prstGeom>
          <a:ln w="19050">
            <a:solidFill>
              <a:srgbClr val="0070C0"/>
            </a:solidFill>
          </a:ln>
        </p:spPr>
        <p:txBody>
          <a:bodyPr wrap="square" anchor="ctr">
            <a:spAutoFit/>
          </a:bodyPr>
          <a:lstStyle/>
          <a:p>
            <a:pPr algn="ctr">
              <a:defRPr/>
            </a:pPr>
            <a:endParaRPr lang="zh-CN" altLang="en-US" dirty="0">
              <a:ea typeface="宋体" panose="02010600030101010101" pitchFamily="2" charset="-122"/>
            </a:endParaRPr>
          </a:p>
        </p:txBody>
      </p:sp>
      <p:cxnSp>
        <p:nvCxnSpPr>
          <p:cNvPr id="12" name="直接箭头连接符 11"/>
          <p:cNvCxnSpPr/>
          <p:nvPr/>
        </p:nvCxnSpPr>
        <p:spPr bwMode="auto">
          <a:xfrm>
            <a:off x="4257472" y="4792322"/>
            <a:ext cx="336753" cy="9804"/>
          </a:xfrm>
          <a:prstGeom prst="straightConnector1">
            <a:avLst/>
          </a:prstGeom>
          <a:noFill/>
          <a:ln w="28575" cap="flat" cmpd="sng" algn="ctr">
            <a:solidFill>
              <a:srgbClr val="0070C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p:cNvSpPr/>
          <p:nvPr/>
        </p:nvSpPr>
        <p:spPr>
          <a:xfrm>
            <a:off x="4608004" y="4612322"/>
            <a:ext cx="828567" cy="379608"/>
          </a:xfrm>
          <a:prstGeom prst="roundRect">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r>
              <a:rPr lang="zh-CN" altLang="en-US"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权重</a:t>
            </a:r>
            <a:endPar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par>
                                <p:cTn id="16" presetID="22" presetClass="entr" presetSubtype="8"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22" presetClass="entr" presetSubtype="8"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par>
                                <p:cTn id="30" presetID="22" presetClass="entr" presetSubtype="8"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a:p>
        </p:txBody>
      </p:sp>
      <p:sp>
        <p:nvSpPr>
          <p:cNvPr id="3" name="标题 2"/>
          <p:cNvSpPr>
            <a:spLocks noGrp="1"/>
          </p:cNvSpPr>
          <p:nvPr>
            <p:ph type="ctrTitle"/>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4"/>
          </p:nvPr>
        </p:nvSpPr>
        <p:spPr/>
        <p:txBody>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844824"/>
            <a:ext cx="2480593" cy="368044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折角形 9"/>
          <p:cNvSpPr/>
          <p:nvPr/>
        </p:nvSpPr>
        <p:spPr>
          <a:xfrm>
            <a:off x="660400" y="1483696"/>
            <a:ext cx="7786688" cy="1295400"/>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lvl="2">
              <a:lnSpc>
                <a:spcPct val="150000"/>
              </a:lnSpc>
              <a:defRPr/>
            </a:pPr>
            <a:r>
              <a:rPr lang="en-US" altLang="zh-CN" dirty="0">
                <a:solidFill>
                  <a:schemeClr val="tx1"/>
                </a:solidFill>
                <a:latin typeface="Times New Roman" panose="02020603050405020304" pitchFamily="18" charset="0"/>
                <a:cs typeface="Times New Roman" panose="02020603050405020304" pitchFamily="18" charset="0"/>
              </a:rPr>
              <a:t>LinearLayout</a:t>
            </a:r>
            <a:r>
              <a:rPr lang="zh-CN" altLang="en-US" dirty="0">
                <a:solidFill>
                  <a:schemeClr val="tx1"/>
                </a:solidFill>
                <a:latin typeface="Times New Roman" panose="02020603050405020304" pitchFamily="18" charset="0"/>
                <a:cs typeface="Times New Roman" panose="02020603050405020304" pitchFamily="18" charset="0"/>
              </a:rPr>
              <a:t>布局中的</a:t>
            </a:r>
            <a:r>
              <a:rPr lang="en-US" altLang="zh-CN" dirty="0">
                <a:solidFill>
                  <a:schemeClr val="tx1"/>
                </a:solidFill>
                <a:latin typeface="Times New Roman" panose="02020603050405020304" pitchFamily="18" charset="0"/>
                <a:cs typeface="Times New Roman" panose="02020603050405020304" pitchFamily="18" charset="0"/>
              </a:rPr>
              <a:t>android:layout_width</a:t>
            </a:r>
            <a:r>
              <a:rPr lang="zh-CN" altLang="en-US" dirty="0">
                <a:solidFill>
                  <a:schemeClr val="tx1"/>
                </a:solidFill>
                <a:latin typeface="Times New Roman" panose="02020603050405020304" pitchFamily="18" charset="0"/>
                <a:cs typeface="Times New Roman" panose="02020603050405020304" pitchFamily="18" charset="0"/>
              </a:rPr>
              <a:t>属性值不可设为</a:t>
            </a:r>
            <a:r>
              <a:rPr lang="en-US" altLang="zh-CN" dirty="0">
                <a:solidFill>
                  <a:schemeClr val="tx1"/>
                </a:solidFill>
                <a:latin typeface="Times New Roman" panose="02020603050405020304" pitchFamily="18" charset="0"/>
                <a:cs typeface="Times New Roman" panose="02020603050405020304" pitchFamily="18" charset="0"/>
              </a:rPr>
              <a:t>wrap_content</a:t>
            </a:r>
            <a:r>
              <a:rPr lang="zh-CN" altLang="en-US" dirty="0">
                <a:solidFill>
                  <a:schemeClr val="tx1"/>
                </a:solidFill>
                <a:latin typeface="Times New Roman" panose="02020603050405020304" pitchFamily="18" charset="0"/>
                <a:cs typeface="Times New Roman" panose="02020603050405020304" pitchFamily="18" charset="0"/>
              </a:rPr>
              <a:t>。</a:t>
            </a:r>
          </a:p>
          <a:p>
            <a:pPr marL="0" lvl="2">
              <a:lnSpc>
                <a:spcPct val="150000"/>
              </a:lnSpc>
              <a:defRPr/>
            </a:pPr>
            <a:r>
              <a:rPr lang="zh-CN" altLang="en-US" dirty="0">
                <a:solidFill>
                  <a:schemeClr val="tx1"/>
                </a:solidFill>
                <a:latin typeface="Times New Roman" panose="02020603050405020304" pitchFamily="18" charset="0"/>
                <a:cs typeface="Times New Roman" panose="02020603050405020304" pitchFamily="18" charset="0"/>
              </a:rPr>
              <a:t>这是因为</a:t>
            </a:r>
            <a:r>
              <a:rPr lang="en-US" altLang="zh-CN" dirty="0">
                <a:solidFill>
                  <a:schemeClr val="tx1"/>
                </a:solidFill>
                <a:latin typeface="Times New Roman" panose="02020603050405020304" pitchFamily="18" charset="0"/>
                <a:cs typeface="Times New Roman" panose="02020603050405020304" pitchFamily="18" charset="0"/>
              </a:rPr>
              <a:t>LinearLayout</a:t>
            </a:r>
            <a:r>
              <a:rPr lang="zh-CN" altLang="en-US" dirty="0">
                <a:solidFill>
                  <a:schemeClr val="tx1"/>
                </a:solidFill>
                <a:latin typeface="Times New Roman" panose="02020603050405020304" pitchFamily="18" charset="0"/>
                <a:cs typeface="Times New Roman" panose="02020603050405020304" pitchFamily="18" charset="0"/>
              </a:rPr>
              <a:t>的优先级比</a:t>
            </a:r>
            <a:r>
              <a:rPr lang="en-US" altLang="zh-CN" dirty="0">
                <a:solidFill>
                  <a:schemeClr val="tx1"/>
                </a:solidFill>
                <a:latin typeface="Times New Roman" panose="02020603050405020304" pitchFamily="18" charset="0"/>
                <a:cs typeface="Times New Roman" panose="02020603050405020304" pitchFamily="18" charset="0"/>
              </a:rPr>
              <a:t>Button</a:t>
            </a:r>
            <a:r>
              <a:rPr lang="zh-CN" altLang="en-US" dirty="0">
                <a:solidFill>
                  <a:schemeClr val="tx1"/>
                </a:solidFill>
                <a:latin typeface="Times New Roman" panose="02020603050405020304" pitchFamily="18" charset="0"/>
                <a:cs typeface="Times New Roman" panose="02020603050405020304" pitchFamily="18" charset="0"/>
              </a:rPr>
              <a:t>高，如果设置为</a:t>
            </a:r>
            <a:r>
              <a:rPr lang="en-US" altLang="zh-CN" dirty="0">
                <a:solidFill>
                  <a:schemeClr val="tx1"/>
                </a:solidFill>
                <a:latin typeface="Times New Roman" panose="02020603050405020304" pitchFamily="18" charset="0"/>
                <a:cs typeface="Times New Roman" panose="02020603050405020304" pitchFamily="18" charset="0"/>
              </a:rPr>
              <a:t>wrap_content</a:t>
            </a:r>
            <a:r>
              <a:rPr lang="zh-CN" altLang="en-US" dirty="0">
                <a:solidFill>
                  <a:schemeClr val="tx1"/>
                </a:solidFill>
                <a:latin typeface="Times New Roman" panose="02020603050405020304" pitchFamily="18" charset="0"/>
                <a:cs typeface="Times New Roman" panose="02020603050405020304" pitchFamily="18" charset="0"/>
              </a:rPr>
              <a:t>，则</a:t>
            </a:r>
            <a:r>
              <a:rPr lang="en-US" altLang="zh-CN" dirty="0">
                <a:solidFill>
                  <a:schemeClr val="tx1"/>
                </a:solidFill>
                <a:latin typeface="Times New Roman" panose="02020603050405020304" pitchFamily="18" charset="0"/>
                <a:cs typeface="Times New Roman" panose="02020603050405020304" pitchFamily="18" charset="0"/>
              </a:rPr>
              <a:t>Button</a:t>
            </a:r>
            <a:r>
              <a:rPr lang="zh-CN" altLang="en-US" dirty="0">
                <a:solidFill>
                  <a:schemeClr val="tx1"/>
                </a:solidFill>
                <a:latin typeface="Times New Roman" panose="02020603050405020304" pitchFamily="18" charset="0"/>
                <a:cs typeface="Times New Roman" panose="02020603050405020304" pitchFamily="18" charset="0"/>
              </a:rPr>
              <a:t>控件的</a:t>
            </a:r>
            <a:r>
              <a:rPr lang="en-US" altLang="zh-CN" dirty="0">
                <a:solidFill>
                  <a:schemeClr val="tx1"/>
                </a:solidFill>
                <a:latin typeface="Times New Roman" panose="02020603050405020304" pitchFamily="18" charset="0"/>
                <a:cs typeface="Times New Roman" panose="02020603050405020304" pitchFamily="18" charset="0"/>
              </a:rPr>
              <a:t>android:layout_weight</a:t>
            </a:r>
            <a:r>
              <a:rPr lang="zh-CN" altLang="en-US" dirty="0">
                <a:solidFill>
                  <a:schemeClr val="tx1"/>
                </a:solidFill>
                <a:latin typeface="Times New Roman" panose="02020603050405020304" pitchFamily="18" charset="0"/>
                <a:cs typeface="Times New Roman" panose="02020603050405020304" pitchFamily="18" charset="0"/>
              </a:rPr>
              <a:t>属性会失去作用。</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1" name="折角形 10"/>
          <p:cNvSpPr/>
          <p:nvPr/>
        </p:nvSpPr>
        <p:spPr>
          <a:xfrm>
            <a:off x="660400" y="2910626"/>
            <a:ext cx="7786688" cy="1742510"/>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lvl="2">
              <a:lnSpc>
                <a:spcPct val="150000"/>
              </a:lnSpc>
              <a:defRPr/>
            </a:pPr>
            <a:r>
              <a:rPr lang="en-US" altLang="zh-CN" dirty="0">
                <a:solidFill>
                  <a:schemeClr val="tx1"/>
                </a:solidFill>
              </a:rPr>
              <a:t> &lt;Button</a:t>
            </a:r>
          </a:p>
          <a:p>
            <a:pPr marL="0" lvl="2">
              <a:lnSpc>
                <a:spcPct val="150000"/>
              </a:lnSpc>
              <a:defRPr/>
            </a:pPr>
            <a:r>
              <a:rPr lang="en-US" altLang="zh-CN" dirty="0">
                <a:solidFill>
                  <a:schemeClr val="tx1"/>
                </a:solidFill>
              </a:rPr>
              <a:t>        android:layout_width="0dp"</a:t>
            </a:r>
          </a:p>
          <a:p>
            <a:pPr marL="0" lvl="2">
              <a:lnSpc>
                <a:spcPct val="150000"/>
              </a:lnSpc>
              <a:defRPr/>
            </a:pPr>
            <a:r>
              <a:rPr lang="en-US" altLang="zh-CN" dirty="0">
                <a:solidFill>
                  <a:schemeClr val="tx1"/>
                </a:solidFill>
              </a:rPr>
              <a:t>        android:layout_height="wrap_content"</a:t>
            </a:r>
          </a:p>
          <a:p>
            <a:pPr marL="0" lvl="2">
              <a:lnSpc>
                <a:spcPct val="150000"/>
              </a:lnSpc>
              <a:defRPr/>
            </a:pPr>
            <a:r>
              <a:rPr lang="en-US" altLang="zh-CN" dirty="0">
                <a:solidFill>
                  <a:schemeClr val="tx1"/>
                </a:solidFill>
              </a:rPr>
              <a:t>        android: layout_weight ="2"/&gt;</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4" name="圆角矩形标注 13"/>
          <p:cNvSpPr/>
          <p:nvPr/>
        </p:nvSpPr>
        <p:spPr bwMode="auto">
          <a:xfrm>
            <a:off x="660400" y="4929336"/>
            <a:ext cx="7750175" cy="431800"/>
          </a:xfrm>
          <a:prstGeom prst="wedgeRoundRectCallout">
            <a:avLst>
              <a:gd name="adj1" fmla="val 15982"/>
              <a:gd name="adj2" fmla="val -8142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en-US" dirty="0" smtClean="0">
                <a:solidFill>
                  <a:srgbClr val="FF0000"/>
                </a:solidFill>
              </a:rPr>
              <a:t>注意：当</a:t>
            </a:r>
            <a:r>
              <a:rPr lang="zh-CN" altLang="en-US" dirty="0">
                <a:solidFill>
                  <a:srgbClr val="FF0000"/>
                </a:solidFill>
              </a:rPr>
              <a:t>控件使用权重属性时，布局宽度属性值通常设置为</a:t>
            </a:r>
            <a:r>
              <a:rPr lang="en-US" altLang="zh-CN" dirty="0" smtClean="0">
                <a:solidFill>
                  <a:srgbClr val="FF0000"/>
                </a:solidFill>
              </a:rPr>
              <a:t>0dp</a:t>
            </a:r>
            <a:r>
              <a:rPr lang="zh-CN" altLang="en-US" dirty="0" smtClean="0">
                <a:solidFill>
                  <a:srgbClr val="FF0000"/>
                </a:solidFill>
              </a:rPr>
              <a:t>。</a:t>
            </a:r>
            <a:endParaRPr lang="zh-CN" altLang="en-US" b="1" dirty="0">
              <a:solidFill>
                <a:srgbClr val="FF0000"/>
              </a:solidFill>
            </a:endParaRPr>
          </a:p>
        </p:txBody>
      </p:sp>
      <p:sp>
        <p:nvSpPr>
          <p:cNvPr id="7" name="标题 1"/>
          <p:cNvSpPr>
            <a:spLocks noChangeArrowheads="1"/>
          </p:cNvSpPr>
          <p:nvPr/>
        </p:nvSpPr>
        <p:spPr bwMode="auto">
          <a:xfrm>
            <a:off x="1619672" y="404664"/>
            <a:ext cx="597666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线性</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注意事项</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24"/>
          <p:cNvSpPr>
            <a:spLocks noChangeArrowheads="1"/>
          </p:cNvSpPr>
          <p:nvPr/>
        </p:nvSpPr>
        <p:spPr bwMode="auto">
          <a:xfrm>
            <a:off x="542925" y="1257326"/>
            <a:ext cx="8102600" cy="519606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8" name="任意多边形 7"/>
          <p:cNvSpPr/>
          <p:nvPr/>
        </p:nvSpPr>
        <p:spPr bwMode="auto">
          <a:xfrm>
            <a:off x="5613136" y="107158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注意事项</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57326"/>
            <a:ext cx="8102600" cy="519606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613136" y="107158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表格</a:t>
            </a:r>
            <a:r>
              <a:rPr lang="zh-CN" altLang="en-US" dirty="0" smtClean="0">
                <a:solidFill>
                  <a:schemeClr val="bg1"/>
                </a:solidFill>
                <a:latin typeface="微软雅黑" panose="020B0503020204020204" pitchFamily="34" charset="-122"/>
                <a:ea typeface="微软雅黑" panose="020B0503020204020204" pitchFamily="34" charset="-122"/>
              </a:rPr>
              <a:t>布</a:t>
            </a:r>
            <a:r>
              <a:rPr lang="zh-CN" altLang="en-US" dirty="0">
                <a:solidFill>
                  <a:schemeClr val="bg1"/>
                </a:solidFill>
                <a:latin typeface="微软雅黑" panose="020B0503020204020204" pitchFamily="34" charset="-122"/>
                <a:ea typeface="微软雅黑" panose="020B0503020204020204" pitchFamily="34" charset="-122"/>
              </a:rPr>
              <a:t>局</a:t>
            </a:r>
          </a:p>
        </p:txBody>
      </p:sp>
      <p:sp>
        <p:nvSpPr>
          <p:cNvPr id="7" name="内容占位符 2"/>
          <p:cNvSpPr txBox="1"/>
          <p:nvPr/>
        </p:nvSpPr>
        <p:spPr bwMode="auto">
          <a:xfrm>
            <a:off x="606425" y="1404459"/>
            <a:ext cx="7975600" cy="17281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a:t>采用行、列的形式来管理控件，它不需要明确声明包含多少行、多少列，而是通过在</a:t>
            </a:r>
            <a:r>
              <a:rPr lang="en-US" altLang="zh-CN" sz="2000" dirty="0"/>
              <a:t>TableLayout</a:t>
            </a:r>
            <a:r>
              <a:rPr lang="zh-CN" altLang="en-US" sz="2000" dirty="0"/>
              <a:t>布局中添加</a:t>
            </a:r>
            <a:r>
              <a:rPr lang="en-US" altLang="zh-CN" sz="2000" dirty="0"/>
              <a:t>TableRow</a:t>
            </a:r>
            <a:r>
              <a:rPr lang="zh-CN" altLang="en-US" sz="2000" dirty="0"/>
              <a:t>布局来控制表格的行数，通过在</a:t>
            </a:r>
            <a:r>
              <a:rPr lang="en-US" altLang="zh-CN" sz="2000" dirty="0"/>
              <a:t>TableRow</a:t>
            </a:r>
            <a:r>
              <a:rPr lang="zh-CN" altLang="en-US" sz="2000" dirty="0"/>
              <a:t>布局中添加控件来控制表格的列数。 </a:t>
            </a:r>
            <a:endParaRPr lang="en-US" altLang="zh-CN" sz="2000" dirty="0" smtClean="0"/>
          </a:p>
          <a:p>
            <a:pPr lvl="1">
              <a:lnSpc>
                <a:spcPct val="150000"/>
              </a:lnSpc>
            </a:pPr>
            <a:endParaRPr lang="en-US" altLang="zh-CN" sz="2000" dirty="0" smtClean="0"/>
          </a:p>
          <a:p>
            <a:pPr lvl="1">
              <a:lnSpc>
                <a:spcPct val="150000"/>
              </a:lnSpc>
            </a:pPr>
            <a:endParaRPr lang="en-US" altLang="zh-CN" sz="2000" dirty="0" smtClean="0"/>
          </a:p>
        </p:txBody>
      </p:sp>
      <p:sp>
        <p:nvSpPr>
          <p:cNvPr id="20" name="标题 1"/>
          <p:cNvSpPr>
            <a:spLocks noChangeArrowheads="1"/>
          </p:cNvSpPr>
          <p:nvPr/>
        </p:nvSpPr>
        <p:spPr bwMode="auto">
          <a:xfrm>
            <a:off x="1619672" y="404664"/>
            <a:ext cx="561662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2.3.4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TableLayout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8" name="矩形 17"/>
          <p:cNvSpPr>
            <a:spLocks noChangeArrowheads="1"/>
          </p:cNvSpPr>
          <p:nvPr/>
        </p:nvSpPr>
        <p:spPr bwMode="auto">
          <a:xfrm>
            <a:off x="1259632" y="3343672"/>
            <a:ext cx="7016774" cy="2996092"/>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p>
            <a:pPr>
              <a:lnSpc>
                <a:spcPct val="150000"/>
              </a:lnSpc>
              <a:defRPr/>
            </a:pPr>
            <a:r>
              <a:rPr lang="en-US" altLang="zh-CN" sz="1600" dirty="0">
                <a:latin typeface="Times New Roman" panose="02020603050405020304" pitchFamily="18" charset="0"/>
                <a:cs typeface="Times New Roman" panose="02020603050405020304" pitchFamily="18" charset="0"/>
              </a:rPr>
              <a:t>&lt;TableLayout xmlns:android="http://schemas.android.com/apk/res/android"</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属</a:t>
            </a:r>
            <a:r>
              <a:rPr lang="zh-CN" altLang="en-US" sz="1600" dirty="0">
                <a:latin typeface="Times New Roman" panose="02020603050405020304" pitchFamily="18" charset="0"/>
                <a:cs typeface="Times New Roman" panose="02020603050405020304" pitchFamily="18" charset="0"/>
              </a:rPr>
              <a:t>性 </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属性值”</a:t>
            </a:r>
            <a:r>
              <a:rPr lang="en-US" altLang="zh-CN" sz="1600" dirty="0">
                <a:latin typeface="Times New Roman" panose="02020603050405020304" pitchFamily="18" charset="0"/>
                <a:cs typeface="Times New Roman" panose="02020603050405020304" pitchFamily="18" charset="0"/>
              </a:rPr>
              <a:t>&gt;</a:t>
            </a:r>
          </a:p>
          <a:p>
            <a:pPr>
              <a:lnSpc>
                <a:spcPct val="150000"/>
              </a:lnSpc>
              <a:defRPr/>
            </a:pPr>
            <a:r>
              <a:rPr lang="en-US" altLang="zh-CN" sz="1600" dirty="0" smtClean="0">
                <a:latin typeface="Times New Roman" panose="02020603050405020304" pitchFamily="18" charset="0"/>
                <a:cs typeface="Times New Roman" panose="02020603050405020304" pitchFamily="18" charset="0"/>
              </a:rPr>
              <a:t>             &lt;</a:t>
            </a:r>
            <a:r>
              <a:rPr lang="en-US" altLang="zh-CN" sz="1600" dirty="0">
                <a:latin typeface="Times New Roman" panose="02020603050405020304" pitchFamily="18" charset="0"/>
                <a:cs typeface="Times New Roman" panose="02020603050405020304" pitchFamily="18" charset="0"/>
              </a:rPr>
              <a:t>TableRow&gt;</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UI</a:t>
            </a:r>
            <a:r>
              <a:rPr lang="zh-CN" altLang="en-US" sz="1600" dirty="0">
                <a:latin typeface="Times New Roman" panose="02020603050405020304" pitchFamily="18" charset="0"/>
                <a:cs typeface="Times New Roman" panose="02020603050405020304" pitchFamily="18" charset="0"/>
              </a:rPr>
              <a:t>控件</a:t>
            </a:r>
          </a:p>
          <a:p>
            <a:pPr>
              <a:lnSpc>
                <a:spcPct val="150000"/>
              </a:lnSpc>
              <a:defRPr/>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&lt;/</a:t>
            </a:r>
            <a:r>
              <a:rPr lang="en-US" altLang="zh-CN" sz="1600" dirty="0">
                <a:latin typeface="Times New Roman" panose="02020603050405020304" pitchFamily="18" charset="0"/>
                <a:cs typeface="Times New Roman" panose="02020603050405020304" pitchFamily="18" charset="0"/>
              </a:rPr>
              <a:t>TableRow</a:t>
            </a:r>
            <a:r>
              <a:rPr lang="en-US" altLang="zh-CN" sz="1600" dirty="0" smtClean="0">
                <a:latin typeface="Times New Roman" panose="02020603050405020304" pitchFamily="18" charset="0"/>
                <a:cs typeface="Times New Roman" panose="02020603050405020304" pitchFamily="18" charset="0"/>
              </a:rPr>
              <a:t>&gt;</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&lt;/TableLayout&gt;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a:spLocks noChangeArrowheads="1"/>
          </p:cNvSpPr>
          <p:nvPr/>
        </p:nvSpPr>
        <p:spPr bwMode="auto">
          <a:xfrm>
            <a:off x="3613150" y="1564257"/>
            <a:ext cx="157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表格布局属性</a:t>
            </a:r>
          </a:p>
        </p:txBody>
      </p:sp>
      <p:graphicFrame>
        <p:nvGraphicFramePr>
          <p:cNvPr id="17" name="表格 16"/>
          <p:cNvGraphicFramePr>
            <a:graphicFrameLocks noGrp="1"/>
          </p:cNvGraphicFramePr>
          <p:nvPr>
            <p:custDataLst>
              <p:tags r:id="rId2"/>
            </p:custDataLst>
          </p:nvPr>
        </p:nvGraphicFramePr>
        <p:xfrm>
          <a:off x="533400" y="2116707"/>
          <a:ext cx="8229600" cy="1384301"/>
        </p:xfrm>
        <a:graphic>
          <a:graphicData uri="http://schemas.openxmlformats.org/drawingml/2006/table">
            <a:tbl>
              <a:tblPr firstRow="1" bandRow="1">
                <a:tableStyleId>{B301B821-A1FF-4177-AEE7-76D212191A09}</a:tableStyleId>
              </a:tblPr>
              <a:tblGrid>
                <a:gridCol w="3207803"/>
                <a:gridCol w="5021797"/>
              </a:tblGrid>
              <a:tr h="451187">
                <a:tc>
                  <a:txBody>
                    <a:bodyPr/>
                    <a:lstStyle/>
                    <a:p>
                      <a:pPr algn="ctr"/>
                      <a:r>
                        <a:rPr lang="zh-CN" altLang="en-US" sz="1800" kern="1200" dirty="0" smtClean="0"/>
                        <a:t>布局属性</a:t>
                      </a:r>
                      <a:endParaRPr lang="zh-CN" altLang="en-US" sz="1800" b="1" kern="1200" dirty="0">
                        <a:solidFill>
                          <a:schemeClr val="lt1"/>
                        </a:solidFill>
                        <a:latin typeface="+mn-lt"/>
                        <a:ea typeface="+mn-ea"/>
                        <a:cs typeface="+mn-cs"/>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t>功能描述</a:t>
                      </a:r>
                      <a:endParaRPr lang="en-US" altLang="zh-CN" sz="1800" dirty="0" smtClean="0"/>
                    </a:p>
                  </a:txBody>
                  <a:tcPr marL="91432" marR="91432" marT="45711" marB="45711" anchor="ctr">
                    <a:lnL w="12700" cap="flat" cmpd="sng" algn="ctr">
                      <a:solidFill>
                        <a:srgbClr val="006BA9"/>
                      </a:solidFill>
                      <a:prstDash val="solid"/>
                      <a:round/>
                      <a:headEnd type="none" w="med" len="med"/>
                      <a:tailEnd type="none" w="med" len="med"/>
                    </a:lnL>
                  </a:tcPr>
                </a:tc>
              </a:tr>
              <a:tr h="304782">
                <a:tc>
                  <a:txBody>
                    <a:bodyPr/>
                    <a:lstStyle/>
                    <a:p>
                      <a:pPr algn="l"/>
                      <a:r>
                        <a:rPr lang="en-US" altLang="zh-CN" sz="1400" dirty="0" err="1" smtClean="0">
                          <a:latin typeface="Times New Roman" panose="02020603050405020304" pitchFamily="18" charset="0"/>
                          <a:cs typeface="Times New Roman" panose="02020603050405020304" pitchFamily="18" charset="0"/>
                        </a:rPr>
                        <a:t>android:stretchColumns</a:t>
                      </a:r>
                      <a:endParaRPr lang="zh-CN" altLang="en-US" sz="1400" b="0" dirty="0">
                        <a:latin typeface="Times New Roman" panose="02020603050405020304" pitchFamily="18" charset="0"/>
                        <a:cs typeface="Times New Roman" panose="02020603050405020304"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设置该列被拉伸</a:t>
                      </a:r>
                      <a:endParaRPr lang="en-US" altLang="zh-CN" sz="1400" dirty="0" smtClean="0"/>
                    </a:p>
                  </a:txBody>
                  <a:tcPr marL="91432" marR="91432" marT="45711" marB="45711" anchor="ctr">
                    <a:lnL w="12700" cap="flat" cmpd="sng" algn="ctr">
                      <a:solidFill>
                        <a:srgbClr val="006BA9"/>
                      </a:solidFill>
                      <a:prstDash val="solid"/>
                      <a:round/>
                      <a:headEnd type="none" w="med" len="med"/>
                      <a:tailEnd type="none" w="med" len="med"/>
                    </a:lnL>
                  </a:tcPr>
                </a:tc>
              </a:tr>
              <a:tr h="323550">
                <a:tc>
                  <a:txBody>
                    <a:bodyPr/>
                    <a:lstStyle/>
                    <a:p>
                      <a:pPr algn="l"/>
                      <a:r>
                        <a:rPr lang="en-US" altLang="zh-CN" sz="1400" dirty="0" err="1" smtClean="0">
                          <a:latin typeface="Times New Roman" panose="02020603050405020304" pitchFamily="18" charset="0"/>
                          <a:cs typeface="Times New Roman" panose="02020603050405020304" pitchFamily="18" charset="0"/>
                        </a:rPr>
                        <a:t>android:shrinkColumns</a:t>
                      </a:r>
                      <a:endParaRPr lang="zh-CN" altLang="en-US" sz="1400" b="0" dirty="0">
                        <a:latin typeface="Times New Roman" panose="02020603050405020304" pitchFamily="18" charset="0"/>
                        <a:cs typeface="Times New Roman" panose="02020603050405020304"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设置该列被收缩</a:t>
                      </a:r>
                      <a:endParaRPr lang="en-US" altLang="zh-CN" sz="1400" dirty="0" smtClean="0"/>
                    </a:p>
                  </a:txBody>
                  <a:tcPr marL="91432" marR="91432" marT="45711" marB="45711" anchor="ctr">
                    <a:lnL w="12700" cap="flat" cmpd="sng" algn="ctr">
                      <a:solidFill>
                        <a:srgbClr val="006BA9"/>
                      </a:solidFill>
                      <a:prstDash val="solid"/>
                      <a:round/>
                      <a:headEnd type="none" w="med" len="med"/>
                      <a:tailEnd type="none" w="med" len="med"/>
                    </a:lnL>
                  </a:tcPr>
                </a:tc>
              </a:tr>
              <a:tr h="304782">
                <a:tc>
                  <a:txBody>
                    <a:bodyPr/>
                    <a:lstStyle/>
                    <a:p>
                      <a:pPr algn="l"/>
                      <a:r>
                        <a:rPr lang="en-US" altLang="zh-CN" sz="1400" dirty="0" err="1" smtClean="0">
                          <a:latin typeface="Times New Roman" panose="02020603050405020304" pitchFamily="18" charset="0"/>
                          <a:cs typeface="Times New Roman" panose="02020603050405020304" pitchFamily="18" charset="0"/>
                        </a:rPr>
                        <a:t>android:collapseColumns</a:t>
                      </a:r>
                      <a:endParaRPr lang="zh-CN" altLang="en-US" sz="1400" dirty="0">
                        <a:latin typeface="Times New Roman" panose="02020603050405020304" pitchFamily="18" charset="0"/>
                        <a:cs typeface="Times New Roman" panose="02020603050405020304"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设置该列被隐藏</a:t>
                      </a:r>
                      <a:endParaRPr lang="en-US" altLang="zh-CN" sz="1400" dirty="0" smtClean="0"/>
                    </a:p>
                  </a:txBody>
                  <a:tcPr marL="91432" marR="91432" marT="45711" marB="45711" anchor="ctr">
                    <a:lnL w="12700" cap="flat" cmpd="sng" algn="ctr">
                      <a:solidFill>
                        <a:srgbClr val="006BA9"/>
                      </a:solidFill>
                      <a:prstDash val="solid"/>
                      <a:round/>
                      <a:headEnd type="none" w="med" len="med"/>
                      <a:tailEnd type="none" w="med" len="med"/>
                    </a:lnL>
                  </a:tcPr>
                </a:tc>
              </a:tr>
            </a:tbl>
          </a:graphicData>
        </a:graphic>
      </p:graphicFrame>
      <p:sp>
        <p:nvSpPr>
          <p:cNvPr id="18" name="矩形 17"/>
          <p:cNvSpPr>
            <a:spLocks noChangeArrowheads="1"/>
          </p:cNvSpPr>
          <p:nvPr/>
        </p:nvSpPr>
        <p:spPr bwMode="auto">
          <a:xfrm>
            <a:off x="3464991" y="4032250"/>
            <a:ext cx="2043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表格布局控件属性</a:t>
            </a:r>
          </a:p>
        </p:txBody>
      </p:sp>
      <p:graphicFrame>
        <p:nvGraphicFramePr>
          <p:cNvPr id="19" name="表格 18"/>
          <p:cNvGraphicFramePr>
            <a:graphicFrameLocks noGrp="1"/>
          </p:cNvGraphicFramePr>
          <p:nvPr/>
        </p:nvGraphicFramePr>
        <p:xfrm>
          <a:off x="533400" y="4595813"/>
          <a:ext cx="8229600" cy="1079500"/>
        </p:xfrm>
        <a:graphic>
          <a:graphicData uri="http://schemas.openxmlformats.org/drawingml/2006/table">
            <a:tbl>
              <a:tblPr firstRow="1" bandRow="1">
                <a:tableStyleId>{B301B821-A1FF-4177-AEE7-76D212191A09}</a:tableStyleId>
              </a:tblPr>
              <a:tblGrid>
                <a:gridCol w="3207803"/>
                <a:gridCol w="5021797"/>
              </a:tblGrid>
              <a:tr h="451178">
                <a:tc>
                  <a:txBody>
                    <a:bodyPr/>
                    <a:lstStyle/>
                    <a:p>
                      <a:pPr algn="ctr"/>
                      <a:r>
                        <a:rPr lang="zh-CN" altLang="en-US" sz="1800" kern="1200" dirty="0" smtClean="0"/>
                        <a:t>控件属性</a:t>
                      </a:r>
                      <a:endParaRPr lang="zh-CN" altLang="en-US" sz="1800" b="1" kern="1200" dirty="0">
                        <a:solidFill>
                          <a:schemeClr val="lt1"/>
                        </a:solidFill>
                        <a:latin typeface="+mn-lt"/>
                        <a:ea typeface="+mn-ea"/>
                        <a:cs typeface="+mn-cs"/>
                      </a:endParaRPr>
                    </a:p>
                  </a:txBody>
                  <a:tcPr marL="91432" marR="91432" marT="45709" marB="45709"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t>功能描述</a:t>
                      </a:r>
                      <a:endParaRPr lang="en-US" altLang="zh-CN" sz="1800" dirty="0" smtClean="0"/>
                    </a:p>
                  </a:txBody>
                  <a:tcPr marL="91432" marR="91432" marT="45709" marB="45709" anchor="ctr">
                    <a:lnL w="12700" cap="flat" cmpd="sng" algn="ctr">
                      <a:solidFill>
                        <a:srgbClr val="006BA9"/>
                      </a:solidFill>
                      <a:prstDash val="solid"/>
                      <a:round/>
                      <a:headEnd type="none" w="med" len="med"/>
                      <a:tailEnd type="none" w="med" len="med"/>
                    </a:lnL>
                  </a:tcPr>
                </a:tc>
              </a:tr>
              <a:tr h="304777">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android:layout_column</a:t>
                      </a:r>
                      <a:endParaRPr lang="zh-CN" altLang="en-US" sz="1400" b="0" dirty="0">
                        <a:latin typeface="Times New Roman" panose="02020603050405020304" pitchFamily="18" charset="0"/>
                        <a:cs typeface="Times New Roman" panose="02020603050405020304" pitchFamily="18" charset="0"/>
                      </a:endParaRPr>
                    </a:p>
                  </a:txBody>
                  <a:tcPr marL="91432" marR="91432" marT="45709" marB="45709"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设置该单元显示位置</a:t>
                      </a:r>
                      <a:endParaRPr lang="en-US" altLang="zh-CN" sz="1400" dirty="0" smtClean="0"/>
                    </a:p>
                  </a:txBody>
                  <a:tcPr marL="91432" marR="91432" marT="45709" marB="45709" anchor="ctr">
                    <a:lnL w="12700" cap="flat" cmpd="sng" algn="ctr">
                      <a:solidFill>
                        <a:srgbClr val="006BA9"/>
                      </a:solidFill>
                      <a:prstDash val="solid"/>
                      <a:round/>
                      <a:headEnd type="none" w="med" len="med"/>
                      <a:tailEnd type="none" w="med" len="med"/>
                    </a:lnL>
                  </a:tcPr>
                </a:tc>
              </a:tr>
              <a:tr h="323544">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android:layout_span</a:t>
                      </a:r>
                      <a:endParaRPr lang="zh-CN" altLang="en-US" sz="1400" b="0" dirty="0">
                        <a:latin typeface="Times New Roman" panose="02020603050405020304" pitchFamily="18" charset="0"/>
                        <a:cs typeface="Times New Roman" panose="02020603050405020304" pitchFamily="18" charset="0"/>
                      </a:endParaRPr>
                    </a:p>
                  </a:txBody>
                  <a:tcPr marL="91432" marR="91432" marT="45709" marB="45709"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设置该单元格占据几行，默认为</a:t>
                      </a:r>
                      <a:r>
                        <a:rPr lang="en-US" altLang="zh-CN" sz="1400" dirty="0" smtClean="0"/>
                        <a:t>1</a:t>
                      </a:r>
                      <a:r>
                        <a:rPr lang="zh-CN" altLang="en-US" sz="1400" dirty="0" smtClean="0"/>
                        <a:t>行</a:t>
                      </a:r>
                      <a:endParaRPr lang="en-US" altLang="zh-CN" sz="1400" dirty="0" smtClean="0"/>
                    </a:p>
                  </a:txBody>
                  <a:tcPr marL="91432" marR="91432" marT="45709" marB="45709" anchor="ctr">
                    <a:lnL w="12700" cap="flat" cmpd="sng" algn="ctr">
                      <a:solidFill>
                        <a:srgbClr val="006BA9"/>
                      </a:solidFill>
                      <a:prstDash val="solid"/>
                      <a:round/>
                      <a:headEnd type="none" w="med" len="med"/>
                      <a:tailEnd type="none" w="med" len="med"/>
                    </a:lnL>
                  </a:tcPr>
                </a:tc>
              </a:tr>
            </a:tbl>
          </a:graphicData>
        </a:graphic>
      </p:graphicFrame>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2.3.4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TableLayout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格布局</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par>
                                <p:cTn id="14" presetID="22" presetClass="entr" presetSubtype="1"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60400" y="1124744"/>
            <a:ext cx="7796213" cy="5472608"/>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&lt;TableLayout xmlns:android="http://schemas.android.com/apk/res/android"</a:t>
            </a:r>
          </a:p>
          <a:p>
            <a:r>
              <a:rPr lang="en-US" altLang="zh-CN" dirty="0"/>
              <a:t>        android:layout_width="wrap_content"</a:t>
            </a:r>
          </a:p>
          <a:p>
            <a:r>
              <a:rPr lang="en-US" altLang="zh-CN" dirty="0"/>
              <a:t>        android:layout_height="wrap_content"</a:t>
            </a:r>
          </a:p>
          <a:p>
            <a:r>
              <a:rPr lang="en-US" altLang="zh-CN" dirty="0"/>
              <a:t>        android:stretchColumns="2"&gt;</a:t>
            </a:r>
          </a:p>
          <a:p>
            <a:r>
              <a:rPr lang="en-US" altLang="zh-CN" dirty="0"/>
              <a:t>        &lt;TableRow&gt;</a:t>
            </a:r>
          </a:p>
          <a:p>
            <a:r>
              <a:rPr lang="en-US" altLang="zh-CN" dirty="0"/>
              <a:t>            &lt;</a:t>
            </a:r>
            <a:r>
              <a:rPr lang="en-US" altLang="zh-CN" dirty="0" smtClean="0"/>
              <a:t>Button</a:t>
            </a:r>
            <a:endParaRPr lang="en-US" altLang="zh-CN" dirty="0"/>
          </a:p>
          <a:p>
            <a:r>
              <a:rPr lang="en-US" altLang="zh-CN" dirty="0"/>
              <a:t>                android:layout_width="wrap_content"</a:t>
            </a:r>
          </a:p>
          <a:p>
            <a:r>
              <a:rPr lang="en-US" altLang="zh-CN" dirty="0"/>
              <a:t>                android:layout_height="wrap_content"</a:t>
            </a:r>
          </a:p>
          <a:p>
            <a:r>
              <a:rPr lang="en-US" altLang="zh-CN" dirty="0"/>
              <a:t>                android:layout_column="0"</a:t>
            </a:r>
          </a:p>
          <a:p>
            <a:r>
              <a:rPr lang="en-US" altLang="zh-CN" dirty="0"/>
              <a:t>                android:text="</a:t>
            </a:r>
            <a:r>
              <a:rPr lang="zh-CN" altLang="en-US" dirty="0"/>
              <a:t>按钮</a:t>
            </a:r>
            <a:r>
              <a:rPr lang="en-US" altLang="zh-CN" dirty="0"/>
              <a:t>1" </a:t>
            </a:r>
            <a:r>
              <a:rPr lang="en-US" altLang="zh-CN" dirty="0" smtClean="0"/>
              <a:t>/&gt;</a:t>
            </a:r>
          </a:p>
          <a:p>
            <a:r>
              <a:rPr lang="en-US" altLang="zh-CN" dirty="0"/>
              <a:t>	</a:t>
            </a:r>
            <a:r>
              <a:rPr lang="en-US" altLang="zh-CN" dirty="0" smtClean="0"/>
              <a:t>......</a:t>
            </a:r>
            <a:endParaRPr lang="en-US" altLang="zh-CN" dirty="0"/>
          </a:p>
          <a:p>
            <a:r>
              <a:rPr lang="en-US" altLang="zh-CN" dirty="0"/>
              <a:t>        &lt;/TableRow&gt;</a:t>
            </a:r>
          </a:p>
          <a:p>
            <a:r>
              <a:rPr lang="en-US" altLang="zh-CN" dirty="0"/>
              <a:t>    &lt;/TableLayout&gt;</a:t>
            </a:r>
          </a:p>
        </p:txBody>
      </p:sp>
      <p:sp>
        <p:nvSpPr>
          <p:cNvPr id="29" name="矩形 28"/>
          <p:cNvSpPr/>
          <p:nvPr/>
        </p:nvSpPr>
        <p:spPr>
          <a:xfrm>
            <a:off x="967449" y="2453958"/>
            <a:ext cx="3172503"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0" name="直接箭头连接符 29"/>
          <p:cNvCxnSpPr/>
          <p:nvPr/>
        </p:nvCxnSpPr>
        <p:spPr bwMode="auto">
          <a:xfrm>
            <a:off x="4139951" y="2668270"/>
            <a:ext cx="504057"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圆角矩形 30"/>
          <p:cNvSpPr/>
          <p:nvPr/>
        </p:nvSpPr>
        <p:spPr>
          <a:xfrm>
            <a:off x="4658520" y="2463958"/>
            <a:ext cx="1897062" cy="408623"/>
          </a:xfrm>
          <a:prstGeom prst="roundRect">
            <a:avLst/>
          </a:prstGeom>
          <a:solidFill>
            <a:srgbClr val="0070C0"/>
          </a:solidFill>
          <a:ln>
            <a:solidFill>
              <a:schemeClr val="tx2">
                <a:lumMod val="60000"/>
                <a:lumOff val="40000"/>
              </a:schemeClr>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第</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b="1" dirty="0">
                <a:solidFill>
                  <a:schemeClr val="bg1"/>
                </a:solidFill>
                <a:ea typeface="宋体" panose="02010600030101010101" pitchFamily="2" charset="-122"/>
              </a:rPr>
              <a:t>列可被拉伸</a:t>
            </a:r>
          </a:p>
        </p:txBody>
      </p:sp>
      <p:sp>
        <p:nvSpPr>
          <p:cNvPr id="32" name="矩形 31"/>
          <p:cNvSpPr/>
          <p:nvPr/>
        </p:nvSpPr>
        <p:spPr>
          <a:xfrm>
            <a:off x="1619671" y="4468868"/>
            <a:ext cx="2880321"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3" name="直接箭头连接符 32"/>
          <p:cNvCxnSpPr/>
          <p:nvPr/>
        </p:nvCxnSpPr>
        <p:spPr bwMode="auto">
          <a:xfrm flipV="1">
            <a:off x="4499993" y="4653534"/>
            <a:ext cx="409575" cy="2712"/>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圆角矩形 33"/>
          <p:cNvSpPr/>
          <p:nvPr/>
        </p:nvSpPr>
        <p:spPr>
          <a:xfrm>
            <a:off x="4909568" y="4472756"/>
            <a:ext cx="1998663" cy="408623"/>
          </a:xfrm>
          <a:prstGeom prst="roundRect">
            <a:avLst/>
          </a:prstGeom>
          <a:solidFill>
            <a:srgbClr val="0070C0"/>
          </a:solidFill>
          <a:ln>
            <a:solidFill>
              <a:schemeClr val="tx2">
                <a:lumMod val="60000"/>
                <a:lumOff val="40000"/>
              </a:schemeClr>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设置控件所在列</a:t>
            </a:r>
          </a:p>
        </p:txBody>
      </p:sp>
      <p:sp>
        <p:nvSpPr>
          <p:cNvPr id="16"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2.3.4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TableLayout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格布局</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1"/>
                                        </p:tgtEl>
                                        <p:attrNameLst>
                                          <p:attrName>style.visibility</p:attrName>
                                        </p:attrNameLst>
                                      </p:cBhvr>
                                      <p:to>
                                        <p:strVal val="hidden"/>
                                      </p:to>
                                    </p:se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par>
                                <p:cTn id="30" presetID="22" presetClass="entr" presetSubtype="8"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31" grpId="0" animBg="1"/>
      <p:bldP spid="31" grpId="1" animBg="1"/>
      <p:bldP spid="32" grpId="0" animBg="1"/>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a:p>
        </p:txBody>
      </p:sp>
      <p:sp>
        <p:nvSpPr>
          <p:cNvPr id="3" name="标题 2"/>
          <p:cNvSpPr>
            <a:spLocks noGrp="1"/>
          </p:cNvSpPr>
          <p:nvPr>
            <p:ph type="ctrTitle"/>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4"/>
          </p:nvPr>
        </p:nvSpPr>
        <p:spPr/>
        <p:txBody>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688" y="1775327"/>
            <a:ext cx="2773363" cy="417144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700784"/>
            <a:ext cx="8102600" cy="4352502"/>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80112" y="1484759"/>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帧布局</a:t>
            </a: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内容占位符 2"/>
          <p:cNvSpPr txBox="1"/>
          <p:nvPr/>
        </p:nvSpPr>
        <p:spPr bwMode="auto">
          <a:xfrm>
            <a:off x="481013" y="1935584"/>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帧</a:t>
            </a:r>
            <a:r>
              <a:rPr lang="zh-CN" altLang="en-US" sz="2000" dirty="0" smtClean="0">
                <a:latin typeface="Times New Roman" panose="02020603050405020304" pitchFamily="18" charset="0"/>
                <a:cs typeface="Times New Roman" panose="02020603050405020304" pitchFamily="18" charset="0"/>
              </a:rPr>
              <a:t>布局（</a:t>
            </a:r>
            <a:r>
              <a:rPr lang="en-US" altLang="zh-CN" sz="2000" dirty="0" smtClean="0">
                <a:latin typeface="Times New Roman" panose="02020603050405020304" pitchFamily="18" charset="0"/>
                <a:cs typeface="Times New Roman" panose="02020603050405020304" pitchFamily="18" charset="0"/>
              </a:rPr>
              <a:t>FrameLayout</a:t>
            </a:r>
            <a:r>
              <a:rPr lang="zh-CN" altLang="en-US" sz="2000" dirty="0" smtClean="0">
                <a:latin typeface="Times New Roman" panose="02020603050405020304" pitchFamily="18" charset="0"/>
                <a:cs typeface="Times New Roman" panose="02020603050405020304" pitchFamily="18" charset="0"/>
              </a:rPr>
              <a:t>）</a:t>
            </a:r>
            <a:r>
              <a:rPr lang="zh-CN" altLang="zh-CN" sz="2000" dirty="0"/>
              <a:t>用于在屏幕上创建一块空白区域</a:t>
            </a:r>
            <a:r>
              <a:rPr lang="zh-CN" altLang="en-US" sz="2000" dirty="0" smtClean="0">
                <a:latin typeface="Times New Roman" panose="02020603050405020304" pitchFamily="18" charset="0"/>
                <a:cs typeface="Times New Roman" panose="02020603050405020304" pitchFamily="18" charset="0"/>
              </a:rPr>
              <a:t>，</a:t>
            </a:r>
            <a:r>
              <a:rPr lang="zh-CN" altLang="zh-CN" sz="2000" dirty="0"/>
              <a:t>添加到该区域中的每个子控件占一帧，这些帧会一个一个叠加在一起，后加入的控件会叠加在上一个控件上层</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zh-CN" altLang="en-US" sz="2000" dirty="0" smtClean="0">
                <a:latin typeface="Times New Roman" panose="02020603050405020304" pitchFamily="18" charset="0"/>
                <a:cs typeface="Times New Roman" panose="02020603050405020304" pitchFamily="18" charset="0"/>
              </a:rPr>
              <a:t>所有控件都默认显示在屏幕左上角</a:t>
            </a:r>
            <a:r>
              <a:rPr lang="zh-CN" altLang="en-US" sz="1800" dirty="0" smtClean="0"/>
              <a:t>。</a:t>
            </a:r>
            <a:endParaRPr lang="en-US" altLang="zh-CN" sz="1800" dirty="0" smtClean="0"/>
          </a:p>
          <a:p>
            <a:pPr lvl="1">
              <a:lnSpc>
                <a:spcPct val="150000"/>
              </a:lnSpc>
            </a:pPr>
            <a:r>
              <a:rPr lang="zh-CN" altLang="zh-CN" sz="1800" dirty="0"/>
              <a:t>定义格</a:t>
            </a:r>
            <a:r>
              <a:rPr lang="zh-CN" altLang="zh-CN" sz="1800" dirty="0" smtClean="0"/>
              <a:t>式</a:t>
            </a:r>
            <a:endParaRPr lang="en-US" altLang="zh-CN" sz="1800" dirty="0" smtClean="0"/>
          </a:p>
          <a:p>
            <a:pPr lvl="1">
              <a:lnSpc>
                <a:spcPct val="150000"/>
              </a:lnSpc>
            </a:pPr>
            <a:endParaRPr lang="en-US" altLang="zh-CN" sz="1800" dirty="0" smtClean="0"/>
          </a:p>
          <a:p>
            <a:pPr lvl="1">
              <a:lnSpc>
                <a:spcPct val="150000"/>
              </a:lnSpc>
            </a:pPr>
            <a:endParaRPr lang="en-US" altLang="zh-CN" sz="1800" dirty="0" smtClean="0"/>
          </a:p>
          <a:p>
            <a:pPr lvl="1">
              <a:lnSpc>
                <a:spcPct val="150000"/>
              </a:lnSpc>
            </a:pPr>
            <a:endParaRPr lang="zh-CN" altLang="en-US" sz="18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2.3.5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FrameLayout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帧</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a:t>
            </a:r>
          </a:p>
        </p:txBody>
      </p:sp>
      <p:sp>
        <p:nvSpPr>
          <p:cNvPr id="16" name="矩形 17"/>
          <p:cNvSpPr>
            <a:spLocks noChangeArrowheads="1"/>
          </p:cNvSpPr>
          <p:nvPr/>
        </p:nvSpPr>
        <p:spPr bwMode="auto">
          <a:xfrm>
            <a:off x="1206931" y="4509120"/>
            <a:ext cx="7016774" cy="1326588"/>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p>
            <a:pPr>
              <a:lnSpc>
                <a:spcPct val="150000"/>
              </a:lnSpc>
              <a:defRPr/>
            </a:pPr>
            <a:r>
              <a:rPr lang="en-US" altLang="zh-CN" sz="1600" dirty="0">
                <a:latin typeface="Times New Roman" panose="02020603050405020304" pitchFamily="18" charset="0"/>
                <a:cs typeface="Times New Roman" panose="02020603050405020304" pitchFamily="18" charset="0"/>
              </a:rPr>
              <a:t>&lt;FrameLayout xmlns:android="http://schemas.android.com/apk/res/android"</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属性 </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属性值</a:t>
            </a:r>
            <a:r>
              <a:rPr lang="en-US" altLang="zh-CN" sz="1600" dirty="0">
                <a:latin typeface="Times New Roman" panose="02020603050405020304" pitchFamily="18" charset="0"/>
                <a:cs typeface="Times New Roman" panose="02020603050405020304" pitchFamily="18" charset="0"/>
              </a:rPr>
              <a:t>"&gt;</a:t>
            </a:r>
          </a:p>
          <a:p>
            <a:pPr>
              <a:lnSpc>
                <a:spcPct val="150000"/>
              </a:lnSpc>
              <a:defRPr/>
            </a:pPr>
            <a:r>
              <a:rPr lang="en-US" altLang="zh-CN" sz="1600" dirty="0">
                <a:latin typeface="Times New Roman" panose="02020603050405020304" pitchFamily="18" charset="0"/>
                <a:cs typeface="Times New Roman" panose="02020603050405020304" pitchFamily="18" charset="0"/>
              </a:rPr>
              <a:t>&lt;/FrameLayout&gt;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879690" y="1988194"/>
            <a:ext cx="7796213" cy="2585323"/>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&lt;FrameLayout xmlns:android="http://schemas.android.com/apk/res/android"</a:t>
            </a:r>
          </a:p>
          <a:p>
            <a:r>
              <a:rPr lang="en-US" altLang="zh-CN" dirty="0"/>
              <a:t>        android:layout_width="match_parent"</a:t>
            </a:r>
          </a:p>
          <a:p>
            <a:r>
              <a:rPr lang="en-US" altLang="zh-CN" dirty="0"/>
              <a:t>        android:layout_height="match_parent"</a:t>
            </a:r>
          </a:p>
          <a:p>
            <a:r>
              <a:rPr lang="en-US" altLang="zh-CN" dirty="0"/>
              <a:t>        android:foreground="@mipmap/ic_launcher"</a:t>
            </a:r>
          </a:p>
          <a:p>
            <a:r>
              <a:rPr lang="en-US" altLang="zh-CN" dirty="0"/>
              <a:t>        android:foregroundGravity="left" &gt;</a:t>
            </a:r>
          </a:p>
          <a:p>
            <a:r>
              <a:rPr lang="en-US" altLang="zh-CN" dirty="0"/>
              <a:t>    &lt;/FrameLayout&gt;</a:t>
            </a:r>
          </a:p>
        </p:txBody>
      </p:sp>
      <p:sp>
        <p:nvSpPr>
          <p:cNvPr id="36" name="矩形 35"/>
          <p:cNvSpPr/>
          <p:nvPr/>
        </p:nvSpPr>
        <p:spPr>
          <a:xfrm>
            <a:off x="1380512" y="3351714"/>
            <a:ext cx="4246563"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7" name="直接箭头连接符 36"/>
          <p:cNvCxnSpPr/>
          <p:nvPr/>
        </p:nvCxnSpPr>
        <p:spPr bwMode="auto">
          <a:xfrm>
            <a:off x="5627075" y="3536379"/>
            <a:ext cx="385085" cy="1"/>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圆角矩形 37"/>
          <p:cNvSpPr/>
          <p:nvPr/>
        </p:nvSpPr>
        <p:spPr>
          <a:xfrm>
            <a:off x="6013896" y="3179190"/>
            <a:ext cx="3022600" cy="714375"/>
          </a:xfrm>
          <a:prstGeom prst="roundRect">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r>
              <a:rPr lang="zh-CN" altLang="en-US" b="1" dirty="0">
                <a:solidFill>
                  <a:schemeClr val="bg1"/>
                </a:solidFill>
                <a:ea typeface="宋体" panose="02010600030101010101" pitchFamily="2" charset="-122"/>
              </a:rPr>
              <a:t>设置帧布局容器的前景图像（始终在所有子控件之上）</a:t>
            </a:r>
          </a:p>
        </p:txBody>
      </p:sp>
      <p:sp>
        <p:nvSpPr>
          <p:cNvPr id="39" name="矩形 38"/>
          <p:cNvSpPr/>
          <p:nvPr/>
        </p:nvSpPr>
        <p:spPr>
          <a:xfrm>
            <a:off x="1377337" y="3747795"/>
            <a:ext cx="3194663"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40" name="直接箭头连接符 39"/>
          <p:cNvCxnSpPr/>
          <p:nvPr/>
        </p:nvCxnSpPr>
        <p:spPr bwMode="auto">
          <a:xfrm>
            <a:off x="3207855" y="4161854"/>
            <a:ext cx="0" cy="411663"/>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圆角矩形 40"/>
          <p:cNvSpPr/>
          <p:nvPr/>
        </p:nvSpPr>
        <p:spPr>
          <a:xfrm>
            <a:off x="1747439" y="4575783"/>
            <a:ext cx="2728912" cy="408623"/>
          </a:xfrm>
          <a:prstGeom prst="roundRect">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r>
              <a:rPr lang="zh-CN" altLang="en-US" b="1" dirty="0">
                <a:solidFill>
                  <a:schemeClr val="bg1"/>
                </a:solidFill>
                <a:ea typeface="宋体" panose="02010600030101010101" pitchFamily="2" charset="-122"/>
              </a:rPr>
              <a:t>设置前景图像显示位置</a:t>
            </a:r>
          </a:p>
        </p:txBody>
      </p:sp>
      <p:sp>
        <p:nvSpPr>
          <p:cNvPr id="14"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2.3.5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FrameLayout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帧</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par>
                                <p:cTn id="13" presetID="22" presetClass="entr" presetSubtype="8"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left)">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childTnLst>
                          </p:cTn>
                        </p:par>
                        <p:par>
                          <p:cTn id="27" fill="hold">
                            <p:stCondLst>
                              <p:cond delay="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1"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500"/>
                                        <p:tgtEl>
                                          <p:spTgt spid="40"/>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up)">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6" grpId="1" animBg="1"/>
      <p:bldP spid="38" grpId="0" animBg="1"/>
      <p:bldP spid="38" grpId="1" animBg="1"/>
      <p:bldP spid="39"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827584" y="10527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内容占位符 2"/>
          <p:cNvSpPr txBox="1"/>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spcBef>
                <a:spcPct val="20000"/>
              </a:spcBef>
              <a:buFontTx/>
              <a:buChar char="–"/>
            </a:pPr>
            <a:r>
              <a:rPr lang="zh-CN" altLang="en-US" sz="2400" dirty="0">
                <a:solidFill>
                  <a:srgbClr val="000000"/>
                </a:solidFill>
              </a:rPr>
              <a:t>简述</a:t>
            </a:r>
            <a:r>
              <a:rPr lang="en-US" altLang="zh-CN" sz="2400" dirty="0">
                <a:solidFill>
                  <a:srgbClr val="000000"/>
                </a:solidFill>
              </a:rPr>
              <a:t>Android</a:t>
            </a:r>
            <a:r>
              <a:rPr lang="zh-CN" altLang="en-US" sz="2400" dirty="0">
                <a:solidFill>
                  <a:srgbClr val="000000"/>
                </a:solidFill>
              </a:rPr>
              <a:t>相对布局的特</a:t>
            </a:r>
            <a:r>
              <a:rPr lang="zh-CN" altLang="en-US" sz="2400" dirty="0" smtClean="0">
                <a:solidFill>
                  <a:srgbClr val="000000"/>
                </a:solidFill>
              </a:rPr>
              <a:t>点。</a:t>
            </a:r>
            <a:endParaRPr lang="en-US" altLang="zh-CN" sz="2400" dirty="0" smtClean="0">
              <a:solidFill>
                <a:srgbClr val="000000"/>
              </a:solidFill>
            </a:endParaRPr>
          </a:p>
          <a:p>
            <a:pPr lvl="1">
              <a:lnSpc>
                <a:spcPct val="150000"/>
              </a:lnSpc>
              <a:spcBef>
                <a:spcPct val="20000"/>
              </a:spcBef>
              <a:buFontTx/>
              <a:buChar char="–"/>
            </a:pPr>
            <a:r>
              <a:rPr lang="zh-CN" altLang="en-US" sz="2400" dirty="0" smtClean="0">
                <a:latin typeface="Arial" panose="020B0604020202020204" pitchFamily="34" charset="0"/>
                <a:cs typeface="Arial" panose="020B0604020202020204" pitchFamily="34" charset="0"/>
              </a:rPr>
              <a:t>简述</a:t>
            </a:r>
            <a:r>
              <a:rPr lang="en-US" altLang="zh-CN" sz="2400" dirty="0" smtClean="0">
                <a:latin typeface="Arial" panose="020B0604020202020204" pitchFamily="34" charset="0"/>
                <a:cs typeface="Arial" panose="020B0604020202020204" pitchFamily="34" charset="0"/>
              </a:rPr>
              <a:t>Android</a:t>
            </a:r>
            <a:r>
              <a:rPr lang="zh-CN" altLang="en-US" sz="2400" dirty="0" smtClean="0">
                <a:latin typeface="Arial" panose="020B0604020202020204" pitchFamily="34" charset="0"/>
                <a:cs typeface="Arial" panose="020B0604020202020204" pitchFamily="34" charset="0"/>
              </a:rPr>
              <a:t>线性布局的特点。</a:t>
            </a:r>
            <a:endParaRPr lang="en-US" altLang="zh-CN" sz="2400" dirty="0">
              <a:latin typeface="Arial" panose="020B0604020202020204" pitchFamily="34" charset="0"/>
              <a:cs typeface="Arial" panose="020B0604020202020204" pitchFamily="34" charset="0"/>
            </a:endParaRPr>
          </a:p>
          <a:p>
            <a:pPr lvl="1">
              <a:lnSpc>
                <a:spcPct val="150000"/>
              </a:lnSpc>
              <a:spcBef>
                <a:spcPct val="20000"/>
              </a:spcBef>
              <a:buFontTx/>
              <a:buChar char="–"/>
            </a:pPr>
            <a:endParaRPr lang="en-US" altLang="zh-CN" sz="2400" dirty="0" smtClean="0">
              <a:solidFill>
                <a:srgbClr val="000000"/>
              </a:solidFill>
            </a:endParaRPr>
          </a:p>
          <a:p>
            <a:pPr marL="457200" lvl="1" indent="0">
              <a:lnSpc>
                <a:spcPct val="150000"/>
              </a:lnSpc>
              <a:spcBef>
                <a:spcPct val="20000"/>
              </a:spcBef>
            </a:pPr>
            <a:endParaRPr lang="en-US" altLang="zh-CN" sz="2400" dirty="0"/>
          </a:p>
          <a:p>
            <a:pPr lvl="1">
              <a:lnSpc>
                <a:spcPct val="150000"/>
              </a:lnSpc>
              <a:spcBef>
                <a:spcPct val="20000"/>
              </a:spcBef>
              <a:buFontTx/>
              <a:buChar char="–"/>
            </a:pPr>
            <a:endParaRPr lang="en-US" altLang="zh-CN" sz="2400" dirty="0"/>
          </a:p>
        </p:txBody>
      </p:sp>
      <p:sp>
        <p:nvSpPr>
          <p:cNvPr id="5"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预习检查</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a:p>
        </p:txBody>
      </p:sp>
      <p:sp>
        <p:nvSpPr>
          <p:cNvPr id="3" name="标题 2"/>
          <p:cNvSpPr>
            <a:spLocks noGrp="1"/>
          </p:cNvSpPr>
          <p:nvPr>
            <p:ph type="ctrTitle"/>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4"/>
          </p:nvPr>
        </p:nvSpPr>
        <p:spPr/>
        <p:txBody>
          <a:bodyPr/>
          <a:lstStyle/>
          <a:p>
            <a:endParaRPr lang="zh-CN" altLang="en-US"/>
          </a:p>
        </p:txBody>
      </p:sp>
      <p:pic>
        <p:nvPicPr>
          <p:cNvPr id="61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663" y="1808934"/>
            <a:ext cx="2474410" cy="368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396044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99935" y="12270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约束</a:t>
            </a:r>
            <a:r>
              <a:rPr lang="zh-CN" altLang="en-US" dirty="0" smtClean="0">
                <a:solidFill>
                  <a:schemeClr val="bg1"/>
                </a:solidFill>
                <a:latin typeface="微软雅黑" panose="020B0503020204020204" pitchFamily="34" charset="-122"/>
                <a:ea typeface="微软雅黑" panose="020B0503020204020204" pitchFamily="34" charset="-122"/>
              </a:rPr>
              <a:t>布局</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606425" y="1612265"/>
            <a:ext cx="7975600" cy="3698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t>ConstraintLayout</a:t>
            </a:r>
            <a:r>
              <a:rPr lang="zh-CN" altLang="zh-CN" sz="2000" dirty="0"/>
              <a:t>是</a:t>
            </a:r>
            <a:r>
              <a:rPr lang="en-US" altLang="zh-CN" sz="2000" dirty="0"/>
              <a:t>Android Studio2.2</a:t>
            </a:r>
            <a:r>
              <a:rPr lang="zh-CN" altLang="zh-CN" sz="2000" dirty="0"/>
              <a:t>新添加的布局</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zh-CN" altLang="zh-CN" sz="2000" dirty="0"/>
              <a:t>它适合使用可视化的方式编写界面布局</a:t>
            </a:r>
            <a:r>
              <a:rPr lang="en-US" altLang="zh-CN" sz="2000" dirty="0"/>
              <a:t>——</a:t>
            </a:r>
            <a:r>
              <a:rPr lang="zh-CN" altLang="en-US" sz="2000" dirty="0"/>
              <a:t>当然，可视化操作的背后仍然是使用</a:t>
            </a:r>
            <a:r>
              <a:rPr lang="en-US" altLang="zh-CN" sz="2000" dirty="0"/>
              <a:t>XML</a:t>
            </a:r>
            <a:r>
              <a:rPr lang="zh-CN" altLang="en-US" sz="2000" dirty="0"/>
              <a:t>代码实现的，只不过这些代码是</a:t>
            </a:r>
            <a:r>
              <a:rPr lang="en-US" altLang="zh-CN" sz="2000" dirty="0"/>
              <a:t>Android Studio</a:t>
            </a:r>
            <a:r>
              <a:rPr lang="zh-CN" altLang="en-US" sz="2000" dirty="0"/>
              <a:t>根据我们的操作自动生成的</a:t>
            </a:r>
            <a:r>
              <a:rPr lang="zh-CN" altLang="en-US" sz="2000" dirty="0" smtClean="0"/>
              <a:t>。</a:t>
            </a:r>
            <a:endParaRPr lang="en-US" altLang="zh-CN" sz="2000" dirty="0" smtClean="0"/>
          </a:p>
          <a:p>
            <a:pPr lvl="1">
              <a:lnSpc>
                <a:spcPct val="150000"/>
              </a:lnSpc>
            </a:pPr>
            <a:r>
              <a:rPr lang="zh-CN" altLang="en-US" sz="2000" dirty="0" smtClean="0"/>
              <a:t>相</a:t>
            </a:r>
            <a:r>
              <a:rPr lang="zh-CN" altLang="en-US" sz="2000" dirty="0"/>
              <a:t>对定</a:t>
            </a:r>
            <a:r>
              <a:rPr lang="zh-CN" altLang="en-US" sz="2000" dirty="0" smtClean="0"/>
              <a:t>位</a:t>
            </a:r>
            <a:endParaRPr lang="en-US" altLang="zh-CN" sz="2000" dirty="0" smtClean="0"/>
          </a:p>
          <a:p>
            <a:pPr lvl="1">
              <a:lnSpc>
                <a:spcPct val="150000"/>
              </a:lnSpc>
            </a:pPr>
            <a:r>
              <a:rPr lang="zh-CN" altLang="en-US" sz="2000" dirty="0" smtClean="0"/>
              <a:t>居</a:t>
            </a:r>
            <a:r>
              <a:rPr lang="zh-CN" altLang="en-US" sz="2000" dirty="0"/>
              <a:t>中定位和倾</a:t>
            </a:r>
            <a:r>
              <a:rPr lang="zh-CN" altLang="en-US" sz="2000" dirty="0" smtClean="0"/>
              <a:t>向</a:t>
            </a:r>
            <a:endParaRPr lang="en-US" altLang="zh-CN" sz="2000" dirty="0" smtClean="0"/>
          </a:p>
          <a:p>
            <a:pPr lvl="1">
              <a:lnSpc>
                <a:spcPct val="150000"/>
              </a:lnSpc>
            </a:pPr>
            <a:r>
              <a:rPr lang="en-US" altLang="zh-CN" sz="2000" dirty="0" smtClean="0"/>
              <a:t>Chain</a:t>
            </a:r>
            <a:endParaRPr lang="en-US" altLang="zh-CN" sz="2000" dirty="0"/>
          </a:p>
          <a:p>
            <a:pPr lvl="1">
              <a:lnSpc>
                <a:spcPct val="150000"/>
              </a:lnSpc>
            </a:pPr>
            <a:endParaRPr lang="zh-CN" altLang="en-US" sz="1800" dirty="0" smtClean="0"/>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2.3.6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ConstraintLayout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约束布局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396044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99935" y="12270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相对定位</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606425" y="1612329"/>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a:t>相对定位是在</a:t>
            </a:r>
            <a:r>
              <a:rPr lang="en-US" altLang="zh-CN" sz="2000" dirty="0"/>
              <a:t>ConstraintLayout</a:t>
            </a:r>
            <a:r>
              <a:rPr lang="zh-CN" altLang="en-US" sz="2000" dirty="0"/>
              <a:t>中创建布局的基本构建方法之一。相对定位即一个控件相对于另一个控件进</a:t>
            </a:r>
            <a:r>
              <a:rPr lang="zh-CN" altLang="en-US" sz="2000" dirty="0" smtClean="0"/>
              <a:t>行</a:t>
            </a:r>
            <a:r>
              <a:rPr lang="zh-CN" altLang="en-US" sz="2000" dirty="0"/>
              <a:t>定</a:t>
            </a:r>
            <a:r>
              <a:rPr lang="zh-CN" altLang="en-US" sz="2000" dirty="0" smtClean="0"/>
              <a:t>位。</a:t>
            </a:r>
            <a:endParaRPr lang="en-US" altLang="zh-CN" sz="2000" dirty="0" smtClean="0"/>
          </a:p>
          <a:p>
            <a:pPr lvl="1">
              <a:lnSpc>
                <a:spcPct val="150000"/>
              </a:lnSpc>
            </a:pPr>
            <a:r>
              <a:rPr lang="en-US" altLang="zh-CN" sz="2000" dirty="0" smtClean="0"/>
              <a:t>ConstraintLayout</a:t>
            </a:r>
            <a:r>
              <a:rPr lang="zh-CN" altLang="en-US" sz="2000" dirty="0"/>
              <a:t>布局中的控件可以在横向和纵向上以添加约束关系的方式进行相对定位，其中，横向边包括</a:t>
            </a:r>
            <a:r>
              <a:rPr lang="en-US" altLang="zh-CN" sz="2000" dirty="0"/>
              <a:t>Left</a:t>
            </a:r>
            <a:r>
              <a:rPr lang="zh-CN" altLang="en-US" sz="2000" dirty="0"/>
              <a:t>、</a:t>
            </a:r>
            <a:r>
              <a:rPr lang="en-US" altLang="zh-CN" sz="2000" dirty="0"/>
              <a:t>Start</a:t>
            </a:r>
            <a:r>
              <a:rPr lang="zh-CN" altLang="en-US" sz="2000" dirty="0"/>
              <a:t>、</a:t>
            </a:r>
            <a:r>
              <a:rPr lang="en-US" altLang="zh-CN" sz="2000" dirty="0"/>
              <a:t>Right</a:t>
            </a:r>
            <a:r>
              <a:rPr lang="zh-CN" altLang="en-US" sz="2000" dirty="0"/>
              <a:t>、</a:t>
            </a:r>
            <a:r>
              <a:rPr lang="en-US" altLang="zh-CN" sz="2000" dirty="0"/>
              <a:t>End</a:t>
            </a:r>
            <a:r>
              <a:rPr lang="zh-CN" altLang="en-US" sz="2000" dirty="0"/>
              <a:t>，纵向边包括</a:t>
            </a:r>
            <a:r>
              <a:rPr lang="en-US" altLang="zh-CN" sz="2000" dirty="0"/>
              <a:t>Top</a:t>
            </a:r>
            <a:r>
              <a:rPr lang="zh-CN" altLang="en-US" sz="2000" dirty="0"/>
              <a:t>、</a:t>
            </a:r>
            <a:r>
              <a:rPr lang="en-US" altLang="zh-CN" sz="2000" dirty="0"/>
              <a:t>Bottom</a:t>
            </a:r>
            <a:r>
              <a:rPr lang="zh-CN" altLang="en-US" sz="2000" dirty="0"/>
              <a:t>、</a:t>
            </a:r>
            <a:r>
              <a:rPr lang="en-US" altLang="zh-CN" sz="2000" dirty="0"/>
              <a:t>Baseline</a:t>
            </a:r>
            <a:r>
              <a:rPr lang="zh-CN" altLang="en-US" sz="2000" dirty="0"/>
              <a:t>（文本底部的基准线</a:t>
            </a:r>
            <a:r>
              <a:rPr lang="zh-CN" altLang="en-US" sz="2000" dirty="0" smtClean="0"/>
              <a:t>）。</a:t>
            </a: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2.3.6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ConstraintLayout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约束布局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221088"/>
            <a:ext cx="14573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4609" y="4221088"/>
            <a:ext cx="2433638"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表格 24"/>
          <p:cNvGraphicFramePr>
            <a:graphicFrameLocks noGrp="1"/>
          </p:cNvGraphicFramePr>
          <p:nvPr/>
        </p:nvGraphicFramePr>
        <p:xfrm>
          <a:off x="1115616" y="1628800"/>
          <a:ext cx="7272808" cy="3822729"/>
        </p:xfrm>
        <a:graphic>
          <a:graphicData uri="http://schemas.openxmlformats.org/drawingml/2006/table">
            <a:tbl>
              <a:tblPr firstRow="1" bandRow="1">
                <a:tableStyleId>{B301B821-A1FF-4177-AEE7-76D212191A09}</a:tableStyleId>
              </a:tblPr>
              <a:tblGrid>
                <a:gridCol w="3207803"/>
                <a:gridCol w="4065005"/>
              </a:tblGrid>
              <a:tr h="451229">
                <a:tc>
                  <a:txBody>
                    <a:bodyPr/>
                    <a:lstStyle/>
                    <a:p>
                      <a:pPr algn="ctr"/>
                      <a:r>
                        <a:rPr lang="zh-CN" altLang="en-US" sz="1800" kern="1200" dirty="0" smtClean="0"/>
                        <a:t>属性名称</a:t>
                      </a:r>
                      <a:endParaRPr lang="zh-CN" altLang="en-US" sz="1800" b="1" kern="1200" dirty="0">
                        <a:solidFill>
                          <a:schemeClr val="lt1"/>
                        </a:solidFill>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t>功能描述</a:t>
                      </a:r>
                      <a:endParaRPr lang="en-US" altLang="zh-CN" sz="18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layout_constraintLeft_toLeftOf</a:t>
                      </a:r>
                      <a:endParaRPr lang="zh-CN" altLang="en-US" sz="1400" b="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控件的左边与另外一个控件的左边对齐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23580">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layout_constraintLeft_toRightOf</a:t>
                      </a:r>
                      <a:endParaRPr lang="zh-CN" altLang="en-US" sz="1400" b="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控件的左边与另外一个控件的右边对齐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layout_constraintRight_toLeftOf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控件的右边与另外一个控件的左边对齐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layout_constraintRight_toRightOf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控件的右边与另外一个控件的右边对齐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layout_constraintTop_toTopOf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控件的上边与另外一个控件的上边对齐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kern="1200" dirty="0" smtClean="0">
                          <a:effectLst/>
                          <a:latin typeface="Times New Roman" panose="02020603050405020304" pitchFamily="18" charset="0"/>
                          <a:cs typeface="Times New Roman" panose="02020603050405020304" pitchFamily="18" charset="0"/>
                        </a:rPr>
                        <a:t>layout_constraintTop_toBottomOf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effectLst/>
                        </a:rPr>
                        <a:t>控件的上边与另外一个控件的底部对齐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layout_constraintBaseline_toBaselineOf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控件间的文本内容基准线对齐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layout_constraintStart_toEndOf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控件的起始边与另外一个控件的尾部对齐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kern="1200" dirty="0" smtClean="0">
                          <a:effectLst/>
                          <a:latin typeface="Times New Roman" panose="02020603050405020304" pitchFamily="18" charset="0"/>
                          <a:cs typeface="Times New Roman" panose="02020603050405020304" pitchFamily="18" charset="0"/>
                        </a:rPr>
                        <a:t>layout_constraintStart_toStartOf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effectLst/>
                        </a:rPr>
                        <a:t>控件的起始边与另外一个控件的起始边对齐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layout_constraintEnd_toStartOf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控件的尾部与另外一个控件的起始边对齐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layout_constraintEnd_toEndOf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t>控件的尾部与另外一个控件的尾部对齐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bl>
          </a:graphicData>
        </a:graphic>
      </p:graphicFrame>
      <p:sp>
        <p:nvSpPr>
          <p:cNvPr id="4" name="标题 1"/>
          <p:cNvSpPr>
            <a:spLocks noChangeArrowheads="1"/>
          </p:cNvSpPr>
          <p:nvPr/>
        </p:nvSpPr>
        <p:spPr bwMode="auto">
          <a:xfrm>
            <a:off x="1655168" y="428328"/>
            <a:ext cx="7488832"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28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2.3.6  </a:t>
            </a:r>
            <a:r>
              <a:rPr lang="zh-CN" altLang="en-US" sz="28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约束布局</a:t>
            </a:r>
            <a:r>
              <a:rPr lang="en-US" altLang="zh-CN" sz="28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相</a:t>
            </a:r>
            <a:r>
              <a:rPr lang="zh-CN" altLang="en-US" sz="28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对定位关系的</a:t>
            </a:r>
            <a:r>
              <a:rPr lang="zh-CN" altLang="en-US" sz="28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属性</a:t>
            </a:r>
            <a:endParaRPr lang="zh-CN" altLang="en-US" sz="28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396044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99935" y="12270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居</a:t>
            </a:r>
            <a:r>
              <a:rPr lang="zh-CN" altLang="en-US" dirty="0" smtClean="0">
                <a:solidFill>
                  <a:schemeClr val="bg1"/>
                </a:solidFill>
                <a:latin typeface="微软雅黑" panose="020B0503020204020204" pitchFamily="34" charset="-122"/>
                <a:ea typeface="微软雅黑" panose="020B0503020204020204" pitchFamily="34" charset="-122"/>
              </a:rPr>
              <a:t>中定位和倾向</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395536" y="1612329"/>
            <a:ext cx="8070031"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a:t>在</a:t>
            </a:r>
            <a:r>
              <a:rPr lang="en-US" altLang="zh-CN" sz="2000" dirty="0"/>
              <a:t>ConstraintLayout</a:t>
            </a:r>
            <a:r>
              <a:rPr lang="zh-CN" altLang="en-US" sz="2000" dirty="0"/>
              <a:t>布局中</a:t>
            </a:r>
            <a:r>
              <a:rPr lang="zh-CN" altLang="en-US" sz="2000" dirty="0" smtClean="0"/>
              <a:t>，控件可</a:t>
            </a:r>
            <a:r>
              <a:rPr lang="zh-CN" altLang="en-US" sz="2000" dirty="0"/>
              <a:t>以通过添加约束的方式确定该控件在父布局（</a:t>
            </a:r>
            <a:r>
              <a:rPr lang="en-US" altLang="zh-CN" sz="2000" dirty="0"/>
              <a:t>ConstraintLayout</a:t>
            </a:r>
            <a:r>
              <a:rPr lang="zh-CN" altLang="en-US" sz="2000" dirty="0"/>
              <a:t>）中的相对位置</a:t>
            </a:r>
            <a:r>
              <a:rPr lang="zh-CN" altLang="en-US" sz="2000" dirty="0" smtClean="0"/>
              <a:t>。</a:t>
            </a:r>
            <a:endParaRPr lang="en-US" altLang="zh-CN" sz="2000" dirty="0" smtClean="0"/>
          </a:p>
          <a:p>
            <a:pPr lvl="1">
              <a:lnSpc>
                <a:spcPct val="150000"/>
              </a:lnSpc>
            </a:pPr>
            <a:r>
              <a:rPr lang="zh-CN" altLang="en-US" sz="2000" dirty="0" smtClean="0"/>
              <a:t>当</a:t>
            </a:r>
            <a:r>
              <a:rPr lang="zh-CN" altLang="en-US" sz="2000" dirty="0"/>
              <a:t>相同方向上（横向或纵向），控件两边同时向</a:t>
            </a:r>
            <a:r>
              <a:rPr lang="en-US" altLang="zh-CN" sz="2000" dirty="0"/>
              <a:t>ConstraintLayout</a:t>
            </a:r>
            <a:r>
              <a:rPr lang="zh-CN" altLang="en-US" sz="2000" dirty="0"/>
              <a:t>添加约束，则控件在添加约束的方向上居中显示</a:t>
            </a:r>
            <a:r>
              <a:rPr lang="zh-CN" altLang="en-US" sz="2000" dirty="0" smtClean="0"/>
              <a:t>。</a:t>
            </a:r>
            <a:endParaRPr lang="en-US" altLang="zh-CN" sz="2000" dirty="0" smtClean="0"/>
          </a:p>
          <a:p>
            <a:pPr lvl="1">
              <a:lnSpc>
                <a:spcPct val="150000"/>
              </a:lnSpc>
            </a:pPr>
            <a:r>
              <a:rPr lang="zh-CN" altLang="en-US" sz="2000" dirty="0"/>
              <a:t>父布局中横向居</a:t>
            </a:r>
            <a:r>
              <a:rPr lang="zh-CN" altLang="en-US" sz="2000" dirty="0" smtClean="0"/>
              <a:t>中</a:t>
            </a:r>
            <a:endParaRPr lang="en-US" altLang="zh-CN" sz="2000" dirty="0" smtClean="0"/>
          </a:p>
          <a:p>
            <a:pPr lvl="1">
              <a:lnSpc>
                <a:spcPct val="150000"/>
              </a:lnSpc>
            </a:pP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2.3.6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ConstraintLayout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约束布局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485704"/>
            <a:ext cx="22002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432048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99935" y="12270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居</a:t>
            </a:r>
            <a:r>
              <a:rPr lang="zh-CN" altLang="en-US" dirty="0" smtClean="0">
                <a:solidFill>
                  <a:schemeClr val="bg1"/>
                </a:solidFill>
                <a:latin typeface="微软雅黑" panose="020B0503020204020204" pitchFamily="34" charset="-122"/>
                <a:ea typeface="微软雅黑" panose="020B0503020204020204" pitchFamily="34" charset="-122"/>
              </a:rPr>
              <a:t>中定位和倾向</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395536" y="1612329"/>
            <a:ext cx="8070031"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a:t>在约束是同向相反的情况下，默认控件是居中的，但是也像拔河一样，两个约束的力大小不等时，就会产生倾</a:t>
            </a:r>
            <a:r>
              <a:rPr lang="zh-CN" altLang="en-US" sz="2000" dirty="0" smtClean="0"/>
              <a:t>向。</a:t>
            </a:r>
            <a:endParaRPr lang="en-US" altLang="zh-CN" sz="2000" dirty="0" smtClean="0"/>
          </a:p>
          <a:p>
            <a:pPr lvl="1">
              <a:lnSpc>
                <a:spcPct val="150000"/>
              </a:lnSpc>
            </a:pP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2.3.6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ConstraintLayout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约束布局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表格 2"/>
          <p:cNvGraphicFramePr>
            <a:graphicFrameLocks noGrp="1"/>
          </p:cNvGraphicFramePr>
          <p:nvPr/>
        </p:nvGraphicFramePr>
        <p:xfrm>
          <a:off x="1266245" y="2836736"/>
          <a:ext cx="6096000" cy="1112520"/>
        </p:xfrm>
        <a:graphic>
          <a:graphicData uri="http://schemas.openxmlformats.org/drawingml/2006/table">
            <a:tbl>
              <a:tblPr firstRow="1" bandRow="1">
                <a:tableStyleId>{5C22544A-7EE6-4342-B048-85BDC9FD1C3A}</a:tableStyleId>
              </a:tblPr>
              <a:tblGrid>
                <a:gridCol w="3305755"/>
                <a:gridCol w="2790245"/>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属性名称</a:t>
                      </a:r>
                      <a:endParaRPr lang="zh-CN" altLang="zh-CN" sz="1800" kern="100" dirty="0" smtClean="0">
                        <a:effectLst/>
                        <a:latin typeface="Times New Roman" panose="02020603050405020304"/>
                        <a:ea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功能描述</a:t>
                      </a:r>
                      <a:endParaRPr lang="zh-CN" altLang="zh-CN" sz="1800" kern="100" dirty="0" smtClean="0">
                        <a:effectLst/>
                        <a:latin typeface="Times New Roman" panose="02020603050405020304"/>
                        <a:ea typeface="宋体" panose="02010600030101010101" pitchFamily="2"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00" dirty="0" smtClean="0">
                          <a:effectLst/>
                        </a:rPr>
                        <a:t>layout_constraintHorizontal_bias</a:t>
                      </a:r>
                      <a:endParaRPr lang="zh-CN" altLang="zh-CN" sz="1800" kern="100" dirty="0" smtClean="0">
                        <a:effectLst/>
                        <a:latin typeface="Times New Roman" panose="02020603050405020304"/>
                        <a:ea typeface="宋体" panose="02010600030101010101" pitchFamily="2"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横向的倾向</a:t>
                      </a:r>
                      <a:endParaRPr lang="zh-CN" altLang="zh-CN" sz="1800" kern="100" dirty="0" smtClean="0">
                        <a:effectLst/>
                        <a:latin typeface="Times New Roman" panose="02020603050405020304"/>
                        <a:ea typeface="宋体" panose="02010600030101010101" pitchFamily="2"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00" dirty="0" smtClean="0">
                          <a:effectLst/>
                        </a:rPr>
                        <a:t>layout_constraintVertical_bias</a:t>
                      </a:r>
                      <a:endParaRPr lang="zh-CN" altLang="zh-CN" sz="1800" kern="100" dirty="0" smtClean="0">
                        <a:effectLst/>
                        <a:latin typeface="Times New Roman" panose="02020603050405020304"/>
                        <a:ea typeface="宋体" panose="02010600030101010101" pitchFamily="2" charset="-122"/>
                      </a:endParaRPr>
                    </a:p>
                  </a:txBody>
                  <a:tcPr/>
                </a:tc>
                <a:tc>
                  <a:txBody>
                    <a:bodyPr/>
                    <a:lstStyle/>
                    <a:p>
                      <a:r>
                        <a:rPr lang="zh-CN" altLang="en-US" dirty="0" smtClean="0"/>
                        <a:t>纵向的倾向</a:t>
                      </a:r>
                    </a:p>
                  </a:txBody>
                  <a:tcPr/>
                </a:tc>
              </a:tr>
            </a:tbl>
          </a:graphicData>
        </a:graphic>
      </p:graphicFrame>
      <p:sp>
        <p:nvSpPr>
          <p:cNvPr id="16" name="圆角矩形标注 15"/>
          <p:cNvSpPr/>
          <p:nvPr/>
        </p:nvSpPr>
        <p:spPr bwMode="auto">
          <a:xfrm>
            <a:off x="682295" y="4293096"/>
            <a:ext cx="7750175" cy="1248908"/>
          </a:xfrm>
          <a:prstGeom prst="wedgeRoundRectCallout">
            <a:avLst>
              <a:gd name="adj1" fmla="val 16091"/>
              <a:gd name="adj2" fmla="val -7261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en-US" dirty="0" smtClean="0">
                <a:solidFill>
                  <a:srgbClr val="FF0000"/>
                </a:solidFill>
              </a:rPr>
              <a:t>注</a:t>
            </a:r>
            <a:r>
              <a:rPr lang="zh-CN" altLang="en-US" dirty="0">
                <a:solidFill>
                  <a:srgbClr val="FF0000"/>
                </a:solidFill>
              </a:rPr>
              <a:t>意：如果</a:t>
            </a:r>
            <a:r>
              <a:rPr lang="en-US" altLang="zh-CN" dirty="0">
                <a:solidFill>
                  <a:srgbClr val="FF0000"/>
                </a:solidFill>
              </a:rPr>
              <a:t>ConstraintLayout</a:t>
            </a:r>
            <a:r>
              <a:rPr lang="zh-CN" altLang="en-US" dirty="0">
                <a:solidFill>
                  <a:srgbClr val="FF0000"/>
                </a:solidFill>
              </a:rPr>
              <a:t>布局中的控件在居中方向</a:t>
            </a:r>
            <a:r>
              <a:rPr lang="en-US" altLang="zh-CN" dirty="0">
                <a:solidFill>
                  <a:srgbClr val="FF0000"/>
                </a:solidFill>
              </a:rPr>
              <a:t>(</a:t>
            </a:r>
            <a:r>
              <a:rPr lang="zh-CN" altLang="en-US" dirty="0">
                <a:solidFill>
                  <a:srgbClr val="FF0000"/>
                </a:solidFill>
              </a:rPr>
              <a:t>横向或者纵向</a:t>
            </a:r>
            <a:r>
              <a:rPr lang="en-US" altLang="zh-CN" dirty="0">
                <a:solidFill>
                  <a:srgbClr val="FF0000"/>
                </a:solidFill>
              </a:rPr>
              <a:t>)</a:t>
            </a:r>
            <a:r>
              <a:rPr lang="zh-CN" altLang="en-US" dirty="0">
                <a:solidFill>
                  <a:srgbClr val="FF0000"/>
                </a:solidFill>
              </a:rPr>
              <a:t>上和父布局（</a:t>
            </a:r>
            <a:r>
              <a:rPr lang="en-US" altLang="zh-CN" dirty="0">
                <a:solidFill>
                  <a:srgbClr val="FF0000"/>
                </a:solidFill>
              </a:rPr>
              <a:t>ConstraintLayout</a:t>
            </a:r>
            <a:r>
              <a:rPr lang="zh-CN" altLang="en-US" dirty="0">
                <a:solidFill>
                  <a:srgbClr val="FF0000"/>
                </a:solidFill>
              </a:rPr>
              <a:t>）的尺寸一致，此时该方向的居中约束和倾向没有意义。</a:t>
            </a:r>
            <a:endParaRPr lang="zh-CN" altLang="en-US" b="1" dirty="0">
              <a:solidFill>
                <a:srgbClr val="FF0000"/>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396044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107779" y="1227038"/>
            <a:ext cx="169084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chain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395536" y="1612329"/>
            <a:ext cx="8070031"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t>Chain(</a:t>
            </a:r>
            <a:r>
              <a:rPr lang="zh-CN" altLang="en-US" sz="2000" dirty="0"/>
              <a:t>链</a:t>
            </a:r>
            <a:r>
              <a:rPr lang="en-US" altLang="zh-CN" sz="2000" dirty="0"/>
              <a:t>)</a:t>
            </a:r>
            <a:r>
              <a:rPr lang="zh-CN" altLang="en-US" sz="2000" dirty="0"/>
              <a:t>是一种特殊的约束，他使我们能够对一组水平或竖直方向互相关联的控件进行统一管理。一组控件通过一个双向的约束关系链接起来，就能形成一个</a:t>
            </a:r>
            <a:r>
              <a:rPr lang="en-US" altLang="zh-CN" sz="2000" dirty="0"/>
              <a:t>Chain</a:t>
            </a:r>
            <a:r>
              <a:rPr lang="zh-CN" altLang="en-US" sz="2000" dirty="0"/>
              <a:t>。</a:t>
            </a: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2.3.6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ConstraintLayout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约束布局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614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4818" y="3577456"/>
            <a:ext cx="248126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1403648" y="1399291"/>
            <a:ext cx="6768752" cy="3349153"/>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652120" y="1227038"/>
            <a:ext cx="1800199"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Chain</a:t>
            </a:r>
            <a:r>
              <a:rPr lang="zh-CN" altLang="en-US" dirty="0" smtClean="0">
                <a:solidFill>
                  <a:schemeClr val="bg1"/>
                </a:solidFill>
                <a:latin typeface="微软雅黑" panose="020B0503020204020204" pitchFamily="34" charset="-122"/>
                <a:ea typeface="微软雅黑" panose="020B0503020204020204" pitchFamily="34" charset="-122"/>
              </a:rPr>
              <a:t>的样式</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379231" y="1593494"/>
            <a:ext cx="8070031"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2.3.6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ConstraintLayout</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约束布局</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830" y="2276872"/>
            <a:ext cx="4217417" cy="194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513" y="2676525"/>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 1"/>
          <p:cNvSpPr>
            <a:spLocks noChangeArrowheads="1"/>
          </p:cNvSpPr>
          <p:nvPr/>
        </p:nvSpPr>
        <p:spPr bwMode="auto">
          <a:xfrm>
            <a:off x="2694256" y="1772816"/>
            <a:ext cx="4898144" cy="3600400"/>
          </a:xfrm>
          <a:prstGeom prst="roundRect">
            <a:avLst>
              <a:gd name="adj" fmla="val 16667"/>
            </a:avLst>
          </a:prstGeom>
          <a:noFill/>
          <a:ln w="31750">
            <a:solidFill>
              <a:srgbClr val="006BA9"/>
            </a:solidFill>
            <a:prstDash val="dash"/>
            <a:rou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p>
        </p:txBody>
      </p:sp>
      <p:sp>
        <p:nvSpPr>
          <p:cNvPr id="6" name="矩形 2"/>
          <p:cNvSpPr>
            <a:spLocks noChangeArrowheads="1"/>
          </p:cNvSpPr>
          <p:nvPr/>
        </p:nvSpPr>
        <p:spPr bwMode="auto">
          <a:xfrm>
            <a:off x="2819747" y="2072605"/>
            <a:ext cx="4752528"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本章主要针对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界面布局的相关知识进行讲解。通过本章的学习，我们希望读者能够掌握</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View</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ViewGroup</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的功能、掌握不同界面布局以及布局中控件属性的使用，因为在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应用中，所有功能大部分都体现在界面上，界面的美观会给用户一个友好的体验。</a:t>
            </a:r>
            <a:endParaRPr lang="en-US" altLang="zh-CN"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本章小结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481013" y="1300163"/>
            <a:ext cx="7975600" cy="4145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571500" indent="-571500" eaLnBrk="1" hangingPunct="1">
              <a:buFont typeface="Wingdings" panose="05000000000000000000" pitchFamily="2" charset="2"/>
              <a:buNone/>
            </a:pPr>
            <a:r>
              <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本章作业 </a:t>
            </a:r>
          </a:p>
          <a:p>
            <a:pPr lvl="1">
              <a:lnSpc>
                <a:spcPct val="150000"/>
              </a:lnSpc>
              <a:defRPr/>
            </a:pPr>
            <a:r>
              <a:rPr lang="zh-CN" altLang="en-US" sz="2400" dirty="0" smtClean="0">
                <a:latin typeface="Arial" panose="020B0604020202020204" pitchFamily="34" charset="0"/>
                <a:cs typeface="Arial" panose="020B0604020202020204" pitchFamily="34" charset="0"/>
              </a:rPr>
              <a:t>简述</a:t>
            </a:r>
            <a:r>
              <a:rPr lang="zh-CN" altLang="zh-CN" sz="2400" dirty="0" smtClean="0">
                <a:latin typeface="Arial" panose="020B0604020202020204" pitchFamily="34" charset="0"/>
                <a:cs typeface="Arial" panose="020B0604020202020204" pitchFamily="34" charset="0"/>
              </a:rPr>
              <a:t>Android中</a:t>
            </a:r>
            <a:r>
              <a:rPr lang="zh-CN" altLang="zh-CN" sz="2400" dirty="0">
                <a:latin typeface="Arial" panose="020B0604020202020204" pitchFamily="34" charset="0"/>
                <a:cs typeface="Arial" panose="020B0604020202020204" pitchFamily="34" charset="0"/>
              </a:rPr>
              <a:t>有几种布局，以及每种布局的特点</a:t>
            </a:r>
            <a:r>
              <a:rPr lang="zh-CN" altLang="en-US" sz="2400" dirty="0" smtClean="0">
                <a:latin typeface="Arial" panose="020B0604020202020204" pitchFamily="34" charset="0"/>
                <a:cs typeface="Arial" panose="020B0604020202020204" pitchFamily="34" charset="0"/>
              </a:rPr>
              <a:t>。</a:t>
            </a:r>
          </a:p>
          <a:p>
            <a:pPr marL="571500" lvl="1" indent="-571500" eaLnBrk="1" hangingPunct="1">
              <a:lnSpc>
                <a:spcPct val="150000"/>
              </a:lnSpc>
              <a:buNone/>
              <a:defRPr/>
            </a:pPr>
            <a:r>
              <a:rPr lang="zh-CN" altLang="en-US" sz="24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b="1" dirty="0" smtClean="0">
                <a:solidFill>
                  <a:srgbClr val="006BA9"/>
                </a:solidFill>
                <a:latin typeface="微软雅黑" panose="020B0503020204020204" pitchFamily="34" charset="-122"/>
                <a:ea typeface="微软雅黑" panose="020B0503020204020204" pitchFamily="34" charset="-122"/>
              </a:rPr>
              <a:t>预习</a:t>
            </a:r>
            <a:r>
              <a:rPr lang="zh-CN" altLang="en-US" sz="2400" b="1" dirty="0">
                <a:solidFill>
                  <a:srgbClr val="006BA9"/>
                </a:solidFill>
                <a:latin typeface="微软雅黑" panose="020B0503020204020204" pitchFamily="34" charset="-122"/>
                <a:ea typeface="微软雅黑" panose="020B0503020204020204" pitchFamily="34" charset="-122"/>
              </a:rPr>
              <a:t>作业</a:t>
            </a:r>
            <a:endParaRPr lang="en-US" altLang="zh-CN" sz="2400" b="1" dirty="0">
              <a:solidFill>
                <a:srgbClr val="006BA9"/>
              </a:solidFill>
              <a:latin typeface="微软雅黑" panose="020B0503020204020204" pitchFamily="34" charset="-122"/>
              <a:ea typeface="微软雅黑" panose="020B0503020204020204" pitchFamily="34" charset="-122"/>
            </a:endParaRPr>
          </a:p>
          <a:p>
            <a:pPr lvl="1">
              <a:lnSpc>
                <a:spcPct val="150000"/>
              </a:lnSpc>
            </a:pPr>
            <a:r>
              <a:rPr lang="zh-CN" altLang="en-US" sz="2400" dirty="0"/>
              <a:t>简</a:t>
            </a:r>
            <a:r>
              <a:rPr lang="zh-CN" altLang="en-US" sz="2400" dirty="0" smtClean="0"/>
              <a:t>述</a:t>
            </a:r>
            <a:r>
              <a:rPr lang="en-US" altLang="zh-CN" sz="2400" dirty="0" smtClean="0"/>
              <a:t>EditText</a:t>
            </a:r>
            <a:r>
              <a:rPr lang="zh-CN" altLang="en-US" sz="2400" dirty="0" smtClean="0"/>
              <a:t>的作用。</a:t>
            </a:r>
            <a:endParaRPr lang="en-US" altLang="zh-CN" sz="2400" dirty="0"/>
          </a:p>
          <a:p>
            <a:pPr lvl="1">
              <a:lnSpc>
                <a:spcPct val="150000"/>
              </a:lnSpc>
              <a:defRPr/>
            </a:pPr>
            <a:r>
              <a:rPr lang="zh-CN" altLang="en-US" sz="2400" dirty="0" smtClean="0">
                <a:latin typeface="Arial" panose="020B0604020202020204" pitchFamily="34" charset="0"/>
                <a:cs typeface="Arial" panose="020B0604020202020204" pitchFamily="34" charset="0"/>
              </a:rPr>
              <a:t>简述</a:t>
            </a:r>
            <a:r>
              <a:rPr lang="en-US" altLang="zh-CN" sz="2400" dirty="0" err="1" smtClean="0">
                <a:latin typeface="Arial" panose="020B0604020202020204" pitchFamily="34" charset="0"/>
                <a:cs typeface="Arial" panose="020B0604020202020204" pitchFamily="34" charset="0"/>
              </a:rPr>
              <a:t>ListView</a:t>
            </a:r>
            <a:r>
              <a:rPr lang="zh-CN" altLang="en-US" sz="2400" dirty="0" smtClean="0">
                <a:latin typeface="Arial" panose="020B0604020202020204" pitchFamily="34" charset="0"/>
                <a:cs typeface="Arial" panose="020B0604020202020204" pitchFamily="34" charset="0"/>
              </a:rPr>
              <a:t>控件的</a:t>
            </a:r>
            <a:r>
              <a:rPr lang="zh-CN" altLang="en-US" sz="2400" dirty="0">
                <a:latin typeface="Arial" panose="020B0604020202020204" pitchFamily="34" charset="0"/>
                <a:cs typeface="Arial" panose="020B0604020202020204" pitchFamily="34" charset="0"/>
              </a:rPr>
              <a:t>作用</a:t>
            </a:r>
            <a:r>
              <a:rPr lang="zh-CN" altLang="en-US"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a:p>
            <a:pPr marL="457200" lvl="1" indent="0">
              <a:lnSpc>
                <a:spcPct val="150000"/>
              </a:lnSpc>
              <a:buFontTx/>
              <a:buNone/>
              <a:defRPr/>
            </a:pPr>
            <a:endParaRPr lang="en-US" altLang="zh-CN" sz="2400" dirty="0" smtClean="0"/>
          </a:p>
          <a:p>
            <a:pPr lvl="1">
              <a:lnSpc>
                <a:spcPct val="150000"/>
              </a:lnSpc>
              <a:defRPr/>
            </a:pPr>
            <a:endParaRPr lang="en-US" altLang="zh-CN" sz="2400" dirty="0" smtClean="0"/>
          </a:p>
          <a:p>
            <a:pPr lvl="1">
              <a:lnSpc>
                <a:spcPct val="150000"/>
              </a:lnSpc>
              <a:defRPr/>
            </a:pPr>
            <a:endParaRPr lang="en-US" altLang="zh-CN" sz="2400" dirty="0" smtClean="0"/>
          </a:p>
          <a:p>
            <a:pPr lvl="1">
              <a:lnSpc>
                <a:spcPct val="150000"/>
              </a:lnSpc>
              <a:defRPr/>
            </a:pPr>
            <a:endParaRPr lang="en-US" altLang="zh-CN" sz="2400" dirty="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flipH="1" flipV="1">
            <a:off x="250855" y="2194585"/>
            <a:ext cx="2710153" cy="1139825"/>
            <a:chOff x="5320409" y="4225925"/>
            <a:chExt cx="3351604" cy="1209015"/>
          </a:xfrm>
        </p:grpSpPr>
        <p:grpSp>
          <p:nvGrpSpPr>
            <p:cNvPr id="3" name="组合 38"/>
            <p:cNvGrpSpPr/>
            <p:nvPr/>
          </p:nvGrpSpPr>
          <p:grpSpPr bwMode="auto">
            <a:xfrm rot="10800000">
              <a:off x="5687902" y="4225925"/>
              <a:ext cx="2669052" cy="686411"/>
              <a:chOff x="934464" y="2318309"/>
              <a:chExt cx="2669329" cy="686148"/>
            </a:xfrm>
          </p:grpSpPr>
          <p:cxnSp>
            <p:nvCxnSpPr>
              <p:cNvPr id="8"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6BA9"/>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41"/>
            <p:cNvGrpSpPr/>
            <p:nvPr/>
          </p:nvGrpSpPr>
          <p:grpSpPr bwMode="auto">
            <a:xfrm flipH="1">
              <a:off x="8082606" y="4880949"/>
              <a:ext cx="589407" cy="553991"/>
              <a:chOff x="1256847" y="3607535"/>
              <a:chExt cx="591076" cy="553298"/>
            </a:xfrm>
          </p:grpSpPr>
          <p:sp>
            <p:nvSpPr>
              <p:cNvPr id="6" name="椭圆 5"/>
              <p:cNvSpPr/>
              <p:nvPr/>
            </p:nvSpPr>
            <p:spPr bwMode="auto">
              <a:xfrm>
                <a:off x="1256847" y="3647898"/>
                <a:ext cx="591076" cy="474256"/>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7" name="TextBox 6"/>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5" name="矩形 51"/>
            <p:cNvSpPr>
              <a:spLocks noChangeArrowheads="1"/>
            </p:cNvSpPr>
            <p:nvPr/>
          </p:nvSpPr>
          <p:spPr bwMode="auto">
            <a:xfrm rot="10800000">
              <a:off x="5320409" y="4476402"/>
              <a:ext cx="2762196" cy="52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006BA9"/>
                  </a:solidFill>
                  <a:ea typeface="微软雅黑" panose="020B0503020204020204" pitchFamily="34" charset="-122"/>
                  <a:sym typeface="宋体" panose="02010600030101010101" pitchFamily="2" charset="-122"/>
                </a:rPr>
                <a:t>约束布局</a:t>
              </a:r>
            </a:p>
          </p:txBody>
        </p:sp>
      </p:grpSp>
      <p:grpSp>
        <p:nvGrpSpPr>
          <p:cNvPr id="10" name="组合 9"/>
          <p:cNvGrpSpPr/>
          <p:nvPr/>
        </p:nvGrpSpPr>
        <p:grpSpPr bwMode="auto">
          <a:xfrm>
            <a:off x="1570070" y="1316729"/>
            <a:ext cx="5245036" cy="4035361"/>
            <a:chOff x="1398367" y="1722062"/>
            <a:chExt cx="5245036" cy="4035172"/>
          </a:xfrm>
        </p:grpSpPr>
        <p:graphicFrame>
          <p:nvGraphicFramePr>
            <p:cNvPr id="36" name="图表 2"/>
            <p:cNvGraphicFramePr/>
            <p:nvPr/>
          </p:nvGraphicFramePr>
          <p:xfrm>
            <a:off x="1398367" y="1722062"/>
            <a:ext cx="5245036" cy="4035172"/>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p>
          </p:txBody>
        </p:sp>
        <p:sp>
          <p:nvSpPr>
            <p:cNvPr id="13" name="TextBox 12"/>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14" name="TextBox 13"/>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p>
          </p:txBody>
        </p:sp>
      </p:grpSp>
      <p:grpSp>
        <p:nvGrpSpPr>
          <p:cNvPr id="15" name="组合 2"/>
          <p:cNvGrpSpPr/>
          <p:nvPr/>
        </p:nvGrpSpPr>
        <p:grpSpPr bwMode="auto">
          <a:xfrm>
            <a:off x="3692525" y="2547010"/>
            <a:ext cx="1203325" cy="1201737"/>
            <a:chOff x="3692088" y="2878838"/>
            <a:chExt cx="1203191" cy="1201737"/>
          </a:xfrm>
        </p:grpSpPr>
        <p:sp>
          <p:nvSpPr>
            <p:cNvPr id="16" name="弧形 15"/>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17" name="弧形 16"/>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18" name="弧形 17"/>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grpSp>
      <p:grpSp>
        <p:nvGrpSpPr>
          <p:cNvPr id="19" name="组合 18"/>
          <p:cNvGrpSpPr/>
          <p:nvPr/>
        </p:nvGrpSpPr>
        <p:grpSpPr bwMode="auto">
          <a:xfrm>
            <a:off x="4604960" y="4602491"/>
            <a:ext cx="3399947" cy="1477328"/>
            <a:chOff x="4241869" y="4979570"/>
            <a:chExt cx="2238396" cy="1239346"/>
          </a:xfrm>
        </p:grpSpPr>
        <p:grpSp>
          <p:nvGrpSpPr>
            <p:cNvPr id="20" name="组合 38"/>
            <p:cNvGrpSpPr/>
            <p:nvPr/>
          </p:nvGrpSpPr>
          <p:grpSpPr bwMode="auto">
            <a:xfrm rot="5400000" flipV="1">
              <a:off x="4862177" y="4486414"/>
              <a:ext cx="942278" cy="2182893"/>
              <a:chOff x="6453786" y="4116787"/>
              <a:chExt cx="1337402" cy="999878"/>
            </a:xfrm>
          </p:grpSpPr>
          <p:grpSp>
            <p:nvGrpSpPr>
              <p:cNvPr id="22" name="组合 38"/>
              <p:cNvGrpSpPr/>
              <p:nvPr/>
            </p:nvGrpSpPr>
            <p:grpSpPr bwMode="auto">
              <a:xfrm rot="10800000">
                <a:off x="6453786" y="4116787"/>
                <a:ext cx="1070796" cy="815236"/>
                <a:chOff x="1766924" y="2298618"/>
                <a:chExt cx="1070903" cy="814920"/>
              </a:xfrm>
            </p:grpSpPr>
            <p:cxnSp>
              <p:nvCxnSpPr>
                <p:cNvPr id="26" name="直接连接符 39"/>
                <p:cNvCxnSpPr>
                  <a:cxnSpLocks noChangeShapeType="1"/>
                </p:cNvCxnSpPr>
                <p:nvPr/>
              </p:nvCxnSpPr>
              <p:spPr bwMode="auto">
                <a:xfrm rot="16200000" flipH="1" flipV="1">
                  <a:off x="1425516" y="2646176"/>
                  <a:ext cx="695116" cy="0"/>
                </a:xfrm>
                <a:prstGeom prst="line">
                  <a:avLst/>
                </a:prstGeom>
                <a:noFill/>
                <a:ln w="28575" algn="ctr">
                  <a:solidFill>
                    <a:srgbClr val="01598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40"/>
                <p:cNvCxnSpPr>
                  <a:cxnSpLocks noChangeShapeType="1"/>
                </p:cNvCxnSpPr>
                <p:nvPr/>
              </p:nvCxnSpPr>
              <p:spPr bwMode="auto">
                <a:xfrm rot="16200000" flipH="1">
                  <a:off x="2244643" y="2520354"/>
                  <a:ext cx="115465" cy="1070903"/>
                </a:xfrm>
                <a:prstGeom prst="line">
                  <a:avLst/>
                </a:prstGeom>
                <a:noFill/>
                <a:ln w="28575" algn="ctr">
                  <a:solidFill>
                    <a:srgbClr val="01598B"/>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组合 41"/>
              <p:cNvGrpSpPr/>
              <p:nvPr/>
            </p:nvGrpSpPr>
            <p:grpSpPr bwMode="auto">
              <a:xfrm flipH="1">
                <a:off x="7169302" y="4954163"/>
                <a:ext cx="621886" cy="162502"/>
                <a:chOff x="2140164" y="3680647"/>
                <a:chExt cx="623648" cy="162298"/>
              </a:xfrm>
            </p:grpSpPr>
            <p:sp>
              <p:nvSpPr>
                <p:cNvPr id="24" name="椭圆 23"/>
                <p:cNvSpPr/>
                <p:nvPr/>
              </p:nvSpPr>
              <p:spPr bwMode="auto">
                <a:xfrm rot="5400000">
                  <a:off x="2374843" y="3445968"/>
                  <a:ext cx="151397" cy="620755"/>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25" name="TextBox 24"/>
                <p:cNvSpPr txBox="1"/>
                <p:nvPr/>
              </p:nvSpPr>
              <p:spPr>
                <a:xfrm rot="5400000">
                  <a:off x="2381465" y="3460598"/>
                  <a:ext cx="141050" cy="62364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21" name="矩形 4"/>
            <p:cNvSpPr>
              <a:spLocks noChangeArrowheads="1"/>
            </p:cNvSpPr>
            <p:nvPr/>
          </p:nvSpPr>
          <p:spPr bwMode="auto">
            <a:xfrm>
              <a:off x="4500424" y="4979570"/>
              <a:ext cx="1979841" cy="12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en-US" altLang="zh-CN" b="1" dirty="0" smtClean="0">
                  <a:solidFill>
                    <a:srgbClr val="006BA9"/>
                  </a:solidFill>
                  <a:ea typeface="微软雅黑" panose="020B0503020204020204" pitchFamily="34" charset="-122"/>
                  <a:sym typeface="宋体" panose="02010600030101010101" pitchFamily="2" charset="-122"/>
                </a:rPr>
                <a:t>View</a:t>
              </a:r>
              <a:r>
                <a:rPr lang="zh-CN" altLang="en-US" b="1" dirty="0">
                  <a:solidFill>
                    <a:srgbClr val="006BA9"/>
                  </a:solidFill>
                  <a:ea typeface="微软雅黑" panose="020B0503020204020204" pitchFamily="34" charset="-122"/>
                  <a:sym typeface="宋体" panose="02010600030101010101" pitchFamily="2" charset="-122"/>
                </a:rPr>
                <a:t>视</a:t>
              </a:r>
              <a:r>
                <a:rPr lang="zh-CN" altLang="en-US" b="1" dirty="0" smtClean="0">
                  <a:solidFill>
                    <a:srgbClr val="006BA9"/>
                  </a:solidFill>
                  <a:ea typeface="微软雅黑" panose="020B0503020204020204" pitchFamily="34" charset="-122"/>
                  <a:sym typeface="宋体" panose="02010600030101010101" pitchFamily="2" charset="-122"/>
                </a:rPr>
                <a:t>图</a:t>
              </a:r>
              <a:endParaRPr lang="en-US" altLang="zh-CN" b="1" dirty="0">
                <a:solidFill>
                  <a:srgbClr val="006BA9"/>
                </a:solidFill>
                <a:ea typeface="微软雅黑" panose="020B0503020204020204" pitchFamily="34" charset="-122"/>
                <a:sym typeface="宋体" panose="02010600030101010101" pitchFamily="2" charset="-122"/>
              </a:endParaRPr>
            </a:p>
            <a:p>
              <a:pPr marL="457200" indent="-457200">
                <a:lnSpc>
                  <a:spcPts val="3600"/>
                </a:lnSpc>
              </a:pPr>
              <a:r>
                <a:rPr lang="zh-CN" altLang="en-US" b="1" dirty="0" smtClean="0">
                  <a:solidFill>
                    <a:srgbClr val="006BA9"/>
                  </a:solidFill>
                  <a:ea typeface="微软雅黑" panose="020B0503020204020204" pitchFamily="34" charset="-122"/>
                  <a:sym typeface="宋体" panose="02010600030101010101" pitchFamily="2" charset="-122"/>
                </a:rPr>
                <a:t>界面布局的编写</a:t>
              </a:r>
              <a:r>
                <a:rPr lang="zh-CN" altLang="en-US" b="1" dirty="0">
                  <a:solidFill>
                    <a:srgbClr val="006BA9"/>
                  </a:solidFill>
                  <a:ea typeface="微软雅黑" panose="020B0503020204020204" pitchFamily="34" charset="-122"/>
                  <a:sym typeface="宋体" panose="02010600030101010101" pitchFamily="2" charset="-122"/>
                </a:rPr>
                <a:t>方</a:t>
              </a:r>
              <a:r>
                <a:rPr lang="zh-CN" altLang="en-US" b="1" dirty="0" smtClean="0">
                  <a:solidFill>
                    <a:srgbClr val="006BA9"/>
                  </a:solidFill>
                  <a:ea typeface="微软雅黑" panose="020B0503020204020204" pitchFamily="34" charset="-122"/>
                  <a:sym typeface="宋体" panose="02010600030101010101" pitchFamily="2" charset="-122"/>
                </a:rPr>
                <a:t>式</a:t>
              </a:r>
              <a:r>
                <a:rPr lang="en-US" altLang="zh-CN" b="1" dirty="0" smtClean="0">
                  <a:solidFill>
                    <a:srgbClr val="006BA9"/>
                  </a:solidFill>
                  <a:ea typeface="微软雅黑" panose="020B0503020204020204" pitchFamily="34" charset="-122"/>
                  <a:sym typeface="宋体" panose="02010600030101010101" pitchFamily="2" charset="-122"/>
                </a:rPr>
                <a:t/>
              </a:r>
              <a:br>
                <a:rPr lang="en-US" altLang="zh-CN" b="1" dirty="0" smtClean="0">
                  <a:solidFill>
                    <a:srgbClr val="006BA9"/>
                  </a:solidFill>
                  <a:ea typeface="微软雅黑" panose="020B0503020204020204" pitchFamily="34" charset="-122"/>
                  <a:sym typeface="宋体" panose="02010600030101010101" pitchFamily="2" charset="-122"/>
                </a:rPr>
              </a:br>
              <a:endParaRPr lang="zh-CN" altLang="en-US" b="1" dirty="0">
                <a:solidFill>
                  <a:srgbClr val="006BA9"/>
                </a:solidFill>
                <a:ea typeface="微软雅黑" panose="020B0503020204020204" pitchFamily="34" charset="-122"/>
                <a:sym typeface="宋体" panose="02010600030101010101" pitchFamily="2" charset="-122"/>
              </a:endParaRPr>
            </a:p>
          </p:txBody>
        </p:sp>
      </p:grpSp>
      <p:grpSp>
        <p:nvGrpSpPr>
          <p:cNvPr id="28" name="组合 6"/>
          <p:cNvGrpSpPr/>
          <p:nvPr/>
        </p:nvGrpSpPr>
        <p:grpSpPr bwMode="auto">
          <a:xfrm>
            <a:off x="5895976" y="2108597"/>
            <a:ext cx="3359149" cy="1015663"/>
            <a:chOff x="5947984" y="1747751"/>
            <a:chExt cx="3362177" cy="1015694"/>
          </a:xfrm>
        </p:grpSpPr>
        <p:sp>
          <p:nvSpPr>
            <p:cNvPr id="29" name="矩形 5"/>
            <p:cNvSpPr>
              <a:spLocks noChangeArrowheads="1"/>
            </p:cNvSpPr>
            <p:nvPr/>
          </p:nvSpPr>
          <p:spPr bwMode="auto">
            <a:xfrm flipH="1">
              <a:off x="5984529" y="1747751"/>
              <a:ext cx="3325632" cy="101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smtClean="0">
                  <a:solidFill>
                    <a:srgbClr val="006BA9"/>
                  </a:solidFill>
                  <a:ea typeface="微软雅黑" panose="020B0503020204020204" pitchFamily="34" charset="-122"/>
                </a:rPr>
                <a:t>布局的使用</a:t>
              </a:r>
            </a:p>
            <a:p>
              <a:pPr marL="457200" indent="-457200">
                <a:lnSpc>
                  <a:spcPts val="3600"/>
                </a:lnSpc>
              </a:pPr>
              <a:r>
                <a:rPr lang="zh-CN" altLang="en-US" b="1" dirty="0" smtClean="0">
                  <a:solidFill>
                    <a:srgbClr val="006BA9"/>
                  </a:solidFill>
                  <a:ea typeface="微软雅黑" panose="020B0503020204020204" pitchFamily="34" charset="-122"/>
                  <a:sym typeface="微软雅黑" panose="020B0503020204020204" pitchFamily="34" charset="-122"/>
                </a:rPr>
                <a:t>学会搭建常用布局</a:t>
              </a:r>
              <a:endParaRPr lang="zh-CN" altLang="en-US" b="1" dirty="0">
                <a:solidFill>
                  <a:srgbClr val="006BA9"/>
                </a:solidFill>
                <a:ea typeface="微软雅黑" panose="020B0503020204020204" pitchFamily="34" charset="-122"/>
                <a:sym typeface="微软雅黑" panose="020B0503020204020204" pitchFamily="34" charset="-122"/>
              </a:endParaRPr>
            </a:p>
          </p:txBody>
        </p:sp>
        <p:grpSp>
          <p:nvGrpSpPr>
            <p:cNvPr id="30" name="组合 16"/>
            <p:cNvGrpSpPr/>
            <p:nvPr/>
          </p:nvGrpSpPr>
          <p:grpSpPr bwMode="auto">
            <a:xfrm flipH="1">
              <a:off x="5947984" y="2286831"/>
              <a:ext cx="2585191" cy="446681"/>
              <a:chOff x="1455470" y="2862509"/>
              <a:chExt cx="2703185" cy="446892"/>
            </a:xfrm>
          </p:grpSpPr>
          <p:cxnSp>
            <p:nvCxnSpPr>
              <p:cNvPr id="34" name="直接连接符 7"/>
              <p:cNvCxnSpPr>
                <a:cxnSpLocks noChangeShapeType="1"/>
              </p:cNvCxnSpPr>
              <p:nvPr/>
            </p:nvCxnSpPr>
            <p:spPr bwMode="auto">
              <a:xfrm>
                <a:off x="1455470" y="2862509"/>
                <a:ext cx="255076" cy="446892"/>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10"/>
              <p:cNvCxnSpPr>
                <a:cxnSpLocks noChangeShapeType="1"/>
              </p:cNvCxnSpPr>
              <p:nvPr/>
            </p:nvCxnSpPr>
            <p:spPr bwMode="auto">
              <a:xfrm>
                <a:off x="1714278" y="3309401"/>
                <a:ext cx="2444377" cy="0"/>
              </a:xfrm>
              <a:prstGeom prst="line">
                <a:avLst/>
              </a:prstGeom>
              <a:noFill/>
              <a:ln w="28575" algn="ctr">
                <a:solidFill>
                  <a:srgbClr val="006BA9"/>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组合 15"/>
            <p:cNvGrpSpPr/>
            <p:nvPr/>
          </p:nvGrpSpPr>
          <p:grpSpPr bwMode="auto">
            <a:xfrm flipH="1">
              <a:off x="8313653" y="1747971"/>
              <a:ext cx="489391" cy="520715"/>
              <a:chOff x="1857876" y="3990277"/>
              <a:chExt cx="511727" cy="520961"/>
            </a:xfrm>
          </p:grpSpPr>
          <p:sp>
            <p:nvSpPr>
              <p:cNvPr id="32" name="椭圆 31"/>
              <p:cNvSpPr/>
              <p:nvPr/>
            </p:nvSpPr>
            <p:spPr bwMode="auto">
              <a:xfrm>
                <a:off x="1857876" y="4006160"/>
                <a:ext cx="511727" cy="47331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33" name="TextBox 32"/>
              <p:cNvSpPr txBox="1"/>
              <p:nvPr/>
            </p:nvSpPr>
            <p:spPr>
              <a:xfrm>
                <a:off x="1965869" y="3990277"/>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7"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5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2204864"/>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1097740" y="2339588"/>
            <a:ext cx="3834300" cy="369332"/>
          </a:xfrm>
          <a:prstGeom prst="rect">
            <a:avLst/>
          </a:prstGeom>
          <a:noFill/>
        </p:spPr>
        <p:txBody>
          <a:bodyPr vert="horz" wrap="square" lIns="0" tIns="0" rIns="0" bIns="0" rtlCol="0" anchor="ctr">
            <a:spAutoFit/>
          </a:bodyPr>
          <a:lstStyle/>
          <a:p>
            <a:pPr algn="l"/>
            <a:r>
              <a:rPr lang="en-US" altLang="zh-CN" sz="2400" dirty="0">
                <a:solidFill>
                  <a:schemeClr val="bg1"/>
                </a:solidFill>
                <a:latin typeface="Impact" panose="020B0806030902050204" pitchFamily="34" charset="0"/>
                <a:ea typeface="微软雅黑" panose="020B0503020204020204" pitchFamily="34" charset="-122"/>
              </a:rPr>
              <a:t>2</a:t>
            </a:r>
            <a:r>
              <a:rPr lang="en-US" altLang="zh-CN" sz="2400" dirty="0" smtClean="0">
                <a:solidFill>
                  <a:schemeClr val="bg1"/>
                </a:solidFill>
                <a:latin typeface="Impact" panose="020B0806030902050204" pitchFamily="34" charset="0"/>
                <a:ea typeface="微软雅黑" panose="020B0503020204020204" pitchFamily="34" charset="-122"/>
              </a:rPr>
              <a:t>.1    </a:t>
            </a:r>
            <a:r>
              <a:rPr lang="en-US" altLang="zh-CN" sz="2400" dirty="0">
                <a:solidFill>
                  <a:schemeClr val="bg1"/>
                </a:solidFill>
                <a:latin typeface="Arial Unicode MS" pitchFamily="34" charset="-122"/>
                <a:ea typeface="Arial Unicode MS" pitchFamily="34" charset="-122"/>
                <a:cs typeface="Arial Unicode MS" pitchFamily="34" charset="-122"/>
              </a:rPr>
              <a:t>View</a:t>
            </a:r>
            <a:r>
              <a:rPr lang="zh-CN" altLang="en-US" sz="2400" dirty="0" smtClean="0">
                <a:solidFill>
                  <a:schemeClr val="bg1"/>
                </a:solidFill>
                <a:latin typeface="Impact" panose="020B0806030902050204" pitchFamily="34" charset="0"/>
                <a:ea typeface="微软雅黑" panose="020B0503020204020204" pitchFamily="34" charset="-122"/>
              </a:rPr>
              <a:t>视图</a:t>
            </a:r>
            <a:r>
              <a:rPr lang="zh-CN" altLang="en-US" sz="2400" dirty="0" smtClean="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 name="TextBox 10"/>
          <p:cNvSpPr txBox="1"/>
          <p:nvPr/>
        </p:nvSpPr>
        <p:spPr>
          <a:xfrm>
            <a:off x="1063698" y="3275692"/>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2</a:t>
            </a:r>
            <a:r>
              <a:rPr lang="en-US" altLang="zh-CN" sz="2400" dirty="0" smtClean="0">
                <a:solidFill>
                  <a:srgbClr val="7F7F7F"/>
                </a:solidFill>
                <a:latin typeface="Impact" panose="020B0806030902050204" pitchFamily="34" charset="0"/>
                <a:ea typeface="微软雅黑" panose="020B0503020204020204" pitchFamily="34" charset="-122"/>
              </a:rPr>
              <a:t>.2</a:t>
            </a:r>
            <a:r>
              <a:rPr lang="en-US" altLang="zh-CN" sz="2400" dirty="0" smtClean="0">
                <a:solidFill>
                  <a:srgbClr val="CD1F06"/>
                </a:solidFill>
                <a:latin typeface="Impact" panose="020B0806030902050204" pitchFamily="34" charset="0"/>
                <a:ea typeface="微软雅黑" panose="020B0503020204020204" pitchFamily="34" charset="-122"/>
              </a:rPr>
              <a:t>    </a:t>
            </a:r>
            <a:r>
              <a:rPr lang="zh-CN" altLang="en-US" sz="2400" dirty="0">
                <a:solidFill>
                  <a:srgbClr val="7F7F7F"/>
                </a:solidFill>
                <a:latin typeface="Impact" panose="020B0806030902050204" pitchFamily="34" charset="0"/>
                <a:ea typeface="微软雅黑" panose="020B0503020204020204" pitchFamily="34" charset="-122"/>
              </a:rPr>
              <a:t>界</a:t>
            </a:r>
            <a:r>
              <a:rPr lang="zh-CN" altLang="en-US" sz="2400" dirty="0" smtClean="0">
                <a:solidFill>
                  <a:srgbClr val="7F7F7F"/>
                </a:solidFill>
                <a:latin typeface="Impact" panose="020B0806030902050204" pitchFamily="34" charset="0"/>
                <a:ea typeface="微软雅黑" panose="020B0503020204020204" pitchFamily="34" charset="-122"/>
              </a:rPr>
              <a:t>面布局编写方式</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6" name="TextBox 11"/>
          <p:cNvSpPr txBox="1"/>
          <p:nvPr/>
        </p:nvSpPr>
        <p:spPr>
          <a:xfrm>
            <a:off x="1097740" y="413978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2</a:t>
            </a:r>
            <a:r>
              <a:rPr lang="en-US" altLang="zh-CN" sz="2400" dirty="0" smtClean="0">
                <a:solidFill>
                  <a:srgbClr val="7F7F7F"/>
                </a:solidFill>
                <a:latin typeface="Impact" panose="020B0806030902050204" pitchFamily="34" charset="0"/>
                <a:ea typeface="微软雅黑" panose="020B0503020204020204" pitchFamily="34" charset="-122"/>
              </a:rPr>
              <a:t>.3    </a:t>
            </a:r>
            <a:r>
              <a:rPr lang="zh-CN" altLang="en-US" sz="2400" dirty="0">
                <a:solidFill>
                  <a:srgbClr val="7F7F7F"/>
                </a:solidFill>
                <a:latin typeface="Impact" panose="020B0806030902050204" pitchFamily="34" charset="0"/>
                <a:ea typeface="微软雅黑" panose="020B0503020204020204" pitchFamily="34" charset="-122"/>
              </a:rPr>
              <a:t>常</a:t>
            </a:r>
            <a:r>
              <a:rPr lang="zh-CN" altLang="en-US" sz="2400" dirty="0" smtClean="0">
                <a:solidFill>
                  <a:srgbClr val="7F7F7F"/>
                </a:solidFill>
                <a:latin typeface="Impact" panose="020B0806030902050204" pitchFamily="34" charset="0"/>
                <a:ea typeface="微软雅黑" panose="020B0503020204020204" pitchFamily="34" charset="-122"/>
              </a:rPr>
              <a:t>见界面布局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scene3d>
              <a:camera prst="orthographicFront"/>
              <a:lightRig rig="threePt" dir="t"/>
            </a:scene3d>
          </a:bodyPr>
          <a:lstStyle/>
          <a:p>
            <a:pPr algn="ctr">
              <a:lnSpc>
                <a:spcPct val="150000"/>
              </a:lnSpc>
            </a:pPr>
            <a:r>
              <a:rPr lang="zh-CN" altLang="en-US" sz="5400" b="1" dirty="0" smtClean="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主讲内容</a:t>
            </a:r>
            <a:endParaRPr lang="en-US" altLang="zh-CN" sz="5400" b="1" dirty="0" smtClean="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3200" dirty="0" smtClean="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468052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724128" y="12270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View</a:t>
            </a:r>
            <a:r>
              <a:rPr lang="zh-CN" altLang="en-US" dirty="0" smtClean="0">
                <a:solidFill>
                  <a:schemeClr val="bg1"/>
                </a:solidFill>
                <a:latin typeface="微软雅黑" panose="020B0503020204020204" pitchFamily="34" charset="-122"/>
                <a:ea typeface="微软雅黑" panose="020B0503020204020204" pitchFamily="34" charset="-122"/>
              </a:rPr>
              <a:t>视图</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内容占位符 2"/>
          <p:cNvSpPr txBox="1"/>
          <p:nvPr/>
        </p:nvSpPr>
        <p:spPr bwMode="auto">
          <a:xfrm>
            <a:off x="606425" y="1700808"/>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所</a:t>
            </a:r>
            <a:r>
              <a:rPr lang="zh-CN" altLang="en-US" sz="2000" dirty="0"/>
              <a:t>有的</a:t>
            </a:r>
            <a:r>
              <a:rPr lang="en-US" altLang="zh-CN" sz="2000" dirty="0"/>
              <a:t>UI</a:t>
            </a:r>
            <a:r>
              <a:rPr lang="zh-CN" altLang="en-US" sz="2000" dirty="0"/>
              <a:t>元素都是通过</a:t>
            </a:r>
            <a:r>
              <a:rPr lang="en-US" altLang="zh-CN" sz="2000" dirty="0"/>
              <a:t>View</a:t>
            </a:r>
            <a:r>
              <a:rPr lang="zh-CN" altLang="en-US" sz="2000" dirty="0"/>
              <a:t>与</a:t>
            </a:r>
            <a:r>
              <a:rPr lang="en-US" altLang="zh-CN" sz="2000" dirty="0"/>
              <a:t>ViewGroup</a:t>
            </a:r>
            <a:r>
              <a:rPr lang="zh-CN" altLang="en-US" sz="2000" dirty="0"/>
              <a:t>构建的，对于一个</a:t>
            </a:r>
            <a:r>
              <a:rPr lang="en-US" altLang="zh-CN" sz="2000" dirty="0"/>
              <a:t>Android</a:t>
            </a:r>
            <a:r>
              <a:rPr lang="zh-CN" altLang="en-US" sz="2000" dirty="0"/>
              <a:t>应用的用户界面来说，</a:t>
            </a:r>
            <a:r>
              <a:rPr lang="en-US" altLang="zh-CN" sz="2000" dirty="0"/>
              <a:t>ViewGroup</a:t>
            </a:r>
            <a:r>
              <a:rPr lang="zh-CN" altLang="en-US" sz="2000" dirty="0"/>
              <a:t>作为容器盛装界面中的控件，它可以包含普通的</a:t>
            </a:r>
            <a:r>
              <a:rPr lang="en-US" altLang="zh-CN" sz="2000" dirty="0"/>
              <a:t>View</a:t>
            </a:r>
            <a:r>
              <a:rPr lang="zh-CN" altLang="en-US" sz="2000" dirty="0" smtClean="0"/>
              <a:t>控件</a:t>
            </a:r>
            <a:r>
              <a:rPr lang="zh-CN" altLang="en-US" sz="2000" dirty="0"/>
              <a:t>，也可以包含</a:t>
            </a:r>
            <a:r>
              <a:rPr lang="en-US" altLang="zh-CN" sz="2000" dirty="0"/>
              <a:t>ViewGroup</a:t>
            </a:r>
            <a:r>
              <a:rPr lang="zh-CN"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endParaRPr lang="en-US" altLang="zh-CN" sz="2000" dirty="0" smtClean="0"/>
          </a:p>
        </p:txBody>
      </p:sp>
      <p:sp>
        <p:nvSpPr>
          <p:cNvPr id="7"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2.1 View</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视图</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118995" y="3296285"/>
          <a:ext cx="4906010" cy="1992630"/>
        </p:xfrm>
        <a:graphic>
          <a:graphicData uri="http://schemas.openxmlformats.org/presentationml/2006/ole">
            <mc:AlternateContent xmlns:mc="http://schemas.openxmlformats.org/markup-compatibility/2006">
              <mc:Choice xmlns:v="urn:schemas-microsoft-com:vml" Requires="v">
                <p:oleObj spid="_x0000_s1250" r:id="rId5" imgW="6972300" imgH="2857500" progId="Visio.Drawing.11">
                  <p:embed/>
                </p:oleObj>
              </mc:Choice>
              <mc:Fallback>
                <p:oleObj r:id="rId5" imgW="6972300" imgH="2857500" progId="Visio.Drawing.11">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995" y="3296285"/>
                        <a:ext cx="4906010" cy="1992630"/>
                      </a:xfrm>
                      <a:prstGeom prst="rect">
                        <a:avLst/>
                      </a:prstGeom>
                      <a:noFill/>
                    </p:spPr>
                  </p:pic>
                </p:oleObj>
              </mc:Fallback>
            </mc:AlternateContent>
          </a:graphicData>
        </a:graphic>
      </p:graphicFrame>
      <p:sp>
        <p:nvSpPr>
          <p:cNvPr id="4" name="文本框 3"/>
          <p:cNvSpPr txBox="1"/>
          <p:nvPr/>
        </p:nvSpPr>
        <p:spPr>
          <a:xfrm>
            <a:off x="1181735" y="5610225"/>
            <a:ext cx="7125335" cy="368300"/>
          </a:xfrm>
          <a:prstGeom prst="rect">
            <a:avLst/>
          </a:prstGeom>
          <a:noFill/>
        </p:spPr>
        <p:txBody>
          <a:bodyPr wrap="none" rtlCol="0" anchor="t">
            <a:spAutoFit/>
          </a:bodyPr>
          <a:lstStyle/>
          <a:p>
            <a:r>
              <a:rPr lang="en-US" altLang="zh-CN" dirty="0"/>
              <a:t>Android</a:t>
            </a:r>
            <a:r>
              <a:rPr lang="zh-CN" altLang="en-US" dirty="0"/>
              <a:t>应用的每个界面的根元素必须有且仅有一个</a:t>
            </a:r>
            <a:r>
              <a:rPr lang="en-US" altLang="zh-CN" dirty="0" err="1"/>
              <a:t>ViewGroup</a:t>
            </a:r>
            <a:r>
              <a:rPr lang="zh-CN" altLang="en-US" dirty="0"/>
              <a:t>容器。</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3136322"/>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1097740" y="233958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2.1    </a:t>
            </a:r>
            <a:r>
              <a:rPr lang="en-US" altLang="zh-CN" sz="2400" dirty="0">
                <a:solidFill>
                  <a:srgbClr val="7F7F7F"/>
                </a:solidFill>
                <a:latin typeface="Arial Unicode MS" pitchFamily="34" charset="-122"/>
                <a:ea typeface="Arial Unicode MS" pitchFamily="34" charset="-122"/>
                <a:cs typeface="Arial Unicode MS" pitchFamily="34" charset="-122"/>
              </a:rPr>
              <a:t>View</a:t>
            </a:r>
            <a:r>
              <a:rPr lang="zh-CN" altLang="en-US" sz="2400" dirty="0">
                <a:solidFill>
                  <a:srgbClr val="7F7F7F"/>
                </a:solidFill>
                <a:latin typeface="Impact" panose="020B0806030902050204" pitchFamily="34" charset="0"/>
                <a:ea typeface="微软雅黑" panose="020B0503020204020204" pitchFamily="34" charset="-122"/>
              </a:rPr>
              <a:t>视图 </a:t>
            </a:r>
          </a:p>
        </p:txBody>
      </p:sp>
      <p:sp>
        <p:nvSpPr>
          <p:cNvPr id="5" name="TextBox 10"/>
          <p:cNvSpPr txBox="1"/>
          <p:nvPr/>
        </p:nvSpPr>
        <p:spPr>
          <a:xfrm>
            <a:off x="1063698" y="3275692"/>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anose="020B0806030902050204" pitchFamily="34" charset="0"/>
                <a:ea typeface="微软雅黑" panose="020B0503020204020204" pitchFamily="34" charset="-122"/>
              </a:rPr>
              <a:t>2</a:t>
            </a:r>
            <a:r>
              <a:rPr lang="en-US" altLang="zh-CN" sz="2400" dirty="0" smtClean="0">
                <a:solidFill>
                  <a:schemeClr val="bg1"/>
                </a:solidFill>
                <a:latin typeface="Impact" panose="020B0806030902050204" pitchFamily="34" charset="0"/>
                <a:ea typeface="微软雅黑" panose="020B0503020204020204" pitchFamily="34" charset="-122"/>
              </a:rPr>
              <a:t>.2    </a:t>
            </a:r>
            <a:r>
              <a:rPr lang="zh-CN" altLang="en-US" sz="2400" dirty="0">
                <a:solidFill>
                  <a:schemeClr val="bg1"/>
                </a:solidFill>
                <a:latin typeface="Impact" panose="020B0806030902050204" pitchFamily="34" charset="0"/>
                <a:ea typeface="微软雅黑" panose="020B0503020204020204" pitchFamily="34" charset="-122"/>
              </a:rPr>
              <a:t>界</a:t>
            </a:r>
            <a:r>
              <a:rPr lang="zh-CN" altLang="en-US" sz="2400" dirty="0" smtClean="0">
                <a:solidFill>
                  <a:schemeClr val="bg1"/>
                </a:solidFill>
                <a:latin typeface="Impact" panose="020B0806030902050204" pitchFamily="34" charset="0"/>
                <a:ea typeface="微软雅黑" panose="020B0503020204020204" pitchFamily="34" charset="-122"/>
              </a:rPr>
              <a:t>面布局编写方式</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6" name="TextBox 11"/>
          <p:cNvSpPr txBox="1"/>
          <p:nvPr/>
        </p:nvSpPr>
        <p:spPr>
          <a:xfrm>
            <a:off x="1097740" y="413978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2</a:t>
            </a:r>
            <a:r>
              <a:rPr lang="en-US" altLang="zh-CN" sz="2400" dirty="0" smtClean="0">
                <a:solidFill>
                  <a:srgbClr val="7F7F7F"/>
                </a:solidFill>
                <a:latin typeface="Impact" panose="020B0806030902050204" pitchFamily="34" charset="0"/>
                <a:ea typeface="微软雅黑" panose="020B0503020204020204" pitchFamily="34" charset="-122"/>
              </a:rPr>
              <a:t>.3    </a:t>
            </a:r>
            <a:r>
              <a:rPr lang="zh-CN" altLang="en-US" sz="2400" dirty="0">
                <a:solidFill>
                  <a:srgbClr val="7F7F7F"/>
                </a:solidFill>
                <a:latin typeface="Impact" panose="020B0806030902050204" pitchFamily="34" charset="0"/>
                <a:ea typeface="微软雅黑" panose="020B0503020204020204" pitchFamily="34" charset="-122"/>
              </a:rPr>
              <a:t>常</a:t>
            </a:r>
            <a:r>
              <a:rPr lang="zh-CN" altLang="en-US" sz="2400" dirty="0" smtClean="0">
                <a:solidFill>
                  <a:srgbClr val="7F7F7F"/>
                </a:solidFill>
                <a:latin typeface="Impact" panose="020B0806030902050204" pitchFamily="34" charset="0"/>
                <a:ea typeface="微软雅黑" panose="020B0503020204020204" pitchFamily="34" charset="-122"/>
              </a:rPr>
              <a:t>见界面布局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scene3d>
              <a:camera prst="orthographicFront"/>
              <a:lightRig rig="threePt" dir="t"/>
            </a:scene3d>
          </a:bodyPr>
          <a:lstStyle/>
          <a:p>
            <a:pPr algn="ctr">
              <a:lnSpc>
                <a:spcPct val="150000"/>
              </a:lnSpc>
            </a:pPr>
            <a:r>
              <a:rPr lang="zh-CN" altLang="en-US" sz="54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主讲内容</a:t>
            </a:r>
            <a:endParaRPr lang="en-US" altLang="zh-CN" sz="54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3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863725"/>
            <a:ext cx="8102600" cy="4312285"/>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08104" y="1647551"/>
            <a:ext cx="227069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界面布局编写方式</a:t>
            </a:r>
          </a:p>
        </p:txBody>
      </p:sp>
      <p:sp>
        <p:nvSpPr>
          <p:cNvPr id="8" name="内容占位符 2"/>
          <p:cNvSpPr txBox="1"/>
          <p:nvPr/>
        </p:nvSpPr>
        <p:spPr bwMode="auto">
          <a:xfrm>
            <a:off x="481330" y="2079625"/>
            <a:ext cx="7975600" cy="39268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400" dirty="0" smtClean="0"/>
              <a:t>界面布局编写方式</a:t>
            </a:r>
            <a:endParaRPr lang="en-US" altLang="zh-CN" sz="2400" dirty="0" smtClean="0"/>
          </a:p>
          <a:p>
            <a:pPr lvl="2">
              <a:lnSpc>
                <a:spcPct val="150000"/>
              </a:lnSpc>
              <a:buFont typeface="Wingdings" panose="05000000000000000000" pitchFamily="2" charset="2"/>
              <a:buChar char="Ø"/>
            </a:pPr>
            <a:r>
              <a:rPr lang="zh-CN" altLang="en-US" sz="2000" dirty="0" smtClean="0"/>
              <a:t>在</a:t>
            </a:r>
            <a:r>
              <a:rPr lang="en-US" altLang="zh-CN" sz="2000" dirty="0"/>
              <a:t>XML</a:t>
            </a:r>
            <a:r>
              <a:rPr lang="zh-CN" altLang="en-US" sz="2000" dirty="0"/>
              <a:t>文件中编写布</a:t>
            </a:r>
            <a:r>
              <a:rPr lang="zh-CN" altLang="en-US" sz="2000" dirty="0" smtClean="0"/>
              <a:t>局：推荐此种方式布局</a:t>
            </a:r>
            <a:endParaRPr lang="en-US" altLang="zh-CN" sz="2000" dirty="0" smtClean="0"/>
          </a:p>
          <a:p>
            <a:pPr lvl="3">
              <a:lnSpc>
                <a:spcPct val="150000"/>
              </a:lnSpc>
              <a:buFont typeface="Wingdings" panose="05000000000000000000" pitchFamily="2" charset="2"/>
              <a:buChar char="u"/>
            </a:pPr>
            <a:r>
              <a:rPr lang="zh-CN" altLang="en-US" sz="1800" dirty="0"/>
              <a:t>有效的将界面中布局的代码和</a:t>
            </a:r>
            <a:r>
              <a:rPr lang="en-US" altLang="zh-CN" sz="1800" dirty="0"/>
              <a:t>Java</a:t>
            </a:r>
            <a:r>
              <a:rPr lang="zh-CN" altLang="en-US" sz="1800" dirty="0"/>
              <a:t>代码隔离，使程序的结构更加清</a:t>
            </a:r>
            <a:r>
              <a:rPr lang="zh-CN" altLang="en-US" sz="1800" dirty="0" smtClean="0"/>
              <a:t>晰。</a:t>
            </a:r>
            <a:endParaRPr lang="en-US" altLang="zh-CN" sz="1800" dirty="0" smtClean="0"/>
          </a:p>
          <a:p>
            <a:pPr lvl="2">
              <a:lnSpc>
                <a:spcPct val="150000"/>
              </a:lnSpc>
              <a:buFont typeface="Wingdings" panose="05000000000000000000" pitchFamily="2" charset="2"/>
              <a:buChar char="Ø"/>
            </a:pPr>
            <a:r>
              <a:rPr lang="zh-CN" altLang="en-US" sz="2000" dirty="0" smtClean="0"/>
              <a:t>在</a:t>
            </a:r>
            <a:r>
              <a:rPr lang="en-US" altLang="zh-CN" sz="2000" dirty="0"/>
              <a:t>Java</a:t>
            </a:r>
            <a:r>
              <a:rPr lang="zh-CN" altLang="en-US" sz="2000" dirty="0"/>
              <a:t>代码中编写布</a:t>
            </a:r>
            <a:r>
              <a:rPr lang="zh-CN" altLang="en-US" sz="2000" dirty="0" smtClean="0"/>
              <a:t>局</a:t>
            </a:r>
            <a:endParaRPr lang="en-US" altLang="zh-CN" sz="2000" dirty="0" smtClean="0"/>
          </a:p>
          <a:p>
            <a:pPr lvl="3">
              <a:lnSpc>
                <a:spcPct val="150000"/>
              </a:lnSpc>
              <a:buFont typeface="Wingdings" panose="05000000000000000000" pitchFamily="2" charset="2"/>
              <a:buChar char="u"/>
            </a:pPr>
            <a:r>
              <a:rPr lang="zh-CN" altLang="en-US" sz="1800" dirty="0" smtClean="0"/>
              <a:t>在</a:t>
            </a:r>
            <a:r>
              <a:rPr lang="en-US" altLang="zh-CN" sz="1800" dirty="0"/>
              <a:t>Android</a:t>
            </a:r>
            <a:r>
              <a:rPr lang="zh-CN" altLang="en-US" sz="1800" dirty="0"/>
              <a:t>中所有布局和控件的对象都可以通过</a:t>
            </a:r>
            <a:r>
              <a:rPr lang="en-US" altLang="zh-CN" sz="1800" dirty="0"/>
              <a:t>new</a:t>
            </a:r>
            <a:r>
              <a:rPr lang="zh-CN" altLang="en-US" sz="1800" dirty="0"/>
              <a:t>关键字创建出来，将创建的</a:t>
            </a:r>
            <a:r>
              <a:rPr lang="en-US" altLang="zh-CN" sz="1800" dirty="0"/>
              <a:t>View</a:t>
            </a:r>
            <a:r>
              <a:rPr lang="zh-CN" altLang="en-US" sz="1800" dirty="0"/>
              <a:t>控件添加到</a:t>
            </a:r>
            <a:r>
              <a:rPr lang="en-US" altLang="zh-CN" sz="1800" dirty="0"/>
              <a:t>ViewGroup</a:t>
            </a:r>
            <a:r>
              <a:rPr lang="zh-CN" altLang="en-US" sz="1800" dirty="0"/>
              <a:t>布局中，从而实现</a:t>
            </a:r>
            <a:r>
              <a:rPr lang="en-US" altLang="zh-CN" sz="1800" dirty="0"/>
              <a:t>View</a:t>
            </a:r>
            <a:r>
              <a:rPr lang="zh-CN" altLang="en-US" sz="1800" dirty="0"/>
              <a:t>控件在布局界面中显</a:t>
            </a:r>
            <a:r>
              <a:rPr lang="zh-CN" altLang="en-US" sz="1800" dirty="0" smtClean="0"/>
              <a:t>示。</a:t>
            </a:r>
          </a:p>
        </p:txBody>
      </p:sp>
      <p:sp>
        <p:nvSpPr>
          <p:cNvPr id="7"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2.2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界</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面</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布局编写方式</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340768"/>
            <a:ext cx="8102600" cy="5112568"/>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004048" y="1155030"/>
            <a:ext cx="291876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在</a:t>
            </a:r>
            <a:r>
              <a:rPr lang="en-US" altLang="zh-CN" dirty="0">
                <a:solidFill>
                  <a:schemeClr val="bg1"/>
                </a:solidFill>
                <a:latin typeface="微软雅黑" panose="020B0503020204020204" pitchFamily="34" charset="-122"/>
                <a:ea typeface="微软雅黑" panose="020B0503020204020204" pitchFamily="34" charset="-122"/>
              </a:rPr>
              <a:t>XML</a:t>
            </a:r>
            <a:r>
              <a:rPr lang="zh-CN" altLang="en-US" dirty="0">
                <a:solidFill>
                  <a:schemeClr val="bg1"/>
                </a:solidFill>
                <a:latin typeface="微软雅黑" panose="020B0503020204020204" pitchFamily="34" charset="-122"/>
                <a:ea typeface="微软雅黑" panose="020B0503020204020204" pitchFamily="34" charset="-122"/>
              </a:rPr>
              <a:t>文件中编写布局</a:t>
            </a:r>
          </a:p>
        </p:txBody>
      </p:sp>
      <p:sp>
        <p:nvSpPr>
          <p:cNvPr id="7"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TextBox 8"/>
          <p:cNvSpPr txBox="1"/>
          <p:nvPr/>
        </p:nvSpPr>
        <p:spPr>
          <a:xfrm>
            <a:off x="683568" y="1556792"/>
            <a:ext cx="7773045" cy="4824536"/>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&lt;?xml version="1.0" encoding="utf-8"?&gt;</a:t>
            </a:r>
          </a:p>
          <a:p>
            <a:r>
              <a:rPr lang="en-US" altLang="zh-CN" sz="1600" dirty="0"/>
              <a:t>&lt;RelativeLayout xmlns:android="http://schemas.androi	d.com/apk/res/android"</a:t>
            </a:r>
          </a:p>
          <a:p>
            <a:r>
              <a:rPr lang="en-US" altLang="zh-CN" sz="1600" dirty="0" smtClean="0"/>
              <a:t>    android:layout_width</a:t>
            </a:r>
            <a:r>
              <a:rPr lang="en-US" altLang="zh-CN" sz="1600" dirty="0"/>
              <a:t>="match_parent"</a:t>
            </a:r>
          </a:p>
          <a:p>
            <a:r>
              <a:rPr lang="en-US" altLang="zh-CN" sz="1600" dirty="0"/>
              <a:t>    android:layout_height="match_parent</a:t>
            </a:r>
            <a:r>
              <a:rPr lang="en-US" altLang="zh-CN" sz="1600" dirty="0" smtClean="0"/>
              <a:t>"&gt;</a:t>
            </a:r>
            <a:endParaRPr lang="en-US" altLang="zh-CN" sz="1600" dirty="0"/>
          </a:p>
          <a:p>
            <a:r>
              <a:rPr lang="en-US" altLang="zh-CN" sz="1600" dirty="0"/>
              <a:t>    &lt;TextView</a:t>
            </a:r>
          </a:p>
          <a:p>
            <a:r>
              <a:rPr lang="en-US" altLang="zh-CN" sz="1600" dirty="0"/>
              <a:t>        android:layout_width="wrap_content"</a:t>
            </a:r>
          </a:p>
          <a:p>
            <a:r>
              <a:rPr lang="en-US" altLang="zh-CN" sz="1600" dirty="0"/>
              <a:t>        android:layout_height="wrap_content"</a:t>
            </a:r>
          </a:p>
          <a:p>
            <a:r>
              <a:rPr lang="en-US" altLang="zh-CN" sz="1600" dirty="0"/>
              <a:t>        android:text="</a:t>
            </a:r>
            <a:r>
              <a:rPr lang="zh-CN" altLang="en-US" sz="1600" dirty="0"/>
              <a:t>使用</a:t>
            </a:r>
            <a:r>
              <a:rPr lang="en-US" altLang="zh-CN" sz="1600" dirty="0"/>
              <a:t>XML</a:t>
            </a:r>
            <a:r>
              <a:rPr lang="zh-CN" altLang="en-US" sz="1600" dirty="0"/>
              <a:t>布局文件控制</a:t>
            </a:r>
            <a:r>
              <a:rPr lang="en-US" altLang="zh-CN" sz="1600" dirty="0"/>
              <a:t>UI</a:t>
            </a:r>
            <a:r>
              <a:rPr lang="zh-CN" altLang="en-US" sz="1600" dirty="0"/>
              <a:t>界面</a:t>
            </a:r>
            <a:r>
              <a:rPr lang="en-US" altLang="zh-CN" sz="1600" dirty="0"/>
              <a:t>"</a:t>
            </a:r>
          </a:p>
          <a:p>
            <a:r>
              <a:rPr lang="en-US" altLang="zh-CN" sz="1600" dirty="0"/>
              <a:t>        android:textColor="#ff0000"</a:t>
            </a:r>
          </a:p>
          <a:p>
            <a:r>
              <a:rPr lang="en-US" altLang="zh-CN" sz="1600" dirty="0"/>
              <a:t>        android:textSize="18sp"</a:t>
            </a:r>
          </a:p>
          <a:p>
            <a:r>
              <a:rPr lang="en-US" altLang="zh-CN" sz="1600" dirty="0"/>
              <a:t>        android:layout_centerInParent="true"/&gt;</a:t>
            </a:r>
          </a:p>
          <a:p>
            <a:r>
              <a:rPr lang="en-US" altLang="zh-CN" sz="1600" dirty="0"/>
              <a:t>&lt;/RelativeLayout&gt;</a:t>
            </a:r>
          </a:p>
          <a:p>
            <a:endParaRPr lang="en-US" altLang="zh-CN" dirty="0"/>
          </a:p>
        </p:txBody>
      </p:sp>
      <p:sp>
        <p:nvSpPr>
          <p:cNvPr id="10" name="矩形 9"/>
          <p:cNvSpPr/>
          <p:nvPr/>
        </p:nvSpPr>
        <p:spPr>
          <a:xfrm>
            <a:off x="899593" y="1988840"/>
            <a:ext cx="1224135"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12" name="直接箭头连接符 11"/>
          <p:cNvCxnSpPr/>
          <p:nvPr/>
        </p:nvCxnSpPr>
        <p:spPr bwMode="auto">
          <a:xfrm flipV="1">
            <a:off x="1496087" y="1700808"/>
            <a:ext cx="0" cy="288033"/>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p:cNvSpPr/>
          <p:nvPr/>
        </p:nvSpPr>
        <p:spPr>
          <a:xfrm>
            <a:off x="251520" y="1292185"/>
            <a:ext cx="3170707" cy="408623"/>
          </a:xfrm>
          <a:prstGeom prst="roundRect">
            <a:avLst/>
          </a:prstGeom>
          <a:solidFill>
            <a:srgbClr val="0070C0"/>
          </a:solidFill>
          <a:ln>
            <a:solidFill>
              <a:schemeClr val="tx2">
                <a:lumMod val="60000"/>
                <a:lumOff val="40000"/>
              </a:schemeClr>
            </a:solidFill>
          </a:ln>
          <a:effectLst>
            <a:outerShdw blurRad="50800" dist="38100" dir="2700000" algn="tl" rotWithShape="0">
              <a:prstClr val="black">
                <a:alpha val="40000"/>
              </a:prstClr>
            </a:outerShdw>
          </a:effectLst>
        </p:spPr>
        <p:txBody>
          <a:bodyPr wrap="square" anchor="ctr">
            <a:spAutoFit/>
          </a:bodyPr>
          <a:lstStyle/>
          <a:p>
            <a:r>
              <a:rPr lang="zh-CN" altLang="en-US"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相对布局继承自</a:t>
            </a:r>
            <a:r>
              <a:rPr lang="en-US" altLang="zh-CN"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ViewGroup</a:t>
            </a:r>
            <a:endPar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 name="直接箭头连接符 13"/>
          <p:cNvCxnSpPr/>
          <p:nvPr/>
        </p:nvCxnSpPr>
        <p:spPr bwMode="auto">
          <a:xfrm>
            <a:off x="1979713" y="3252589"/>
            <a:ext cx="360039"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圆角矩形 14"/>
          <p:cNvSpPr/>
          <p:nvPr/>
        </p:nvSpPr>
        <p:spPr>
          <a:xfrm>
            <a:off x="2339752" y="3048277"/>
            <a:ext cx="2915481" cy="408623"/>
          </a:xfrm>
          <a:prstGeom prst="roundRect">
            <a:avLst/>
          </a:prstGeom>
          <a:solidFill>
            <a:srgbClr val="0070C0"/>
          </a:solidFill>
          <a:ln>
            <a:solidFill>
              <a:schemeClr val="tx2">
                <a:lumMod val="60000"/>
                <a:lumOff val="40000"/>
              </a:schemeClr>
            </a:solidFill>
          </a:ln>
          <a:effectLst>
            <a:outerShdw blurRad="50800" dist="38100" dir="2700000" algn="tl" rotWithShape="0">
              <a:prstClr val="black">
                <a:alpha val="40000"/>
              </a:prstClr>
            </a:outerShdw>
          </a:effectLst>
        </p:spPr>
        <p:txBody>
          <a:bodyPr wrap="square" anchor="ctr">
            <a:spAutoFit/>
          </a:bodyPr>
          <a:lstStyle/>
          <a:p>
            <a:r>
              <a:rPr lang="en-US" altLang="zh-CN"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TextView</a:t>
            </a:r>
            <a:r>
              <a:rPr lang="zh-CN" altLang="en-US"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控件继承自</a:t>
            </a:r>
            <a:r>
              <a:rPr lang="en-US" altLang="zh-CN"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View</a:t>
            </a:r>
            <a:endPar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a:xfrm>
            <a:off x="1115617" y="3068960"/>
            <a:ext cx="864096"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sp>
        <p:nvSpPr>
          <p:cNvPr id="17" name="标题 1"/>
          <p:cNvSpPr>
            <a:spLocks noChangeArrowheads="1"/>
          </p:cNvSpPr>
          <p:nvPr/>
        </p:nvSpPr>
        <p:spPr bwMode="auto">
          <a:xfrm>
            <a:off x="1547665" y="428328"/>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2.2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界</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面</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布局编写方式</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矩形 17"/>
          <p:cNvSpPr/>
          <p:nvPr/>
        </p:nvSpPr>
        <p:spPr>
          <a:xfrm>
            <a:off x="1115616" y="3477584"/>
            <a:ext cx="4032447" cy="2183664"/>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19" name="直接箭头连接符 18"/>
          <p:cNvCxnSpPr/>
          <p:nvPr/>
        </p:nvCxnSpPr>
        <p:spPr bwMode="auto">
          <a:xfrm>
            <a:off x="5148063" y="4437112"/>
            <a:ext cx="360041"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圆角矩形 19"/>
          <p:cNvSpPr/>
          <p:nvPr/>
        </p:nvSpPr>
        <p:spPr>
          <a:xfrm>
            <a:off x="5501500" y="4233038"/>
            <a:ext cx="1916866" cy="408148"/>
          </a:xfrm>
          <a:prstGeom prst="roundRect">
            <a:avLst/>
          </a:prstGeom>
          <a:solidFill>
            <a:srgbClr val="0070C0"/>
          </a:solidFill>
          <a:ln>
            <a:solidFill>
              <a:schemeClr val="tx2">
                <a:lumMod val="60000"/>
                <a:lumOff val="40000"/>
              </a:schemeClr>
            </a:solidFill>
          </a:ln>
          <a:effectLst>
            <a:outerShdw blurRad="50800" dist="38100" dir="2700000" algn="tl" rotWithShape="0">
              <a:prstClr val="black">
                <a:alpha val="40000"/>
              </a:prstClr>
            </a:outerShdw>
          </a:effectLst>
        </p:spPr>
        <p:txBody>
          <a:bodyPr wrap="square" anchor="ctr">
            <a:spAutoFit/>
          </a:bodyPr>
          <a:lstStyle/>
          <a:p>
            <a:r>
              <a:rPr lang="zh-CN" altLang="en-US"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设置控件的样式</a:t>
            </a:r>
            <a:endPar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线形标注 2 1"/>
          <p:cNvSpPr/>
          <p:nvPr/>
        </p:nvSpPr>
        <p:spPr>
          <a:xfrm>
            <a:off x="5668010" y="3438525"/>
            <a:ext cx="1583690" cy="287655"/>
          </a:xfrm>
          <a:prstGeom prst="borderCallout2">
            <a:avLst>
              <a:gd name="adj1" fmla="val 16114"/>
              <a:gd name="adj2" fmla="val -1603"/>
              <a:gd name="adj3" fmla="val 18750"/>
              <a:gd name="adj4" fmla="val -16667"/>
              <a:gd name="adj5" fmla="val 80794"/>
              <a:gd name="adj6" fmla="val -88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包裹自身内容</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childTnLst>
                          </p:cTn>
                        </p:par>
                        <p:par>
                          <p:cTn id="61" fill="hold">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linds(horizontal)">
                                      <p:cBhvr>
                                        <p:cTn id="69" dur="500"/>
                                        <p:tgtEl>
                                          <p:spTgt spid="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18"/>
                                        </p:tgtEl>
                                      </p:cBhvr>
                                    </p:animEffect>
                                    <p:set>
                                      <p:cBhvr>
                                        <p:cTn id="74" dur="1" fill="hold">
                                          <p:stCondLst>
                                            <p:cond delay="499"/>
                                          </p:stCondLst>
                                        </p:cTn>
                                        <p:tgtEl>
                                          <p:spTgt spid="18"/>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9"/>
                                        </p:tgtEl>
                                      </p:cBhvr>
                                    </p:animEffect>
                                    <p:set>
                                      <p:cBhvr>
                                        <p:cTn id="77" dur="1" fill="hold">
                                          <p:stCondLst>
                                            <p:cond delay="499"/>
                                          </p:stCondLst>
                                        </p:cTn>
                                        <p:tgtEl>
                                          <p:spTgt spid="19"/>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0"/>
                                        </p:tgtEl>
                                      </p:cBhvr>
                                    </p:animEffect>
                                    <p:set>
                                      <p:cBhvr>
                                        <p:cTn id="8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3" grpId="0" animBg="1"/>
      <p:bldP spid="13" grpId="1" animBg="1"/>
      <p:bldP spid="15" grpId="0" animBg="1"/>
      <p:bldP spid="15" grpId="1" animBg="1"/>
      <p:bldP spid="16" grpId="0" animBg="1"/>
      <p:bldP spid="16" grpId="1" animBg="1"/>
      <p:bldP spid="18" grpId="0" animBg="1"/>
      <p:bldP spid="18" grpId="1" animBg="1"/>
      <p:bldP spid="20" grpId="0" bldLvl="0" animBg="1"/>
      <p:bldP spid="20" grpId="1" bldLvl="0" animBg="1"/>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9119643acd6c4744b16dad0e4738cf943181333"/>
  <p:tag name="ISPRING_ULTRA_SCORM_COURSE_ID" val="4666DE61-DCBE-42E4-97D2-1C89F1F32D8F"/>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GNWO0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BjVjt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GNWO0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BjVjt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GNWO0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Y1Y7SR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GNWO0l0Pke4XQAAAGIAAAAcAAAAdW5pdmVyc2FsL2xvY2FsX3NldHRpbmdzLnhtbBXKOw5AQBAA0N4pJtP7dQpLp9TgABMmIpmdEbvxuT26V7y6vb3AyUfYTB2WWYHAOtuy6epwGru0QgiRdCExZYdqCG2T1GIzycAxfjHALvTwMbL/ELkn/0++MG+SF1BLAwQUAAIACAB2uMN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BjVjtJcYP8DhoIAADbHQAAKQAAAHVuaXZlcnNhbC9za2luX2N1c3RvbWl6YXRpb25fc2V0dGluZ3MueG1srVlbb+PGFX7vrxioSNG+WBfqZkQrgJeRTUSiFJG2d1sUAiWNZcIUqZIjex3oIS3aIBsgSICkRZqmXWyx3S3Q1C0CtEizbX7NWt485S/0DC8WScsyubsiCJhnzvedM2fOnLm44R4bljh3qT013tGpYVsqodSwJm7zBwg1RrZpOz2HuIS6+ZXkwLDG9qlsHdpMBlKX6tZYd8Yia3WbBdTyfqhe4+tSHb7KQrmEamVcwnUk4YoIbductM2J0CaVimIjn6DweR0yIhZdz9rIx1qvA2TLJQ6VrTG53+Ti2tGmeA92HH1sgJ7brJbZswitLqQye1C5WKlV8KLEcxxXRWJFKkqFRa22XeOLCBfKlQK3EOolrsShYqVS3K4uirVShYOv1nYVWMp4u4rKtXK5JC1KuARoxPOCVBIXNW67WOTBGq5vi4tWS6gVCqhYLHJlaVGpci2hgECbAw6eq7MAchIncNUFL/DFOodaYktolRdYwlWxguolXC0UFmVB4AqFVXBXvYuGayVN3Z0wnLcQrh2Cta0st/JrkqsxmjsOKGtkOjN1SpClT8mdnEVOc0FCeskbNod+xKW+EMQM3ARsI+/9FYo9u9HEj8qRMb6TG84pta2tkW1RcGbLsp2pbuaaP/RzI/A8DdI+IU4W3KE+IitzNe+XFhbYgnyFZxNoZE9nunXWtif21lAfHU8ce26NU7l5dDYjjmlYx6Bd2K6JeKMh03CpTMk05h+usyc9bAb1yCXMvSpmTyqkqQ+JGVoseL8MuJXJ2yOSgJ4YrkE9KF9kzyboTJ+Q+ADUefZsxlhgJT5qNfbcDqLkPgV1jk3v0kZ1Uz8jTtyIXw43ouzZfJY1n2aOPWHBjuNuH+grnGlDdbEmzMMCe1KBWAeZwVSjFITN67+UUAw+k7WkMQUrMLjR4hKIPMqeMBC7nR6v3Bu0uzvdgSDv5JqiPysRm5Y/LlXr94uV6k8a+QCXkknt8O12nAt5ZJVCOi5F63fbAyDE7YGC72q55o8m9M3km5mqu6e1ZQXnmhePn15+89WLp+9d/OHbzCy9Pt4Hh0xwIvGmodrr97GiDdS2LOGBrA6UruYFr401LOWay8/+cfHxk8tnTy+f/f351x88//rd5ZePLj//9fJfH714+v6L839e/O+33//3YQpLUp8/kJWdgdbtttUBVqRQkmtePvtk+ceHl58+u/zy0+xMfV7FffD0kyff/f7xy8EHXn74DMsH7y6/eJCZZ1fe2W3DqzFfvvvbZ8+/Oc/M0cMKBCNVDDpYVfkdPBC6d2HIIIM+fpIR1X0LbD06vzj/PCPwHla9vEgBU/h9eYfX5K7CUquPVa0vi15e3bPnaKRbyLbMM6SPRoBDsMCcGPbcBcmJQU7JGLmmMSZuZkMqfnsPklrm276hI/2EIGp7rAEnMixEjwiaGCcEvHDGxElhBqaaiCU2YG/vyT8dtHi5jaUBjKDUPRhoXmFg9nQHtmg2Rbpp2qwbYFofn+jWiKAhGelzl6AzUBsbY09tpkPnmTO/mBvvIJ36LqI3gjmpSPjuG1uv7J2staHSHOiOBUU5O1usLlzv8hT2muA6LPkzeltfIvHYel2OvIbe9XhVvbFracbo1fuVcOElOqVC3uM+rJ1QEwTDzgTCHciYXBNPdcPMBJSVFpjzjsiwwXcQO7dkIlC6AYdio1eg2YexiDmyD2OUjeIAC6qssaiTIduzpgB7o+fnwfrcYScLk8Cx7Sp/huTQhhphEv0ERhbkhusn1NbL2cuaKGElZvUyWtoDIgXcmngXIQgcM40p27yno93r4DCafjmOheT17SY2mfI7sfzlny8ef+gzpyBUMd8Xdwcir4gYJsHFR79b/jsDDjKYudTW1EGbFxjD8qtHsI9Y/uqvy4d/WT74Fnp58d5vLs7/k57T395JuMUDbxhBj2xrays9TdIv3x3Ycv3pi6wkMEtZncJXZD9TbErcn6fg0XghDvU+UgKDjXIIzbhd9hIiiCavaby424GcgU1Mn7j23Bml2mFESTp8/y2oFd6mLdfs6M4x1BrNts2sRF4MWNWjmX142bNDlOOVKziLgCb3BrwkeSctOGOZxujYXwjHSEfBpQoy4ciVgU/c5RUoSQlKMjZodk5vUQhrA0xT/ztMQrYpXLdGXAlWx1c4HttzGjsNW9SxzR67R7h+cQYK7NpjaJImdeawkIRfUQ33yD7tzqlpWKR5qJsuqEVFSdUe+NBj+8eAMi5LavfJqWGNI6qBIKm3b5vzKRH93kTdiDckYaIoePdsUcSV7JrnsLcPmiKur4RJfYXcp9f0I8KkvspWzy4cJq6Bki1RZHj3IehOVJ5m6ECHWDoIwwCHX3Ed5kGb3YG5EZcCQVxzao9J09sEaMaUsOGHHGSyqMP5GzxuWFdLdodhhmdqcHRKNKyyN785fRvUoCa5Obe9fsAMjI6+971uAgQ662aAf1ebDIYvRfRsRu7k4Fihj46m7LY8hwKOOzkWTv/6+ybcLCxnrJpFkJ43m6FTr6Z7JT2TSYtV8mymbH+ubwY18tfi1MhvGqFGQHvzAFrz6ZA4GHLAIGFyxmVR7SNjcmTCS/e9k3kcdkNjFE+PgNqCg0WIiQhiaUV0Z3QUzhX/I9o+nZvUMMkJMQOdiCASms29b7gwNzanNk/b5JBGkzuQZJ4DQaFbZWJUO95wI8w7x6zF+S3ZFh2qD12v92tqVbjyrIrVmrUorNEs2aNe+YJY2q6xBbo3hb+Rjy6yUKKu/QcrKQMo8N34/9v/A1BLAwQUAAIACABkVjtJM91K5mcaAADkRQAAFwAAAHVuaXZlcnNhbC91bml2ZXJzYWwucG5n7XwLVBPXvjc9nlbbqrTH26Ko5LT09OGDV0VUSFLrA6tVqqjIKxERUo0QlZd523KvtlVMrUqwlqS+eIdRkAQSkmhRUIPEB0kIIYkejJEMSYQwiZmQyU2gx6Keb63vrnXv/e5dH6ywZs1k//b+/V97//+Z2fP9V+tip7wR+Iafn9+UL1Yt3+Dn92qmn9+E3Emvea9EMQbmew+v5GyI/dyvtmNWn/fkz4Sla5f6+V1kvTmc9qr3/PXdqxJz/Pymtvj+X2kjVWz381tB/mL50o37cGZt6qHag4nIA9qH2P2ozx4f+fbdPbF1H/1FsODSD8D8HUu/n/95eFLge+fOFP88qXhr5LehlVsqDmz7fuGtlTPjibgLWdumzbV58Pfy2qILaps6ThKUlIgcbJv/VOXNZiCRWFvXgTnZU8A3FUXpFrlaoyR77A0A3dzDlg5n+Pn+pl7or2loUtqFFnOaXe9x6zUJPqn87sM7C1OXoDLxdEhhf/UV36VG6s5DaFSmnma7ZX91BNzo2nlMDEikSx1fjpxbJN3brVRLk7Gb8Cff+W6H4kMq3jF59MvZLfN8x8tHZ2SO9HekPezNkVbbDyT6jvuDP20fgc06mfau9/DXp6YEKcVuqgY4dIdIjz52Tvhq3jTTwtyo3ojJ9b6GhUwnm7mYarsVZW0P/2mIqciqmHlHe+TqSL9hTwEPDERPO/yBWCR8W2teNYqZ8MXqPEFw+MhIkz/4RPGs+Y/nNhZE/2WE4+XPftowDvgfBiisFOgoYH+DChdNhRQJcqQXi0zoOgl31wIDcBLXlB27rcTnltO/dBuZiFENAlKG/dEpko78wzn0JrwGisThwfgx3VGWl55zsyVKkebo9BGPfC3+QGLfgogRSrPUx9M2LykabRu7MKPkxLrgUU5H187IPH/v+gjZ3dtfhAiddCtVH021qwlypN/7yYpDQ53qHDm6wPi3vSOOvj/4VET76igRienSEFgY+LE6mBVzFz6GdR6LDl1MGBFiUd0nLTW5OdWxN5VPkib0B0ifXrMxcVVX+EGRyXIq3FdujYH+PoZcdnZk67oWkNJIH7gWYI1pkI+h98j+tJfFZc4shIIzBIq/Uk/G3gockffIrpthc7U9O3fzPLcTTBGhzw09Gos920Z64NM8XX3JM5qf/PamMdTmYHocBZy7zzUX3WQOgwY2XmLrxIzR0yltRLNSMGcLdi//QBfMKlTYVot7hq4n/aPJ7CXtylVDPTnyUk/za2dgo+FtqoZZnLsvko+BOuNJ/heO7fgl8nftdr7X0i+Qus22B9C1AHyMxxj4Nchl8z3z+mCF4yceUL2CTi2Ek6hDd2JDIzv+IaLpdmz7auEMRfA9Ve8udzP1knBkcrl/vWxy/V0zaQYhNDBj7v+NZf+jztBZDUgodhgE9M6PvqDWSFpBIr1KNPv7keG3hkHKZFIpHUzWL2EumH0h7gXv/J8esBtIzQOtajxiwHPciNWDqEnIIxLHfTfU/ZfdMoVqL32tSpVPLyoX/hFbodLhQXWhP2af/fIEf7/oTfheqAHzx7AllP6Lbd3vTexiPx/M5Evzfjnw/KW8CVMvxI2N5OzmV+w7xuhWURRliGUOxaqbLI5S+qmx0N61lQ8sJxJwaeUc2uAN+8tfh7dbTqXZF6z9Q9Yy4UDZ9EzHrTDqz2Vj5NHui59c78osQa99nsonB9T0T9s5ZZWW/A9G4/3Kxijdv7T0S2Zkxt37Q7dbq2aSfkjL10+uL3+B+7UwEemA+t6CMcoxtZ7aVqKNaunf8fM43XG6/wvpCsDJ9Sy0vavJQk725mUeOCQO6x7SyDUS2uAAi9lMh1eY6PShsyi0x7nCap0j5VzzThZP7ZpUKQIgJoCjwbjLSl6SV3O6pZ+AsZ20YaO8iz5Th2FWV4XnZc1YACypK66iwit2Hk7VyVdYAcZ8thuapwTqg9JVVuuPAirwsprMP6bZuR4nVy5BIIDr2ae+sgf+lB+0EDx6XuqgSgswO0NYK1MP3IKNlCbKySqqHoqAhik4camhT3M6l0wRyykw7J4nry5X2IpZGWT4DE6gswzyVTiG01AfSnvgXT3r6SKQnSwVp79sO413gRtcpTLfX1SpLNye2NpRxagpV/yauLO/Zr0NUuGxTBTEm2QyQpconk3iYZh+PHAZ+0pjay8kWLMFJ6lCge7QCTsri/Fx6PcbdXgxMsgvxjvO4JhkLeSXjAXYgGB9aH2MGFeO4VO4snsmo/bxP1XDEn16PnrRh4rBx3evReRuhtKnlCsiNiovJC57NLhQGF5Q3dppMIcEZ7ubZ2aC6XimVRW4hY2Pm1KmMZ4wcANA+RXYCDoEMWIMp4qRgmO6GEcyXnaTtlmZonK2gRy5XflrUwydvHxnEQ8agvY3NXdspru+pVwyDa7qyviz+YAauncTVt1rQLqEqkQPzc1nl6uwBfOBnC9f9l7RjZb+JDTwmirjl1Sc8f3I68rgbOKvPKblgDowW6U/mO8GE3EfJko7YGPAlPoAN3wk62VmBTklvPBct5x4j3vRQNY8qDtwLzCdzawlEb9KJ7qbkw7Irw3y/lR8sUFStBTdzWfoptTLBKu3BG1KDrYMDoTqy/OdytehPfP0QD4Pl0nenu2mkd0UptZRwmMRnE9NZAVlFqb45SBLJZTwYoFaqfizKacD0O/nUs49HmymuKGniS0ZU86sgfbKvkpq6YO5AdDAPMUkIY0G5av0pHyykwIP1kVeCAnFkwS6tg1RN4sDN4FmxSQRQut8KzkOMAJcHKplkJjEpLUt/KeR2YMbn7fG6Y7T/X9BN7K9Do8dmIa9g0jqSWO/m4iiXZi9ez+9EoDGyNKZzkIrjyy6LOlUwWOEMXmLL3tFYlcTHAiMbb/UBOI9sLoNiwzk334lWzBSL/9XlART+3y/t6gX70h91vb+jzsbqYYTCV2VH3Fpgx3WS0OFfyjk4HafPmv4Y3q44dN7Yhb4TMGzfhqxT7fyGZVFH4zYsYH3zGC7V43Ye2fymGFHFK3g/6G092b4DFKd9Yd2l0X4DLdZM07ofxUhX44UJXXeqpczERuBhUWeNhm5TKQjJ8RyksBZ7Lp9EJNr/8afdr8nmBWz17jYmgrtwRt6t0hp7n13ABGDLmh6fghfzoe4rFhUJpduV9vS7BHLHk7wj9mNyVSCx2HylAZrBrQnJWN5qpRWVKd3dhR0MCVm3288pVxtx/OqEVRPrY9chxl+0lKA9E08/15dUFpyaDy2Npl1JnJvyFmz/WgFRAlAk8gwnKXa0tzcMWg7D7k+8eYhEKM49s+hE/phA7EEJ9UazApZLRYFsujuwagX+Qr16fzXbspiTJeCwpNDE/R3tyYXnYQ+7qEwppwGY++FyKvDGzkOxCH1mPc0MCTedO/R9x9xFjFLA1eCbsU90NxpKzbRO8FOV4XKirEHfgWSZW0bsPjXlAYD2AYbq3DZZCYkKU7jt2ph52C4EpyH6l1b+7zxRB1hyS3pU45qYi/mK0qEk0siNyvB+S2ZRSJw4NLK25ST8EVcOUe6sSVbLA2MVsXhD3RXeXNh/d2I40pZJzg/dcEc1T4hsvBNiCKb3jOlXtuGU7i6JVJIput8QanLDqoztje3f6zZxFrOe6W+9VYgHjQmy94STv4VFJarwBpmShLSpItLTNIh/MA04lepQetFky+DbLyO6VhY7EiIA7gk7dCLvXrzwTlsptgToZAVeE4DBrxHP7UMLH4lt5KBIwEcCcKfFFlWiwoXZTuNlA92TfltjbZCyMOVYTooXG/fmFp4VqdNNd9Kcl3UF7/sBzJpFT6YUHTkkIGsvSw8XCYLjqsO3MTeU+Ca/7ZSnizhfeZurrpYr2uz90GTVBm54q9LvHXK4BII1oYlk4hovlI2X6ozhyUr2oSHr0LEFP8rIOsiRmL+jjrthWCrXdKu7Npy9uHmTS3GQVtW5Drlx4lnMyqv7HVnvVUczucI3O++Hnk8BBAwroJwH2Qvts4VuacrPSktO8RuQxZPr9sgLoXakgB8XDVrB9kJ73FOB9sMWdltusCjApKxTPV8KKcasch5+n9KfJuFLf31cgzVSLD2nykHH70w0uyIdsb9CahGW/0hJiJxiK0d8lyN6Xnpp87IDA1MVcVFtet0L5uBFTN43flYGLMkf8bWUAoFujot7hesmPZ4GWowa2r2vhfmljxU+CkGMmyTcz20GekgV+9BHFxPSlT9C6xx/vW+mUftduiZSO82dKfpkeIF5uklPFLahaBMmW+yshnBFxtowTS7jesZVrf4Y2mIzRStdx5Jsx94UQFL2vM9RwFLX+RVzJPLE4yeO0DgdtAJnt4cBbw0jfGRCTgIvY2Ym8oEug5xcOiBq9OMLbvQ326OEr3UeLOrdnzBGif030xIESZjuHuxSG+pfkffxPGbXuOAccA4YBwwDhgHjAPGAeOAccA4YBwwDhgHjAPGAeOAccA4YBwwDhgHjAP+vwU8tRRIqQTK0XMFCVFnnt1yeaIAGFC/S+9BSl9f+RMCCKfkBT+7sfOtkUO19BdF6Ro/vbbqrtq5tkJzW3tYFvbcDiu/+9dHR/aLzRy51eO3KOI/uEnrn3RR50JcUo9rZNfX/t7w/7wR1Utb+omAON/eJKdb+qdxn15VL/NH59rvF/rrFkF7FG0JKAK9WQtMGNnYdlHXJswyLazCr3H2E7DU82gejo8jkN2WLP1KiNjE1vz9xEE1G0fp609gGBK6/e1lVSwBxmJRjcATBn57M7Sna+Jc3fyGcgVQ74IAhayHz3tSZXLAEdxD1cLBMFdfHFPo9iMJ4UYRXp5Hf/Qpd7EKTQIDmAMBcom9ARCDfUxHAbPAHi21RRuD6EN3CtBcqlFN4NJdOZ7O+DhxLxnUsylNkE1pcuwiN5HoYLJ1n25wSIZIcEOEh9nNrKG9KOf12Fa8MY/n4V4VDWBxBzFzkDLaLN/unHXQfalowHFDcz+eC290Ld5Sze7DFZBMjuFs7BPbzZb+rNTLYK+FgVatn6Dyd9/2L2Wlam0Ci9SDFKB5K7UUStF+QyzjYWwHs0cyy7GSbiH+yJM75e4euRjdoXzaNIw7jvIMoKS7NwKqahSYBxqKjQruocBokCyTqwBNH3K4p8gRLk5xJ4FmFddAQWDIUkx1r3JRNOzFR6IMvT6b51dNfBgz/KTFrH/dUeWKqckD6hMgKjMKdTzPkMZ3/Zp9yKLKqQis2/nXahTxsQmXyVspzl5QHbuqtu0CJZlNpqbg6TpVMAGddKm1C3bmN9e8LWEAJmNkWaiUILsgak5xk7cELU1dZoTv8LDDLdieI6JDh5DDs2CMSXVhmEZpgiNDmRyrIox6OLYb/2j9wDNizOQ6l+g+J497sMGSZ69BJudyDy6bnul/aXiunj17A7ErmUUMGPhO3VupP2a2pk4pgXrzwwBuKCuTN5A7YyXxfgqubB4zaOdQDwZuQMiwWPxYfv209SwDx1x3TzZ/ghneUaAR046bzuhiHRJV9s02r5NfNsfr0y+5qPd1edxDo+PqmAKJvibN/nPx0RqqLgn9/h73d9fWFX0jOxvR5BDqRRkl2iPHIZu5MbGYjZ9Hqqc6F9B8HiK09taFsjES8LEkyPpvFjqQB+SE5lpneuNGU41AULxTUpesNabzqKXiatKO2/SQ2pth1LWyVUo0KSv6ME8xPUEedTMowUF14KbWazWhB9QyUOdIciwJgHxbaMwy/EqHxMu5UbzOgN2t6MOgiFrwl2/lDHu92dg7Z3K96tLh7VrbuxBQjh+KiLypdNj7JYKPHZvp0d9C0yVIUD00ZNC8cxxylKRWs/GSdz5LlHiI6Cxy8qE+avs65spaFybEtdcKhbkmMp9MJOCRQbacw0SchbF3RsS5l1e6nv+7RH0nCZwdHkvBHKH8hpdi+d/X4OENrsVNNY5dJdp8tTE11gE21com10cKQ/TH8qtbJQas8FLX1MyemRC59pu9TnGl/lAGjfegnoHfuQjfasuo4KHYr+S4l0D5ykJC0WlQpT5yltgnv/6e9SySgjOkk4EDaj1i1mOovo11tAbPr9Knh6Rf4xf2jShJM5WuJ2pdr3l9yU7uO88+Mqif23RDKJf52J1BdnVyj1pse2ccUBOrjhJnNIfUuVXXA2SCsK7VJJaoHKOCeH+6GXHV98xWLhmHXp1HhmEs0nCYL5PxmNbitxs4OOy6swS3pCAu9KCERTkl66KeZGUEHgSqXZR5eZdxdEgRje8jGLHWoHDXw2NxHCzAwbj9t3ldTahS21tnkn5hXdPKcJtHbUg3Ub/PZ1qj/6Y1Zng9In5vqTWKWPKqpckCXuycJFqA3tAguXZFGMoYOGTe1y22Nphl7POUU2siO3BGz9tmXZQ3aARr6P53LFaaar3/DyaOpITDLFXxpL1BsKPHklOvFHdULh5y3QrM/IZa66LUxEpDFB93i9v/foafnu1lpQwVVRTHPq7FlsH2Nxwm5iXfNmK1ZPAEcImpj+60IharxL3/V7PNZOXIpJ90o7/eQdFuYLJ50hZlIZcvr77IxwmC9m8kEVzDsscYrNcZvzSptvhfFj7uTcT4a/U37oFKm0mlKeqElkDkpIX7RTykPZfL9S6ajUYh0GZYfyFvd/krl5CzW0ET80vTWwWxfKqeqGGHagpTWFd5jj2l3jARk7y8sllxdFO8We+orULWiRDBCuL0FE4CE+BJ9Uo9thre4y7o7MtbI97lLqX0+TbA6Ri6iOshCpm2WtqbD3xayaI6I1Vtm84OUQIq8MYN7kBl8C6KFp41L0u6aZsbZssTxEUUdXbyoo3uk30Y7LSWebvleXjWGtDz4HGN5+C5bsT/TtKIKfs6L2KGmBdWj5oRLZSCqSuKvgffvoBkixDqI9gqlJ1dxP4mXJxddBTcs9d9/zy8B/1IWXhm5/1UnOMtrZHgNfc5Bg8i4lZ2GVRNMVKGGJLLgHpc9oyv74EhhY7BxTUoMIcfI8WgZIXXqmCnNvBrkVx+NSz6qYDpEtTHBpEfDkcReJzNchA3cZ/AAu6pPJLhGF6Blh7JdDd2ilNGI4KddyJY+7v6LFZKwsXh2fyVV7Knp1Yt9U5p8p9wBTNwxJIeJLWhVVbVenPIYZaZRsyYstndDeZcuERneDXzTZ4L/AJI5p7KaObJ1XYnZC9+UOCu6AEf+9S06+xKFXyLev+biR0Y+A6LQ+9PR1EP+jOfthCwtk+xOUjEa0nXvbY+P/Sd+hqMj33MwQsdYq9rZszzhGrt6y8FoKu8RvetoEH+6KGvXA6xrOpWBRIkmsyUnV3IfpsfNNDE2E50i3NmTPT6k4w38QYkrcOHxoeKDp+EFpqyFJoaI+qMa9i7lB1LMarCxNlNHUb7EpP8S4fz5PTMKBzZcKLet5UIi8ITT0ivf4R13rCxK9k8VZ/u3ScTtKrevR+Ak/Ll+iQEXwtfpDJGlffFbOv5JT2y6clYJZaEl/w+6/X2lXOzPZKCTZFPFV81Dpfyk7BMF9APoN75GSdY2UpxZlyukRIALt6lgPFqfOuNatPvgZFea1KlSO3mQk6xSZUqRaCvf8YViCM7ZbUT+yC91doq2NdVhf3U6x7bSrQVsVcZTwpRtLZJ0WOIps9WnYc8T3JNxKxKhFtjyVg94pBNh6G2pDYpQnaiblkMIscU36o2+H0c7Yw7Wn+6OJaSL08O+lsSU9/PwYqzK1Wix1al7OxyQfCjjDzuKe+a9yF0cR1rAw9vXBG81xcTKUOLa/CePBSadhSuv0vP/ktL/03fo4HI/Df4vcTBeCwUT2DC5UyKPc4zFNcTwRxuY9KQ+XMbt8yutYCGOV5z1w1LKYoVngkb8OmySUlYXC5tzSjXmiX9qVpZ/qg2DQ0q3EzPVIp3Dbnlm6XPIYc7uScsOcemZyaYsKZN+vj86Gbl1iGf1xtNRo3R00oablUD7m6goQUVhY9aObhOq5JtysWzzq/UZ+TyTPj4CuCi18+aKkwgjxp9aHQVfgcKzwJxtaNuhsE7byZ0Sx2lP1lsdV5H/MR5ly3pZOBCetEzM/VvagGCmcC0E+SoOeKgVPDBHc17AIfPOElpHIxDHsZJQEPjbOF7PxWYJLjaMy5KSqf08wsIY3FqpA43BITX5Fmp3vCWdR+5vuaZmH05XFeKq0Aaf4e+TilULX6HiwyVa+Q3MmZkJozkf5Nrz88cvGk3MPrbGDX0xdmS7O8elgoBdrU3k1CZ0jwQc1+NtGHpJg/thNVz17sWWPJCes+s55twklGZcP7Y4d0uhzT+Nh3jG+FVbyjdvqL/bWtaSWp4O6dsTH8vZibgeTZuidoapfkdGdr85HOXs/GNlv7VDt5kE3V19sFmSjecQZtbqOHNfJ9c7rPwEW/uC2G8gZwfj5nqm1+4MO6MVj/BUetK8aWUBfIY25eupsY5Xs9pw9gv2rEIlMCEEkisfd7EyQZ6T6/4M57MTkcJYqOWjxqx05HSJ/nQWiaj4dmnBvf4yo7o2b3WE1FrHeQtII4gtzzSu4CYdp3yYJY3b9yFf/pbQEdshfnJz8NDXj9Uo5AHKP5ZVJTGl3U2E//1YSnjQQDjtJvS9APVDdA6NbWOO17V/d41VSFdrHWX7maZXBX53MIGyklLnqOCYRXJr5yu9Q3iIdyvI9pDPYOhXPrTFlT2xK514l3idQ7+fk+8nmrADbMSxLeqx3Atves4JW7n5M9hvS8J8G/1FiXUmZ4nqYZpjiISrXeYeguBAQ8l+moIxnkjjiP9crQ3X4HTxaVs7dC1qWWWHeVhG1WAFRczHbzZsqspgbVIFDCV/C/JU3iQOxPEP6hFCc72k9xKUqlnrg6KOTtSt/Y1rXV1bUrNi7M1LWr31mWV++C+cjlm8CjrFy3T47Z+FVdtzButxH6c/n8q7ERWqt6Fc00e8/IQkCcY+/IQb3Fr9fDlfx4pHS3Va+2Seg839tZIgx5qw7XNxpZdENZjw5rfHAXRG66EiNHtm32P7sp1vleVnBh9VYmwO4VIdUs7OhDUciYh7YK7DPFd/2LFuuW1n2/99t8BUEsDBBQAAgAIAGRWO0mJd2BCSgAAAGsAAAAbAAAAdW5pdmVyc2FsL3VuaXZlcnNhbC5wbmcueG1ss7GvyM1RKEstKs7Mz7NVMtQzULK34+WyKShKLctMLVeoAIoBBSFASaESyDVCcMszU0oygEIGFgYIwYzUzPSMElslC0OEoD7QTABQSwECAAAUAAIACABjVjtJGCZD8i4EAAB/DgAAHQAAAAAAAAABAAAAAAAAAAAAdW5pdmVyc2FsL2NvbW1vbl9tZXNzYWdlcy5sbmdQSwECAAAUAAIACABjVjtJCswVnxYEAAALEAAAJwAAAAAAAAABAAAAAABpBAAAdW5pdmVyc2FsL2ZsYXNoX3B1Ymxpc2hpbmdfc2V0dGluZ3MueG1sUEsBAgAAFAACAAgAY1Y7SQTnA9G2AgAAUwoAACEAAAAAAAAAAQAAAAAAxAgAAHVuaXZlcnNhbC9mbGFzaF9za2luX3NldHRpbmdzLnhtbFBLAQIAABQAAgAIAGNWO0lqAMUe6gMAABwPAAAmAAAAAAAAAAEAAAAAALkLAAB1bml2ZXJzYWwvaHRtbF9wdWJsaXNoaW5nX3NldHRpbmdzLnhtbFBLAQIAABQAAgAIAGNWO0kP5FkgmQEAAB0GAAAfAAAAAAAAAAEAAAAAAOcPAAB1bml2ZXJzYWwvaHRtbF9za2luX3NldHRpbmdzLmpzUEsBAgAAFAACAAgAY1Y7SRra6juqAAAAHwEAABoAAAAAAAAAAQAAAAAAvREAAHVuaXZlcnNhbC9pMThuX3ByZXNldHMueG1sUEsBAgAAFAACAAgAY1Y7SXQ+R7hdAAAAYgAAABwAAAAAAAAAAQAAAAAAnxIAAHVuaXZlcnNhbC9sb2NhbF9zZXR0aW5ncy54bWxQSwECAAAUAAIACAB2uMNEzoIJN+wCAACICAAAFAAAAAAAAAABAAAAAAA2EwAAdW5pdmVyc2FsL3BsYXllci54bWxQSwECAAAUAAIACABjVjtJcYP8DhoIAADbHQAAKQAAAAAAAAABAAAAAABUFgAAdW5pdmVyc2FsL3NraW5fY3VzdG9taXphdGlvbl9zZXR0aW5ncy54bWxQSwECAAAUAAIACABkVjtJM91K5mcaAADkRQAAFwAAAAAAAAAAAAAAAAC1HgAAdW5pdmVyc2FsL3VuaXZlcnNhbC5wbmdQSwECAAAUAAIACABkVjtJiXdgQkoAAABrAAAAGwAAAAAAAAABAAAAAABROQAAdW5pdmVyc2FsL3VuaXZlcnNhbC5wbmcueG1sUEsFBgAAAAALAAsASQMAANQ5AAAAAA=="/>
  <p:tag name="ISPRING_PRESENTATION_TITLE" val="chapter02"/>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GENSWF_SLIDE_TITLE" val="第二章 Android UI开发"/>
  <p:tag name="GENSWF_ADVANCE_TIME" val="0.00"/>
  <p:tag name="ISPRING_SLIDE_INDENT_LEVEL" val="0"/>
  <p:tag name="ISPRING_CUSTOM_TIMING_USED" val="0"/>
  <p:tag name="KSO_WM_TEMPLATE_CATEGORY" val="custom"/>
  <p:tag name="KSO_WM_TEMPLATE_INDEX" val="20202601"/>
</p:tagLst>
</file>

<file path=ppt/tags/tag147.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 name="KSO_WM_TEMPLATE_CATEGORY" val="custom"/>
  <p:tag name="KSO_WM_TEMPLATE_INDEX" val="20202601"/>
</p:tagLst>
</file>

<file path=ppt/tags/tag148.xml><?xml version="1.0" encoding="utf-8"?>
<p:tagLst xmlns:a="http://schemas.openxmlformats.org/drawingml/2006/main" xmlns:r="http://schemas.openxmlformats.org/officeDocument/2006/relationships" xmlns:p="http://schemas.openxmlformats.org/presentationml/2006/main">
  <p:tag name="GENSWF_SLIDE_TITLE" val="预习检查"/>
  <p:tag name="GENSWF_ADVANCE_TIME" val="0.00"/>
  <p:tag name="ISPRING_SLIDE_INDENT_LEVEL" val="0"/>
  <p:tag name="ISPRING_CUSTOM_TIMING_USED" val="0"/>
  <p:tag name="KSO_WM_TEMPLATE_CATEGORY" val="custom"/>
  <p:tag name="KSO_WM_TEMPLATE_INDEX" val="20202601"/>
</p:tagLst>
</file>

<file path=ppt/tags/tag149.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 name="KSO_WM_TEMPLATE_CATEGORY" val="custom"/>
  <p:tag name="KSO_WM_TEMPLATE_INDEX" val="2020260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51.xml><?xml version="1.0" encoding="utf-8"?>
<p:tagLst xmlns:a="http://schemas.openxmlformats.org/drawingml/2006/main" xmlns:r="http://schemas.openxmlformats.org/officeDocument/2006/relationships" xmlns:p="http://schemas.openxmlformats.org/presentationml/2006/main">
  <p:tag name="GENSWF_SLIDE_TITLE" val="布局的创建——关于布局"/>
  <p:tag name="GENSWF_ADVANCE_TIME" val="0.00"/>
  <p:tag name="ISPRING_SLIDE_INDENT_LEVEL" val="0"/>
  <p:tag name="ISPRING_CUSTOM_TIMING_USED" val="0"/>
  <p:tag name="KSO_WM_TEMPLATE_CATEGORY" val="custom"/>
  <p:tag name="KSO_WM_TEMPLATE_INDEX" val="20202601"/>
</p:tagLst>
</file>

<file path=ppt/tags/tag152.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53.xml><?xml version="1.0" encoding="utf-8"?>
<p:tagLst xmlns:a="http://schemas.openxmlformats.org/drawingml/2006/main" xmlns:r="http://schemas.openxmlformats.org/officeDocument/2006/relationships" xmlns:p="http://schemas.openxmlformats.org/presentationml/2006/main">
  <p:tag name="GENSWF_SLIDE_TITLE" val="布局的创建——关于布局"/>
  <p:tag name="GENSWF_ADVANCE_TIME" val="0.00"/>
  <p:tag name="ISPRING_SLIDE_INDENT_LEVEL" val="0"/>
  <p:tag name="ISPRING_CUSTOM_TIMING_USED" val="0"/>
  <p:tag name="KSO_WM_TEMPLATE_CATEGORY" val="custom"/>
  <p:tag name="KSO_WM_TEMPLATE_INDEX" val="20202601"/>
</p:tagLst>
</file>

<file path=ppt/tags/tag154.xml><?xml version="1.0" encoding="utf-8"?>
<p:tagLst xmlns:a="http://schemas.openxmlformats.org/drawingml/2006/main" xmlns:r="http://schemas.openxmlformats.org/officeDocument/2006/relationships" xmlns:p="http://schemas.openxmlformats.org/presentationml/2006/main">
  <p:tag name="GENSWF_SLIDE_TITLE" val="布局的创建——关于布局"/>
  <p:tag name="GENSWF_ADVANCE_TIME" val="0.00"/>
  <p:tag name="ISPRING_SLIDE_INDENT_LEVEL" val="0"/>
  <p:tag name="ISPRING_CUSTOM_TIMING_USED" val="0"/>
  <p:tag name="KSO_WM_TEMPLATE_CATEGORY" val="custom"/>
  <p:tag name="KSO_WM_TEMPLATE_INDEX" val="20202601"/>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01"/>
</p:tagLst>
</file>

<file path=ppt/tags/tag156.xml><?xml version="1.0" encoding="utf-8"?>
<p:tagLst xmlns:a="http://schemas.openxmlformats.org/drawingml/2006/main" xmlns:r="http://schemas.openxmlformats.org/officeDocument/2006/relationships" xmlns:p="http://schemas.openxmlformats.org/presentationml/2006/main">
  <p:tag name="GENSWF_SLIDE_TITLE" val="布局的创建——关于布局"/>
  <p:tag name="GENSWF_ADVANCE_TIME" val="0.00"/>
  <p:tag name="ISPRING_SLIDE_INDENT_LEVEL" val="0"/>
  <p:tag name="ISPRING_CUSTOM_TIMING_USED" val="0"/>
  <p:tag name="KSO_WM_TEMPLATE_CATEGORY" val="custom"/>
  <p:tag name="KSO_WM_TEMPLATE_INDEX" val="20202601"/>
</p:tagLst>
</file>

<file path=ppt/tags/tag157.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58.xml><?xml version="1.0" encoding="utf-8"?>
<p:tagLst xmlns:a="http://schemas.openxmlformats.org/drawingml/2006/main" xmlns:r="http://schemas.openxmlformats.org/officeDocument/2006/relationships" xmlns:p="http://schemas.openxmlformats.org/presentationml/2006/main">
  <p:tag name="GENSWF_SLIDE_TITLE" val="五种常用布局"/>
  <p:tag name="GENSWF_ADVANCE_TIME" val="0.00"/>
  <p:tag name="ISPRING_SLIDE_INDENT_LEVEL" val="0"/>
  <p:tag name="ISPRING_CUSTOM_TIMING_USED" val="0"/>
  <p:tag name="KSO_WM_TEMPLATE_CATEGORY" val="custom"/>
  <p:tag name="KSO_WM_TEMPLATE_INDEX" val="20202601"/>
</p:tagLst>
</file>

<file path=ppt/tags/tag159.xml><?xml version="1.0" encoding="utf-8"?>
<p:tagLst xmlns:a="http://schemas.openxmlformats.org/drawingml/2006/main" xmlns:r="http://schemas.openxmlformats.org/officeDocument/2006/relationships" xmlns:p="http://schemas.openxmlformats.org/presentationml/2006/main">
  <p:tag name="GENSWF_SLIDE_TITLE" val="2.2.2 相对布局"/>
  <p:tag name="GENSWF_ADVANCE_TIME" val="0.00"/>
  <p:tag name="ISPRING_SLIDE_INDENT_LEVEL" val="0"/>
  <p:tag name="ISPRING_CUSTOM_TIMING_USED" val="0"/>
  <p:tag name="KSO_WM_TEMPLATE_CATEGORY" val="custom"/>
  <p:tag name="KSO_WM_TEMPLATE_INDEX" val="2020260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GENSWF_SLIDE_TITLE" val="2.2.2 相对布局"/>
  <p:tag name="GENSWF_ADVANCE_TIME" val="0.00"/>
  <p:tag name="ISPRING_SLIDE_INDENT_LEVEL" val="0"/>
  <p:tag name="ISPRING_CUSTOM_TIMING_USED" val="0"/>
  <p:tag name="KSO_WM_TEMPLATE_CATEGORY" val="custom"/>
  <p:tag name="KSO_WM_TEMPLATE_INDEX" val="20202601"/>
</p:tagLst>
</file>

<file path=ppt/tags/tag161.xml><?xml version="1.0" encoding="utf-8"?>
<p:tagLst xmlns:a="http://schemas.openxmlformats.org/drawingml/2006/main" xmlns:r="http://schemas.openxmlformats.org/officeDocument/2006/relationships" xmlns:p="http://schemas.openxmlformats.org/presentationml/2006/main">
  <p:tag name="GENSWF_SLIDE_TITLE" val="2.2.2 相对布局——控件位置属性"/>
  <p:tag name="GENSWF_ADVANCE_TIME" val="0.00"/>
  <p:tag name="ISPRING_SLIDE_INDENT_LEVEL" val="0"/>
  <p:tag name="ISPRING_CUSTOM_TIMING_USED" val="0"/>
  <p:tag name="KSO_WM_TEMPLATE_CATEGORY" val="custom"/>
  <p:tag name="KSO_WM_TEMPLATE_INDEX" val="20202601"/>
</p:tagLst>
</file>

<file path=ppt/tags/tag162.xml><?xml version="1.0" encoding="utf-8"?>
<p:tagLst xmlns:a="http://schemas.openxmlformats.org/drawingml/2006/main" xmlns:r="http://schemas.openxmlformats.org/officeDocument/2006/relationships" xmlns:p="http://schemas.openxmlformats.org/presentationml/2006/main">
  <p:tag name="GENSWF_SLIDE_TITLE" val="2.2.2 相对布局"/>
  <p:tag name="GENSWF_ADVANCE_TIME" val="0.00"/>
  <p:tag name="ISPRING_SLIDE_INDENT_LEVEL" val="0"/>
  <p:tag name="ISPRING_CUSTOM_TIMING_USED" val="0"/>
  <p:tag name="KSO_WM_TEMPLATE_CATEGORY" val="custom"/>
  <p:tag name="KSO_WM_TEMPLATE_INDEX" val="20202601"/>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01"/>
</p:tagLst>
</file>

<file path=ppt/tags/tag164.xml><?xml version="1.0" encoding="utf-8"?>
<p:tagLst xmlns:a="http://schemas.openxmlformats.org/drawingml/2006/main" xmlns:r="http://schemas.openxmlformats.org/officeDocument/2006/relationships" xmlns:p="http://schemas.openxmlformats.org/presentationml/2006/main">
  <p:tag name="GENSWF_SLIDE_TITLE" val="2.2.1 线性布局"/>
  <p:tag name="GENSWF_ADVANCE_TIME" val="0.00"/>
  <p:tag name="ISPRING_SLIDE_INDENT_LEVEL" val="0"/>
  <p:tag name="ISPRING_CUSTOM_TIMING_USED" val="0"/>
  <p:tag name="KSO_WM_TEMPLATE_CATEGORY" val="custom"/>
  <p:tag name="KSO_WM_TEMPLATE_INDEX" val="20202601"/>
</p:tagLst>
</file>

<file path=ppt/tags/tag165.xml><?xml version="1.0" encoding="utf-8"?>
<p:tagLst xmlns:a="http://schemas.openxmlformats.org/drawingml/2006/main" xmlns:r="http://schemas.openxmlformats.org/officeDocument/2006/relationships" xmlns:p="http://schemas.openxmlformats.org/presentationml/2006/main">
  <p:tag name="GENSWF_SLIDE_TITLE" val="2.2.1 线性布局"/>
  <p:tag name="GENSWF_ADVANCE_TIME" val="0.00"/>
  <p:tag name="ISPRING_SLIDE_INDENT_LEVEL" val="0"/>
  <p:tag name="ISPRING_CUSTOM_TIMING_USED" val="0"/>
  <p:tag name="KSO_WM_TEMPLATE_CATEGORY" val="custom"/>
  <p:tag name="KSO_WM_TEMPLATE_INDEX" val="20202601"/>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01"/>
</p:tagLst>
</file>

<file path=ppt/tags/tag167.xml><?xml version="1.0" encoding="utf-8"?>
<p:tagLst xmlns:a="http://schemas.openxmlformats.org/drawingml/2006/main" xmlns:r="http://schemas.openxmlformats.org/officeDocument/2006/relationships" xmlns:p="http://schemas.openxmlformats.org/presentationml/2006/main">
  <p:tag name="GENSWF_SLIDE_TITLE" val="2.2.1 线性布局——注意事项"/>
  <p:tag name="GENSWF_ADVANCE_TIME" val="0.00"/>
  <p:tag name="ISPRING_SLIDE_INDENT_LEVEL" val="0"/>
  <p:tag name="ISPRING_CUSTOM_TIMING_USED" val="0"/>
  <p:tag name="KSO_WM_TEMPLATE_CATEGORY" val="custom"/>
  <p:tag name="KSO_WM_TEMPLATE_INDEX" val="20202601"/>
</p:tagLst>
</file>

<file path=ppt/tags/tag168.xml><?xml version="1.0" encoding="utf-8"?>
<p:tagLst xmlns:a="http://schemas.openxmlformats.org/drawingml/2006/main" xmlns:r="http://schemas.openxmlformats.org/officeDocument/2006/relationships" xmlns:p="http://schemas.openxmlformats.org/presentationml/2006/main">
  <p:tag name="GENSWF_SLIDE_TITLE" val="2.2.1 线性布局"/>
  <p:tag name="GENSWF_ADVANCE_TIME" val="0.00"/>
  <p:tag name="ISPRING_SLIDE_INDENT_LEVEL" val="0"/>
  <p:tag name="ISPRING_CUSTOM_TIMING_USED" val="0"/>
  <p:tag name="KSO_WM_TEMPLATE_CATEGORY" val="custom"/>
  <p:tag name="KSO_WM_TEMPLATE_INDEX" val="20202601"/>
</p:tagLst>
</file>

<file path=ppt/tags/tag169.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 name="KSO_WM_TEMPLATE_CATEGORY" val="custom"/>
  <p:tag name="KSO_WM_TEMPLATE_INDEX" val="2020260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UNIT_TABLE_BEAUTIFY" val="smartTable{f1e924ab-3f8e-4f4e-86a0-14a3d503b0a9}"/>
</p:tagLst>
</file>

<file path=ppt/tags/tag171.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 name="KSO_WM_TEMPLATE_CATEGORY" val="custom"/>
  <p:tag name="KSO_WM_TEMPLATE_INDEX" val="20202601"/>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01"/>
</p:tagLst>
</file>

<file path=ppt/tags/tag173.xml><?xml version="1.0" encoding="utf-8"?>
<p:tagLst xmlns:a="http://schemas.openxmlformats.org/drawingml/2006/main" xmlns:r="http://schemas.openxmlformats.org/officeDocument/2006/relationships" xmlns:p="http://schemas.openxmlformats.org/presentationml/2006/main">
  <p:tag name="GENSWF_SLIDE_TITLE" val="2.2.3 帧布局"/>
  <p:tag name="GENSWF_ADVANCE_TIME" val="0.00"/>
  <p:tag name="ISPRING_SLIDE_INDENT_LEVEL" val="0"/>
  <p:tag name="ISPRING_CUSTOM_TIMING_USED" val="0"/>
  <p:tag name="KSO_WM_TEMPLATE_CATEGORY" val="custom"/>
  <p:tag name="KSO_WM_TEMPLATE_INDEX" val="20202601"/>
</p:tagLst>
</file>

<file path=ppt/tags/tag174.xml><?xml version="1.0" encoding="utf-8"?>
<p:tagLst xmlns:a="http://schemas.openxmlformats.org/drawingml/2006/main" xmlns:r="http://schemas.openxmlformats.org/officeDocument/2006/relationships" xmlns:p="http://schemas.openxmlformats.org/presentationml/2006/main">
  <p:tag name="GENSWF_SLIDE_TITLE" val="2.2.3 帧布局"/>
  <p:tag name="GENSWF_ADVANCE_TIME" val="0.00"/>
  <p:tag name="ISPRING_SLIDE_INDENT_LEVEL" val="0"/>
  <p:tag name="ISPRING_CUSTOM_TIMING_USED" val="0"/>
  <p:tag name="KSO_WM_TEMPLATE_CATEGORY" val="custom"/>
  <p:tag name="KSO_WM_TEMPLATE_INDEX" val="20202601"/>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01"/>
</p:tagLst>
</file>

<file path=ppt/tags/tag176.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 name="KSO_WM_TEMPLATE_CATEGORY" val="custom"/>
  <p:tag name="KSO_WM_TEMPLATE_INDEX" val="20202601"/>
</p:tagLst>
</file>

<file path=ppt/tags/tag177.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 name="KSO_WM_TEMPLATE_CATEGORY" val="custom"/>
  <p:tag name="KSO_WM_TEMPLATE_INDEX" val="20202601"/>
</p:tagLst>
</file>

<file path=ppt/tags/tag178.xml><?xml version="1.0" encoding="utf-8"?>
<p:tagLst xmlns:a="http://schemas.openxmlformats.org/drawingml/2006/main" xmlns:r="http://schemas.openxmlformats.org/officeDocument/2006/relationships" xmlns:p="http://schemas.openxmlformats.org/presentationml/2006/main">
  <p:tag name="GENSWF_SLIDE_TITLE" val="2.2.2 相对布局——控件位置属性"/>
  <p:tag name="GENSWF_ADVANCE_TIME" val="0.00"/>
  <p:tag name="ISPRING_SLIDE_INDENT_LEVEL" val="0"/>
  <p:tag name="ISPRING_CUSTOM_TIMING_USED" val="0"/>
  <p:tag name="KSO_WM_TEMPLATE_CATEGORY" val="custom"/>
  <p:tag name="KSO_WM_TEMPLATE_INDEX" val="20202601"/>
</p:tagLst>
</file>

<file path=ppt/tags/tag179.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 name="KSO_WM_TEMPLATE_CATEGORY" val="custom"/>
  <p:tag name="KSO_WM_TEMPLATE_INDEX" val="2020260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 name="KSO_WM_TEMPLATE_CATEGORY" val="custom"/>
  <p:tag name="KSO_WM_TEMPLATE_INDEX" val="20202601"/>
</p:tagLst>
</file>

<file path=ppt/tags/tag181.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 name="KSO_WM_TEMPLATE_CATEGORY" val="custom"/>
  <p:tag name="KSO_WM_TEMPLATE_INDEX" val="20202601"/>
</p:tagLst>
</file>

<file path=ppt/tags/tag182.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 name="KSO_WM_TEMPLATE_CATEGORY" val="custom"/>
  <p:tag name="KSO_WM_TEMPLATE_INDEX" val="20202601"/>
</p:tagLst>
</file>

<file path=ppt/tags/tag183.xml><?xml version="1.0" encoding="utf-8"?>
<p:tagLst xmlns:a="http://schemas.openxmlformats.org/drawingml/2006/main" xmlns:r="http://schemas.openxmlformats.org/officeDocument/2006/relationships" xmlns:p="http://schemas.openxmlformats.org/presentationml/2006/main">
  <p:tag name="GENSWF_SLIDE_TITLE" val="2.8 本章小结"/>
  <p:tag name="GENSWF_ADVANCE_TIME" val="0.00"/>
  <p:tag name="ISPRING_SLIDE_INDENT_LEVEL" val="0"/>
  <p:tag name="ISPRING_CUSTOM_TIMING_USED" val="0"/>
  <p:tag name="KSO_WM_TEMPLATE_CATEGORY" val="custom"/>
  <p:tag name="KSO_WM_TEMPLATE_INDEX" val="20202601"/>
</p:tagLst>
</file>

<file path=ppt/tags/tag184.xml><?xml version="1.0" encoding="utf-8"?>
<p:tagLst xmlns:a="http://schemas.openxmlformats.org/drawingml/2006/main" xmlns:r="http://schemas.openxmlformats.org/officeDocument/2006/relationships" xmlns:p="http://schemas.openxmlformats.org/presentationml/2006/main">
  <p:tag name="GENSWF_SLIDE_TITLE" val="作业"/>
  <p:tag name="GENSWF_ADVANCE_TIME" val="0.00"/>
  <p:tag name="ISPRING_SLIDE_INDENT_LEVEL" val="0"/>
  <p:tag name="ISPRING_CUSTOM_TIMING_USED" val="0"/>
  <p:tag name="KSO_WM_TEMPLATE_CATEGORY" val="custom"/>
  <p:tag name="KSO_WM_TEMPLATE_INDEX" val="20202601"/>
</p:tagLst>
</file>

<file path=ppt/tags/tag18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KSO_WM_TEMPLATE_CATEGORY" val="custom"/>
  <p:tag name="KSO_WM_TEMPLATE_INDEX" val="2020260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222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5">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2047</Words>
  <Application>Microsoft Office PowerPoint</Application>
  <PresentationFormat>全屏显示(4:3)</PresentationFormat>
  <Paragraphs>356</Paragraphs>
  <Slides>40</Slides>
  <Notes>34</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40</vt:i4>
      </vt:variant>
    </vt:vector>
  </HeadingPairs>
  <TitlesOfParts>
    <vt:vector size="43" baseType="lpstr">
      <vt:lpstr>2222</vt:lpstr>
      <vt:lpstr>Office 主题​​</vt:lpstr>
      <vt:lpstr>Microsoft Visio 绘图</vt:lpstr>
      <vt:lpstr>Android移动应用基础教程（第2版）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chapter02</dc:title>
  <dc:creator>admin</dc:creator>
  <cp:lastModifiedBy>Windows 用户</cp:lastModifiedBy>
  <cp:revision>707</cp:revision>
  <dcterms:created xsi:type="dcterms:W3CDTF">2015-06-29T07:19:00Z</dcterms:created>
  <dcterms:modified xsi:type="dcterms:W3CDTF">2020-09-03T07:52:09Z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