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4" r:id="rId3"/>
  </p:sldMasterIdLst>
  <p:notesMasterIdLst>
    <p:notesMasterId r:id="rId5"/>
  </p:notesMasterIdLst>
  <p:sldIdLst>
    <p:sldId id="293" r:id="rId4"/>
    <p:sldId id="261" r:id="rId6"/>
    <p:sldId id="262" r:id="rId7"/>
    <p:sldId id="263" r:id="rId8"/>
    <p:sldId id="295" r:id="rId9"/>
    <p:sldId id="297" r:id="rId10"/>
    <p:sldId id="298" r:id="rId11"/>
    <p:sldId id="300" r:id="rId12"/>
    <p:sldId id="301" r:id="rId13"/>
    <p:sldId id="302" r:id="rId14"/>
    <p:sldId id="337" r:id="rId15"/>
    <p:sldId id="265" r:id="rId16"/>
    <p:sldId id="304" r:id="rId17"/>
    <p:sldId id="305" r:id="rId18"/>
    <p:sldId id="306" r:id="rId19"/>
    <p:sldId id="338" r:id="rId20"/>
    <p:sldId id="307" r:id="rId21"/>
    <p:sldId id="308" r:id="rId22"/>
    <p:sldId id="309" r:id="rId23"/>
    <p:sldId id="310" r:id="rId24"/>
    <p:sldId id="314" r:id="rId25"/>
    <p:sldId id="320" r:id="rId26"/>
    <p:sldId id="321" r:id="rId27"/>
    <p:sldId id="322" r:id="rId28"/>
    <p:sldId id="339" r:id="rId29"/>
    <p:sldId id="315" r:id="rId30"/>
    <p:sldId id="325" r:id="rId31"/>
    <p:sldId id="324" r:id="rId32"/>
    <p:sldId id="317" r:id="rId33"/>
    <p:sldId id="318" r:id="rId34"/>
    <p:sldId id="340" r:id="rId35"/>
    <p:sldId id="267" r:id="rId36"/>
    <p:sldId id="269" r:id="rId37"/>
    <p:sldId id="274" r:id="rId38"/>
    <p:sldId id="275" r:id="rId39"/>
    <p:sldId id="276" r:id="rId40"/>
    <p:sldId id="327" r:id="rId41"/>
    <p:sldId id="328" r:id="rId42"/>
    <p:sldId id="329" r:id="rId43"/>
    <p:sldId id="330" r:id="rId44"/>
    <p:sldId id="332" r:id="rId45"/>
    <p:sldId id="333" r:id="rId46"/>
    <p:sldId id="336" r:id="rId47"/>
    <p:sldId id="334" r:id="rId48"/>
    <p:sldId id="335" r:id="rId49"/>
    <p:sldId id="287" r:id="rId50"/>
    <p:sldId id="291" r:id="rId51"/>
    <p:sldId id="294" r:id="rId52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gs" Target="tags/tag193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5027B-0CDA-4B8B-9D5A-0F5A01172C8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58C89D1-344C-4CB0-A7EB-A76F4CA71037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</a:rPr>
            <a:t>当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D651A83B-268C-42BF-AB01-FFEBFBB34C20}" cxnId="{03A953DE-263E-45E0-A634-34358C0FFE33}" type="parTrans">
      <dgm:prSet/>
      <dgm:spPr/>
      <dgm:t>
        <a:bodyPr/>
        <a:lstStyle/>
        <a:p>
          <a:endParaRPr lang="zh-CN" altLang="en-US"/>
        </a:p>
      </dgm:t>
    </dgm:pt>
    <dgm:pt modelId="{34C03345-9D27-4C5B-B1D1-1A0CBE78F7F6}" cxnId="{03A953DE-263E-45E0-A634-34358C0FFE33}" type="sibTrans">
      <dgm:prSet/>
      <dgm:spPr/>
      <dgm:t>
        <a:bodyPr/>
        <a:lstStyle/>
        <a:p>
          <a:endParaRPr lang="zh-CN" altLang="en-US"/>
        </a:p>
      </dgm:t>
    </dgm:pt>
    <dgm:pt modelId="{DC580ED1-A5F1-4E4B-A5B5-B4986C315AE8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2086D-3BD5-43BC-A5C6-DB21A6F453E8}" cxnId="{6DC7CB80-15C7-4E38-B7E0-00BE3AB99011}" type="parTrans">
      <dgm:prSet/>
      <dgm:spPr/>
      <dgm:t>
        <a:bodyPr/>
        <a:lstStyle/>
        <a:p>
          <a:endParaRPr lang="zh-CN" altLang="en-US"/>
        </a:p>
      </dgm:t>
    </dgm:pt>
    <dgm:pt modelId="{491B9E90-3DD4-404E-8F6A-22B7881B02BE}" cxnId="{6DC7CB80-15C7-4E38-B7E0-00BE3AB99011}" type="sibTrans">
      <dgm:prSet/>
      <dgm:spPr/>
      <dgm:t>
        <a:bodyPr/>
        <a:lstStyle/>
        <a:p>
          <a:endParaRPr lang="zh-CN" altLang="en-US"/>
        </a:p>
      </dgm:t>
    </dgm:pt>
    <dgm:pt modelId="{515011C8-C764-4BDF-A1AD-CCF59267565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将被清理出内存。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5C55AABF-C94F-439B-AAE2-7007ECC91357}" cxnId="{B9A166F5-B092-4623-80D5-B7E7C607AB00}" type="parTrans">
      <dgm:prSet/>
      <dgm:spPr/>
      <dgm:t>
        <a:bodyPr/>
        <a:lstStyle/>
        <a:p>
          <a:endParaRPr lang="zh-CN" altLang="en-US"/>
        </a:p>
      </dgm:t>
    </dgm:pt>
    <dgm:pt modelId="{02D0686A-DF73-4B92-8154-4EC817D83FF0}" cxnId="{B9A166F5-B092-4623-80D5-B7E7C607AB00}" type="sibTrans">
      <dgm:prSet/>
      <dgm:spPr/>
      <dgm:t>
        <a:bodyPr/>
        <a:lstStyle/>
        <a:p>
          <a:endParaRPr lang="zh-CN" altLang="en-US"/>
        </a:p>
      </dgm:t>
    </dgm:pt>
    <dgm:pt modelId="{E538DF75-04B1-480A-A55F-BA7A2C158F5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C626020E-E5D1-4630-B426-D9383BF83AA6}" cxnId="{A77D3641-394A-4D5C-AFBF-E4780B0A525B}" type="parTrans">
      <dgm:prSet/>
      <dgm:spPr/>
      <dgm:t>
        <a:bodyPr/>
        <a:lstStyle/>
        <a:p>
          <a:endParaRPr lang="zh-CN" altLang="en-US"/>
        </a:p>
      </dgm:t>
    </dgm:pt>
    <dgm:pt modelId="{F683EEAD-F5B0-4C6E-9873-9E37704290CE}" cxnId="{A77D3641-394A-4D5C-AFBF-E4780B0A525B}" type="sibTrans">
      <dgm:prSet/>
      <dgm:spPr/>
      <dgm:t>
        <a:bodyPr/>
        <a:lstStyle/>
        <a:p>
          <a:endParaRPr lang="zh-CN" altLang="en-US"/>
        </a:p>
      </dgm:t>
    </dgm:pt>
    <dgm:pt modelId="{0045D4DA-F50E-496D-91EB-38ABAFCB9A3A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dirty="0" smtClean="0">
              <a:solidFill>
                <a:schemeClr val="bg1"/>
              </a:solidFill>
            </a:rPr>
            <a:t>仍然可见，但无法获取焦点，用户对他操作没有响应。</a:t>
          </a:r>
          <a:endParaRPr lang="zh-CN" altLang="en-US" sz="1400" b="1" dirty="0">
            <a:solidFill>
              <a:schemeClr val="bg1"/>
            </a:solidFill>
          </a:endParaRPr>
        </a:p>
      </dgm:t>
    </dgm:pt>
    <dgm:pt modelId="{DE7A7462-5FFA-4D51-B2DE-92BE935EC7DC}" cxnId="{B6FC5A07-E443-4C93-B2A1-F9D0EB355D38}" type="parTrans">
      <dgm:prSet/>
      <dgm:spPr/>
      <dgm:t>
        <a:bodyPr/>
        <a:lstStyle/>
        <a:p>
          <a:endParaRPr lang="zh-CN" altLang="en-US"/>
        </a:p>
      </dgm:t>
    </dgm:pt>
    <dgm:pt modelId="{4F22F42F-F374-42AF-A66F-703DAFF71729}" cxnId="{B6FC5A07-E443-4C93-B2A1-F9D0EB355D38}" type="sibTrans">
      <dgm:prSet/>
      <dgm:spPr/>
      <dgm:t>
        <a:bodyPr/>
        <a:lstStyle/>
        <a:p>
          <a:endParaRPr lang="zh-CN" altLang="en-US"/>
        </a:p>
      </dgm:t>
    </dgm:pt>
    <dgm:pt modelId="{0C7F0E25-CF18-48A6-9292-18EAC5BEA54D}" type="pres">
      <dgm:prSet presAssocID="{D715027B-0CDA-4B8B-9D5A-0F5A01172C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89586A7-57DC-4473-80EC-8F28B7196E96}" type="pres">
      <dgm:prSet presAssocID="{D715027B-0CDA-4B8B-9D5A-0F5A01172C88}" presName="Name1" presStyleCnt="0"/>
      <dgm:spPr/>
    </dgm:pt>
    <dgm:pt modelId="{A0A73FE8-4217-4F56-BCB6-CB060FF8DE07}" type="pres">
      <dgm:prSet presAssocID="{D715027B-0CDA-4B8B-9D5A-0F5A01172C88}" presName="cycle" presStyleCnt="0"/>
      <dgm:spPr/>
    </dgm:pt>
    <dgm:pt modelId="{B69CFAEA-5E33-4E5F-A044-7EACA527FAE9}" type="pres">
      <dgm:prSet presAssocID="{D715027B-0CDA-4B8B-9D5A-0F5A01172C88}" presName="srcNode" presStyleLbl="node1" presStyleIdx="0" presStyleCnt="5"/>
      <dgm:spPr/>
    </dgm:pt>
    <dgm:pt modelId="{4BB5A2E4-59BB-418F-80CE-A9C729A62100}" type="pres">
      <dgm:prSet presAssocID="{D715027B-0CDA-4B8B-9D5A-0F5A01172C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86DA95A-0C4F-4A38-AD5F-1EAF68D7B059}" type="pres">
      <dgm:prSet presAssocID="{D715027B-0CDA-4B8B-9D5A-0F5A01172C88}" presName="extraNode" presStyleLbl="node1" presStyleIdx="0" presStyleCnt="5"/>
      <dgm:spPr/>
    </dgm:pt>
    <dgm:pt modelId="{02205FD1-4238-4C7A-A1E6-CFC8AF333F4E}" type="pres">
      <dgm:prSet presAssocID="{D715027B-0CDA-4B8B-9D5A-0F5A01172C88}" presName="dstNode" presStyleLbl="node1" presStyleIdx="0" presStyleCnt="5"/>
      <dgm:spPr/>
    </dgm:pt>
    <dgm:pt modelId="{49632F51-4E9C-49BC-9F76-9A039C67D278}" type="pres">
      <dgm:prSet presAssocID="{A58C89D1-344C-4CB0-A7EB-A76F4CA7103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5255B-E3DD-4792-9675-FB478375F761}" type="pres">
      <dgm:prSet presAssocID="{A58C89D1-344C-4CB0-A7EB-A76F4CA71037}" presName="accent_1" presStyleCnt="0"/>
      <dgm:spPr/>
    </dgm:pt>
    <dgm:pt modelId="{386798BF-1CEA-4A77-985A-44AF79F94B3B}" type="pres">
      <dgm:prSet presAssocID="{A58C89D1-344C-4CB0-A7EB-A76F4CA71037}" presName="accentRepeatNode" presStyleLbl="solidFgAcc1" presStyleIdx="0" presStyleCnt="5"/>
      <dgm:spPr/>
    </dgm:pt>
    <dgm:pt modelId="{AE4519EB-0B17-4566-8388-3D0492133B15}" type="pres">
      <dgm:prSet presAssocID="{E538DF75-04B1-480A-A55F-BA7A2C158F5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4F1-6021-4C82-9D6F-B3A26F6E9940}" type="pres">
      <dgm:prSet presAssocID="{E538DF75-04B1-480A-A55F-BA7A2C158F5B}" presName="accent_2" presStyleCnt="0"/>
      <dgm:spPr/>
    </dgm:pt>
    <dgm:pt modelId="{831626E0-D564-4F02-9D9E-7F06699F9A17}" type="pres">
      <dgm:prSet presAssocID="{E538DF75-04B1-480A-A55F-BA7A2C158F5B}" presName="accentRepeatNode" presStyleLbl="solidFgAcc1" presStyleIdx="1" presStyleCnt="5"/>
      <dgm:spPr/>
    </dgm:pt>
    <dgm:pt modelId="{2913357B-483F-4A15-9689-A99F16D0B368}" type="pres">
      <dgm:prSet presAssocID="{0045D4DA-F50E-496D-91EB-38ABAFCB9A3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96D83-C41C-4840-8ECC-69E249B79F52}" type="pres">
      <dgm:prSet presAssocID="{0045D4DA-F50E-496D-91EB-38ABAFCB9A3A}" presName="accent_3" presStyleCnt="0"/>
      <dgm:spPr/>
    </dgm:pt>
    <dgm:pt modelId="{983A9D36-F1A8-49EE-809C-C88A02C3673E}" type="pres">
      <dgm:prSet presAssocID="{0045D4DA-F50E-496D-91EB-38ABAFCB9A3A}" presName="accentRepeatNode" presStyleLbl="solidFgAcc1" presStyleIdx="2" presStyleCnt="5"/>
      <dgm:spPr/>
    </dgm:pt>
    <dgm:pt modelId="{8ACF991D-A5D7-44DC-93B1-96BB660213DB}" type="pres">
      <dgm:prSet presAssocID="{DC580ED1-A5F1-4E4B-A5B5-B4986C315AE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40263-4939-44B5-AA3B-8796EC4BB9F6}" type="pres">
      <dgm:prSet presAssocID="{DC580ED1-A5F1-4E4B-A5B5-B4986C315AE8}" presName="accent_4" presStyleCnt="0"/>
      <dgm:spPr/>
    </dgm:pt>
    <dgm:pt modelId="{F354E9CB-EF9C-4D86-A8C0-6167510692B9}" type="pres">
      <dgm:prSet presAssocID="{DC580ED1-A5F1-4E4B-A5B5-B4986C315AE8}" presName="accentRepeatNode" presStyleLbl="solidFgAcc1" presStyleIdx="3" presStyleCnt="5"/>
      <dgm:spPr/>
    </dgm:pt>
    <dgm:pt modelId="{2F28DF9A-B6A5-47C6-B50A-2B72213A34D5}" type="pres">
      <dgm:prSet presAssocID="{515011C8-C764-4BDF-A1AD-CCF59267565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ED67F-64F2-48F0-85C9-799F05BB1AA0}" type="pres">
      <dgm:prSet presAssocID="{515011C8-C764-4BDF-A1AD-CCF59267565B}" presName="accent_5" presStyleCnt="0"/>
      <dgm:spPr/>
    </dgm:pt>
    <dgm:pt modelId="{83E59164-62D4-4033-841B-0BC24EDCEA86}" type="pres">
      <dgm:prSet presAssocID="{515011C8-C764-4BDF-A1AD-CCF59267565B}" presName="accentRepeatNode" presStyleLbl="solidFgAcc1" presStyleIdx="4" presStyleCnt="5"/>
      <dgm:spPr/>
    </dgm:pt>
  </dgm:ptLst>
  <dgm:cxnLst>
    <dgm:cxn modelId="{2BA2FECD-9829-4518-A1B9-680BE2D4E7F4}" type="presOf" srcId="{DC580ED1-A5F1-4E4B-A5B5-B4986C315AE8}" destId="{8ACF991D-A5D7-44DC-93B1-96BB660213DB}" srcOrd="0" destOrd="0" presId="urn:microsoft.com/office/officeart/2008/layout/VerticalCurvedList"/>
    <dgm:cxn modelId="{1E97F70E-28CA-4B19-BAFC-A82A34D4F967}" type="presOf" srcId="{D715027B-0CDA-4B8B-9D5A-0F5A01172C88}" destId="{0C7F0E25-CF18-48A6-9292-18EAC5BEA54D}" srcOrd="0" destOrd="0" presId="urn:microsoft.com/office/officeart/2008/layout/VerticalCurvedList"/>
    <dgm:cxn modelId="{03A953DE-263E-45E0-A634-34358C0FFE33}" srcId="{D715027B-0CDA-4B8B-9D5A-0F5A01172C88}" destId="{A58C89D1-344C-4CB0-A7EB-A76F4CA71037}" srcOrd="0" destOrd="0" parTransId="{D651A83B-268C-42BF-AB01-FFEBFBB34C20}" sibTransId="{34C03345-9D27-4C5B-B1D1-1A0CBE78F7F6}"/>
    <dgm:cxn modelId="{FB0445AD-EDDB-4B96-855D-E6F0179096CE}" type="presOf" srcId="{E538DF75-04B1-480A-A55F-BA7A2C158F5B}" destId="{AE4519EB-0B17-4566-8388-3D0492133B15}" srcOrd="0" destOrd="0" presId="urn:microsoft.com/office/officeart/2008/layout/VerticalCurvedList"/>
    <dgm:cxn modelId="{B9A166F5-B092-4623-80D5-B7E7C607AB00}" srcId="{D715027B-0CDA-4B8B-9D5A-0F5A01172C88}" destId="{515011C8-C764-4BDF-A1AD-CCF59267565B}" srcOrd="4" destOrd="0" parTransId="{5C55AABF-C94F-439B-AAE2-7007ECC91357}" sibTransId="{02D0686A-DF73-4B92-8154-4EC817D83FF0}"/>
    <dgm:cxn modelId="{B6FC5A07-E443-4C93-B2A1-F9D0EB355D38}" srcId="{D715027B-0CDA-4B8B-9D5A-0F5A01172C88}" destId="{0045D4DA-F50E-496D-91EB-38ABAFCB9A3A}" srcOrd="2" destOrd="0" parTransId="{DE7A7462-5FFA-4D51-B2DE-92BE935EC7DC}" sibTransId="{4F22F42F-F374-42AF-A66F-703DAFF71729}"/>
    <dgm:cxn modelId="{A77D3641-394A-4D5C-AFBF-E4780B0A525B}" srcId="{D715027B-0CDA-4B8B-9D5A-0F5A01172C88}" destId="{E538DF75-04B1-480A-A55F-BA7A2C158F5B}" srcOrd="1" destOrd="0" parTransId="{C626020E-E5D1-4630-B426-D9383BF83AA6}" sibTransId="{F683EEAD-F5B0-4C6E-9873-9E37704290CE}"/>
    <dgm:cxn modelId="{19BF9E29-E08B-4CA1-A538-81903AA05AAB}" type="presOf" srcId="{A58C89D1-344C-4CB0-A7EB-A76F4CA71037}" destId="{49632F51-4E9C-49BC-9F76-9A039C67D278}" srcOrd="0" destOrd="0" presId="urn:microsoft.com/office/officeart/2008/layout/VerticalCurvedList"/>
    <dgm:cxn modelId="{6DC7CB80-15C7-4E38-B7E0-00BE3AB99011}" srcId="{D715027B-0CDA-4B8B-9D5A-0F5A01172C88}" destId="{DC580ED1-A5F1-4E4B-A5B5-B4986C315AE8}" srcOrd="3" destOrd="0" parTransId="{3782086D-3BD5-43BC-A5C6-DB21A6F453E8}" sibTransId="{491B9E90-3DD4-404E-8F6A-22B7881B02BE}"/>
    <dgm:cxn modelId="{6834D5E2-DF03-4BD3-9CFE-9181564B7534}" type="presOf" srcId="{515011C8-C764-4BDF-A1AD-CCF59267565B}" destId="{2F28DF9A-B6A5-47C6-B50A-2B72213A34D5}" srcOrd="0" destOrd="0" presId="urn:microsoft.com/office/officeart/2008/layout/VerticalCurvedList"/>
    <dgm:cxn modelId="{C0FBCC77-C8F5-4E8A-B694-1AD1EF759ABC}" type="presOf" srcId="{34C03345-9D27-4C5B-B1D1-1A0CBE78F7F6}" destId="{4BB5A2E4-59BB-418F-80CE-A9C729A62100}" srcOrd="0" destOrd="0" presId="urn:microsoft.com/office/officeart/2008/layout/VerticalCurvedList"/>
    <dgm:cxn modelId="{DC73B1E9-789F-4738-9340-2F40DD2549BE}" type="presOf" srcId="{0045D4DA-F50E-496D-91EB-38ABAFCB9A3A}" destId="{2913357B-483F-4A15-9689-A99F16D0B368}" srcOrd="0" destOrd="0" presId="urn:microsoft.com/office/officeart/2008/layout/VerticalCurvedList"/>
    <dgm:cxn modelId="{D7BEBE68-778F-4BBA-B684-701472A05F6F}" type="presParOf" srcId="{0C7F0E25-CF18-48A6-9292-18EAC5BEA54D}" destId="{889586A7-57DC-4473-80EC-8F28B7196E96}" srcOrd="0" destOrd="0" presId="urn:microsoft.com/office/officeart/2008/layout/VerticalCurvedList"/>
    <dgm:cxn modelId="{6AE28EF7-8510-4EA6-B1DC-D94C5D3D8067}" type="presParOf" srcId="{889586A7-57DC-4473-80EC-8F28B7196E96}" destId="{A0A73FE8-4217-4F56-BCB6-CB060FF8DE07}" srcOrd="0" destOrd="0" presId="urn:microsoft.com/office/officeart/2008/layout/VerticalCurvedList"/>
    <dgm:cxn modelId="{3F14FD85-F3DC-4A09-9864-9890B87D0711}" type="presParOf" srcId="{A0A73FE8-4217-4F56-BCB6-CB060FF8DE07}" destId="{B69CFAEA-5E33-4E5F-A044-7EACA527FAE9}" srcOrd="0" destOrd="0" presId="urn:microsoft.com/office/officeart/2008/layout/VerticalCurvedList"/>
    <dgm:cxn modelId="{F1A24862-0C9B-4285-9B63-C69FC29C88A5}" type="presParOf" srcId="{A0A73FE8-4217-4F56-BCB6-CB060FF8DE07}" destId="{4BB5A2E4-59BB-418F-80CE-A9C729A62100}" srcOrd="1" destOrd="0" presId="urn:microsoft.com/office/officeart/2008/layout/VerticalCurvedList"/>
    <dgm:cxn modelId="{E6C472F6-92AA-4953-8FA1-B2482C423216}" type="presParOf" srcId="{A0A73FE8-4217-4F56-BCB6-CB060FF8DE07}" destId="{286DA95A-0C4F-4A38-AD5F-1EAF68D7B059}" srcOrd="2" destOrd="0" presId="urn:microsoft.com/office/officeart/2008/layout/VerticalCurvedList"/>
    <dgm:cxn modelId="{5C3A6FBB-2169-4AA8-9DC9-CB16030A9D78}" type="presParOf" srcId="{A0A73FE8-4217-4F56-BCB6-CB060FF8DE07}" destId="{02205FD1-4238-4C7A-A1E6-CFC8AF333F4E}" srcOrd="3" destOrd="0" presId="urn:microsoft.com/office/officeart/2008/layout/VerticalCurvedList"/>
    <dgm:cxn modelId="{B4CD22F9-87EB-486D-AB6F-D633018ACF32}" type="presParOf" srcId="{889586A7-57DC-4473-80EC-8F28B7196E96}" destId="{49632F51-4E9C-49BC-9F76-9A039C67D278}" srcOrd="1" destOrd="0" presId="urn:microsoft.com/office/officeart/2008/layout/VerticalCurvedList"/>
    <dgm:cxn modelId="{B0328F8B-C8E4-4ADD-B938-E088A0997A30}" type="presParOf" srcId="{889586A7-57DC-4473-80EC-8F28B7196E96}" destId="{0965255B-E3DD-4792-9675-FB478375F761}" srcOrd="2" destOrd="0" presId="urn:microsoft.com/office/officeart/2008/layout/VerticalCurvedList"/>
    <dgm:cxn modelId="{3DB2948F-CA04-4860-A6E4-FAF9029A77E8}" type="presParOf" srcId="{0965255B-E3DD-4792-9675-FB478375F761}" destId="{386798BF-1CEA-4A77-985A-44AF79F94B3B}" srcOrd="0" destOrd="0" presId="urn:microsoft.com/office/officeart/2008/layout/VerticalCurvedList"/>
    <dgm:cxn modelId="{93BA56B5-39CC-4E88-A02F-AABA5B102C3B}" type="presParOf" srcId="{889586A7-57DC-4473-80EC-8F28B7196E96}" destId="{AE4519EB-0B17-4566-8388-3D0492133B15}" srcOrd="3" destOrd="0" presId="urn:microsoft.com/office/officeart/2008/layout/VerticalCurvedList"/>
    <dgm:cxn modelId="{087D3552-9ABC-4E4E-94FB-52E3F3B8001A}" type="presParOf" srcId="{889586A7-57DC-4473-80EC-8F28B7196E96}" destId="{DB2524F1-6021-4C82-9D6F-B3A26F6E9940}" srcOrd="4" destOrd="0" presId="urn:microsoft.com/office/officeart/2008/layout/VerticalCurvedList"/>
    <dgm:cxn modelId="{54ACDFC3-943F-4A41-A4F7-0F0FEFC05205}" type="presParOf" srcId="{DB2524F1-6021-4C82-9D6F-B3A26F6E9940}" destId="{831626E0-D564-4F02-9D9E-7F06699F9A17}" srcOrd="0" destOrd="0" presId="urn:microsoft.com/office/officeart/2008/layout/VerticalCurvedList"/>
    <dgm:cxn modelId="{FE70566F-A6FB-4A4A-AD9A-1A70F107FA73}" type="presParOf" srcId="{889586A7-57DC-4473-80EC-8F28B7196E96}" destId="{2913357B-483F-4A15-9689-A99F16D0B368}" srcOrd="5" destOrd="0" presId="urn:microsoft.com/office/officeart/2008/layout/VerticalCurvedList"/>
    <dgm:cxn modelId="{FE5EB51E-48D6-4D35-8976-584CD80A8D53}" type="presParOf" srcId="{889586A7-57DC-4473-80EC-8F28B7196E96}" destId="{74396D83-C41C-4840-8ECC-69E249B79F52}" srcOrd="6" destOrd="0" presId="urn:microsoft.com/office/officeart/2008/layout/VerticalCurvedList"/>
    <dgm:cxn modelId="{3C4D121A-E238-41AE-95A4-EDC21F751196}" type="presParOf" srcId="{74396D83-C41C-4840-8ECC-69E249B79F52}" destId="{983A9D36-F1A8-49EE-809C-C88A02C3673E}" srcOrd="0" destOrd="0" presId="urn:microsoft.com/office/officeart/2008/layout/VerticalCurvedList"/>
    <dgm:cxn modelId="{8337AFB7-962B-41DF-804F-6F44A40DE8C2}" type="presParOf" srcId="{889586A7-57DC-4473-80EC-8F28B7196E96}" destId="{8ACF991D-A5D7-44DC-93B1-96BB660213DB}" srcOrd="7" destOrd="0" presId="urn:microsoft.com/office/officeart/2008/layout/VerticalCurvedList"/>
    <dgm:cxn modelId="{441AD4BA-0C24-420F-977A-8DE6E5D2B67D}" type="presParOf" srcId="{889586A7-57DC-4473-80EC-8F28B7196E96}" destId="{0AF40263-4939-44B5-AA3B-8796EC4BB9F6}" srcOrd="8" destOrd="0" presId="urn:microsoft.com/office/officeart/2008/layout/VerticalCurvedList"/>
    <dgm:cxn modelId="{D0421432-2151-45C8-858C-5D1876F9792B}" type="presParOf" srcId="{0AF40263-4939-44B5-AA3B-8796EC4BB9F6}" destId="{F354E9CB-EF9C-4D86-A8C0-6167510692B9}" srcOrd="0" destOrd="0" presId="urn:microsoft.com/office/officeart/2008/layout/VerticalCurvedList"/>
    <dgm:cxn modelId="{80A4F573-001F-4999-9BB0-62D567BF19B9}" type="presParOf" srcId="{889586A7-57DC-4473-80EC-8F28B7196E96}" destId="{2F28DF9A-B6A5-47C6-B50A-2B72213A34D5}" srcOrd="9" destOrd="0" presId="urn:microsoft.com/office/officeart/2008/layout/VerticalCurvedList"/>
    <dgm:cxn modelId="{956AFE6A-AF97-450A-8E62-FA8147039597}" type="presParOf" srcId="{889586A7-57DC-4473-80EC-8F28B7196E96}" destId="{57AED67F-64F2-48F0-85C9-799F05BB1AA0}" srcOrd="10" destOrd="0" presId="urn:microsoft.com/office/officeart/2008/layout/VerticalCurvedList"/>
    <dgm:cxn modelId="{B5358E1F-4776-48C8-BA6C-F3B03EC1F388}" type="presParOf" srcId="{57AED67F-64F2-48F0-85C9-799F05BB1AA0}" destId="{83E59164-62D4-4033-841B-0BC24EDCEA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A2E4-59BB-418F-80CE-A9C729A62100}">
      <dsp:nvSpPr>
        <dsp:cNvPr id="0" name=""/>
        <dsp:cNvSpPr/>
      </dsp:nvSpPr>
      <dsp:spPr>
        <a:xfrm>
          <a:off x="-4232764" y="-649439"/>
          <a:ext cx="5043295" cy="5043295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32F51-4E9C-49BC-9F76-9A039C67D278}">
      <dsp:nvSpPr>
        <dsp:cNvPr id="0" name=""/>
        <dsp:cNvSpPr/>
      </dsp:nvSpPr>
      <dsp:spPr>
        <a:xfrm>
          <a:off x="355006" y="233951"/>
          <a:ext cx="6507622" cy="468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</a:rPr>
            <a:t>当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启动之后便会进入下一状态。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233951"/>
        <a:ext cx="6507622" cy="468201"/>
      </dsp:txXfrm>
    </dsp:sp>
    <dsp:sp modelId="{386798BF-1CEA-4A77-985A-44AF79F94B3B}">
      <dsp:nvSpPr>
        <dsp:cNvPr id="0" name=""/>
        <dsp:cNvSpPr/>
      </dsp:nvSpPr>
      <dsp:spPr>
        <a:xfrm>
          <a:off x="62380" y="175425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19EB-0B17-4566-8388-3D0492133B15}">
      <dsp:nvSpPr>
        <dsp:cNvPr id="0" name=""/>
        <dsp:cNvSpPr/>
      </dsp:nvSpPr>
      <dsp:spPr>
        <a:xfrm>
          <a:off x="690506" y="936029"/>
          <a:ext cx="6172122" cy="468201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处于屏幕最前端，可与用户进行交互。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690506" y="936029"/>
        <a:ext cx="6172122" cy="468201"/>
      </dsp:txXfrm>
    </dsp:sp>
    <dsp:sp modelId="{831626E0-D564-4F02-9D9E-7F06699F9A17}">
      <dsp:nvSpPr>
        <dsp:cNvPr id="0" name=""/>
        <dsp:cNvSpPr/>
      </dsp:nvSpPr>
      <dsp:spPr>
        <a:xfrm>
          <a:off x="397880" y="877503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3357B-483F-4A15-9689-A99F16D0B368}">
      <dsp:nvSpPr>
        <dsp:cNvPr id="0" name=""/>
        <dsp:cNvSpPr/>
      </dsp:nvSpPr>
      <dsp:spPr>
        <a:xfrm>
          <a:off x="793477" y="1638107"/>
          <a:ext cx="6069151" cy="468201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kern="1200" dirty="0" smtClean="0">
              <a:solidFill>
                <a:schemeClr val="bg1"/>
              </a:solidFill>
            </a:rPr>
            <a:t>仍然可见，但无法获取焦点，用户对他操作没有响应。</a:t>
          </a:r>
          <a:endParaRPr lang="zh-CN" altLang="en-US" sz="1400" b="1" kern="1200" dirty="0">
            <a:solidFill>
              <a:schemeClr val="bg1"/>
            </a:solidFill>
          </a:endParaRPr>
        </a:p>
      </dsp:txBody>
      <dsp:txXfrm>
        <a:off x="793477" y="1638107"/>
        <a:ext cx="6069151" cy="468201"/>
      </dsp:txXfrm>
    </dsp:sp>
    <dsp:sp modelId="{983A9D36-F1A8-49EE-809C-C88A02C3673E}">
      <dsp:nvSpPr>
        <dsp:cNvPr id="0" name=""/>
        <dsp:cNvSpPr/>
      </dsp:nvSpPr>
      <dsp:spPr>
        <a:xfrm>
          <a:off x="500851" y="1579581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991D-A5D7-44DC-93B1-96BB660213DB}">
      <dsp:nvSpPr>
        <dsp:cNvPr id="0" name=""/>
        <dsp:cNvSpPr/>
      </dsp:nvSpPr>
      <dsp:spPr>
        <a:xfrm>
          <a:off x="690506" y="2340185"/>
          <a:ext cx="6172122" cy="468201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506" y="2340185"/>
        <a:ext cx="6172122" cy="468201"/>
      </dsp:txXfrm>
    </dsp:sp>
    <dsp:sp modelId="{F354E9CB-EF9C-4D86-A8C0-6167510692B9}">
      <dsp:nvSpPr>
        <dsp:cNvPr id="0" name=""/>
        <dsp:cNvSpPr/>
      </dsp:nvSpPr>
      <dsp:spPr>
        <a:xfrm>
          <a:off x="397880" y="2281659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DF9A-B6A5-47C6-B50A-2B72213A34D5}">
      <dsp:nvSpPr>
        <dsp:cNvPr id="0" name=""/>
        <dsp:cNvSpPr/>
      </dsp:nvSpPr>
      <dsp:spPr>
        <a:xfrm>
          <a:off x="355006" y="3042263"/>
          <a:ext cx="6507622" cy="468201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 smtClean="0">
              <a:solidFill>
                <a:schemeClr val="bg1"/>
              </a:solidFill>
            </a:rPr>
            <a:t>将被清理出内存。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55006" y="3042263"/>
        <a:ext cx="6507622" cy="468201"/>
      </dsp:txXfrm>
    </dsp:sp>
    <dsp:sp modelId="{83E59164-62D4-4033-841B-0BC24EDCEA86}">
      <dsp:nvSpPr>
        <dsp:cNvPr id="0" name=""/>
        <dsp:cNvSpPr/>
      </dsp:nvSpPr>
      <dsp:spPr>
        <a:xfrm>
          <a:off x="62380" y="2983737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C421D-1262-4B22-A3B8-236D9D2769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image" Target="../media/image4.jpeg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3" Type="http://schemas.openxmlformats.org/officeDocument/2006/relationships/theme" Target="../theme/theme2.xml"/><Relationship Id="rId72" Type="http://schemas.openxmlformats.org/officeDocument/2006/relationships/tags" Target="../tags/tag144.xml"/><Relationship Id="rId71" Type="http://schemas.openxmlformats.org/officeDocument/2006/relationships/tags" Target="../tags/tag143.xml"/><Relationship Id="rId70" Type="http://schemas.openxmlformats.org/officeDocument/2006/relationships/tags" Target="../tags/tag142.xml"/><Relationship Id="rId7" Type="http://schemas.openxmlformats.org/officeDocument/2006/relationships/slideLayout" Target="../slideLayouts/slideLayout42.xml"/><Relationship Id="rId69" Type="http://schemas.openxmlformats.org/officeDocument/2006/relationships/tags" Target="../tags/tag141.xml"/><Relationship Id="rId68" Type="http://schemas.openxmlformats.org/officeDocument/2006/relationships/tags" Target="../tags/tag140.xml"/><Relationship Id="rId67" Type="http://schemas.openxmlformats.org/officeDocument/2006/relationships/tags" Target="../tags/tag139.xml"/><Relationship Id="rId66" Type="http://schemas.openxmlformats.org/officeDocument/2006/relationships/slideLayout" Target="../slideLayouts/slideLayout101.xml"/><Relationship Id="rId65" Type="http://schemas.openxmlformats.org/officeDocument/2006/relationships/slideLayout" Target="../slideLayouts/slideLayout100.xml"/><Relationship Id="rId64" Type="http://schemas.openxmlformats.org/officeDocument/2006/relationships/slideLayout" Target="../slideLayouts/slideLayout99.xml"/><Relationship Id="rId63" Type="http://schemas.openxmlformats.org/officeDocument/2006/relationships/slideLayout" Target="../slideLayouts/slideLayout98.xml"/><Relationship Id="rId62" Type="http://schemas.openxmlformats.org/officeDocument/2006/relationships/slideLayout" Target="../slideLayouts/slideLayout97.xml"/><Relationship Id="rId61" Type="http://schemas.openxmlformats.org/officeDocument/2006/relationships/slideLayout" Target="../slideLayouts/slideLayout96.xml"/><Relationship Id="rId60" Type="http://schemas.openxmlformats.org/officeDocument/2006/relationships/slideLayout" Target="../slideLayouts/slideLayout95.xml"/><Relationship Id="rId6" Type="http://schemas.openxmlformats.org/officeDocument/2006/relationships/slideLayout" Target="../slideLayouts/slideLayout41.xml"/><Relationship Id="rId59" Type="http://schemas.openxmlformats.org/officeDocument/2006/relationships/slideLayout" Target="../slideLayouts/slideLayout94.xml"/><Relationship Id="rId58" Type="http://schemas.openxmlformats.org/officeDocument/2006/relationships/slideLayout" Target="../slideLayouts/slideLayout93.xml"/><Relationship Id="rId57" Type="http://schemas.openxmlformats.org/officeDocument/2006/relationships/slideLayout" Target="../slideLayouts/slideLayout92.xml"/><Relationship Id="rId56" Type="http://schemas.openxmlformats.org/officeDocument/2006/relationships/slideLayout" Target="../slideLayouts/slideLayout91.xml"/><Relationship Id="rId55" Type="http://schemas.openxmlformats.org/officeDocument/2006/relationships/slideLayout" Target="../slideLayouts/slideLayout90.xml"/><Relationship Id="rId54" Type="http://schemas.openxmlformats.org/officeDocument/2006/relationships/slideLayout" Target="../slideLayouts/slideLayout89.xml"/><Relationship Id="rId53" Type="http://schemas.openxmlformats.org/officeDocument/2006/relationships/slideLayout" Target="../slideLayouts/slideLayout88.xml"/><Relationship Id="rId52" Type="http://schemas.openxmlformats.org/officeDocument/2006/relationships/slideLayout" Target="../slideLayouts/slideLayout87.xml"/><Relationship Id="rId51" Type="http://schemas.openxmlformats.org/officeDocument/2006/relationships/slideLayout" Target="../slideLayouts/slideLayout86.xml"/><Relationship Id="rId50" Type="http://schemas.openxmlformats.org/officeDocument/2006/relationships/slideLayout" Target="../slideLayouts/slideLayout85.xml"/><Relationship Id="rId5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84.xml"/><Relationship Id="rId48" Type="http://schemas.openxmlformats.org/officeDocument/2006/relationships/slideLayout" Target="../slideLayouts/slideLayout83.xml"/><Relationship Id="rId47" Type="http://schemas.openxmlformats.org/officeDocument/2006/relationships/slideLayout" Target="../slideLayouts/slideLayout82.xml"/><Relationship Id="rId46" Type="http://schemas.openxmlformats.org/officeDocument/2006/relationships/slideLayout" Target="../slideLayouts/slideLayout81.xml"/><Relationship Id="rId45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79.xml"/><Relationship Id="rId43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76.xml"/><Relationship Id="rId4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3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7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8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9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0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1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7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  <p:sldLayoutId id="2147483743" r:id="rId59"/>
    <p:sldLayoutId id="2147483744" r:id="rId60"/>
    <p:sldLayoutId id="2147483745" r:id="rId61"/>
    <p:sldLayoutId id="2147483746" r:id="rId62"/>
    <p:sldLayoutId id="2147483747" r:id="rId63"/>
    <p:sldLayoutId id="2147483748" r:id="rId64"/>
    <p:sldLayoutId id="2147483749" r:id="rId65"/>
    <p:sldLayoutId id="2147483750" r:id="rId66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6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2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1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0.xml"/><Relationship Id="rId3" Type="http://schemas.openxmlformats.org/officeDocument/2006/relationships/tags" Target="../tags/tag156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9.xml"/><Relationship Id="rId2" Type="http://schemas.openxmlformats.org/officeDocument/2006/relationships/tags" Target="../tags/tag15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8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7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6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4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3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0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2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1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0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6.xml"/><Relationship Id="rId2" Type="http://schemas.openxmlformats.org/officeDocument/2006/relationships/tags" Target="../tags/tag170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3.xml"/><Relationship Id="rId4" Type="http://schemas.openxmlformats.org/officeDocument/2006/relationships/tags" Target="../tags/tag17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9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2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7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7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8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64.xml"/><Relationship Id="rId3" Type="http://schemas.openxmlformats.org/officeDocument/2006/relationships/tags" Target="../tags/tag182.xml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8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8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8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8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8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8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8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7.xml"/><Relationship Id="rId2" Type="http://schemas.openxmlformats.org/officeDocument/2006/relationships/tags" Target="../tags/tag189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6.xml"/><Relationship Id="rId2" Type="http://schemas.openxmlformats.org/officeDocument/2006/relationships/tags" Target="../tags/tag190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9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96.xml"/><Relationship Id="rId6" Type="http://schemas.openxmlformats.org/officeDocument/2006/relationships/tags" Target="../tags/tag15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5.xml"/><Relationship Id="rId2" Type="http://schemas.openxmlformats.org/officeDocument/2006/relationships/tags" Target="../tags/tag151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4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3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/>
              <a:t>4</a:t>
            </a:r>
            <a:r>
              <a:rPr lang="zh-CN" altLang="en-US" sz="3200" b="1" dirty="0" smtClean="0"/>
              <a:t>章 程</a:t>
            </a:r>
            <a:r>
              <a:rPr lang="zh-CN" altLang="en-US" sz="3200" b="1" dirty="0"/>
              <a:t>序活动单元</a:t>
            </a:r>
            <a:r>
              <a:rPr lang="en-US" altLang="zh-CN" sz="3200" b="1" dirty="0" smtClean="0"/>
              <a:t>Activity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081389" y="4538955"/>
            <a:ext cx="3960440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的创建、配置、开启和关闭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之间的跳转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Fragment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7013" y="4554317"/>
            <a:ext cx="331236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Intent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IntentFilter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的任务栈和启动模式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7" y="4790749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00808"/>
            <a:ext cx="8102600" cy="37444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534" y="2019640"/>
            <a:ext cx="8249989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如果希望某一个界面一直处于竖屏或者横屏状态，不随手机的晃动而改变，可以在清单文件中通过设置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screenOrientation</a:t>
            </a:r>
            <a:r>
              <a:rPr lang="zh-CN" altLang="en-US" sz="2000" dirty="0"/>
              <a:t>属性完成</a:t>
            </a:r>
            <a:r>
              <a:rPr lang="zh-CN" altLang="zh-CN" sz="16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4925590" y="1515070"/>
            <a:ext cx="299077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横竖屏切换时的生命周期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187624" y="3573016"/>
            <a:ext cx="5760640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竖屏：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android:screenOrientation="portrait"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横屏：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android:screenOrientation="landscape"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2411227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.2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建配置和关闭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2000" dirty="0" smtClean="0"/>
              <a:t>包名处</a:t>
            </a:r>
            <a:r>
              <a:rPr lang="zh-CN" altLang="en-US" sz="2000" dirty="0" smtClean="0"/>
              <a:t>单击右</a:t>
            </a:r>
            <a:r>
              <a:rPr lang="zh-CN" altLang="en-US" sz="2000" dirty="0"/>
              <a:t>键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Activity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/>
              <a:t>信息，完成创建。</a:t>
            </a: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6384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2466" y="1052736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Picture 3" descr="hu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8" y="2708920"/>
            <a:ext cx="405459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9" y="2513918"/>
            <a:ext cx="3879767" cy="32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3995935" y="3397234"/>
            <a:ext cx="1515063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16101" y="3348580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名称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551030" y="3506951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>
          <a:xfrm>
            <a:off x="3995398" y="3694566"/>
            <a:ext cx="15156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551030" y="3821106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6127234" y="3670779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布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局名称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95398" y="4198247"/>
            <a:ext cx="15156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5551029" y="4324438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6119560" y="4180286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包名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19" grpId="1" animBg="1"/>
      <p:bldP spid="20" grpId="0" animBg="1"/>
      <p:bldP spid="2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594097" y="1424211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名处点击右键选择【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类名，完成创建。在该类中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当启动该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zh-CN" sz="2000" dirty="0" smtClean="0"/>
              <a:t>会抛出异常信息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&lt;application&gt;&lt;/application&gt;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标签中配置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39248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2466" y="1052736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7" y="2987209"/>
            <a:ext cx="7917507" cy="47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1287123" y="4667292"/>
            <a:ext cx="6906972" cy="5656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android:name="cn.itcast.activitybasic.SecondActivity" 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517339" y="1924437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zh-CN" sz="2000" dirty="0"/>
              <a:t>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/>
              <a:t>所在的包与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zh-CN" sz="2000" dirty="0"/>
              <a:t>文件的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&lt;manifest&gt;&lt;/manifest&gt;</a:t>
            </a:r>
            <a:r>
              <a:rPr lang="zh-CN" altLang="zh-CN" sz="2000" dirty="0"/>
              <a:t>标签中通过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属性指定的包名一致，则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属性的值可以直接设置为</a:t>
            </a:r>
            <a:r>
              <a:rPr lang="zh-CN" altLang="zh-CN" sz="2000" dirty="0"/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.Activity</a:t>
            </a:r>
            <a:r>
              <a:rPr lang="zh-CN" altLang="zh-CN" sz="2000" dirty="0"/>
              <a:t>名称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5427" y="1748785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17339" y="1604770"/>
            <a:ext cx="8102600" cy="41764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20688" y="1419032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61537" y="3620993"/>
            <a:ext cx="6906972" cy="136815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android:name=".SecondActivity"&gt;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 bwMode="auto">
          <a:xfrm>
            <a:off x="542925" y="1843081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onCreate()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方法中启动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SecondActivity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finish()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Calibri" panose="020F0502020204030204" charset="0"/>
              <a:buChar char="−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anose="020F0502020204030204" charset="0"/>
              <a:buChar char="−"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38164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364088" y="1371054"/>
            <a:ext cx="273630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启和关闭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启和关闭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0106" y="2813203"/>
            <a:ext cx="6485160" cy="93610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Intent(MainActivity.this,SecondActivity.class);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3068960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的创建配置和关闭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338472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被称为意图，是程序中各组件进行交互的一种重要方式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仅可以指定当前组件要执行的动作，还可以在不同组件之间进行数据传递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用于启动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以及发送广播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根据开启目标组件的方式不同，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被分为</a:t>
            </a:r>
            <a:r>
              <a:rPr lang="zh-CN" altLang="zh-CN" sz="2000" dirty="0"/>
              <a:t>两种类型显示意图和隐式</a:t>
            </a:r>
            <a:r>
              <a:rPr lang="zh-CN" altLang="zh-CN" sz="2000" dirty="0" smtClean="0"/>
              <a:t>意图</a:t>
            </a:r>
            <a:r>
              <a:rPr lang="zh-CN" altLang="en-US" sz="2000" dirty="0"/>
              <a:t>。</a:t>
            </a:r>
            <a:endParaRPr lang="zh-CN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90539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Freeform 274"/>
          <p:cNvSpPr/>
          <p:nvPr/>
        </p:nvSpPr>
        <p:spPr bwMode="auto">
          <a:xfrm>
            <a:off x="2518382" y="3122071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显式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意图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Freeform 369"/>
          <p:cNvSpPr/>
          <p:nvPr/>
        </p:nvSpPr>
        <p:spPr bwMode="auto">
          <a:xfrm>
            <a:off x="4860032" y="3065512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隐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式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意图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75654" y="2926879"/>
            <a:ext cx="172819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1"/>
          </p:cNvCxnSpPr>
          <p:nvPr/>
        </p:nvCxnSpPr>
        <p:spPr>
          <a:xfrm>
            <a:off x="2003846" y="2926879"/>
            <a:ext cx="725419" cy="406075"/>
          </a:xfrm>
          <a:prstGeom prst="line">
            <a:avLst/>
          </a:prstGeom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92198" y="2852936"/>
            <a:ext cx="1728000" cy="0"/>
          </a:xfrm>
          <a:prstGeom prst="line">
            <a:avLst/>
          </a:prstGeom>
          <a:ln>
            <a:solidFill>
              <a:srgbClr val="7BC14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7"/>
          </p:cNvCxnSpPr>
          <p:nvPr/>
        </p:nvCxnSpPr>
        <p:spPr>
          <a:xfrm flipH="1">
            <a:off x="6089149" y="2852936"/>
            <a:ext cx="597518" cy="423459"/>
          </a:xfrm>
          <a:prstGeom prst="line">
            <a:avLst/>
          </a:prstGeom>
          <a:ln>
            <a:solidFill>
              <a:srgbClr val="7B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5536" y="3208015"/>
            <a:ext cx="1798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显式意图可以直接通过名称开启指定的目标组件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16216" y="3208015"/>
            <a:ext cx="2261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隐式</a:t>
            </a:r>
            <a:r>
              <a:rPr lang="zh-CN" altLang="zh-CN" dirty="0" smtClean="0"/>
              <a:t>意图通过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指定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系统根据这些信息进行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寻找目标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2132856"/>
            <a:ext cx="8102600" cy="32403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90539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显式意图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31850" y="3238070"/>
            <a:ext cx="7493000" cy="16085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Intent(this, SecondActivity.class);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(intent);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1" y="3664096"/>
            <a:ext cx="4968557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1" y="4077112"/>
            <a:ext cx="207010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5610" y="2268932"/>
            <a:ext cx="4140203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创建一个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对象，其中第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表示当前的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对象，第</a:t>
            </a:r>
            <a:r>
              <a:rPr lang="en-US" altLang="zh-CN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个参数表示要启动的目标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+mj-ea"/>
                <a:ea typeface="+mj-ea"/>
              </a:rPr>
              <a:t>。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17759" y="4083386"/>
            <a:ext cx="4681830" cy="46676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</a:t>
            </a:r>
            <a:r>
              <a:rPr lang="zh-CN" altLang="en-US" kern="1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方法启动目标组件</a:t>
            </a:r>
            <a:endParaRPr lang="en-US" altLang="zh-CN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2843808" y="3281076"/>
            <a:ext cx="0" cy="38302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185711" y="4257347"/>
            <a:ext cx="432048" cy="120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简述实现</a:t>
            </a:r>
            <a:r>
              <a:rPr lang="en-US" altLang="zh-CN" sz="2400" dirty="0"/>
              <a:t>Button</a:t>
            </a:r>
            <a:r>
              <a:rPr lang="zh-CN" altLang="en-US" sz="2400" dirty="0"/>
              <a:t>按钮的点击事件的方式有哪几种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ListView</a:t>
            </a:r>
            <a:r>
              <a:rPr lang="zh-CN" altLang="en-US" sz="2400" dirty="0"/>
              <a:t>与</a:t>
            </a:r>
            <a:r>
              <a:rPr lang="en-US" altLang="zh-CN" sz="2400" dirty="0"/>
              <a:t>RecyclerView</a:t>
            </a:r>
            <a:r>
              <a:rPr lang="zh-CN" altLang="en-US" sz="2400" dirty="0"/>
              <a:t>的区别。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838152" y="1720800"/>
            <a:ext cx="7493000" cy="252028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android:name="cn.itcast.Activity02"&gt;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&lt;action android:name="cn.itcast.START_ACTIVITY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&lt;category android:name="android.intent.category.DEFAULT"/&gt;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&lt;/intent-filter&gt;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33352" y="1473349"/>
            <a:ext cx="8102600" cy="47639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70539" y="124589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隐式意图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1811" y="2656944"/>
            <a:ext cx="5760645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62079" y="3429000"/>
            <a:ext cx="3900108" cy="76442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，当代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与该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相匹配时启动该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组件。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 kern="1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583324" y="3039021"/>
            <a:ext cx="0" cy="389979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Intent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789884" y="4425678"/>
            <a:ext cx="7493000" cy="14150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= new Intent();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cn.itcast.START_ACTIVITY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645" y="4953211"/>
            <a:ext cx="4752533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35696" y="5617276"/>
            <a:ext cx="3886968" cy="65151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动作，当与清单文件中的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相匹配时启动目标组件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449911" y="5313211"/>
            <a:ext cx="0" cy="304065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6" grpId="1" animBg="1"/>
      <p:bldP spid="8" grpId="0" animBg="1"/>
      <p:bldP spid="8" grpId="1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204864"/>
            <a:ext cx="8102600" cy="24482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31456" y="2708920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当发送一个隐式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zh-CN" sz="2000" dirty="0"/>
              <a:t>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/>
              <a:t>系统会将他与程序中的每一个组件的过滤器进行匹配，匹配属性有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/>
              <a:t>需要这三个属性都匹配成功才能唤起相应的组件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97740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42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ction</a:t>
            </a:r>
            <a:r>
              <a:rPr lang="zh-CN" altLang="en-US" sz="2000" dirty="0" smtClean="0"/>
              <a:t>：用于</a:t>
            </a:r>
            <a:r>
              <a:rPr lang="zh-CN" altLang="zh-CN" sz="2000" dirty="0" smtClean="0"/>
              <a:t>指</a:t>
            </a:r>
            <a:r>
              <a:rPr lang="zh-CN" altLang="zh-CN" sz="2000" dirty="0"/>
              <a:t>定</a:t>
            </a:r>
            <a:r>
              <a:rPr lang="en-US" altLang="zh-CN" sz="2000" dirty="0"/>
              <a:t>Intent</a:t>
            </a:r>
            <a:r>
              <a:rPr lang="zh-CN" altLang="zh-CN" sz="2000" dirty="0"/>
              <a:t>对象的动</a:t>
            </a:r>
            <a:r>
              <a:rPr lang="zh-CN" altLang="zh-CN" sz="2000" dirty="0" smtClean="0"/>
              <a:t>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 smtClean="0"/>
              <a:t>只</a:t>
            </a:r>
            <a:r>
              <a:rPr lang="zh-CN" altLang="zh-CN" sz="1600" dirty="0"/>
              <a:t>要</a:t>
            </a:r>
            <a:r>
              <a:rPr lang="en-US" altLang="zh-CN" sz="1600" dirty="0"/>
              <a:t>Intent</a:t>
            </a:r>
            <a:r>
              <a:rPr lang="zh-CN" altLang="zh-CN" sz="1600" dirty="0"/>
              <a:t>携带的</a:t>
            </a:r>
            <a:r>
              <a:rPr lang="en-US" altLang="zh-CN" sz="1600" dirty="0"/>
              <a:t>action</a:t>
            </a:r>
            <a:r>
              <a:rPr lang="zh-CN" altLang="zh-CN" sz="1600" dirty="0"/>
              <a:t>与其中一个</a:t>
            </a:r>
            <a:r>
              <a:rPr lang="en-US" altLang="zh-CN" sz="1600" dirty="0"/>
              <a:t>&lt;intent-filter&gt;</a:t>
            </a:r>
            <a:r>
              <a:rPr lang="zh-CN" altLang="zh-CN" sz="1600" dirty="0"/>
              <a:t>标签中</a:t>
            </a:r>
            <a:r>
              <a:rPr lang="en-US" altLang="zh-CN" sz="1600" dirty="0"/>
              <a:t>action</a:t>
            </a:r>
            <a:r>
              <a:rPr lang="zh-CN" altLang="zh-CN" sz="1600" dirty="0"/>
              <a:t>的声明相同，</a:t>
            </a:r>
            <a:r>
              <a:rPr lang="en-US" altLang="zh-CN" sz="1600" dirty="0"/>
              <a:t>action</a:t>
            </a:r>
            <a:r>
              <a:rPr lang="zh-CN" altLang="zh-CN" sz="1600" dirty="0"/>
              <a:t>属性就匹配成功。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762128" y="122703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1916833"/>
            <a:ext cx="6353978" cy="208823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android:name="android.intent.action.EDIT"/&gt;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&lt;action android:name="android.intent.action.VIEW"/&gt;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814437" y="5148398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：在清单文件中为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标签时，必须添加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属性，否则隐式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无法开启该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49153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42925" y="1412775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data</a:t>
            </a:r>
            <a:r>
              <a:rPr lang="zh-CN" altLang="en-US" sz="2000" dirty="0"/>
              <a:t>：指定数据的</a:t>
            </a:r>
            <a:r>
              <a:rPr lang="en-US" altLang="zh-CN" sz="2000" dirty="0"/>
              <a:t>URI</a:t>
            </a:r>
            <a:r>
              <a:rPr lang="zh-CN" altLang="en-US" sz="2000" dirty="0"/>
              <a:t>或者数据</a:t>
            </a:r>
            <a:r>
              <a:rPr lang="en-US" altLang="zh-CN" sz="2000" dirty="0"/>
              <a:t>MIME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型</a:t>
            </a:r>
            <a:r>
              <a:rPr lang="zh-CN" altLang="zh-CN" sz="2000" dirty="0"/>
              <a:t>他的值通常与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action</a:t>
            </a:r>
            <a:r>
              <a:rPr lang="zh-CN" altLang="zh-CN" sz="2000" dirty="0"/>
              <a:t>属性有关联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 smtClean="0"/>
              <a:t>隐</a:t>
            </a:r>
            <a:r>
              <a:rPr lang="zh-CN" altLang="en-US" sz="1600" dirty="0"/>
              <a:t>式</a:t>
            </a:r>
            <a:r>
              <a:rPr lang="en-US" altLang="zh-CN" sz="1600" dirty="0"/>
              <a:t>Intent</a:t>
            </a:r>
            <a:r>
              <a:rPr lang="zh-CN" altLang="en-US" sz="1600" dirty="0"/>
              <a:t>携带的</a:t>
            </a:r>
            <a:r>
              <a:rPr lang="en-US" altLang="zh-CN" sz="1600" dirty="0"/>
              <a:t>data</a:t>
            </a:r>
            <a:r>
              <a:rPr lang="zh-CN" altLang="en-US" sz="1600" dirty="0"/>
              <a:t>数据只要与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中的任意一个</a:t>
            </a:r>
            <a:r>
              <a:rPr lang="en-US" altLang="zh-CN" sz="1600" dirty="0"/>
              <a:t>data</a:t>
            </a:r>
            <a:r>
              <a:rPr lang="zh-CN" altLang="en-US" sz="1600" dirty="0"/>
              <a:t>声明相同，</a:t>
            </a:r>
            <a:r>
              <a:rPr lang="en-US" altLang="zh-CN" sz="1600" dirty="0"/>
              <a:t>data</a:t>
            </a:r>
            <a:r>
              <a:rPr lang="zh-CN" altLang="en-US" sz="1600" dirty="0"/>
              <a:t>属性就匹配成功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806578" y="104130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2621613"/>
            <a:ext cx="6840760" cy="218369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 android:mimeType="video/mpeg" android:scheme="http..."/&gt;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&lt;data android:mimeType="audio/mpeg" android:scheme="http..."/&gt;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250628"/>
            <a:ext cx="8102600" cy="5274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42925" y="1250628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category</a:t>
            </a:r>
            <a:r>
              <a:rPr lang="zh-CN" altLang="en-US" sz="2000" dirty="0"/>
              <a:t>：用于为</a:t>
            </a:r>
            <a:r>
              <a:rPr lang="en-US" altLang="zh-CN" sz="2000" dirty="0"/>
              <a:t>action</a:t>
            </a:r>
            <a:r>
              <a:rPr lang="zh-CN" altLang="en-US" sz="2000" dirty="0"/>
              <a:t>添加额外信息。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一个</a:t>
            </a:r>
            <a:r>
              <a:rPr lang="en-US" altLang="zh-CN" sz="1600" dirty="0"/>
              <a:t>IntentFilter</a:t>
            </a:r>
            <a:r>
              <a:rPr lang="zh-CN" altLang="zh-CN" sz="1600" dirty="0"/>
              <a:t>可以不声明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属性，也可以声明多个</a:t>
            </a:r>
            <a:r>
              <a:rPr lang="en-US" altLang="zh-CN" sz="1600" dirty="0"/>
              <a:t>category</a:t>
            </a:r>
            <a:r>
              <a:rPr lang="zh-CN" altLang="zh-CN" sz="1600" dirty="0"/>
              <a:t>属</a:t>
            </a:r>
            <a:r>
              <a:rPr lang="zh-CN" altLang="zh-CN" sz="1600" dirty="0" smtClean="0"/>
              <a:t>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隐式</a:t>
            </a:r>
            <a:r>
              <a:rPr lang="en-US" altLang="zh-CN" sz="1600" dirty="0"/>
              <a:t>Intent</a:t>
            </a:r>
            <a:r>
              <a:rPr lang="zh-CN" altLang="en-US" sz="1600" dirty="0"/>
              <a:t>中声明的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必须全部能够与某一个</a:t>
            </a:r>
            <a:r>
              <a:rPr lang="en-US" altLang="zh-CN" sz="1600" dirty="0"/>
              <a:t>IntentFilter</a:t>
            </a:r>
            <a:r>
              <a:rPr lang="zh-CN" altLang="en-US" sz="1600" dirty="0"/>
              <a:t>中的</a:t>
            </a:r>
            <a:r>
              <a:rPr lang="en-US" altLang="zh-CN" sz="1600" dirty="0"/>
              <a:t>category</a:t>
            </a:r>
            <a:r>
              <a:rPr lang="zh-CN" altLang="en-US" sz="1600" dirty="0"/>
              <a:t>匹配才算匹配成功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806578" y="104130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4.3.2  IntentFilter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56565" y="1769424"/>
            <a:ext cx="6840760" cy="206915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android:name="android.intent.category.DEFAULT" 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&lt;category android:name="android.intent.category.BROWSABLE" /&gt;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826884" y="5003061"/>
            <a:ext cx="7650163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3761359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的创建配置和关闭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230766" y="1050889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15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putExtra()</a:t>
            </a:r>
            <a:r>
              <a:rPr lang="zh-CN" altLang="zh-CN" sz="2000" dirty="0"/>
              <a:t>方法传递数</a:t>
            </a:r>
            <a:r>
              <a:rPr lang="zh-CN" altLang="zh-CN" sz="2000" dirty="0" smtClean="0"/>
              <a:t>据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数据传递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44" y="1980651"/>
            <a:ext cx="3888609" cy="4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986508" y="2448889"/>
            <a:ext cx="207489" cy="18466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090252" y="2633555"/>
            <a:ext cx="0" cy="25890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3326822" y="2924588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数据名称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95544" y="2441476"/>
            <a:ext cx="266871" cy="18466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4778448" y="2511842"/>
            <a:ext cx="33165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5110099" y="2354385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据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信息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230766" y="1050889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66604" y="2070435"/>
            <a:ext cx="7700591" cy="18626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intent.setClass(MainActivity.this,SecondActivity.class);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设置跳转到的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intent.putExtra("studentName","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王晓明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05" y="3019679"/>
            <a:ext cx="413744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06392" y="3682243"/>
            <a:ext cx="4837816" cy="3847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中将数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据传递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140836" y="3383112"/>
            <a:ext cx="0" cy="2991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内容占位符 2"/>
          <p:cNvSpPr txBox="1"/>
          <p:nvPr/>
        </p:nvSpPr>
        <p:spPr bwMode="auto">
          <a:xfrm>
            <a:off x="515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769795" y="4415345"/>
            <a:ext cx="7493000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getIntent();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intent.getStringExtra("studentName");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获取姓名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2288" y="4917207"/>
            <a:ext cx="494384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3464" y="5508178"/>
            <a:ext cx="5322692" cy="38458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传递来的数据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031312" y="5271046"/>
            <a:ext cx="0" cy="25096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数据传递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10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77680" y="1278347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808050" y="1050889"/>
            <a:ext cx="339910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之间数据传递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229855" y="2238847"/>
            <a:ext cx="7156392" cy="248097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intent.setClass(this,SecondActivity.class);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bundle = new Bundle();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bundle.putString("account", "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江小白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intent.putExtras(bundle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8813" y="3157494"/>
            <a:ext cx="3024336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5196" y="316226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295197" y="3327958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1259632" y="5093738"/>
            <a:ext cx="7126614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= getIntent().getExtras();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account = bundle.getString("account");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8814" y="3584377"/>
            <a:ext cx="3713512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9253" y="3546027"/>
            <a:ext cx="3303188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将用户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名封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装到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象中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976354" y="3764377"/>
            <a:ext cx="252898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数据传递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52187" y="3994449"/>
            <a:ext cx="2536905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3789092" y="4174449"/>
            <a:ext cx="506105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4288585" y="3976543"/>
            <a:ext cx="3479031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对象封装到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Intent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象中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302206" y="1340768"/>
            <a:ext cx="8051428" cy="7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 startAt="2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Bundle</a:t>
            </a:r>
            <a:r>
              <a:rPr lang="zh-CN" altLang="zh-CN" sz="2000" dirty="0"/>
              <a:t>类传递数据</a:t>
            </a:r>
            <a:endParaRPr lang="en-US" altLang="zh-CN" sz="2000" dirty="0" smtClean="0"/>
          </a:p>
          <a:p>
            <a:pPr marL="1314450" lvl="2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 smtClean="0"/>
              <a:t>中将</a:t>
            </a:r>
            <a:r>
              <a:rPr lang="zh-CN" altLang="en-US" sz="1600" dirty="0"/>
              <a:t>数据传递给</a:t>
            </a:r>
            <a:r>
              <a:rPr lang="en-US" altLang="zh-CN" sz="1600" dirty="0"/>
              <a:t>SecondActivity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334818" y="4653136"/>
            <a:ext cx="8051428" cy="518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2" indent="-4572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sz="1600" dirty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 smtClean="0"/>
              <a:t>中将</a:t>
            </a:r>
            <a:r>
              <a:rPr lang="zh-CN" altLang="en-US" sz="1600" dirty="0"/>
              <a:t>数据传递给</a:t>
            </a:r>
            <a:r>
              <a:rPr lang="en-US" altLang="zh-CN" sz="1600" dirty="0"/>
              <a:t>SecondActivity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9" name="矩形 28"/>
          <p:cNvSpPr/>
          <p:nvPr/>
        </p:nvSpPr>
        <p:spPr>
          <a:xfrm>
            <a:off x="1306652" y="5224874"/>
            <a:ext cx="3727339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5050044" y="5404874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圆角矩形 30"/>
          <p:cNvSpPr/>
          <p:nvPr/>
        </p:nvSpPr>
        <p:spPr>
          <a:xfrm>
            <a:off x="5473223" y="522964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Bundle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06653" y="5597501"/>
            <a:ext cx="4246423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553076" y="5777501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5995360" y="5611811"/>
            <a:ext cx="1501932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取用户名。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10" grpId="0" animBg="1"/>
      <p:bldP spid="13" grpId="0" animBg="1"/>
      <p:bldP spid="13" grpId="2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  <p:bldP spid="27" grpId="0"/>
      <p:bldP spid="28" grpId="0"/>
      <p:bldP spid="29" grpId="0" animBg="1"/>
      <p:bldP spid="29" grpId="1" animBg="1"/>
      <p:bldP spid="31" grpId="0" animBg="1"/>
      <p:bldP spid="31" grpId="1" animBg="1"/>
      <p:bldP spid="32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85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50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60387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29385" y="2730238"/>
            <a:ext cx="2211015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点击“所在位置”跳转新的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进行选择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9384" y="4572729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651671" y="4757395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6431750" y="4399851"/>
            <a:ext cx="2211015" cy="71508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将所选位置信息回传给上个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1749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84951" y="3181618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数据回传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</a:t>
            </a:r>
            <a:r>
              <a:rPr lang="zh-CN" altLang="en-US" sz="2400" dirty="0" smtClean="0"/>
              <a:t>期状态。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简述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有几种启动模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15477" y="120397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intent = new Intent(MainActivity.this,SecondActivity.class);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startActivityForResult(intent,1);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781786" y="2225565"/>
            <a:ext cx="7493000" cy="153263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Intent intent = new Intent();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intent.putExtra("data","Hello MainActivity");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setResult(2,intent);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finish();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790216" y="3861048"/>
            <a:ext cx="7493000" cy="29523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onActivityResult(int requestCode, int resultCode, Intent data)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super.onActivityResult(requestCode, resultCode, data);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(requestCode == 1&amp;&amp;resultCode == 2){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acquiredData= data.getStringExtra("data");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获取回传的数据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Toast.makeText(MainActivity.this,acquiredData,Toast.LENGTH_SHORT).show();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431" y="1636018"/>
            <a:ext cx="300751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7003" y="1158738"/>
            <a:ext cx="3882082" cy="138163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使用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startActivityForResult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  </a:t>
            </a: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SecondActivity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个参数是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个参数是请求码，用于标识请求的来源。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067945" y="1816018"/>
            <a:ext cx="513259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1076803" y="2991881"/>
            <a:ext cx="2055037" cy="45339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131840" y="3218579"/>
            <a:ext cx="504056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879117" y="4328366"/>
            <a:ext cx="6701997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19791" y="5085184"/>
            <a:ext cx="4470302" cy="75455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销毁之后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回调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onActivityResult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300738" y="4688366"/>
            <a:ext cx="0" cy="39681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>
          <a:xfrm>
            <a:off x="3635896" y="3014755"/>
            <a:ext cx="3704866" cy="43052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中添加返回数据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数据回传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2" grpId="0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2390" y="4441758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的创建配置和关闭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43000" y="3908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61852" y="390874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8110" y="447404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76200" y="4460109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542925" y="1484784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任务</a:t>
            </a:r>
            <a:r>
              <a:rPr lang="zh-CN" altLang="en-US" sz="2000" dirty="0" smtClean="0"/>
              <a:t>栈：</a:t>
            </a:r>
            <a:r>
              <a:rPr lang="zh-CN" altLang="zh-CN" sz="2000" dirty="0"/>
              <a:t>一种用来存放</a:t>
            </a:r>
            <a:r>
              <a:rPr lang="en-US" altLang="zh-CN" sz="2000" dirty="0"/>
              <a:t>Activity</a:t>
            </a:r>
            <a:r>
              <a:rPr lang="zh-CN" altLang="zh-CN" sz="2000" dirty="0"/>
              <a:t>实例的容</a:t>
            </a:r>
            <a:r>
              <a:rPr lang="zh-CN" altLang="zh-CN" sz="2000" dirty="0" smtClean="0"/>
              <a:t>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特点：“</a:t>
            </a:r>
            <a:r>
              <a:rPr lang="zh-CN" altLang="en-US" sz="2000" dirty="0"/>
              <a:t>先进后</a:t>
            </a:r>
            <a:r>
              <a:rPr lang="zh-CN" altLang="en-US" sz="2000" dirty="0" smtClean="0"/>
              <a:t>出”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作：压栈和出栈</a:t>
            </a:r>
            <a:endParaRPr lang="en-US" altLang="zh-CN" sz="2000" dirty="0"/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299046"/>
            <a:ext cx="8102600" cy="18419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43974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9088" y="3933288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6200" y="542878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2438400" y="3284984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76200" y="4952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2438400" y="3284984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962040" y="390897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销毁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5120640" y="3297411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中的任务栈 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2317690" y="3414773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压入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5022907" y="3430558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弹出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6" grpId="0" animBg="1"/>
      <p:bldP spid="16" grpId="1" animBg="1"/>
      <p:bldP spid="6" grpId="0" animBg="1"/>
      <p:bldP spid="7" grpId="0" animBg="1"/>
      <p:bldP spid="9" grpId="0" animBg="1"/>
      <p:bldP spid="9" grpId="1" animBg="1"/>
      <p:bldP spid="10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26" grpId="0"/>
      <p:bldP spid="26" grpId="1"/>
      <p:bldP spid="26" grpId="2"/>
      <p:bldP spid="26" grpId="3"/>
      <p:bldP spid="27" grpId="0"/>
      <p:bldP spid="2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979712" y="375230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的默认启动方式，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每启动一个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就会在栈顶创建一个新的实例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4275800" y="3776845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5800" y="3776845"/>
            <a:ext cx="2160000" cy="20880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14822" y="52723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79712" y="375253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>
            <a:off x="3475112" y="3140968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14822" y="479653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3475112" y="3140968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414822" y="431760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3354403" y="3205862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压入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25" grpId="0"/>
      <p:bldP spid="25" grpId="1"/>
      <p:bldP spid="25" grpId="2"/>
      <p:bldP spid="25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858396" y="416177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8144" y="4077072"/>
            <a:ext cx="1910656" cy="10215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不在栈顶，需要创建新的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32396" y="457040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32396" y="4293096"/>
            <a:ext cx="1881956" cy="13280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位于栈顶，直接复用，不需要创建新的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会判断要启动的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实例是否位于栈顶，如果位于栈顶则直接复用，否则创建新</a:t>
            </a:r>
            <a:r>
              <a:rPr lang="zh-CN" altLang="zh-CN" sz="2000" dirty="0"/>
              <a:t>的实例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309510" y="4005336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48532" y="580563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48532" y="532982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48532" y="485089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48532" y="436209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 flipH="1">
            <a:off x="4947222" y="3308499"/>
            <a:ext cx="127000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4880849" y="3438288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压入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0" grpId="0" animBg="1"/>
      <p:bldP spid="10" grpId="1" animBg="1"/>
      <p:bldP spid="11" grpId="0" animBg="1"/>
      <p:bldP spid="11" grpId="1" animBg="1"/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378110" y="497026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78110" y="4970267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78110" y="448258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4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8110" y="4484809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4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61974" y="447820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71478" y="4140597"/>
            <a:ext cx="1872330" cy="1940957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任务栈中有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，则直接使用，并将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之上的所有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移除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1666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时，系统首先会检查栈中是否存在当前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实例，如果存在则直接使用，并把当前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之上的所有实例</a:t>
            </a:r>
            <a:r>
              <a:rPr lang="zh-CN" altLang="zh-CN" sz="2000" dirty="0"/>
              <a:t>全部出栈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239088" y="4149080"/>
            <a:ext cx="2160000" cy="230398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8110" y="592500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78110" y="544920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上弧形箭头 14"/>
          <p:cNvSpPr/>
          <p:nvPr/>
        </p:nvSpPr>
        <p:spPr>
          <a:xfrm>
            <a:off x="5127472" y="357301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41974" y="4293096"/>
            <a:ext cx="1889914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移除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 3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 4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981555" y="3637910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弹出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1" grpId="0" animBg="1"/>
      <p:bldP spid="11" grpId="1" animBg="1"/>
      <p:bldP spid="13" grpId="0" animBg="1"/>
      <p:bldP spid="13" grpId="1" animBg="1"/>
      <p:bldP spid="10" grpId="0" animBg="1"/>
      <p:bldP spid="10" grpId="1" animBg="1"/>
      <p:bldP spid="12" grpId="0" animBg="1"/>
      <p:bldP spid="6" grpId="0" animBg="1"/>
      <p:bldP spid="7" grpId="0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16561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364088" y="1235482"/>
            <a:ext cx="28083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606957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singleInstance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会启动一个新的任务栈来管理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实例，无论从哪个任务栈中启动该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/>
              <a:t>该实例在整个系统中只有一个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811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57132" y="5787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57132" y="525051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72338" y="3861320"/>
            <a:ext cx="1976622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107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任务栈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3672338" y="4269943"/>
            <a:ext cx="1976622" cy="203937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创建新任务栈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用于管理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5127472" y="322964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990092" y="5787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39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的启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动模式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23872" y="4976504"/>
            <a:ext cx="628037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的创建配置和关闭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31459" y="1933086"/>
            <a:ext cx="3504094" cy="3609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39462" y="2822011"/>
            <a:ext cx="3028375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1" y="4509120"/>
            <a:ext cx="4425977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1587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352203"/>
            <a:ext cx="8352928" cy="1450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12474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2" y="1588780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（碎片）是一种可以嵌入在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片段，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以用来描述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中的一部分布局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 smtClean="0"/>
          </a:p>
        </p:txBody>
      </p:sp>
      <p:sp>
        <p:nvSpPr>
          <p:cNvPr id="72" name="TextBox 71"/>
          <p:cNvSpPr txBox="1"/>
          <p:nvPr/>
        </p:nvSpPr>
        <p:spPr bwMode="auto">
          <a:xfrm>
            <a:off x="2035494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Fragment_1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76056" y="581064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Fragment_2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4.6.1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3382"/>
            <a:ext cx="1823573" cy="27613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06367"/>
            <a:ext cx="1872208" cy="28378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84784"/>
            <a:ext cx="8352928" cy="4320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29904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2"/>
          <p:cNvSpPr txBox="1"/>
          <p:nvPr/>
        </p:nvSpPr>
        <p:spPr bwMode="auto">
          <a:xfrm>
            <a:off x="481012" y="1670522"/>
            <a:ext cx="8140473" cy="168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不能独立存在，必须嵌入到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中使用，所以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生命周期直接受所在的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被暂停时，其中的所有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也被暂停，当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被销毁时，所有在该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也被销毁。当一个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处于运行状态时，可以单独地对每一个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进行操作，如添加或删除，当添加时，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处于启动状态。当删除时，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处于销毁状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态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的生命周期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2194585"/>
            <a:ext cx="2710153" cy="1139825"/>
            <a:chOff x="5320409" y="4225925"/>
            <a:chExt cx="3351604" cy="120901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4872"/>
              <a:ext cx="2762196" cy="52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</a:t>
              </a:r>
              <a:r>
                <a:rPr lang="en-US" altLang="zh-CN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Fragment</a:t>
              </a:r>
              <a:endParaRPr lang="en-US" altLang="zh-CN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0494" y="4630391"/>
            <a:ext cx="3751998" cy="1477328"/>
            <a:chOff x="4241870" y="5022408"/>
            <a:chExt cx="2470173" cy="1239346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990200" y="4358390"/>
              <a:ext cx="973514" cy="2470173"/>
              <a:chOff x="6453786" y="4116787"/>
              <a:chExt cx="1381737" cy="1131467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2236" cy="970114"/>
                <a:chOff x="1765484" y="2143800"/>
                <a:chExt cx="1072343" cy="969738"/>
              </a:xfrm>
            </p:grpSpPr>
            <p:cxnSp>
              <p:nvCxnSpPr>
                <p:cNvPr id="26" name="直接连接符 39"/>
                <p:cNvCxnSpPr>
                  <a:cxnSpLocks noChangeShapeType="1"/>
                  <a:stCxn id="24" idx="2"/>
                </p:cNvCxnSpPr>
                <p:nvPr/>
              </p:nvCxnSpPr>
              <p:spPr bwMode="auto">
                <a:xfrm rot="16200000" flipH="1">
                  <a:off x="1344312" y="2564972"/>
                  <a:ext cx="849933" cy="759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213640" y="5086894"/>
                <a:ext cx="621883" cy="161360"/>
                <a:chOff x="2095703" y="3813225"/>
                <a:chExt cx="623645" cy="16115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30382" y="3578546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37001" y="3592036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441733" y="5022408"/>
              <a:ext cx="1979841" cy="123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Activity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生命周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期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Activity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的创建配置和关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闭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endParaRPr lang="en-US" altLang="zh-CN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6" y="1646933"/>
            <a:ext cx="3359149" cy="1938992"/>
            <a:chOff x="5947984" y="1286073"/>
            <a:chExt cx="3362177" cy="193905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84529" y="1286073"/>
              <a:ext cx="3325632" cy="193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Intent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与</a:t>
              </a: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IntentFilter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Acitvity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之间的跳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转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Activity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的启动模式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 bwMode="auto">
          <a:xfrm>
            <a:off x="1086785" y="980728"/>
            <a:ext cx="3476625" cy="5743575"/>
            <a:chOff x="250824" y="1045010"/>
            <a:chExt cx="3475194" cy="5743822"/>
          </a:xfrm>
        </p:grpSpPr>
        <p:sp>
          <p:nvSpPr>
            <p:cNvPr id="60" name="TextBox 5"/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Activity State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Created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10"/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Started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Fragment Callbacks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onAttach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onActivityCreated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圆角矩形 70"/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onStart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onResume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19"/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Resumed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Box 25"/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Paused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onPaused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Stopped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onStop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Destroyed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onDestriyView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onDesttroy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矩形 94"/>
          <p:cNvSpPr/>
          <p:nvPr/>
        </p:nvSpPr>
        <p:spPr bwMode="auto">
          <a:xfrm>
            <a:off x="3120373" y="118248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5317473" y="999422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建立关联的时候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123548" y="223023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320648" y="2047172"/>
            <a:ext cx="240385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创建视图（加载布局）时调用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126723" y="27556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5323823" y="2419402"/>
            <a:ext cx="2400680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相关联的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已经创建完成时调用。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120373" y="53718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5317474" y="5188835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联的视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图被移除时调用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123548" y="64005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340074" y="6074658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解除关联的时候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658207" y="13672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接箭头连接符 105"/>
          <p:cNvCxnSpPr/>
          <p:nvPr/>
        </p:nvCxnSpPr>
        <p:spPr bwMode="auto">
          <a:xfrm>
            <a:off x="4658207" y="241265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/>
          <p:cNvCxnSpPr/>
          <p:nvPr/>
        </p:nvCxnSpPr>
        <p:spPr bwMode="auto">
          <a:xfrm>
            <a:off x="4658207" y="291569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/>
          <p:cNvCxnSpPr/>
          <p:nvPr/>
        </p:nvCxnSpPr>
        <p:spPr bwMode="auto">
          <a:xfrm>
            <a:off x="4658206" y="555724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08"/>
          <p:cNvCxnSpPr/>
          <p:nvPr/>
        </p:nvCxnSpPr>
        <p:spPr bwMode="auto">
          <a:xfrm>
            <a:off x="4658205" y="654994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的生命周期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458" y="1203970"/>
            <a:ext cx="7693025" cy="323314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public class NewsListFragment extends Fragment{</a:t>
            </a:r>
            <a:endParaRPr lang="en-US" altLang="zh-CN" sz="1600" dirty="0"/>
          </a:p>
          <a:p>
            <a:r>
              <a:rPr lang="en-US" altLang="zh-CN" sz="1600" dirty="0"/>
              <a:t>	@Override</a:t>
            </a:r>
            <a:endParaRPr lang="en-US" altLang="zh-CN" sz="1600" dirty="0"/>
          </a:p>
          <a:p>
            <a:r>
              <a:rPr lang="en-US" altLang="zh-CN" sz="1600" dirty="0"/>
              <a:t>	public View onCreateView(LayoutInflater inflater, ViewGroup container,</a:t>
            </a:r>
            <a:endParaRPr lang="en-US" altLang="zh-CN" sz="1600" dirty="0"/>
          </a:p>
          <a:p>
            <a:r>
              <a:rPr lang="en-US" altLang="zh-CN" sz="1600" dirty="0"/>
              <a:t>			Bundle savedInstanceState) {</a:t>
            </a:r>
            <a:endParaRPr lang="en-US" altLang="zh-CN" sz="1600" dirty="0"/>
          </a:p>
          <a:p>
            <a:r>
              <a:rPr lang="en-US" altLang="zh-CN" sz="1600" dirty="0"/>
              <a:t>		View v = inflater.inflate(R.layout.fragment, container, false);</a:t>
            </a:r>
            <a:endParaRPr lang="en-US" altLang="zh-CN" sz="1600" dirty="0"/>
          </a:p>
          <a:p>
            <a:r>
              <a:rPr lang="en-US" altLang="zh-CN" sz="1600" dirty="0"/>
              <a:t>		return v;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2402632" y="2703929"/>
            <a:ext cx="540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048215" y="3303320"/>
            <a:ext cx="7207499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第一个参数表示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对应的布局资源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第二个参数表示存放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第三个参数表示是否在创建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的布局时附加到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805185" y="3073261"/>
            <a:ext cx="0" cy="231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729524" y="4725144"/>
            <a:ext cx="7650163" cy="1800200"/>
          </a:xfrm>
          <a:prstGeom prst="wedgeRoundRectCallout">
            <a:avLst>
              <a:gd name="adj1" fmla="val 16327"/>
              <a:gd name="adj2" fmla="val -6579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系统中提供了两个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类，则程序只能兼容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系统，如果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类，则程序可以兼容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</a:t>
            </a:r>
            <a:r>
              <a:rPr lang="zh-CN" altLang="en-US" sz="1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2"/>
            <a:ext cx="8352928" cy="466908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4283969" y="1484784"/>
            <a:ext cx="34948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481012" y="17530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时，可以通过两种方式将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中，一种是通过布局文件添加，一种是通过代码动态添加。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通过布局文件添加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587" y="377375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&lt;fragment</a:t>
            </a:r>
            <a:endParaRPr lang="en-US" altLang="zh-CN" dirty="0"/>
          </a:p>
          <a:p>
            <a:r>
              <a:rPr lang="en-US" altLang="zh-CN" dirty="0" smtClean="0"/>
              <a:t>        android:name</a:t>
            </a:r>
            <a:r>
              <a:rPr lang="en-US" altLang="zh-CN" dirty="0"/>
              <a:t>="</a:t>
            </a:r>
            <a:r>
              <a:rPr lang="en-US" altLang="zh-CN" dirty="0" smtClean="0"/>
              <a:t>cn.itcast.NewsListFragment“</a:t>
            </a:r>
            <a:endParaRPr lang="en-US" altLang="zh-CN" dirty="0" smtClean="0"/>
          </a:p>
          <a:p>
            <a:r>
              <a:rPr lang="en-US" altLang="zh-CN" dirty="0"/>
              <a:t>        android:id="@+id/newslist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r>
              <a:rPr lang="en-US" altLang="zh-CN" dirty="0"/>
              <a:t>        android:layout_width="match_parent"</a:t>
            </a:r>
            <a:endParaRPr lang="en-US" altLang="zh-CN" dirty="0"/>
          </a:p>
          <a:p>
            <a:r>
              <a:rPr lang="en-US" altLang="zh-CN" dirty="0"/>
              <a:t>        android:layout_height="match_parent"&gt;</a:t>
            </a:r>
            <a:endParaRPr lang="en-US" altLang="zh-CN" dirty="0"/>
          </a:p>
          <a:p>
            <a:r>
              <a:rPr lang="en-US" altLang="zh-CN" dirty="0"/>
              <a:t>&lt;/fragment&gt;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31640" y="4274785"/>
            <a:ext cx="424847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455876" y="3665793"/>
            <a:ext cx="3276233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自定义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的完整路径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822465" y="3997178"/>
            <a:ext cx="0" cy="27056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9655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中添加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3"/>
            <a:ext cx="8352928" cy="35889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4717392" y="1484784"/>
            <a:ext cx="33109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251520" y="1995716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中动态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的实例对象。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FragmentManager(Fragment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FragmentTransaction(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的布局容器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FrameLayout)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方法提交事务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Activity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中添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712243"/>
            <a:ext cx="8352928" cy="37329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004048" y="1484784"/>
            <a:ext cx="27747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态添加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481012" y="19964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中动态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586" y="2741812"/>
            <a:ext cx="7693025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NewsListFragment </a:t>
            </a:r>
            <a:r>
              <a:rPr lang="en-US" altLang="zh-CN" dirty="0"/>
              <a:t>fragment = new </a:t>
            </a:r>
            <a:r>
              <a:rPr lang="en-US" altLang="zh-CN" dirty="0" smtClean="0"/>
              <a:t>NewsListFragment();</a:t>
            </a:r>
            <a:endParaRPr lang="zh-CN" altLang="en-US" dirty="0"/>
          </a:p>
          <a:p>
            <a:r>
              <a:rPr lang="en-US" altLang="zh-CN" dirty="0" smtClean="0"/>
              <a:t>FragmentManager </a:t>
            </a:r>
            <a:r>
              <a:rPr lang="en-US" altLang="zh-CN" dirty="0"/>
              <a:t>fm = </a:t>
            </a:r>
            <a:r>
              <a:rPr lang="en-US" altLang="zh-CN" dirty="0" smtClean="0"/>
              <a:t>getFragmentManager();</a:t>
            </a:r>
            <a:endParaRPr lang="zh-CN" altLang="en-US" dirty="0"/>
          </a:p>
          <a:p>
            <a:r>
              <a:rPr lang="en-US" altLang="zh-CN" dirty="0" smtClean="0"/>
              <a:t>FragmentTransaction </a:t>
            </a:r>
            <a:r>
              <a:rPr lang="en-US" altLang="zh-CN" dirty="0"/>
              <a:t>beginTransaction = fm.beginTransaction();</a:t>
            </a:r>
            <a:endParaRPr lang="en-US" altLang="zh-CN" dirty="0"/>
          </a:p>
          <a:p>
            <a:r>
              <a:rPr lang="en-US" altLang="zh-CN" dirty="0" smtClean="0"/>
              <a:t>beginTransaction.replace(R.id.ll,fragment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beginTransaction.commit();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 bwMode="auto">
          <a:xfrm>
            <a:off x="775826" y="2843086"/>
            <a:ext cx="538035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657210" y="3462680"/>
            <a:ext cx="2520280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实例化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Fragment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590446" y="3212419"/>
            <a:ext cx="0" cy="29300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775826" y="3296449"/>
            <a:ext cx="451625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339752" y="3944239"/>
            <a:ext cx="357659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实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175883" y="3681463"/>
            <a:ext cx="0" cy="25455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775826" y="3725415"/>
            <a:ext cx="60284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191004" y="3642351"/>
            <a:ext cx="12675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启事务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804248" y="3877008"/>
            <a:ext cx="37204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4.6.4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75826" y="4112739"/>
            <a:ext cx="42282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345571" y="4112739"/>
            <a:ext cx="1744996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添加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Fragment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 bwMode="auto">
          <a:xfrm flipV="1">
            <a:off x="4996372" y="4297405"/>
            <a:ext cx="349199" cy="1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769863" y="4500936"/>
            <a:ext cx="265000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419872" y="4685602"/>
            <a:ext cx="349199" cy="149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3790037" y="4522275"/>
            <a:ext cx="1214011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提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交事务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20" grpId="0" animBg="1"/>
      <p:bldP spid="20" grpId="1" animBg="1"/>
      <p:bldP spid="21" grpId="0" animBg="1"/>
      <p:bldP spid="21" grpId="2" animBg="1"/>
      <p:bldP spid="25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 rot="574600">
            <a:off x="792564" y="22315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02089" y="2236299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73539" y="2590312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94151" y="291416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806851" y="2896699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91001" y="3285637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98914" y="426512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06851" y="4269887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008464" y="4639774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87851" y="2245824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81501" y="289669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59439" y="3728549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建两个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7851" y="4217499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 </a:t>
            </a:r>
            <a:endParaRPr lang="zh-CN" altLang="en-US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59439" y="2255349"/>
            <a:ext cx="341632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现点击界面中左侧图片，右侧界面切换的功能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59439" y="2942737"/>
            <a:ext cx="200728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现切换效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4.6.5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演</a:t>
            </a: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练</a:t>
            </a:r>
            <a:r>
              <a:rPr lang="en-US" altLang="zh-CN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川菜菜谱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50466"/>
            <a:ext cx="1979522" cy="314111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3" grpId="0" animBg="1"/>
      <p:bldP spid="44" grpId="0"/>
      <p:bldP spid="48" grpId="0" animBg="1"/>
      <p:bldP spid="49" grpId="0"/>
      <p:bldP spid="51" grpId="0"/>
      <p:bldP spid="52" grpId="0"/>
      <p:bldP spid="53" grpId="0"/>
      <p:bldP spid="55" grpId="0"/>
      <p:bldP spid="56" grpId="0"/>
      <p:bldP spid="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768600" y="1903412"/>
            <a:ext cx="5791200" cy="3181771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91605"/>
              <a:ext cx="5091445" cy="309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anose="020B0503020204020204" pitchFamily="34" charset="-122"/>
                </a:rPr>
                <a:t>本章主要介绍了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的相关知识，包括了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的生命周期，如何创建、开启和关闭单个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ea typeface="微软雅黑" panose="020B0503020204020204" pitchFamily="34" charset="-122"/>
                </a:rPr>
                <a:t>Intent</a:t>
              </a:r>
              <a:r>
                <a:rPr lang="zh-CN" altLang="en-US" dirty="0"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ea typeface="微软雅黑" panose="020B0503020204020204" pitchFamily="34" charset="-122"/>
                </a:rPr>
                <a:t>IntentFilter</a:t>
              </a:r>
              <a:r>
                <a:rPr lang="zh-CN" altLang="en-US" dirty="0"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之间的跳转与数据传递和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的启动模式以及</a:t>
              </a:r>
              <a:r>
                <a:rPr lang="en-US" altLang="zh-CN" dirty="0">
                  <a:ea typeface="微软雅黑" panose="020B0503020204020204" pitchFamily="34" charset="-122"/>
                </a:rPr>
                <a:t>Fragment</a:t>
              </a:r>
              <a:r>
                <a:rPr lang="zh-CN" altLang="en-US" dirty="0">
                  <a:ea typeface="微软雅黑" panose="020B0503020204020204" pitchFamily="34" charset="-122"/>
                </a:rPr>
                <a:t>的使用。在</a:t>
              </a:r>
              <a:r>
                <a:rPr lang="en-US" altLang="zh-CN" dirty="0"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anose="020B0503020204020204" pitchFamily="34" charset="-122"/>
                </a:rPr>
                <a:t>程序中用到最多的就是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以及</a:t>
              </a:r>
              <a:r>
                <a:rPr lang="en-US" altLang="zh-CN" dirty="0">
                  <a:ea typeface="微软雅黑" panose="020B0503020204020204" pitchFamily="34" charset="-122"/>
                </a:rPr>
                <a:t>Activity</a:t>
              </a:r>
              <a:r>
                <a:rPr lang="zh-CN" altLang="en-US" dirty="0">
                  <a:ea typeface="微软雅黑" panose="020B0503020204020204" pitchFamily="34" charset="-122"/>
                </a:rPr>
                <a:t>之间数据的传递，因此要求读者必须掌握这部分内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容。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4.7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的四种启动模式及其特点。</a:t>
            </a:r>
            <a:endParaRPr lang="zh-CN" altLang="en-US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的生命周期的方法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数据存储的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式有哪几种？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566618" y="1655512"/>
            <a:ext cx="5949598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805482" y="3900729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.4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之间的跳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转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805482" y="179616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.1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05482" y="2550597"/>
            <a:ext cx="40865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建配置和关闭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805482" y="3283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IntentFilter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9460"/>
            <a:ext cx="3528392" cy="35417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28075" y="2499164"/>
            <a:ext cx="3032357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Agency FB" panose="020B0503020202020204" pitchFamily="34" charset="0"/>
                <a:ea typeface="Adobe 宋体 Std L" pitchFamily="18" charset="-122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5482" y="4581128"/>
            <a:ext cx="44865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Activity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的任务栈和启动模式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5482" y="519409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Fragment</a:t>
            </a:r>
            <a:endParaRPr lang="zh-CN" altLang="en-US" sz="2400" dirty="0">
              <a:solidFill>
                <a:srgbClr val="7F7F7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/>
        </p:nvGraphicFramePr>
        <p:xfrm>
          <a:off x="1110744" y="1556792"/>
          <a:ext cx="69127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7624" y="17728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启动</a:t>
            </a:r>
            <a:endParaRPr lang="en-US" altLang="zh-CN" sz="1400" b="1" dirty="0" smtClean="0">
              <a:solidFill>
                <a:srgbClr val="7030A0"/>
              </a:solidFill>
            </a:endParaRPr>
          </a:p>
          <a:p>
            <a:r>
              <a:rPr lang="zh-CN" altLang="en-US" sz="1400" b="1" dirty="0" smtClean="0">
                <a:solidFill>
                  <a:srgbClr val="7030A0"/>
                </a:solidFill>
              </a:rPr>
              <a:t>状态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2730" y="24928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600CC"/>
                </a:solidFill>
              </a:rPr>
              <a:t>运行</a:t>
            </a:r>
            <a:endParaRPr lang="en-US" altLang="zh-CN" sz="1400" b="1" dirty="0" smtClean="0">
              <a:solidFill>
                <a:srgbClr val="6600CC"/>
              </a:solidFill>
            </a:endParaRPr>
          </a:p>
          <a:p>
            <a:r>
              <a:rPr lang="zh-CN" altLang="en-US" sz="1400" b="1" dirty="0" smtClean="0">
                <a:solidFill>
                  <a:srgbClr val="6600CC"/>
                </a:solidFill>
              </a:rPr>
              <a:t>状态</a:t>
            </a:r>
            <a:endParaRPr lang="zh-CN" altLang="en-US" sz="1400" b="1" dirty="0">
              <a:solidFill>
                <a:srgbClr val="66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949" y="31409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暂停</a:t>
            </a:r>
            <a:b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状态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2729" y="38610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状态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3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009999"/>
                </a:solidFill>
              </a:rPr>
              <a:t>销毁</a:t>
            </a:r>
            <a:endParaRPr lang="en-US" altLang="zh-CN" sz="1400" b="1" smtClean="0">
              <a:solidFill>
                <a:srgbClr val="009999"/>
              </a:solidFill>
            </a:endParaRPr>
          </a:p>
          <a:p>
            <a:r>
              <a:rPr lang="zh-CN" altLang="en-US" sz="1400" b="1" smtClean="0">
                <a:solidFill>
                  <a:srgbClr val="009999"/>
                </a:solidFill>
              </a:rPr>
              <a:t>状态</a:t>
            </a:r>
            <a:endParaRPr lang="zh-CN" altLang="en-US" sz="1400" b="1">
              <a:solidFill>
                <a:srgbClr val="009999"/>
              </a:solidFill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.1.1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生命周期状态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说明: 06122121-9ee211a699584ea8b071e1fce93e5fe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00" y="1418907"/>
            <a:ext cx="3977616" cy="52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04840" y="1915720"/>
            <a:ext cx="1360738" cy="360000"/>
          </a:xfrm>
          <a:prstGeom prst="rect">
            <a:avLst/>
          </a:prstGeom>
          <a:ln w="19050">
            <a:solidFill>
              <a:srgbClr val="01598B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965578" y="2088531"/>
            <a:ext cx="43082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>
          <a:xfrm>
            <a:off x="5433015" y="1938718"/>
            <a:ext cx="246950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创建时调用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840" y="246690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985898" y="2323029"/>
            <a:ext cx="447117" cy="27652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5402569" y="1925544"/>
            <a:ext cx="2947734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即将可见时调用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4840" y="3011862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 flipV="1">
            <a:off x="2619320" y="2709552"/>
            <a:ext cx="949750" cy="45115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>
          <a:xfrm>
            <a:off x="650721" y="2220040"/>
            <a:ext cx="1887879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获取焦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点时调用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4840" y="441762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2411760" y="4597627"/>
            <a:ext cx="115731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531582" y="3879748"/>
            <a:ext cx="1887974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当前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被其他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覆盖或者锁屏时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840" y="5241439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619320" y="5405136"/>
            <a:ext cx="92641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731441" y="5100353"/>
            <a:ext cx="1887879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对用户不可见时调用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4840" y="5783659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026538" y="5957416"/>
            <a:ext cx="386157" cy="624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>
          <a:xfrm>
            <a:off x="5396401" y="5783659"/>
            <a:ext cx="246950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销毁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时调用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416" y="2466907"/>
            <a:ext cx="1360738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6560072" y="2884611"/>
            <a:ext cx="1960" cy="39104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88652" y="3266388"/>
            <a:ext cx="246950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从停止状态再次启动时调用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12243"/>
            <a:ext cx="8102600" cy="25202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917859"/>
            <a:ext cx="8051428" cy="21706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第一次运行程序时调用的生命周期方法为：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onCreate()—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onStart()—onResume()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退出程序时调用的生命周期方法为：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onPause()—onStop()—onDestory()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48478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命周期方法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生命周期方法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42925" y="1546253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手</a:t>
            </a:r>
            <a:r>
              <a:rPr lang="zh-CN" altLang="zh-CN" sz="2000" dirty="0"/>
              <a:t>机横竖屏切换时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系统</a:t>
            </a:r>
            <a:r>
              <a:rPr lang="zh-CN" altLang="zh-CN" sz="2000" dirty="0" smtClean="0"/>
              <a:t>会</a:t>
            </a:r>
            <a:r>
              <a:rPr lang="zh-CN" altLang="zh-CN" sz="2000" dirty="0"/>
              <a:t>根据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zh-CN" sz="2000" dirty="0"/>
              <a:t>文件中</a:t>
            </a:r>
            <a:r>
              <a:rPr lang="en-US" altLang="zh-CN" sz="2000" dirty="0"/>
              <a:t>Activity</a:t>
            </a:r>
            <a:r>
              <a:rPr lang="zh-CN" altLang="zh-CN" sz="2000" dirty="0"/>
              <a:t>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configChanges</a:t>
            </a:r>
            <a:r>
              <a:rPr lang="zh-CN" altLang="zh-CN" sz="2000" dirty="0"/>
              <a:t>属性值的不同而调用相应的生命周期方法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没</a:t>
            </a:r>
            <a:r>
              <a:rPr lang="zh-CN" altLang="zh-CN" sz="2000" dirty="0"/>
              <a:t>有设置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configChanges</a:t>
            </a:r>
            <a:r>
              <a:rPr lang="zh-CN" altLang="zh-CN" sz="2000" dirty="0"/>
              <a:t>属性的</a:t>
            </a:r>
            <a:r>
              <a:rPr lang="zh-CN" altLang="zh-CN" sz="2000" dirty="0" smtClean="0"/>
              <a:t>值</a:t>
            </a:r>
            <a:r>
              <a:rPr lang="zh-CN" altLang="en-US" sz="2000" dirty="0" smtClean="0"/>
              <a:t>时：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 smtClean="0"/>
              <a:t>当</a:t>
            </a:r>
            <a:r>
              <a:rPr lang="zh-CN" altLang="zh-CN" sz="1600" dirty="0"/>
              <a:t>由竖屏切换横屏时，调用的方法依次是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onPause()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onStop()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onDestory()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onStart()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onResume()</a:t>
            </a:r>
            <a:r>
              <a:rPr lang="zh-CN" altLang="zh-CN" sz="1600" dirty="0"/>
              <a:t>的方法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设置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configChanges</a:t>
            </a:r>
            <a:r>
              <a:rPr lang="zh-CN" altLang="zh-CN" sz="2000" dirty="0"/>
              <a:t>属</a:t>
            </a:r>
            <a:r>
              <a:rPr lang="zh-CN" altLang="zh-CN" sz="2000" dirty="0" smtClean="0"/>
              <a:t>性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打开程序时同样会调用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onCreate()—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onStart()—onResume()</a:t>
            </a:r>
            <a:r>
              <a:rPr lang="zh-CN" altLang="zh-CN" sz="1600" dirty="0"/>
              <a:t>方法，但是当进行横竖屏切换时不会再执行其他的生命周期方法。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899591" y="1161608"/>
            <a:ext cx="43924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下留心：横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竖屏切换时的生命周期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4.1.2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命周期方法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331640" y="4365104"/>
            <a:ext cx="6768752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android:name=".MainActivity"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android:configChanges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="orientation|keyboardHidden"&gt;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三章 Activity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生命周期状态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生命周期方法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GENSWF_SLIDE_TITLE" val="Activity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数据传递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数据回传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GENSWF_SLIDE_TITLE" val="数据回传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GENSWF_SLIDE_TITLE" val="Android中的任务栈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9.xml><?xml version="1.0" encoding="utf-8"?>
<p:tagLst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GENSWF_SLIDE_TITLE" val="Activity的四种启动模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1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2.xml><?xml version="1.0" encoding="utf-8"?>
<p:tagLst xmlns:p="http://schemas.openxmlformats.org/presentationml/2006/main">
  <p:tag name="GENSWF_SLIDE_TITLE" val="Fragment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3.xml><?xml version="1.0" encoding="utf-8"?>
<p:tagLst xmlns:p="http://schemas.openxmlformats.org/presentationml/2006/main">
  <p:tag name="GENSWF_SLIDE_TITLE" val="Fragment的生命周期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4.xml><?xml version="1.0" encoding="utf-8"?>
<p:tagLst xmlns:p="http://schemas.openxmlformats.org/presentationml/2006/main">
  <p:tag name="GENSWF_SLIDE_TITLE" val="Fragment的生命周期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5.xml><?xml version="1.0" encoding="utf-8"?>
<p:tagLst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6.xml><?xml version="1.0" encoding="utf-8"?>
<p:tagLst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7.xml><?xml version="1.0" encoding="utf-8"?>
<p:tagLst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8.xml><?xml version="1.0" encoding="utf-8"?>
<p:tagLst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9.xml><?xml version="1.0" encoding="utf-8"?>
<p:tagLst xmlns:p="http://schemas.openxmlformats.org/presentationml/2006/main">
  <p:tag name="GENSWF_SLIDE_TITLE" val="实战演练——滑动切换界面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1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3.xml><?xml version="1.0" encoding="utf-8"?>
<p:tagLst xmlns:p="http://schemas.openxmlformats.org/presentationml/2006/main">
  <p:tag name="ISPRING_UUID" val="{D520308A-085C-4BE2-B405-80C81FCB5AD0}"/>
  <p:tag name="ISPRING_RESOURCE_FOLDER" val="F:\精美PPT0\Android学科\03_《Android移动开发案例教程》\chapter03\"/>
  <p:tag name="ISPRING_PRESENTATION_PATH" val="F:\精美PPT0\Android学科\03_《Android移动开发案例教程》\chapter03.pptx"/>
  <p:tag name="ISPRING_PROJECT_FOLDER_UPDATED" val="1"/>
  <p:tag name="ISPRING_RESOURCE_PATHS_HASH_PRESENTER" val="c7d9c42e67553af26acc637acbd4732d5195511c"/>
  <p:tag name="ISPRING_ULTRA_SCORM_COURSE_ID" val="9241D0C8-E2C1-4BEF-B3AC-72425922D2D9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10357</Words>
  <Application>WPS 演示</Application>
  <PresentationFormat>全屏显示(4:3)</PresentationFormat>
  <Paragraphs>792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Times New Roman</vt:lpstr>
      <vt:lpstr>Impact</vt:lpstr>
      <vt:lpstr>Arial Unicode MS</vt:lpstr>
      <vt:lpstr>Agency FB</vt:lpstr>
      <vt:lpstr>Adobe 宋体 Std L</vt:lpstr>
      <vt:lpstr>Arial Unicode MS</vt:lpstr>
      <vt:lpstr>等线 Light</vt:lpstr>
      <vt:lpstr>Calibri Light</vt:lpstr>
      <vt:lpstr>等线</vt:lpstr>
      <vt:lpstr>Calibri</vt:lpstr>
      <vt:lpstr>Wingdings</vt:lpstr>
      <vt:lpstr>Verdana</vt:lpstr>
      <vt:lpstr>Trebuchet MS</vt:lpstr>
      <vt:lpstr>汉仪旗黑-85S</vt:lpstr>
      <vt:lpstr>黑体</vt:lpstr>
      <vt:lpstr>Viner Hand ITC</vt:lpstr>
      <vt:lpstr>Office 主题​​</vt:lpstr>
      <vt:lpstr>2_Office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</dc:title>
  <dc:creator>admin</dc:creator>
  <cp:lastModifiedBy>试试就试试</cp:lastModifiedBy>
  <cp:revision>554</cp:revision>
  <dcterms:created xsi:type="dcterms:W3CDTF">2015-06-29T07:19:00Z</dcterms:created>
  <dcterms:modified xsi:type="dcterms:W3CDTF">2020-08-30T09:05:43Z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