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5" r:id="rId3"/>
  </p:sldMasterIdLst>
  <p:notesMasterIdLst>
    <p:notesMasterId r:id="rId5"/>
  </p:notesMasterIdLst>
  <p:sldIdLst>
    <p:sldId id="350" r:id="rId4"/>
    <p:sldId id="261" r:id="rId6"/>
    <p:sldId id="262" r:id="rId7"/>
    <p:sldId id="263" r:id="rId8"/>
    <p:sldId id="271" r:id="rId9"/>
    <p:sldId id="351" r:id="rId10"/>
    <p:sldId id="381" r:id="rId11"/>
    <p:sldId id="377" r:id="rId12"/>
    <p:sldId id="354" r:id="rId13"/>
    <p:sldId id="355" r:id="rId14"/>
    <p:sldId id="357" r:id="rId15"/>
    <p:sldId id="358" r:id="rId16"/>
    <p:sldId id="359" r:id="rId17"/>
    <p:sldId id="372" r:id="rId18"/>
    <p:sldId id="373" r:id="rId19"/>
    <p:sldId id="374" r:id="rId20"/>
    <p:sldId id="376" r:id="rId21"/>
    <p:sldId id="367" r:id="rId22"/>
    <p:sldId id="379" r:id="rId23"/>
    <p:sldId id="364" r:id="rId24"/>
    <p:sldId id="365" r:id="rId25"/>
    <p:sldId id="366" r:id="rId26"/>
    <p:sldId id="368" r:id="rId27"/>
    <p:sldId id="380" r:id="rId28"/>
    <p:sldId id="363" r:id="rId29"/>
    <p:sldId id="328" r:id="rId30"/>
    <p:sldId id="329" r:id="rId31"/>
    <p:sldId id="332" r:id="rId32"/>
    <p:sldId id="330" r:id="rId33"/>
    <p:sldId id="333" r:id="rId34"/>
    <p:sldId id="370" r:id="rId35"/>
    <p:sldId id="371" r:id="rId36"/>
    <p:sldId id="334" r:id="rId37"/>
    <p:sldId id="340" r:id="rId38"/>
    <p:sldId id="287" r:id="rId39"/>
    <p:sldId id="291" r:id="rId40"/>
    <p:sldId id="349" r:id="rId41"/>
  </p:sldIdLst>
  <p:sldSz cx="9144000" cy="6858000" type="screen4x3"/>
  <p:notesSz cx="6858000" cy="9144000"/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598B"/>
    <a:srgbClr val="006BA9"/>
    <a:srgbClr val="19C3FF"/>
    <a:srgbClr val="3399FF"/>
    <a:srgbClr val="6600CC"/>
    <a:srgbClr val="6666FF"/>
    <a:srgbClr val="6600FF"/>
    <a:srgbClr val="009999"/>
    <a:srgbClr val="0066A2"/>
    <a:srgbClr val="5A37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6" Type="http://schemas.openxmlformats.org/officeDocument/2006/relationships/tags" Target="tags/tag182.xml"/><Relationship Id="rId45" Type="http://schemas.openxmlformats.org/officeDocument/2006/relationships/commentAuthors" Target="commentAuthors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2597628836218"/>
          <c:y val="0.0681385766950071"/>
          <c:w val="0.618611023622047"/>
          <c:h val="0.76592641554868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explosion val="0"/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掌握知识</c:v>
                </c:pt>
                <c:pt idx="1">
                  <c:v>理解知识</c:v>
                </c:pt>
                <c:pt idx="2">
                  <c:v>了解知识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3.333333333</c:v>
                </c:pt>
                <c:pt idx="1">
                  <c:v>3.333333333</c:v>
                </c:pt>
                <c:pt idx="2">
                  <c:v>3.333333333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lang="zh-CN" sz="1800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58D96-7481-4083-B6B1-53DD90C467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A3DF5170-8A0D-43AE-A108-EB1D46CE06D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88012-3F03-408F-BE43-204683D736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tags" Target="../tags/tag5.xml"/><Relationship Id="rId7" Type="http://schemas.openxmlformats.org/officeDocument/2006/relationships/image" Target="../media/image6.png"/><Relationship Id="rId6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image" Target="../media/image5.png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1" Type="http://schemas.openxmlformats.org/officeDocument/2006/relationships/image" Target="../media/image10.png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3" Type="http://schemas.openxmlformats.org/officeDocument/2006/relationships/image" Target="../media/image9.png"/><Relationship Id="rId12" Type="http://schemas.openxmlformats.org/officeDocument/2006/relationships/tags" Target="../tags/tag42.xml"/><Relationship Id="rId11" Type="http://schemas.openxmlformats.org/officeDocument/2006/relationships/image" Target="../media/image10.png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image" Target="../media/image12.png"/><Relationship Id="rId5" Type="http://schemas.openxmlformats.org/officeDocument/2006/relationships/tags" Target="../tags/tag45.xml"/><Relationship Id="rId4" Type="http://schemas.openxmlformats.org/officeDocument/2006/relationships/image" Target="../media/image11.png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4" Type="http://schemas.openxmlformats.org/officeDocument/2006/relationships/tags" Target="../tags/tag53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image" Target="../media/image14.png"/><Relationship Id="rId2" Type="http://schemas.openxmlformats.org/officeDocument/2006/relationships/tags" Target="../tags/tag64.xml"/><Relationship Id="rId10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image" Target="../media/image5.png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image" Target="../media/image5.png"/><Relationship Id="rId4" Type="http://schemas.openxmlformats.org/officeDocument/2006/relationships/tags" Target="../tags/tag77.xml"/><Relationship Id="rId3" Type="http://schemas.openxmlformats.org/officeDocument/2006/relationships/image" Target="../media/image15.png"/><Relationship Id="rId2" Type="http://schemas.openxmlformats.org/officeDocument/2006/relationships/tags" Target="../tags/tag76.xml"/><Relationship Id="rId13" Type="http://schemas.openxmlformats.org/officeDocument/2006/relationships/tags" Target="../tags/tag84.xml"/><Relationship Id="rId12" Type="http://schemas.openxmlformats.org/officeDocument/2006/relationships/tags" Target="../tags/tag83.xml"/><Relationship Id="rId11" Type="http://schemas.openxmlformats.org/officeDocument/2006/relationships/image" Target="../media/image6.png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7" Type="http://schemas.openxmlformats.org/officeDocument/2006/relationships/image" Target="../media/image16.png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0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0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image" Target="../media/image18.png"/><Relationship Id="rId2" Type="http://schemas.openxmlformats.org/officeDocument/2006/relationships/tags" Target="../tags/tag113.xml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image" Target="../media/image19.png"/><Relationship Id="rId2" Type="http://schemas.openxmlformats.org/officeDocument/2006/relationships/tags" Target="../tags/tag12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tags" Target="../tags/tag136.xml"/><Relationship Id="rId7" Type="http://schemas.openxmlformats.org/officeDocument/2006/relationships/image" Target="../media/image20.png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" y="-1"/>
            <a:ext cx="914078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9144000" cy="7454900"/>
            <a:chOff x="0" y="0"/>
            <a:chExt cx="19200" cy="11740"/>
          </a:xfrm>
        </p:grpSpPr>
        <p:grpSp>
          <p:nvGrpSpPr>
            <p:cNvPr id="6" name="组合 5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0" y="0"/>
              <a:ext cx="19200" cy="3223"/>
              <a:chOff x="0" y="0"/>
              <a:chExt cx="12192000" cy="2046605"/>
            </a:xfrm>
          </p:grpSpPr>
          <p:pic>
            <p:nvPicPr>
              <p:cNvPr id="7" name="图片 6"/>
              <p:cNvPicPr>
                <a:picLocks noChangeAspect="1"/>
              </p:cNvPicPr>
              <p:nvPr userDrawn="1">
                <p:custDataLst>
                  <p:tags r:id="rId4"/>
                </p:custDataLst>
              </p:nvPr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12192000" cy="2046605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 userDrawn="1">
                <p:custDataLst>
                  <p:tags r:id="rId6"/>
                </p:custDataLst>
              </p:nvPr>
            </p:nvPicPr>
            <p:blipFill rotWithShape="1">
              <a:blip r:embed="rId7"/>
              <a:srcRect/>
              <a:stretch>
                <a:fillRect/>
              </a:stretch>
            </p:blipFill>
            <p:spPr>
              <a:xfrm>
                <a:off x="0" y="10686"/>
                <a:ext cx="12192000" cy="1704978"/>
              </a:xfrm>
              <a:prstGeom prst="rect">
                <a:avLst/>
              </a:prstGeom>
            </p:spPr>
          </p:pic>
        </p:grpSp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0" y="9728"/>
              <a:ext cx="19200" cy="2012"/>
            </a:xfrm>
            <a:prstGeom prst="rect">
              <a:avLst/>
            </a:prstGeom>
          </p:spPr>
        </p:pic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1662589" y="3503930"/>
            <a:ext cx="5819299" cy="49149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500" u="none" strike="noStrike" kern="1200" cap="none" spc="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4"/>
            </p:custDataLst>
          </p:nvPr>
        </p:nvSpPr>
        <p:spPr>
          <a:xfrm>
            <a:off x="1662351" y="2292046"/>
            <a:ext cx="5819299" cy="1150960"/>
          </a:xfrm>
        </p:spPr>
        <p:txBody>
          <a:bodyPr lIns="90000" tIns="46800" rIns="90000" bIns="46800" anchor="b" anchorCtr="0">
            <a:noAutofit/>
          </a:bodyPr>
          <a:lstStyle>
            <a:lvl1pPr algn="ctr">
              <a:defRPr sz="4500" spc="600" baseline="0">
                <a:solidFill>
                  <a:schemeClr val="accent1"/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3383279" y="4490846"/>
            <a:ext cx="1037320" cy="474726"/>
          </a:xfrm>
          <a:solidFill>
            <a:schemeClr val="accent1"/>
          </a:solidFill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u="none" strike="noStrike" kern="1200" cap="none" spc="0" normalizeH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16"/>
            </p:custDataLst>
          </p:nvPr>
        </p:nvSpPr>
        <p:spPr>
          <a:xfrm>
            <a:off x="4572000" y="4490846"/>
            <a:ext cx="1037319" cy="474726"/>
          </a:xfrm>
          <a:ln>
            <a:solidFill>
              <a:schemeClr val="accent1"/>
            </a:solidFill>
          </a:ln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u="none" strike="noStrike" kern="1200" cap="none" spc="0" normalizeH="0">
                <a:ln>
                  <a:noFill/>
                </a:ln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02412" y="952508"/>
            <a:ext cx="8139178" cy="5388907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6177281"/>
            <a:ext cx="9144000" cy="13245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5560"/>
            <a:ext cx="9144000" cy="204660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3938615" y="2681555"/>
            <a:ext cx="2682787" cy="716508"/>
          </a:xfrm>
        </p:spPr>
        <p:txBody>
          <a:bodyPr lIns="90000" tIns="46800" rIns="90000" bIns="0" anchor="ctr" anchorCtr="0">
            <a:normAutofit/>
          </a:bodyPr>
          <a:lstStyle>
            <a:lvl1pPr algn="dist">
              <a:defRPr sz="33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3938615" y="3459937"/>
            <a:ext cx="2682788" cy="544296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79158" y="952508"/>
            <a:ext cx="3962432" cy="5388907"/>
          </a:xfrm>
        </p:spPr>
        <p:txBody>
          <a:bodyPr lIns="90000" tIns="46800" rIns="90000" bIns="46800">
            <a:normAutofit/>
          </a:bodyPr>
          <a:lstStyle>
            <a:lvl1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-12382" y="5971592"/>
            <a:ext cx="2608970" cy="907998"/>
          </a:xfrm>
          <a:prstGeom prst="rect">
            <a:avLst/>
          </a:prstGeom>
        </p:spPr>
      </p:pic>
      <p:pic>
        <p:nvPicPr>
          <p:cNvPr id="11" name="图片 10" descr="C:\Users\kingsoft\Desktop\图片7副本.png图片7副本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6537457" y="5905492"/>
            <a:ext cx="2610830" cy="9740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02448" y="952508"/>
            <a:ext cx="396243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6537457" y="5905492"/>
            <a:ext cx="2610830" cy="974098"/>
          </a:xfrm>
          <a:prstGeom prst="rect">
            <a:avLst/>
          </a:prstGeom>
        </p:spPr>
      </p:pic>
      <p:pic>
        <p:nvPicPr>
          <p:cNvPr id="11" name="图片 10" descr="C:\Users\kingsoft\Desktop\图片7副本.png图片7副本"/>
          <p:cNvPicPr>
            <a:picLocks noChangeAspect="1"/>
          </p:cNvPicPr>
          <p:nvPr>
            <p:custDataLst>
              <p:tags r:id="rId12"/>
            </p:custDataLst>
          </p:nvPr>
        </p:nvPicPr>
        <p:blipFill rotWithShape="1">
          <a:blip r:embed="rId13"/>
          <a:srcRect/>
          <a:stretch>
            <a:fillRect/>
          </a:stretch>
        </p:blipFill>
        <p:spPr>
          <a:xfrm>
            <a:off x="-12382" y="5971592"/>
            <a:ext cx="2608970" cy="9079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-15482"/>
            <a:ext cx="2737007" cy="6857999"/>
            <a:chOff x="0" y="-15482"/>
            <a:chExt cx="3649343" cy="6857999"/>
          </a:xfrm>
        </p:grpSpPr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 rot="16200000">
              <a:off x="-1596587" y="1596587"/>
              <a:ext cx="6842517" cy="364934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 rot="5400000">
              <a:off x="-2338959" y="2323477"/>
              <a:ext cx="6857999" cy="2180082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>
            <p:custDataLst>
              <p:tags r:id="rId7"/>
            </p:custDataLst>
          </p:nvPr>
        </p:nvGrpSpPr>
        <p:grpSpPr>
          <a:xfrm rot="10800000">
            <a:off x="6406993" y="15483"/>
            <a:ext cx="2737007" cy="6857999"/>
            <a:chOff x="0" y="-15482"/>
            <a:chExt cx="3649343" cy="6857999"/>
          </a:xfrm>
        </p:grpSpPr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4"/>
            <a:stretch>
              <a:fillRect/>
            </a:stretch>
          </p:blipFill>
          <p:spPr>
            <a:xfrm rot="16200000">
              <a:off x="-1596587" y="1596587"/>
              <a:ext cx="6842517" cy="3649343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 rot="5400000">
              <a:off x="-2338959" y="2323477"/>
              <a:ext cx="6857999" cy="2180082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矩形: 圆角 13"/>
          <p:cNvSpPr/>
          <p:nvPr>
            <p:custDataLst>
              <p:tags r:id="rId14"/>
            </p:custDataLst>
          </p:nvPr>
        </p:nvSpPr>
        <p:spPr>
          <a:xfrm>
            <a:off x="4228624" y="1484173"/>
            <a:ext cx="685800" cy="4762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6173998" y="5327780"/>
            <a:ext cx="297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5400000">
            <a:off x="-2534087" y="2809615"/>
            <a:ext cx="5143502" cy="123877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4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5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173998" y="5327780"/>
            <a:ext cx="297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15240"/>
            <a:ext cx="9144000" cy="204660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02448" y="952508"/>
            <a:ext cx="8139178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77281"/>
            <a:ext cx="9144000" cy="11659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35560"/>
            <a:ext cx="9144000" cy="2046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344229" y="2421777"/>
            <a:ext cx="4455542" cy="133663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>
            <a:off x="0" y="-3"/>
            <a:ext cx="9144000" cy="1704978"/>
          </a:xfrm>
          <a:prstGeom prst="rect">
            <a:avLst/>
          </a:prstGeom>
        </p:spPr>
      </p:pic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3474527" y="4417887"/>
            <a:ext cx="976576" cy="485285"/>
          </a:xfrm>
          <a:solidFill>
            <a:schemeClr val="accent1"/>
          </a:solidFill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 hasCustomPrompt="1"/>
            <p:custDataLst>
              <p:tags r:id="rId13"/>
            </p:custDataLst>
          </p:nvPr>
        </p:nvSpPr>
        <p:spPr>
          <a:xfrm>
            <a:off x="4692899" y="4417887"/>
            <a:ext cx="976577" cy="485285"/>
          </a:xfrm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>
            <a:lvl1pPr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6177281"/>
            <a:ext cx="9144000" cy="13152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14789" y="273050"/>
            <a:ext cx="8712041" cy="63119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baseline="0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961200" y="1249200"/>
            <a:ext cx="7219800" cy="723600"/>
          </a:xfrm>
        </p:spPr>
        <p:txBody>
          <a:bodyPr anchor="ctr"/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960835" y="2163600"/>
            <a:ext cx="7219950" cy="34452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5304452" y="4933186"/>
            <a:ext cx="3622376" cy="16517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0"/>
            <a:ext cx="3617595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37400" y="770400"/>
            <a:ext cx="2970000" cy="882000"/>
          </a:xfrm>
        </p:spPr>
        <p:txBody>
          <a:bodyPr anchor="ctr"/>
          <a:lstStyle>
            <a:lvl1pPr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40100" y="1764000"/>
            <a:ext cx="2967300" cy="40932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3825900" y="769938"/>
            <a:ext cx="4860000" cy="5087937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173998" y="5327780"/>
            <a:ext cx="297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59000" y="781200"/>
            <a:ext cx="8232300" cy="626400"/>
          </a:xfrm>
        </p:spPr>
        <p:txBody>
          <a:bodyPr anchor="ctr"/>
          <a:lstStyle>
            <a:lvl1pPr algn="ctr"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59000" y="1659600"/>
            <a:ext cx="8231981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459581" y="2808000"/>
            <a:ext cx="8224200" cy="34308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16" name="图片 15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173998" y="5327780"/>
            <a:ext cx="297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58" y="0"/>
            <a:ext cx="9144000" cy="197548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5041901"/>
            <a:ext cx="9144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53600" y="669600"/>
            <a:ext cx="8232300" cy="565200"/>
          </a:xfrm>
        </p:spPr>
        <p:txBody>
          <a:bodyPr anchor="ctr"/>
          <a:lstStyle>
            <a:lvl1pPr algn="ctr"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453628" y="1681200"/>
            <a:ext cx="8243100" cy="32112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445500" y="5180400"/>
            <a:ext cx="82512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242387"/>
            <a:ext cx="9144000" cy="1231226"/>
          </a:xfrm>
          <a:prstGeom prst="rect">
            <a:avLst/>
          </a:prstGeom>
        </p:spPr>
      </p:pic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0" y="0"/>
            <a:ext cx="9144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sz="1350"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34700" y="237600"/>
            <a:ext cx="8278200" cy="441964"/>
          </a:xfrm>
        </p:spPr>
        <p:txBody>
          <a:bodyPr>
            <a:normAutofit/>
          </a:bodyPr>
          <a:lstStyle>
            <a:lvl1pPr>
              <a:defRPr sz="21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434700" y="1663200"/>
            <a:ext cx="4006800" cy="2894400"/>
          </a:xfrm>
        </p:spPr>
        <p:txBody>
          <a:bodyPr>
            <a:normAutofit/>
          </a:bodyPr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4681800" y="1663200"/>
            <a:ext cx="4025700" cy="2894400"/>
          </a:xfrm>
        </p:spPr>
        <p:txBody>
          <a:bodyPr>
            <a:normAutofit/>
          </a:bodyPr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429300" y="4816800"/>
            <a:ext cx="4006800" cy="781200"/>
          </a:xfrm>
        </p:spPr>
        <p:txBody>
          <a:bodyPr>
            <a:normAutofit/>
          </a:bodyPr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4689900" y="4813200"/>
            <a:ext cx="4025700" cy="781200"/>
          </a:xfrm>
        </p:spPr>
        <p:txBody>
          <a:bodyPr>
            <a:normAutofit/>
          </a:bodyPr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rgbClr val="EBF5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0" y="959224"/>
            <a:ext cx="9144000" cy="493955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 flipH="1">
            <a:off x="6321812" y="4917233"/>
            <a:ext cx="2822188" cy="981917"/>
          </a:xfrm>
          <a:prstGeom prst="rect">
            <a:avLst/>
          </a:prstGeom>
        </p:spPr>
      </p:pic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rot="10800000" flipH="1">
            <a:off x="0" y="398"/>
            <a:ext cx="3535204" cy="12299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142100" y="1339200"/>
            <a:ext cx="6858000" cy="2386800"/>
          </a:xfrm>
        </p:spPr>
        <p:txBody>
          <a:bodyPr anchor="b"/>
          <a:lstStyle>
            <a:lvl1pPr algn="ctr">
              <a:defRPr sz="45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141810" y="3862800"/>
            <a:ext cx="6858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" y="0"/>
            <a:ext cx="914635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8" Type="http://schemas.openxmlformats.org/officeDocument/2006/relationships/theme" Target="../theme/theme1.xml"/><Relationship Id="rId27" Type="http://schemas.openxmlformats.org/officeDocument/2006/relationships/image" Target="../media/image4.jpeg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3.xml"/><Relationship Id="rId62" Type="http://schemas.openxmlformats.org/officeDocument/2006/relationships/theme" Target="../theme/theme2.xml"/><Relationship Id="rId61" Type="http://schemas.openxmlformats.org/officeDocument/2006/relationships/tags" Target="../tags/tag144.xml"/><Relationship Id="rId60" Type="http://schemas.openxmlformats.org/officeDocument/2006/relationships/tags" Target="../tags/tag143.xml"/><Relationship Id="rId6" Type="http://schemas.openxmlformats.org/officeDocument/2006/relationships/slideLayout" Target="../slideLayouts/slideLayout32.xml"/><Relationship Id="rId59" Type="http://schemas.openxmlformats.org/officeDocument/2006/relationships/tags" Target="../tags/tag142.xml"/><Relationship Id="rId58" Type="http://schemas.openxmlformats.org/officeDocument/2006/relationships/tags" Target="../tags/tag141.xml"/><Relationship Id="rId57" Type="http://schemas.openxmlformats.org/officeDocument/2006/relationships/tags" Target="../tags/tag140.xml"/><Relationship Id="rId56" Type="http://schemas.openxmlformats.org/officeDocument/2006/relationships/tags" Target="../tags/tag139.xml"/><Relationship Id="rId55" Type="http://schemas.openxmlformats.org/officeDocument/2006/relationships/slideLayout" Target="../slideLayouts/slideLayout81.xml"/><Relationship Id="rId54" Type="http://schemas.openxmlformats.org/officeDocument/2006/relationships/slideLayout" Target="../slideLayouts/slideLayout80.xml"/><Relationship Id="rId53" Type="http://schemas.openxmlformats.org/officeDocument/2006/relationships/slideLayout" Target="../slideLayouts/slideLayout79.xml"/><Relationship Id="rId52" Type="http://schemas.openxmlformats.org/officeDocument/2006/relationships/slideLayout" Target="../slideLayouts/slideLayout78.xml"/><Relationship Id="rId51" Type="http://schemas.openxmlformats.org/officeDocument/2006/relationships/slideLayout" Target="../slideLayouts/slideLayout77.xml"/><Relationship Id="rId50" Type="http://schemas.openxmlformats.org/officeDocument/2006/relationships/slideLayout" Target="../slideLayouts/slideLayout76.xml"/><Relationship Id="rId5" Type="http://schemas.openxmlformats.org/officeDocument/2006/relationships/slideLayout" Target="../slideLayouts/slideLayout31.xml"/><Relationship Id="rId49" Type="http://schemas.openxmlformats.org/officeDocument/2006/relationships/slideLayout" Target="../slideLayouts/slideLayout75.xml"/><Relationship Id="rId48" Type="http://schemas.openxmlformats.org/officeDocument/2006/relationships/slideLayout" Target="../slideLayouts/slideLayout74.xml"/><Relationship Id="rId47" Type="http://schemas.openxmlformats.org/officeDocument/2006/relationships/slideLayout" Target="../slideLayouts/slideLayout73.xml"/><Relationship Id="rId46" Type="http://schemas.openxmlformats.org/officeDocument/2006/relationships/slideLayout" Target="../slideLayouts/slideLayout72.xml"/><Relationship Id="rId45" Type="http://schemas.openxmlformats.org/officeDocument/2006/relationships/slideLayout" Target="../slideLayouts/slideLayout71.xml"/><Relationship Id="rId44" Type="http://schemas.openxmlformats.org/officeDocument/2006/relationships/slideLayout" Target="../slideLayouts/slideLayout70.xml"/><Relationship Id="rId43" Type="http://schemas.openxmlformats.org/officeDocument/2006/relationships/slideLayout" Target="../slideLayouts/slideLayout69.xml"/><Relationship Id="rId42" Type="http://schemas.openxmlformats.org/officeDocument/2006/relationships/slideLayout" Target="../slideLayouts/slideLayout68.xml"/><Relationship Id="rId41" Type="http://schemas.openxmlformats.org/officeDocument/2006/relationships/slideLayout" Target="../slideLayouts/slideLayout67.xml"/><Relationship Id="rId4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30.xml"/><Relationship Id="rId39" Type="http://schemas.openxmlformats.org/officeDocument/2006/relationships/slideLayout" Target="../slideLayouts/slideLayout65.xml"/><Relationship Id="rId38" Type="http://schemas.openxmlformats.org/officeDocument/2006/relationships/slideLayout" Target="../slideLayouts/slideLayout64.xml"/><Relationship Id="rId37" Type="http://schemas.openxmlformats.org/officeDocument/2006/relationships/slideLayout" Target="../slideLayouts/slideLayout63.xml"/><Relationship Id="rId36" Type="http://schemas.openxmlformats.org/officeDocument/2006/relationships/slideLayout" Target="../slideLayouts/slideLayout62.xml"/><Relationship Id="rId35" Type="http://schemas.openxmlformats.org/officeDocument/2006/relationships/slideLayout" Target="../slideLayouts/slideLayout61.xml"/><Relationship Id="rId34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58.xml"/><Relationship Id="rId31" Type="http://schemas.openxmlformats.org/officeDocument/2006/relationships/slideLayout" Target="../slideLayouts/slideLayout57.xml"/><Relationship Id="rId30" Type="http://schemas.openxmlformats.org/officeDocument/2006/relationships/slideLayout" Target="../slideLayouts/slideLayout56.xml"/><Relationship Id="rId3" Type="http://schemas.openxmlformats.org/officeDocument/2006/relationships/slideLayout" Target="../slideLayouts/slideLayout29.xml"/><Relationship Id="rId29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51.xml"/><Relationship Id="rId24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56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7"/>
            </p:custDataLst>
          </p:nvPr>
        </p:nvSpPr>
        <p:spPr>
          <a:xfrm>
            <a:off x="502412" y="952508"/>
            <a:ext cx="8139178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58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59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60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6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  <p:sldLayoutId id="2147483705" r:id="rId30"/>
    <p:sldLayoutId id="2147483706" r:id="rId31"/>
    <p:sldLayoutId id="2147483707" r:id="rId32"/>
    <p:sldLayoutId id="2147483708" r:id="rId33"/>
    <p:sldLayoutId id="2147483709" r:id="rId34"/>
    <p:sldLayoutId id="2147483710" r:id="rId35"/>
    <p:sldLayoutId id="2147483711" r:id="rId36"/>
    <p:sldLayoutId id="2147483712" r:id="rId37"/>
    <p:sldLayoutId id="2147483713" r:id="rId38"/>
    <p:sldLayoutId id="2147483714" r:id="rId39"/>
    <p:sldLayoutId id="2147483715" r:id="rId40"/>
    <p:sldLayoutId id="2147483716" r:id="rId41"/>
    <p:sldLayoutId id="2147483717" r:id="rId42"/>
    <p:sldLayoutId id="2147483718" r:id="rId43"/>
    <p:sldLayoutId id="2147483719" r:id="rId44"/>
    <p:sldLayoutId id="2147483720" r:id="rId45"/>
    <p:sldLayoutId id="2147483721" r:id="rId46"/>
    <p:sldLayoutId id="2147483722" r:id="rId47"/>
    <p:sldLayoutId id="2147483723" r:id="rId48"/>
    <p:sldLayoutId id="2147483724" r:id="rId49"/>
    <p:sldLayoutId id="2147483725" r:id="rId50"/>
    <p:sldLayoutId id="2147483726" r:id="rId51"/>
    <p:sldLayoutId id="2147483727" r:id="rId52"/>
    <p:sldLayoutId id="2147483728" r:id="rId53"/>
    <p:sldLayoutId id="2147483729" r:id="rId54"/>
    <p:sldLayoutId id="2147483730" r:id="rId55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7.xml"/><Relationship Id="rId2" Type="http://schemas.openxmlformats.org/officeDocument/2006/relationships/tags" Target="../tags/tag145.xml"/><Relationship Id="rId1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2.xml"/><Relationship Id="rId1" Type="http://schemas.openxmlformats.org/officeDocument/2006/relationships/tags" Target="../tags/tag15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1.xml"/><Relationship Id="rId1" Type="http://schemas.openxmlformats.org/officeDocument/2006/relationships/tags" Target="../tags/tag15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0.xml"/><Relationship Id="rId1" Type="http://schemas.openxmlformats.org/officeDocument/2006/relationships/tags" Target="../tags/tag15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9.xml"/><Relationship Id="rId1" Type="http://schemas.openxmlformats.org/officeDocument/2006/relationships/tags" Target="../tags/tag15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8.xml"/><Relationship Id="rId1" Type="http://schemas.openxmlformats.org/officeDocument/2006/relationships/tags" Target="../tags/tag15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7.xml"/><Relationship Id="rId1" Type="http://schemas.openxmlformats.org/officeDocument/2006/relationships/tags" Target="../tags/tag15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6.xml"/><Relationship Id="rId1" Type="http://schemas.openxmlformats.org/officeDocument/2006/relationships/tags" Target="../tags/tag160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65.xml"/><Relationship Id="rId2" Type="http://schemas.openxmlformats.org/officeDocument/2006/relationships/tags" Target="../tags/tag161.xml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64.xml"/><Relationship Id="rId2" Type="http://schemas.openxmlformats.org/officeDocument/2006/relationships/tags" Target="../tags/tag162.xml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3.xml"/><Relationship Id="rId1" Type="http://schemas.openxmlformats.org/officeDocument/2006/relationships/tags" Target="../tags/tag1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0.xml"/><Relationship Id="rId1" Type="http://schemas.openxmlformats.org/officeDocument/2006/relationships/tags" Target="../tags/tag14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2.xml"/><Relationship Id="rId1" Type="http://schemas.openxmlformats.org/officeDocument/2006/relationships/tags" Target="../tags/tag16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1.xml"/><Relationship Id="rId1" Type="http://schemas.openxmlformats.org/officeDocument/2006/relationships/tags" Target="../tags/tag16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0.xml"/><Relationship Id="rId1" Type="http://schemas.openxmlformats.org/officeDocument/2006/relationships/tags" Target="../tags/tag166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59.xml"/><Relationship Id="rId2" Type="http://schemas.openxmlformats.org/officeDocument/2006/relationships/tags" Target="../tags/tag167.xml"/><Relationship Id="rId1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58.xml"/><Relationship Id="rId1" Type="http://schemas.openxmlformats.org/officeDocument/2006/relationships/tags" Target="../tags/tag16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57.xml"/><Relationship Id="rId1" Type="http://schemas.openxmlformats.org/officeDocument/2006/relationships/tags" Target="../tags/tag16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56.xml"/><Relationship Id="rId1" Type="http://schemas.openxmlformats.org/officeDocument/2006/relationships/tags" Target="../tags/tag17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55.xml"/><Relationship Id="rId1" Type="http://schemas.openxmlformats.org/officeDocument/2006/relationships/tags" Target="../tags/tag17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54.xml"/><Relationship Id="rId1" Type="http://schemas.openxmlformats.org/officeDocument/2006/relationships/tags" Target="../tags/tag17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53.xml"/><Relationship Id="rId1" Type="http://schemas.openxmlformats.org/officeDocument/2006/relationships/tags" Target="../tags/tag17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9.xml"/><Relationship Id="rId1" Type="http://schemas.openxmlformats.org/officeDocument/2006/relationships/tags" Target="../tags/tag14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52.xml"/><Relationship Id="rId1" Type="http://schemas.openxmlformats.org/officeDocument/2006/relationships/tags" Target="../tags/tag17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51.xml"/><Relationship Id="rId1" Type="http://schemas.openxmlformats.org/officeDocument/2006/relationships/tags" Target="../tags/tag17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50.xml"/><Relationship Id="rId1" Type="http://schemas.openxmlformats.org/officeDocument/2006/relationships/tags" Target="../tags/tag17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9.xml"/><Relationship Id="rId1" Type="http://schemas.openxmlformats.org/officeDocument/2006/relationships/tags" Target="../tags/tag177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48.xml"/><Relationship Id="rId2" Type="http://schemas.openxmlformats.org/officeDocument/2006/relationships/tags" Target="../tags/tag178.xml"/><Relationship Id="rId1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47.xml"/><Relationship Id="rId2" Type="http://schemas.openxmlformats.org/officeDocument/2006/relationships/tags" Target="../tags/tag179.xml"/><Relationship Id="rId1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46.xml"/><Relationship Id="rId1" Type="http://schemas.openxmlformats.org/officeDocument/2006/relationships/tags" Target="../tags/tag18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45.xml"/><Relationship Id="rId1" Type="http://schemas.openxmlformats.org/officeDocument/2006/relationships/tags" Target="../tags/tag18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8.xml"/><Relationship Id="rId2" Type="http://schemas.openxmlformats.org/officeDocument/2006/relationships/tags" Target="../tags/tag148.x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7.xml"/><Relationship Id="rId1" Type="http://schemas.openxmlformats.org/officeDocument/2006/relationships/tags" Target="../tags/tag14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6.xml"/><Relationship Id="rId1" Type="http://schemas.openxmlformats.org/officeDocument/2006/relationships/tags" Target="../tags/tag15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5.xml"/><Relationship Id="rId1" Type="http://schemas.openxmlformats.org/officeDocument/2006/relationships/tags" Target="../tags/tag15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4.xml"/><Relationship Id="rId2" Type="http://schemas.openxmlformats.org/officeDocument/2006/relationships/tags" Target="../tags/tag152.xml"/><Relationship Id="rId1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3.xml"/><Relationship Id="rId1" Type="http://schemas.openxmlformats.org/officeDocument/2006/relationships/tags" Target="../tags/tag1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Android</a:t>
            </a:r>
            <a:r>
              <a:rPr lang="zh-CN" altLang="en-US" b="1" dirty="0"/>
              <a:t>移动应用基础教程</a:t>
            </a:r>
            <a:r>
              <a:rPr lang="zh-CN" altLang="en-US" sz="2400" b="1" dirty="0"/>
              <a:t>（第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版）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/>
              <a:t>第</a:t>
            </a:r>
            <a:r>
              <a:rPr lang="en-US" altLang="zh-CN" sz="3200" b="1" dirty="0" smtClean="0"/>
              <a:t>5</a:t>
            </a:r>
            <a:r>
              <a:rPr lang="zh-CN" altLang="en-US" sz="3200" b="1" dirty="0" smtClean="0"/>
              <a:t>章 数据</a:t>
            </a:r>
            <a:r>
              <a:rPr lang="zh-CN" altLang="en-US" sz="3200" b="1" dirty="0"/>
              <a:t>存储</a:t>
            </a:r>
            <a:endParaRPr lang="zh-CN" altLang="en-US" sz="3200" b="1" dirty="0"/>
          </a:p>
        </p:txBody>
      </p:sp>
      <p:sp>
        <p:nvSpPr>
          <p:cNvPr id="4" name="TextBox 13"/>
          <p:cNvSpPr>
            <a:spLocks noChangeArrowheads="1"/>
          </p:cNvSpPr>
          <p:nvPr/>
        </p:nvSpPr>
        <p:spPr bwMode="auto">
          <a:xfrm>
            <a:off x="5215573" y="4678323"/>
            <a:ext cx="2813570" cy="922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文件存储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SQLite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库存储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40511" y="4678323"/>
            <a:ext cx="4572000" cy="9220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存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储方式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SharedPreferences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存储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26" name="Picture 2" descr="C:\Users\admin\Desktop\u=2190866901,1161307542&amp;fm=206&amp;gp=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420" y="4703201"/>
            <a:ext cx="961083" cy="96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6509" y="1669605"/>
            <a:ext cx="8102600" cy="3127547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705213" y="1508870"/>
            <a:ext cx="2198688" cy="321469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内部存储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520266" y="2060218"/>
            <a:ext cx="8051428" cy="8100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5.2.1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将数据存入到文件中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9" name="矩形 17"/>
          <p:cNvSpPr>
            <a:spLocks noChangeArrowheads="1"/>
          </p:cNvSpPr>
          <p:nvPr/>
        </p:nvSpPr>
        <p:spPr bwMode="auto">
          <a:xfrm>
            <a:off x="799480" y="2204864"/>
            <a:ext cx="7493000" cy="216024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String fileName = "data.txt";  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// 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文件名称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String content = "helloworld";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// 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保存数据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FileOutputStream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fos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openFileOutput(fileName, MODE_PRIVATE);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fos.write(content.getBytes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());	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fos.close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   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//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关闭输出流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750662" y="3386143"/>
            <a:ext cx="2327939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将数据写入文件中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99592" y="3446438"/>
            <a:ext cx="2376264" cy="28803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3275856" y="3570638"/>
            <a:ext cx="474806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6509" y="1669605"/>
            <a:ext cx="8102600" cy="3919635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704904" y="1508870"/>
            <a:ext cx="2198688" cy="321469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520266" y="2060218"/>
            <a:ext cx="8051428" cy="8100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5.2.1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将数据存入到文件中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9" name="矩形 17"/>
          <p:cNvSpPr>
            <a:spLocks noChangeArrowheads="1"/>
          </p:cNvSpPr>
          <p:nvPr/>
        </p:nvSpPr>
        <p:spPr bwMode="auto">
          <a:xfrm>
            <a:off x="799480" y="2060218"/>
            <a:ext cx="7493000" cy="3385006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String state = Environment.getExternalStorageState();       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(state.equals(Environment.MEDIA_MOUNTED))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           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 SDPath = Environment.getExternalStorageDirectory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 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 file = new File(SDPath, "data.txt");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String data = "HelloWorld";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FileOutputStream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fos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new FileOutputStream(file);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fos.write(data.getBytes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());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fos.close();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278760" y="2878329"/>
            <a:ext cx="3661392" cy="2880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4233010" y="3381000"/>
            <a:ext cx="1760824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获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取</a:t>
            </a: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SD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卡目录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91317" y="2177230"/>
            <a:ext cx="3372771" cy="2880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5833284" y="2121099"/>
            <a:ext cx="2336299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获取外部设备的状态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15616" y="2579658"/>
            <a:ext cx="3960440" cy="2880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5364088" y="2519362"/>
            <a:ext cx="2566633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判断外部设备是否可用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5364088" y="2321246"/>
            <a:ext cx="474806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/>
          <p:cNvCxnSpPr/>
          <p:nvPr/>
        </p:nvCxnSpPr>
        <p:spPr bwMode="auto">
          <a:xfrm>
            <a:off x="4788024" y="3166361"/>
            <a:ext cx="0" cy="224313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箭头连接符 22"/>
          <p:cNvCxnSpPr>
            <a:endCxn id="33" idx="1"/>
          </p:cNvCxnSpPr>
          <p:nvPr/>
        </p:nvCxnSpPr>
        <p:spPr bwMode="auto">
          <a:xfrm>
            <a:off x="5076056" y="2723674"/>
            <a:ext cx="288032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5" grpId="0" animBg="1"/>
      <p:bldP spid="25" grpId="1" animBg="1"/>
      <p:bldP spid="27" grpId="0" animBg="1"/>
      <p:bldP spid="27" grpId="1" animBg="1"/>
      <p:bldP spid="31" grpId="0" animBg="1"/>
      <p:bldP spid="31" grpId="1" animBg="1"/>
      <p:bldP spid="33" grpId="0" animBg="1"/>
      <p:bldP spid="3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6509" y="1669605"/>
            <a:ext cx="8102600" cy="3919635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4716016" y="1508870"/>
            <a:ext cx="3576464" cy="321469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读取内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存储中的文件的数据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520266" y="2060218"/>
            <a:ext cx="8051428" cy="8100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5.2.2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从文件中读取数据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9" name="矩形 17"/>
          <p:cNvSpPr>
            <a:spLocks noChangeArrowheads="1"/>
          </p:cNvSpPr>
          <p:nvPr/>
        </p:nvSpPr>
        <p:spPr bwMode="auto">
          <a:xfrm>
            <a:off x="799480" y="2060218"/>
            <a:ext cx="7493000" cy="3096974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String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content = "";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FileInputStream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fis = null;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fis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openFileInput("data.txt");            //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获得文件输入流对象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byte[] buffer = new byte[fis.available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()];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fis.read(buffer);              </a:t>
            </a:r>
            <a:endParaRPr lang="zh-CN" altLang="en-US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content = new String(buffer);//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转换成字符串</a:t>
            </a:r>
            <a:endParaRPr lang="zh-CN" altLang="en-US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fis.close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		           //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关闭输入流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267744" y="3280636"/>
            <a:ext cx="2088232" cy="2880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4355976" y="3443730"/>
            <a:ext cx="360040" cy="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4703104" y="3187815"/>
            <a:ext cx="3284008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创建缓冲区</a:t>
            </a: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,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并获取文件长度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21195" y="3656733"/>
            <a:ext cx="1514646" cy="2880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2535841" y="3800749"/>
            <a:ext cx="307967" cy="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2835373" y="3596438"/>
            <a:ext cx="3536827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将文件内容读取到</a:t>
            </a: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buffer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缓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冲区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0" grpId="1" animBg="1"/>
      <p:bldP spid="22" grpId="0" animBg="1"/>
      <p:bldP spid="22" grpId="1" animBg="1"/>
      <p:bldP spid="23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6509" y="1187401"/>
            <a:ext cx="8102600" cy="5181003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4788024" y="1026666"/>
            <a:ext cx="3456383" cy="321469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读取外部存储中的文件数据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520266" y="2060218"/>
            <a:ext cx="8051428" cy="8100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5.2.2 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从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文件中读取数据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9" name="矩形 17"/>
          <p:cNvSpPr>
            <a:spLocks noChangeArrowheads="1"/>
          </p:cNvSpPr>
          <p:nvPr/>
        </p:nvSpPr>
        <p:spPr bwMode="auto">
          <a:xfrm>
            <a:off x="799480" y="1370037"/>
            <a:ext cx="7493000" cy="4885655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String state = Environment.getExternalStorageState();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(state.equals(Environment.MEDIA_MOUNTED)) {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File SDPath = Environment.getExternalStorageDirectory();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//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获取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SD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卡路径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 file = new File(SDPath, "data.txt"); 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//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创建文件对象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FileInputStream fis = null;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BufferedReader br = null;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fis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new FileInputStream(file);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//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创建文件输入流对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象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//</a:t>
            </a:r>
            <a:r>
              <a:rPr lang="zh-CN" altLang="zh-CN" sz="1600" dirty="0" smtClean="0"/>
              <a:t>创</a:t>
            </a:r>
            <a:r>
              <a:rPr lang="zh-CN" altLang="zh-CN" sz="1600" dirty="0"/>
              <a:t>建字符输入缓冲流的对象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br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new BufferedReader(new InputStreamReader(fis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));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String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 = br.readLine();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//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读取数据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br.close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                  //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关闭字符输入缓冲流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fis.close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                 //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关闭输入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流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60954" y="1772816"/>
            <a:ext cx="8102600" cy="3384375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1167524" y="1587077"/>
            <a:ext cx="405254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多学一招：申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卡写文件的权限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485573" y="1988839"/>
            <a:ext cx="7907412" cy="9361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系统规定，程序访问系统的一些关键信息时，必须申请权限，否则程序运行时会因为没有访问系统信息的权限而直接崩溃</a:t>
            </a:r>
            <a:r>
              <a:rPr lang="zh-CN" altLang="en-US" sz="2000" dirty="0" smtClean="0"/>
              <a:t>。</a:t>
            </a:r>
            <a:endParaRPr lang="en-US" altLang="zh-CN" sz="2000" dirty="0"/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5807937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5.2.2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从文件中读取数据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0" name="折角形 19"/>
          <p:cNvSpPr/>
          <p:nvPr/>
        </p:nvSpPr>
        <p:spPr>
          <a:xfrm>
            <a:off x="1565693" y="4149079"/>
            <a:ext cx="2530954" cy="549450"/>
          </a:xfrm>
          <a:prstGeom prst="foldedCorner">
            <a:avLst/>
          </a:prstGeom>
          <a:solidFill>
            <a:srgbClr val="C5E8FF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</a:rPr>
              <a:t>静</a:t>
            </a:r>
            <a:r>
              <a:rPr lang="zh-CN" altLang="en-US" dirty="0" smtClean="0">
                <a:solidFill>
                  <a:schemeClr val="tx1"/>
                </a:solidFill>
              </a:rPr>
              <a:t>态申请权限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折角形 20"/>
          <p:cNvSpPr/>
          <p:nvPr/>
        </p:nvSpPr>
        <p:spPr>
          <a:xfrm>
            <a:off x="4857731" y="4149079"/>
            <a:ext cx="2624220" cy="549450"/>
          </a:xfrm>
          <a:prstGeom prst="foldedCorner">
            <a:avLst/>
          </a:prstGeom>
          <a:solidFill>
            <a:srgbClr val="D1C7FD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动态申请权限</a:t>
            </a:r>
            <a:endParaRPr lang="zh-CN" altLang="en-US" b="1" dirty="0">
              <a:solidFill>
                <a:srgbClr val="00B0F0"/>
              </a:solidFill>
              <a:latin typeface="+mj-ea"/>
            </a:endParaRPr>
          </a:p>
        </p:txBody>
      </p:sp>
      <p:sp>
        <p:nvSpPr>
          <p:cNvPr id="24" name="内容占位符 2"/>
          <p:cNvSpPr txBox="1"/>
          <p:nvPr/>
        </p:nvSpPr>
        <p:spPr bwMode="auto">
          <a:xfrm>
            <a:off x="455295" y="3478694"/>
            <a:ext cx="7907412" cy="46805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zh-CN" sz="2000" dirty="0" smtClean="0"/>
              <a:t>申</a:t>
            </a:r>
            <a:r>
              <a:rPr lang="zh-CN" altLang="zh-CN" sz="2000" dirty="0"/>
              <a:t>请权</a:t>
            </a:r>
            <a:r>
              <a:rPr lang="zh-CN" altLang="zh-CN" sz="2000" dirty="0" smtClean="0"/>
              <a:t>限方式</a:t>
            </a: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 animBg="1"/>
      <p:bldP spid="21" grpId="0" animBg="1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60954" y="1777715"/>
            <a:ext cx="8102600" cy="3595501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182088" y="1587078"/>
            <a:ext cx="291231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静态申请权限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485573" y="1988839"/>
            <a:ext cx="7907412" cy="9361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zh-CN" sz="2000" dirty="0"/>
              <a:t>适</a:t>
            </a:r>
            <a:r>
              <a:rPr lang="zh-CN" altLang="zh-CN" sz="2000" dirty="0" smtClean="0"/>
              <a:t>用</a:t>
            </a:r>
            <a:r>
              <a:rPr lang="zh-CN" altLang="en-US" sz="2000" dirty="0" smtClean="0"/>
              <a:t>系统版本：</a:t>
            </a:r>
            <a:r>
              <a:rPr lang="en-US" altLang="zh-CN" sz="2000" dirty="0" smtClean="0"/>
              <a:t>Android 6.0</a:t>
            </a:r>
            <a:r>
              <a:rPr lang="zh-CN" altLang="en-US" sz="2000" dirty="0"/>
              <a:t>以</a:t>
            </a:r>
            <a:r>
              <a:rPr lang="zh-CN" altLang="en-US" sz="2000" dirty="0" smtClean="0"/>
              <a:t>下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zh-CN" sz="2000" dirty="0"/>
              <a:t>在清单文件</a:t>
            </a:r>
            <a:r>
              <a:rPr lang="en-US" altLang="zh-CN" sz="2000" dirty="0"/>
              <a:t>(AndroidManifest.xml)</a:t>
            </a:r>
            <a:r>
              <a:rPr lang="zh-CN" altLang="zh-CN" sz="2000" dirty="0"/>
              <a:t>的</a:t>
            </a:r>
            <a:r>
              <a:rPr lang="en-US" altLang="zh-CN" sz="2000" dirty="0"/>
              <a:t>&lt;manifest&gt;</a:t>
            </a:r>
            <a:r>
              <a:rPr lang="zh-CN" altLang="zh-CN" sz="2000" dirty="0"/>
              <a:t>节点中声明需要申请的权限。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5807937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5.2.2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从文件中读取数据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9" name="矩形 17"/>
          <p:cNvSpPr>
            <a:spLocks noChangeArrowheads="1"/>
          </p:cNvSpPr>
          <p:nvPr/>
        </p:nvSpPr>
        <p:spPr bwMode="auto">
          <a:xfrm>
            <a:off x="972822" y="4077072"/>
            <a:ext cx="7493000" cy="864096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&lt;uses-permission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android:name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="android.permission.WRITE_EXTERNAL_STORAGE"/&gt;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内容占位符 2"/>
          <p:cNvSpPr txBox="1"/>
          <p:nvPr/>
        </p:nvSpPr>
        <p:spPr bwMode="auto">
          <a:xfrm>
            <a:off x="455295" y="3478694"/>
            <a:ext cx="7907412" cy="46805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zh-CN" sz="2000" dirty="0" smtClean="0"/>
              <a:t>申请</a:t>
            </a:r>
            <a:r>
              <a:rPr lang="en-US" altLang="zh-CN" sz="2000" dirty="0" smtClean="0"/>
              <a:t>SD</a:t>
            </a:r>
            <a:r>
              <a:rPr lang="zh-CN" altLang="en-US" sz="2000" dirty="0" smtClean="0"/>
              <a:t>卡的写</a:t>
            </a:r>
            <a:r>
              <a:rPr lang="zh-CN" altLang="zh-CN" sz="2000" dirty="0" smtClean="0"/>
              <a:t>权限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 animBg="1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89781" y="1359186"/>
            <a:ext cx="8102600" cy="454805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208801" y="1168549"/>
            <a:ext cx="291231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申请权限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512286" y="1570310"/>
            <a:ext cx="7907412" cy="9361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zh-CN" sz="2000" dirty="0"/>
              <a:t>适</a:t>
            </a:r>
            <a:r>
              <a:rPr lang="zh-CN" altLang="zh-CN" sz="2000" dirty="0" smtClean="0"/>
              <a:t>用</a:t>
            </a:r>
            <a:r>
              <a:rPr lang="zh-CN" altLang="en-US" sz="2000" dirty="0" smtClean="0"/>
              <a:t>系统版本：</a:t>
            </a:r>
            <a:r>
              <a:rPr lang="en-US" altLang="zh-CN" sz="2000" dirty="0" smtClean="0"/>
              <a:t>Android 6.0</a:t>
            </a:r>
            <a:r>
              <a:rPr lang="zh-CN" altLang="en-US" sz="2000" dirty="0" smtClean="0"/>
              <a:t>及以上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/>
              <a:t>权</a:t>
            </a:r>
            <a:r>
              <a:rPr lang="zh-CN" altLang="en-US" sz="2000" dirty="0" smtClean="0"/>
              <a:t>限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5807937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5.2.2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从文件中读取数据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3" name="内容占位符 2"/>
          <p:cNvSpPr txBox="1"/>
          <p:nvPr/>
        </p:nvSpPr>
        <p:spPr bwMode="auto">
          <a:xfrm>
            <a:off x="512286" y="2712202"/>
            <a:ext cx="7907412" cy="46805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50000"/>
              </a:lnSpc>
              <a:defRPr/>
            </a:pPr>
            <a:r>
              <a:rPr lang="zh-CN" altLang="en-US" sz="1600" dirty="0"/>
              <a:t>正常权限：不会直接给用户隐私权带来风险的权限</a:t>
            </a:r>
            <a:endParaRPr lang="en-US" altLang="zh-CN" sz="1600" dirty="0"/>
          </a:p>
        </p:txBody>
      </p:sp>
      <p:sp>
        <p:nvSpPr>
          <p:cNvPr id="20" name="内容占位符 2"/>
          <p:cNvSpPr txBox="1"/>
          <p:nvPr/>
        </p:nvSpPr>
        <p:spPr bwMode="auto">
          <a:xfrm>
            <a:off x="512286" y="3203865"/>
            <a:ext cx="7907412" cy="46805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50000"/>
              </a:lnSpc>
              <a:defRPr/>
            </a:pPr>
            <a:r>
              <a:rPr lang="zh-CN" altLang="en-US" sz="1600" dirty="0"/>
              <a:t>危险</a:t>
            </a:r>
            <a:r>
              <a:rPr lang="zh-CN" altLang="en-US" sz="1600" dirty="0" smtClean="0"/>
              <a:t>权</a:t>
            </a:r>
            <a:r>
              <a:rPr lang="zh-CN" altLang="en-US" sz="1600" dirty="0"/>
              <a:t>限：涉及到用户隐私的权限，申请了该权限的应用，可能涉及了用户隐私信息的数据或资源，也可能对用户存储的数据或其他应用的操作产生影响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lvl="2">
              <a:lnSpc>
                <a:spcPct val="150000"/>
              </a:lnSpc>
              <a:defRPr/>
            </a:pPr>
            <a:endParaRPr lang="en-US" altLang="zh-CN" sz="1600" dirty="0"/>
          </a:p>
        </p:txBody>
      </p:sp>
      <p:sp>
        <p:nvSpPr>
          <p:cNvPr id="21" name="内容占位符 2"/>
          <p:cNvSpPr txBox="1"/>
          <p:nvPr/>
        </p:nvSpPr>
        <p:spPr bwMode="auto">
          <a:xfrm>
            <a:off x="496144" y="4365104"/>
            <a:ext cx="7907412" cy="46805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50000"/>
              </a:lnSpc>
              <a:defRPr/>
            </a:pPr>
            <a:r>
              <a:rPr lang="zh-CN" altLang="en-US" sz="1600" dirty="0" smtClean="0"/>
              <a:t>九组危险权</a:t>
            </a:r>
            <a:r>
              <a:rPr lang="zh-CN" altLang="en-US" sz="1600" dirty="0"/>
              <a:t>限：位置</a:t>
            </a:r>
            <a:r>
              <a:rPr lang="en-US" altLang="zh-CN" sz="1600" dirty="0"/>
              <a:t>(LOCATION)</a:t>
            </a:r>
            <a:r>
              <a:rPr lang="zh-CN" altLang="en-US" sz="1600" dirty="0"/>
              <a:t>、日历</a:t>
            </a:r>
            <a:r>
              <a:rPr lang="en-US" altLang="zh-CN" sz="1600" dirty="0"/>
              <a:t>(CALENDAR)</a:t>
            </a:r>
            <a:r>
              <a:rPr lang="zh-CN" altLang="en-US" sz="1600" dirty="0"/>
              <a:t>、照相机</a:t>
            </a:r>
            <a:r>
              <a:rPr lang="en-US" altLang="zh-CN" sz="1600" dirty="0"/>
              <a:t>(CAMERA)</a:t>
            </a:r>
            <a:r>
              <a:rPr lang="zh-CN" altLang="en-US" sz="1600" dirty="0"/>
              <a:t>、联系人</a:t>
            </a:r>
            <a:r>
              <a:rPr lang="en-US" altLang="zh-CN" sz="1600" dirty="0"/>
              <a:t>(CONTACTS)</a:t>
            </a:r>
            <a:r>
              <a:rPr lang="zh-CN" altLang="en-US" sz="1600" dirty="0"/>
              <a:t>、存储卡</a:t>
            </a:r>
            <a:r>
              <a:rPr lang="en-US" altLang="zh-CN" sz="1600" dirty="0"/>
              <a:t>(STORAGE)</a:t>
            </a:r>
            <a:r>
              <a:rPr lang="zh-CN" altLang="en-US" sz="1600" dirty="0"/>
              <a:t>、传感器</a:t>
            </a:r>
            <a:r>
              <a:rPr lang="en-US" altLang="zh-CN" sz="1600" dirty="0"/>
              <a:t>(SENSORS)</a:t>
            </a:r>
            <a:r>
              <a:rPr lang="zh-CN" altLang="en-US" sz="1600" dirty="0"/>
              <a:t>、麦克风</a:t>
            </a:r>
            <a:r>
              <a:rPr lang="en-US" altLang="zh-CN" sz="1600" dirty="0"/>
              <a:t>(MICROPHONE)</a:t>
            </a:r>
            <a:r>
              <a:rPr lang="zh-CN" altLang="en-US" sz="1600" dirty="0"/>
              <a:t>、电话</a:t>
            </a:r>
            <a:r>
              <a:rPr lang="en-US" altLang="zh-CN" sz="1600" dirty="0"/>
              <a:t>(PHONE)</a:t>
            </a:r>
            <a:r>
              <a:rPr lang="zh-CN" altLang="en-US" sz="1600" dirty="0"/>
              <a:t>和短信</a:t>
            </a:r>
            <a:r>
              <a:rPr lang="en-US" altLang="zh-CN" sz="1600" dirty="0"/>
              <a:t>(SMS)</a:t>
            </a:r>
            <a:r>
              <a:rPr lang="zh-CN" altLang="en-US" sz="1600" dirty="0"/>
              <a:t>的相关权限</a:t>
            </a:r>
            <a:endParaRPr lang="en-US" altLang="zh-CN" sz="16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/>
      <p:bldP spid="20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87667" y="1359186"/>
            <a:ext cx="8102600" cy="480681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208801" y="1168549"/>
            <a:ext cx="291231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卡的写权限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5807937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5.2.2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从文件中读取数据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9" name="矩形 17"/>
          <p:cNvSpPr>
            <a:spLocks noChangeArrowheads="1"/>
          </p:cNvSpPr>
          <p:nvPr/>
        </p:nvSpPr>
        <p:spPr bwMode="auto">
          <a:xfrm>
            <a:off x="1043608" y="1628800"/>
            <a:ext cx="7493000" cy="864096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&lt;uses-permission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android:name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="android.permission.WRITE_EXTERNAL_STORAGE"/&gt;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矩形 17"/>
          <p:cNvSpPr>
            <a:spLocks noChangeArrowheads="1"/>
          </p:cNvSpPr>
          <p:nvPr/>
        </p:nvSpPr>
        <p:spPr bwMode="auto">
          <a:xfrm>
            <a:off x="1037148" y="2769115"/>
            <a:ext cx="7493000" cy="864096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ActivityCompat.requestPermissions(MainActivity.this, 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new String[]{"android.permission.WRITE_EXTERNAL_STORAGE"}, 1);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203" y="3933056"/>
            <a:ext cx="2567223" cy="172157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067944" y="2913257"/>
            <a:ext cx="1440160" cy="2880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5508104" y="3057273"/>
            <a:ext cx="384931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5893035" y="2852961"/>
            <a:ext cx="953393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上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下文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67190" y="3263190"/>
            <a:ext cx="5881073" cy="2880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3856063" y="3551222"/>
            <a:ext cx="0" cy="23781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2874648" y="3762592"/>
            <a:ext cx="1848626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需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要申请的权限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965884" y="3263190"/>
            <a:ext cx="270412" cy="2880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7101090" y="3551222"/>
            <a:ext cx="0" cy="23781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6605790" y="3789040"/>
            <a:ext cx="963803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请求码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2" name="矩形 17"/>
          <p:cNvSpPr>
            <a:spLocks noChangeArrowheads="1"/>
          </p:cNvSpPr>
          <p:nvPr/>
        </p:nvSpPr>
        <p:spPr bwMode="auto">
          <a:xfrm>
            <a:off x="1037148" y="3906234"/>
            <a:ext cx="7493000" cy="2135262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@Override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 void onRequestPermissionsResult(int requestCode, String[] permissions, 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int[] grantResults) {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super.onRequestPermissionsResult(requestCode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permissions, grantResults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046764" y="4401974"/>
            <a:ext cx="2453228" cy="2880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3875476" y="4149080"/>
            <a:ext cx="0" cy="25289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2526887" y="3728744"/>
            <a:ext cx="2705475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申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请权限的回调方法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797935" y="4437112"/>
            <a:ext cx="998201" cy="2880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5208801" y="4725144"/>
            <a:ext cx="0" cy="23781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4732628" y="4927322"/>
            <a:ext cx="953393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请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求码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578025" y="4392266"/>
            <a:ext cx="998201" cy="2880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/>
          <p:cNvCxnSpPr/>
          <p:nvPr/>
        </p:nvCxnSpPr>
        <p:spPr>
          <a:xfrm>
            <a:off x="7101090" y="4690006"/>
            <a:ext cx="0" cy="23781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6534807" y="4924247"/>
            <a:ext cx="1421569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请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求的权限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547664" y="4779935"/>
            <a:ext cx="998201" cy="2880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2046537" y="5064856"/>
            <a:ext cx="0" cy="23781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915783" y="5305126"/>
            <a:ext cx="6140527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用户授予权限的结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果，当用户授予权限时，该数组中对应的值为</a:t>
            </a: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PackageManager.PERMISSION_GRANTED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411760" y="2913131"/>
            <a:ext cx="1595966" cy="2880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/>
          <p:nvPr/>
        </p:nvCxnSpPr>
        <p:spPr>
          <a:xfrm flipV="1">
            <a:off x="3273378" y="2741341"/>
            <a:ext cx="0" cy="16744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2228975" y="2332718"/>
            <a:ext cx="2531373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动态申请权限的方法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5" grpId="0" animBg="1"/>
      <p:bldP spid="5" grpId="1" animBg="1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29" grpId="0" animBg="1"/>
      <p:bldP spid="29" grpId="1" animBg="1"/>
      <p:bldP spid="31" grpId="0" animBg="1"/>
      <p:bldP spid="31" grpId="1" animBg="1"/>
      <p:bldP spid="32" grpId="0" animBg="1"/>
      <p:bldP spid="33" grpId="0" animBg="1"/>
      <p:bldP spid="33" grpId="1" animBg="1"/>
      <p:bldP spid="37" grpId="0" animBg="1"/>
      <p:bldP spid="37" grpId="1" animBg="1"/>
      <p:bldP spid="38" grpId="0" animBg="1"/>
      <p:bldP spid="38" grpId="1" animBg="1"/>
      <p:bldP spid="40" grpId="0" animBg="1"/>
      <p:bldP spid="40" grpId="1" animBg="1"/>
      <p:bldP spid="41" grpId="0" animBg="1"/>
      <p:bldP spid="41" grpId="1" animBg="1"/>
      <p:bldP spid="44" grpId="0" animBg="1"/>
      <p:bldP spid="44" grpId="1" animBg="1"/>
      <p:bldP spid="45" grpId="0" animBg="1"/>
      <p:bldP spid="47" grpId="0" animBg="1"/>
      <p:bldP spid="42" grpId="0" animBg="1"/>
      <p:bldP spid="42" grpId="1" animBg="1"/>
      <p:bldP spid="49" grpId="0" animBg="1"/>
      <p:bldP spid="49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 rot="574600">
            <a:off x="749300" y="2897188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41490" y="291509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 rot="574600">
            <a:off x="754063" y="4104659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66366" y="4087246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43000" y="1925638"/>
            <a:ext cx="115252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功能描述：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36650" y="2878138"/>
            <a:ext cx="115887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技术要点：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43000" y="4090372"/>
            <a:ext cx="1152525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实现步骤：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963613" y="2312988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9" name="直接连接符 38"/>
          <p:cNvCxnSpPr/>
          <p:nvPr/>
        </p:nvCxnSpPr>
        <p:spPr>
          <a:xfrm>
            <a:off x="928687" y="3247638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0" name="直接连接符 39"/>
          <p:cNvCxnSpPr/>
          <p:nvPr/>
        </p:nvCxnSpPr>
        <p:spPr>
          <a:xfrm>
            <a:off x="900906" y="4460259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5" name="椭圆 44"/>
          <p:cNvSpPr/>
          <p:nvPr/>
        </p:nvSpPr>
        <p:spPr bwMode="auto">
          <a:xfrm rot="574600">
            <a:off x="729520" y="1972264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736664" y="1962944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anose="020B0604030504040204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43159" y="3569930"/>
            <a:ext cx="4137234" cy="88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户交互界面的设计与实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类（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FileSaveQQ.java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）的设计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与实现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面逻辑代码的设计与实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43159" y="1916832"/>
            <a:ext cx="2252540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实现保存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QQ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账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号和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码功能。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43159" y="2903981"/>
            <a:ext cx="2339102" cy="308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使用文件存储的方式保存数据。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标题 1"/>
          <p:cNvSpPr>
            <a:spLocks noChangeArrowheads="1"/>
          </p:cNvSpPr>
          <p:nvPr/>
        </p:nvSpPr>
        <p:spPr bwMode="auto">
          <a:xfrm>
            <a:off x="1655985" y="188640"/>
            <a:ext cx="658842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5.2.3  </a:t>
            </a:r>
            <a:r>
              <a:rPr lang="zh-CN" altLang="en-US" sz="24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实战演练</a:t>
            </a:r>
            <a:r>
              <a:rPr lang="en-US" altLang="zh-CN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—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保</a:t>
            </a:r>
            <a:r>
              <a:rPr lang="zh-CN" altLang="en-US" sz="24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存</a:t>
            </a:r>
            <a:r>
              <a:rPr lang="en-US" altLang="zh-CN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QQ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账号和密</a:t>
            </a:r>
            <a:r>
              <a:rPr lang="zh-CN" altLang="en-US" sz="24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码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982" y="1772816"/>
            <a:ext cx="2493879" cy="373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  <p:bldP spid="12" grpId="0"/>
      <p:bldP spid="13" grpId="0"/>
      <p:bldP spid="16" grpId="0"/>
      <p:bldP spid="45" grpId="0" animBg="1"/>
      <p:bldP spid="46" grpId="0"/>
      <p:bldP spid="20" grpId="0"/>
      <p:bldP spid="21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827584" y="3328344"/>
            <a:ext cx="5256584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1097740" y="4211796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5.4   </a:t>
            </a:r>
            <a:r>
              <a:rPr lang="en-US" altLang="zh-CN" sz="24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SQLite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数据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库存储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1097740" y="197954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5.1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数据存储方式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1097740" y="2723631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5.2</a:t>
            </a:r>
            <a:r>
              <a:rPr lang="en-US" altLang="zh-CN" sz="2400" dirty="0" smtClean="0">
                <a:solidFill>
                  <a:srgbClr val="CD1F06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文件存储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1097740" y="3467714"/>
            <a:ext cx="4266348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5.3   </a:t>
            </a:r>
            <a:r>
              <a:rPr lang="en-US" altLang="zh-CN" sz="24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SharedPreferences</a:t>
            </a:r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存储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220072" y="1756903"/>
            <a:ext cx="3444382" cy="34443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5159084" y="2552078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作业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点评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481013" y="2024807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/>
              <a:t>简述</a:t>
            </a:r>
            <a:r>
              <a:rPr lang="en-US" altLang="zh-CN" sz="2400" dirty="0"/>
              <a:t>Activity</a:t>
            </a:r>
            <a:r>
              <a:rPr lang="zh-CN" altLang="en-US" sz="2400" dirty="0"/>
              <a:t>的四种启动模式及其特点。</a:t>
            </a:r>
            <a:endParaRPr lang="zh-CN" altLang="en-US" sz="2400" dirty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/>
              <a:t>简述</a:t>
            </a:r>
            <a:r>
              <a:rPr lang="en-US" altLang="zh-CN" sz="2400" dirty="0"/>
              <a:t>Activity</a:t>
            </a:r>
            <a:r>
              <a:rPr lang="zh-CN" altLang="en-US" sz="2400" dirty="0"/>
              <a:t>的生命周期的方法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endParaRPr lang="en-US" altLang="zh-CN" sz="24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268761"/>
            <a:ext cx="8102600" cy="4897237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4067944" y="1052736"/>
            <a:ext cx="4315582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将数据存入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SharedPreferences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323528" y="1484784"/>
            <a:ext cx="8051428" cy="9361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SharedPreferences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：是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平台上一个轻量级的存储类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，用于程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序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中一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些少量数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据持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久化存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储。</a:t>
            </a:r>
            <a:endParaRPr lang="en-US" altLang="zh-CN" sz="2000" dirty="0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67544" y="2420887"/>
            <a:ext cx="8051428" cy="93610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7164487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5.3.1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将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数据存入</a:t>
            </a:r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SharedPreferences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9" name="矩形 17"/>
          <p:cNvSpPr>
            <a:spLocks noChangeArrowheads="1"/>
          </p:cNvSpPr>
          <p:nvPr/>
        </p:nvSpPr>
        <p:spPr bwMode="auto">
          <a:xfrm>
            <a:off x="812860" y="2596753"/>
            <a:ext cx="7503556" cy="2344415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SharedPreferences sp = getSharedPreferences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("data",MODE_PRIVATE);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SharedPreferences.Editor editor = sp.edit(); 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editor.putString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("name", "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传智播客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");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// 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存入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类型数据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editor.putInt("age", 8);                                        // 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存入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类型数据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editor.commit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 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59832" y="2708920"/>
            <a:ext cx="4625786" cy="36004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5004048" y="3072743"/>
            <a:ext cx="0" cy="28803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3574553" y="3349772"/>
            <a:ext cx="3410143" cy="3676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获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取</a:t>
            </a: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SharedPreferences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实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例对象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995936" y="3176972"/>
            <a:ext cx="936104" cy="36004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932040" y="3370421"/>
            <a:ext cx="341884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5279625" y="3176972"/>
            <a:ext cx="1435330" cy="3676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获取编辑器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45525" y="4350288"/>
            <a:ext cx="1782259" cy="36004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3418952" y="3914437"/>
            <a:ext cx="0" cy="41549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3059832" y="4340643"/>
            <a:ext cx="1435330" cy="3676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提交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数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据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475656" y="3554397"/>
            <a:ext cx="2873586" cy="36004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1800124" y="4306218"/>
            <a:ext cx="5897734" cy="82252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以</a:t>
            </a:r>
            <a:r>
              <a:rPr lang="en-US" altLang="zh-CN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key/value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（键值对）的形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式保存数据</a:t>
            </a: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,value</a:t>
            </a:r>
            <a:r>
              <a:rPr lang="zh-CN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值只能是</a:t>
            </a: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float</a:t>
            </a:r>
            <a:r>
              <a:rPr lang="zh-CN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zh-CN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long</a:t>
            </a:r>
            <a:r>
              <a:rPr lang="zh-CN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boolean</a:t>
            </a:r>
            <a:r>
              <a:rPr lang="zh-CN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String</a:t>
            </a:r>
            <a:r>
              <a:rPr lang="zh-CN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Set&lt;String&gt;</a:t>
            </a:r>
            <a:r>
              <a:rPr lang="zh-CN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类型数据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。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31" name="直接箭头连接符 30"/>
          <p:cNvCxnSpPr>
            <a:endCxn id="34" idx="1"/>
          </p:cNvCxnSpPr>
          <p:nvPr/>
        </p:nvCxnSpPr>
        <p:spPr>
          <a:xfrm>
            <a:off x="2627784" y="4509683"/>
            <a:ext cx="432048" cy="1476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标注 32"/>
          <p:cNvSpPr/>
          <p:nvPr/>
        </p:nvSpPr>
        <p:spPr bwMode="auto">
          <a:xfrm>
            <a:off x="733363" y="5148398"/>
            <a:ext cx="7650163" cy="883975"/>
          </a:xfrm>
          <a:prstGeom prst="wedgeRoundRectCallout">
            <a:avLst>
              <a:gd name="adj1" fmla="val 15982"/>
              <a:gd name="adj2" fmla="val -81426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EA157A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zh-CN" altLang="en-US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系统有一套自己的安全模型，默认情况下任何应用创建的文件都是私有的，其他程序无法访问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。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0" grpId="1" animBg="1"/>
      <p:bldP spid="24" grpId="0" animBg="1"/>
      <p:bldP spid="24" grpId="1" animBg="1"/>
      <p:bldP spid="25" grpId="0" animBg="1"/>
      <p:bldP spid="25" grpId="1" animBg="1"/>
      <p:bldP spid="28" grpId="0" animBg="1"/>
      <p:bldP spid="28" grpId="1" animBg="1"/>
      <p:bldP spid="29" grpId="0" animBg="1"/>
      <p:bldP spid="29" grpId="1" animBg="1"/>
      <p:bldP spid="34" grpId="0" animBg="1"/>
      <p:bldP spid="34" grpId="1" animBg="1"/>
      <p:bldP spid="27" grpId="0" animBg="1"/>
      <p:bldP spid="27" grpId="1" animBg="1"/>
      <p:bldP spid="30" grpId="0" animBg="1"/>
      <p:bldP spid="30" grpId="1" animBg="1"/>
      <p:bldP spid="3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268761"/>
            <a:ext cx="8102600" cy="4392487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580112" y="1052736"/>
            <a:ext cx="2520280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取和删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除数据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323528" y="1484784"/>
            <a:ext cx="8051428" cy="9361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读取</a:t>
            </a:r>
            <a:r>
              <a:rPr lang="en-US" altLang="zh-CN" sz="2000" dirty="0" smtClean="0"/>
              <a:t>SharedPreferences</a:t>
            </a:r>
            <a:r>
              <a:rPr lang="zh-CN" altLang="en-US" sz="2000" dirty="0" smtClean="0"/>
              <a:t>文件中的数据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67544" y="2420887"/>
            <a:ext cx="8051428" cy="93610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7164487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5.3.2 </a:t>
            </a:r>
            <a:r>
              <a:rPr lang="zh-CN" altLang="en-US" sz="24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读取和删除</a:t>
            </a:r>
            <a:r>
              <a:rPr lang="en-US" altLang="zh-CN" sz="24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SharedPreferences</a:t>
            </a:r>
            <a:r>
              <a:rPr lang="zh-CN" altLang="en-US" sz="24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中的数据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9" name="矩形 17"/>
          <p:cNvSpPr>
            <a:spLocks noChangeArrowheads="1"/>
          </p:cNvSpPr>
          <p:nvPr/>
        </p:nvSpPr>
        <p:spPr bwMode="auto">
          <a:xfrm>
            <a:off x="820850" y="2029947"/>
            <a:ext cx="7503556" cy="1120626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SharedPreferences sp = getSharedPreferences("data",MODE_PRIVATE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String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data=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sp.getString("name","");   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044339" y="2610165"/>
            <a:ext cx="2456909" cy="252028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3062044" y="2862540"/>
            <a:ext cx="0" cy="28803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2351701" y="3150572"/>
            <a:ext cx="1435330" cy="3676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获取用户名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272793" y="2596266"/>
            <a:ext cx="659125" cy="252028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3608409" y="2848294"/>
            <a:ext cx="0" cy="28803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3106682" y="3136326"/>
            <a:ext cx="991345" cy="3676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Key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值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952773" y="2623425"/>
            <a:ext cx="267178" cy="252028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4105323" y="2848294"/>
            <a:ext cx="0" cy="28803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3602354" y="3136325"/>
            <a:ext cx="1049644" cy="3676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缺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省值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1" name="矩形 17"/>
          <p:cNvSpPr>
            <a:spLocks noChangeArrowheads="1"/>
          </p:cNvSpPr>
          <p:nvPr/>
        </p:nvSpPr>
        <p:spPr bwMode="auto">
          <a:xfrm>
            <a:off x="820850" y="4149080"/>
            <a:ext cx="7503556" cy="1120626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editor.remove("name");    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editor.clear();            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20850" y="4293096"/>
            <a:ext cx="2455259" cy="265154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/>
          <p:cNvCxnSpPr/>
          <p:nvPr/>
        </p:nvCxnSpPr>
        <p:spPr>
          <a:xfrm>
            <a:off x="3284409" y="4425673"/>
            <a:ext cx="324000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3608409" y="4241869"/>
            <a:ext cx="2115720" cy="3676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根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据</a:t>
            </a:r>
            <a:r>
              <a:rPr lang="en-US" altLang="zh-CN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key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删除数据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29150" y="4710650"/>
            <a:ext cx="1522551" cy="265154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2351701" y="4843227"/>
            <a:ext cx="324000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2675701" y="4622103"/>
            <a:ext cx="1752283" cy="3676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删除所有数据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8" name="内容占位符 2"/>
          <p:cNvSpPr txBox="1"/>
          <p:nvPr/>
        </p:nvSpPr>
        <p:spPr bwMode="auto">
          <a:xfrm>
            <a:off x="323528" y="3629504"/>
            <a:ext cx="8051428" cy="5011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删除</a:t>
            </a:r>
            <a:r>
              <a:rPr lang="en-US" altLang="zh-CN" sz="2000" dirty="0" smtClean="0"/>
              <a:t>SharedPreferences</a:t>
            </a:r>
            <a:r>
              <a:rPr lang="zh-CN" altLang="en-US" sz="2000" dirty="0" smtClean="0"/>
              <a:t>文件中的数据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0" grpId="1" animBg="1"/>
      <p:bldP spid="28" grpId="0" animBg="1"/>
      <p:bldP spid="28" grpId="1" animBg="1"/>
      <p:bldP spid="35" grpId="0" animBg="1"/>
      <p:bldP spid="35" grpId="1" animBg="1"/>
      <p:bldP spid="37" grpId="0" animBg="1"/>
      <p:bldP spid="37" grpId="1" animBg="1"/>
      <p:bldP spid="38" grpId="0" animBg="1"/>
      <p:bldP spid="38" grpId="1" animBg="1"/>
      <p:bldP spid="40" grpId="0" animBg="1"/>
      <p:bldP spid="40" grpId="1" animBg="1"/>
      <p:bldP spid="41" grpId="0" animBg="1"/>
      <p:bldP spid="42" grpId="0" animBg="1"/>
      <p:bldP spid="42" grpId="1" animBg="1"/>
      <p:bldP spid="44" grpId="0" animBg="1"/>
      <p:bldP spid="44" grpId="1" animBg="1"/>
      <p:bldP spid="45" grpId="0" animBg="1"/>
      <p:bldP spid="47" grpId="0" animBg="1"/>
      <p:bldP spid="4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 bwMode="auto">
          <a:xfrm>
            <a:off x="1079141" y="2526412"/>
            <a:ext cx="504000" cy="504000"/>
          </a:xfrm>
          <a:prstGeom prst="ellipse">
            <a:avLst/>
          </a:prstGeom>
          <a:solidFill>
            <a:srgbClr val="3399FF"/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lstStyle/>
          <a:p>
            <a:pPr algn="ctr" defTabSz="914400"/>
            <a:r>
              <a:rPr lang="en-US" altLang="zh-CN" sz="2000" b="1" dirty="0">
                <a:solidFill>
                  <a:schemeClr val="bg1">
                    <a:alpha val="99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1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 bwMode="auto">
          <a:xfrm>
            <a:off x="1079141" y="4242921"/>
            <a:ext cx="504000" cy="504000"/>
          </a:xfrm>
          <a:prstGeom prst="ellipse">
            <a:avLst/>
          </a:prstGeom>
          <a:solidFill>
            <a:srgbClr val="3399FF"/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lstStyle/>
          <a:p>
            <a:pPr algn="ctr" defTabSz="914400"/>
            <a:r>
              <a:rPr lang="en-US" altLang="zh-CN" sz="2000" b="1" dirty="0" smtClean="0">
                <a:solidFill>
                  <a:schemeClr val="bg1">
                    <a:alpha val="99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2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927668" y="3912841"/>
            <a:ext cx="6100716" cy="1172343"/>
            <a:chOff x="1507447" y="3688029"/>
            <a:chExt cx="6623299" cy="1325710"/>
          </a:xfrm>
        </p:grpSpPr>
        <p:sp>
          <p:nvSpPr>
            <p:cNvPr id="5" name="TextBox 4"/>
            <p:cNvSpPr txBox="1"/>
            <p:nvPr/>
          </p:nvSpPr>
          <p:spPr>
            <a:xfrm>
              <a:off x="1635964" y="3688029"/>
              <a:ext cx="6494782" cy="1316457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微软雅黑" panose="020B0503020204020204" pitchFamily="34" charset="-122"/>
                </a:rPr>
                <a:t>保存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SharedPreferences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key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值时</a:t>
              </a: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endPara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使用静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态变量保存</a:t>
              </a: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，以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免操作时写错</a:t>
              </a: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endPara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</a:t>
              </a:r>
              <a:r>
                <a:rPr lang="en-US" altLang="zh-CN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private 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final String key = “itcast”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1640083" y="4707005"/>
              <a:ext cx="0" cy="306734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流程图: 联系 6"/>
            <p:cNvSpPr/>
            <p:nvPr/>
          </p:nvSpPr>
          <p:spPr>
            <a:xfrm>
              <a:off x="1507447" y="4510019"/>
              <a:ext cx="265271" cy="266794"/>
            </a:xfrm>
            <a:prstGeom prst="flowChartConnector">
              <a:avLst/>
            </a:prstGeom>
            <a:solidFill>
              <a:srgbClr val="21A5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640083" y="5001382"/>
              <a:ext cx="687103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1916397" y="2250081"/>
            <a:ext cx="6111987" cy="1056662"/>
            <a:chOff x="1496177" y="2025269"/>
            <a:chExt cx="6111987" cy="1056662"/>
          </a:xfrm>
        </p:grpSpPr>
        <p:grpSp>
          <p:nvGrpSpPr>
            <p:cNvPr id="10" name="组合 9"/>
            <p:cNvGrpSpPr/>
            <p:nvPr/>
          </p:nvGrpSpPr>
          <p:grpSpPr>
            <a:xfrm>
              <a:off x="1625507" y="2025269"/>
              <a:ext cx="5982657" cy="1056662"/>
              <a:chOff x="1635966" y="2025269"/>
              <a:chExt cx="6494780" cy="105666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1635966" y="2025269"/>
                <a:ext cx="6494780" cy="1056662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获取数据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key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值与存入数据的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key</a:t>
                </a:r>
                <a:r>
                  <a:rPr lang="zh-CN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值</a:t>
                </a:r>
                <a:endParaRPr lang="en-US" altLang="zh-CN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数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据类型要一致</a:t>
                </a:r>
                <a:r>
                  <a:rPr lang="zh-CN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，否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则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微软雅黑" panose="020B0503020204020204" pitchFamily="34" charset="-122"/>
                  </a:rPr>
                  <a:t>查找不到指定数据。</a:t>
                </a:r>
                <a:endPara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>
                <a:off x="1635967" y="2775197"/>
                <a:ext cx="0" cy="306734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1635967" y="3081931"/>
                <a:ext cx="687103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流程图: 联系 10"/>
            <p:cNvSpPr/>
            <p:nvPr/>
          </p:nvSpPr>
          <p:spPr>
            <a:xfrm>
              <a:off x="1496177" y="2692635"/>
              <a:ext cx="244341" cy="235929"/>
            </a:xfrm>
            <a:prstGeom prst="flowChartConnector">
              <a:avLst/>
            </a:prstGeom>
            <a:solidFill>
              <a:srgbClr val="21A5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6" name="标题 1"/>
          <p:cNvSpPr>
            <a:spLocks noChangeArrowheads="1"/>
          </p:cNvSpPr>
          <p:nvPr/>
        </p:nvSpPr>
        <p:spPr bwMode="auto">
          <a:xfrm>
            <a:off x="1655985" y="188640"/>
            <a:ext cx="666043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5.3.2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读</a:t>
            </a:r>
            <a:r>
              <a:rPr lang="zh-CN" altLang="en-US" sz="24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取和删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除</a:t>
            </a:r>
            <a:r>
              <a:rPr lang="en-US" altLang="zh-CN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SharedPreferences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中的数据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 rot="574600">
            <a:off x="749300" y="2897188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41490" y="291509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 rot="574600">
            <a:off x="754063" y="4104659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66366" y="4087246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43000" y="1925638"/>
            <a:ext cx="115252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功能描述：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36650" y="2878138"/>
            <a:ext cx="115887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技术要点：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43000" y="4090372"/>
            <a:ext cx="1152525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实现步骤：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963613" y="2312988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9" name="直接连接符 38"/>
          <p:cNvCxnSpPr/>
          <p:nvPr/>
        </p:nvCxnSpPr>
        <p:spPr>
          <a:xfrm>
            <a:off x="928687" y="3247638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0" name="直接连接符 39"/>
          <p:cNvCxnSpPr/>
          <p:nvPr/>
        </p:nvCxnSpPr>
        <p:spPr>
          <a:xfrm>
            <a:off x="900906" y="4460259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5" name="椭圆 44"/>
          <p:cNvSpPr/>
          <p:nvPr/>
        </p:nvSpPr>
        <p:spPr bwMode="auto">
          <a:xfrm rot="574600">
            <a:off x="729520" y="1972264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736664" y="1962944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anose="020B0604030504040204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43159" y="3569930"/>
            <a:ext cx="4137234" cy="88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户交互界面的设计与实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SPSaveQQ.java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）的设计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与实现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面逻辑代码的设计与实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43159" y="1916832"/>
            <a:ext cx="2252540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实现保存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QQ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账号和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码功能。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43159" y="2903981"/>
            <a:ext cx="3390544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SharedPreferences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储的方式保存数据。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标题 1"/>
          <p:cNvSpPr>
            <a:spLocks noChangeArrowheads="1"/>
          </p:cNvSpPr>
          <p:nvPr/>
        </p:nvSpPr>
        <p:spPr bwMode="auto">
          <a:xfrm>
            <a:off x="1655985" y="188640"/>
            <a:ext cx="602963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5.3.3  </a:t>
            </a:r>
            <a:r>
              <a:rPr lang="zh-CN" altLang="en-US" sz="24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实战演练</a:t>
            </a:r>
            <a:r>
              <a:rPr lang="en-US" altLang="zh-CN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—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保</a:t>
            </a:r>
            <a:r>
              <a:rPr lang="zh-CN" altLang="en-US" sz="24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存</a:t>
            </a:r>
            <a:r>
              <a:rPr lang="en-US" altLang="zh-CN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QQ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账号和密</a:t>
            </a:r>
            <a:r>
              <a:rPr lang="zh-CN" altLang="en-US" sz="24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码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628799"/>
            <a:ext cx="2794385" cy="4112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  <p:bldP spid="12" grpId="0"/>
      <p:bldP spid="13" grpId="0"/>
      <p:bldP spid="16" grpId="0"/>
      <p:bldP spid="45" grpId="0" animBg="1"/>
      <p:bldP spid="46" grpId="0"/>
      <p:bldP spid="20" grpId="0"/>
      <p:bldP spid="21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830143" y="4072426"/>
            <a:ext cx="5256584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1097740" y="4211796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5.4   </a:t>
            </a:r>
            <a:r>
              <a:rPr lang="en-US" altLang="zh-CN" sz="24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SQLite</a:t>
            </a:r>
            <a:r>
              <a:rPr lang="zh-CN" altLang="en-US" sz="24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数据</a:t>
            </a:r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库存储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1097740" y="197954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5.1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数据存储方式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1097740" y="2723631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5.2</a:t>
            </a:r>
            <a:r>
              <a:rPr lang="en-US" altLang="zh-CN" sz="2400" dirty="0" smtClean="0">
                <a:solidFill>
                  <a:srgbClr val="CD1F06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文件存储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1097740" y="3467714"/>
            <a:ext cx="4266348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5.3   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SharedPreferences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存储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220072" y="1756903"/>
            <a:ext cx="3444382" cy="34443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5159084" y="2552078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3941" y="1988840"/>
            <a:ext cx="8102600" cy="3024335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674280" y="1772816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SQLite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468560" y="2204863"/>
            <a:ext cx="8051428" cy="9361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自带的一个轻量级的数据库，他运算速度快，占用资源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少，支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持基本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法。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000" dirty="0" smtClean="0"/>
              <a:t>SQLite</a:t>
            </a:r>
            <a:r>
              <a:rPr lang="zh-CN" altLang="zh-CN" sz="2000" dirty="0"/>
              <a:t>数据</a:t>
            </a:r>
            <a:r>
              <a:rPr lang="zh-CN" altLang="zh-CN" sz="2000" dirty="0" smtClean="0"/>
              <a:t>库可</a:t>
            </a:r>
            <a:r>
              <a:rPr lang="zh-CN" altLang="zh-CN" sz="2000" dirty="0"/>
              <a:t>以存储应用程序中的大量数据，并对数据进行管理和维</a:t>
            </a:r>
            <a:r>
              <a:rPr lang="zh-CN" altLang="zh-CN" sz="2000" dirty="0" smtClean="0"/>
              <a:t>护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5.4.1 SQLite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数据库简介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7"/>
          <p:cNvSpPr>
            <a:spLocks noChangeArrowheads="1"/>
          </p:cNvSpPr>
          <p:nvPr/>
        </p:nvSpPr>
        <p:spPr bwMode="auto">
          <a:xfrm>
            <a:off x="825550" y="1484784"/>
            <a:ext cx="7493000" cy="4568502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public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MyHelper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SQLiteOpenHelper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public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MyHelper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(Context context) {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super(context, "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itcast.db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null, 2);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onCreate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SQLiteDatabase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db.execSQL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("CREATE TABLE information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_id INTEGER PRIMARY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KEY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AUTOINCREMENT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name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(20),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INTEGER)");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public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onUpgrade(SQLiteDatabase db, int oldVersion, int newVersion) {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15616" y="3031792"/>
            <a:ext cx="6840760" cy="1477328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en-US" altLang="zh-CN" smtClean="0">
              <a:ea typeface="宋体" panose="02010600030101010101" pitchFamily="2" charset="-122"/>
            </a:endParaRPr>
          </a:p>
          <a:p>
            <a:pPr algn="ctr">
              <a:defRPr/>
            </a:pPr>
            <a:endParaRPr lang="en-US" altLang="zh-CN">
              <a:ea typeface="宋体" panose="02010600030101010101" pitchFamily="2" charset="-122"/>
            </a:endParaRPr>
          </a:p>
          <a:p>
            <a:pPr algn="ctr">
              <a:defRPr/>
            </a:pPr>
            <a:endParaRPr lang="en-US" altLang="zh-CN" smtClean="0">
              <a:ea typeface="宋体" panose="02010600030101010101" pitchFamily="2" charset="-122"/>
            </a:endParaRPr>
          </a:p>
          <a:p>
            <a:pPr algn="ctr">
              <a:defRPr/>
            </a:pPr>
            <a:endParaRPr lang="en-US" altLang="zh-CN">
              <a:ea typeface="宋体" panose="02010600030101010101" pitchFamily="2" charset="-122"/>
            </a:endParaRPr>
          </a:p>
          <a:p>
            <a:pPr algn="ctr">
              <a:defRPr/>
            </a:pPr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 flipV="1">
            <a:off x="4716016" y="2645296"/>
            <a:ext cx="0" cy="386497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圆角矩形 4"/>
          <p:cNvSpPr/>
          <p:nvPr/>
        </p:nvSpPr>
        <p:spPr>
          <a:xfrm>
            <a:off x="3171405" y="1930207"/>
            <a:ext cx="3060730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第一次创建时调用，用于初始化表结构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8" name="矩形 24"/>
          <p:cNvSpPr>
            <a:spLocks noChangeArrowheads="1"/>
          </p:cNvSpPr>
          <p:nvPr/>
        </p:nvSpPr>
        <p:spPr bwMode="auto">
          <a:xfrm>
            <a:off x="542925" y="1136179"/>
            <a:ext cx="8102600" cy="5317157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5580112" y="897285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创建数据库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5.4.1 SQLite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数据库的创建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67744" y="2348880"/>
            <a:ext cx="648072" cy="2880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591780" y="2636912"/>
            <a:ext cx="0" cy="21602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2105724" y="2852936"/>
            <a:ext cx="972112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上下文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025234" y="2357264"/>
            <a:ext cx="754678" cy="2880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402573" y="2645296"/>
            <a:ext cx="0" cy="21602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2591780" y="2861320"/>
            <a:ext cx="1474746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数据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库名称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907804" y="2343889"/>
            <a:ext cx="377339" cy="2880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096473" y="2631921"/>
            <a:ext cx="0" cy="21602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3563888" y="2827246"/>
            <a:ext cx="1474746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游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标工厂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338236" y="2339361"/>
            <a:ext cx="188669" cy="2880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4452343" y="2627393"/>
            <a:ext cx="0" cy="21602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4087731" y="2838544"/>
            <a:ext cx="1474746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数据库版本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457652" y="4509120"/>
            <a:ext cx="6458714" cy="72008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3563888" y="5229200"/>
            <a:ext cx="0" cy="21602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2087468" y="5414814"/>
            <a:ext cx="3257655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当数据库的版本号增加时调用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" grpId="1" animBg="1"/>
      <p:bldP spid="5" grpId="0" animBg="1"/>
      <p:bldP spid="5" grpId="1" animBg="1"/>
      <p:bldP spid="7" grpId="0" animBg="1"/>
      <p:bldP spid="7" grpId="1" animBg="1"/>
      <p:bldP spid="21" grpId="0" animBg="1"/>
      <p:bldP spid="21" grpId="1" animBg="1"/>
      <p:bldP spid="22" grpId="0" animBg="1"/>
      <p:bldP spid="22" grpId="1" animBg="1"/>
      <p:bldP spid="24" grpId="0" animBg="1"/>
      <p:bldP spid="24" grpId="1" animBg="1"/>
      <p:bldP spid="25" grpId="0" animBg="1"/>
      <p:bldP spid="25" grpId="1" animBg="1"/>
      <p:bldP spid="27" grpId="0" animBg="1"/>
      <p:bldP spid="27" grpId="1" animBg="1"/>
      <p:bldP spid="28" grpId="0" animBg="1"/>
      <p:bldP spid="28" grpId="1" animBg="1"/>
      <p:bldP spid="30" grpId="0" animBg="1"/>
      <p:bldP spid="30" grpId="1" animBg="1"/>
      <p:bldP spid="31" grpId="0" animBg="1"/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71861" y="1427225"/>
            <a:ext cx="8102600" cy="446465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609048" y="1241488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添加数据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854486" y="1905985"/>
            <a:ext cx="7493000" cy="3812127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insert(String name,String price) {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MyHelper helper = new MyHelper(MainActivity.this);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SQLiteDatabase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 = helper.getWritableDatabase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ContentValues values = new ContentValues();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values.put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("name", name);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values.put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("price", price);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long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= db.insert("information",null,values);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db.close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81630" y="2818059"/>
            <a:ext cx="5074546" cy="446276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en-US" altLang="zh-CN" sz="1100" smtClean="0">
              <a:ea typeface="宋体" panose="02010600030101010101" pitchFamily="2" charset="-122"/>
            </a:endParaRPr>
          </a:p>
          <a:p>
            <a:pPr algn="ctr">
              <a:defRPr/>
            </a:pPr>
            <a:endParaRPr lang="zh-CN" altLang="en-US" sz="1100" dirty="0">
              <a:ea typeface="宋体" panose="02010600030101010101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6156176" y="3030060"/>
            <a:ext cx="311880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圆角矩形 6"/>
          <p:cNvSpPr/>
          <p:nvPr/>
        </p:nvSpPr>
        <p:spPr>
          <a:xfrm>
            <a:off x="6468056" y="2683652"/>
            <a:ext cx="2206405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获取可读写</a:t>
            </a:r>
            <a:r>
              <a:rPr lang="en-US" altLang="zh-CN" b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SQLiteDatabse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对象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85305" y="3275472"/>
            <a:ext cx="4408563" cy="1107996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en-US" altLang="zh-CN" sz="1100" smtClean="0">
              <a:ea typeface="宋体" panose="02010600030101010101" pitchFamily="2" charset="-122"/>
            </a:endParaRPr>
          </a:p>
          <a:p>
            <a:pPr algn="ctr">
              <a:defRPr/>
            </a:pPr>
            <a:endParaRPr lang="en-US" altLang="zh-CN" sz="1100">
              <a:ea typeface="宋体" panose="02010600030101010101" pitchFamily="2" charset="-122"/>
            </a:endParaRPr>
          </a:p>
          <a:p>
            <a:pPr algn="ctr">
              <a:defRPr/>
            </a:pPr>
            <a:endParaRPr lang="en-US" altLang="zh-CN" sz="1100" smtClean="0">
              <a:ea typeface="宋体" panose="02010600030101010101" pitchFamily="2" charset="-122"/>
            </a:endParaRPr>
          </a:p>
          <a:p>
            <a:pPr algn="ctr">
              <a:defRPr/>
            </a:pPr>
            <a:endParaRPr lang="en-US" altLang="zh-CN" sz="1100">
              <a:ea typeface="宋体" panose="02010600030101010101" pitchFamily="2" charset="-122"/>
            </a:endParaRPr>
          </a:p>
          <a:p>
            <a:pPr algn="ctr">
              <a:defRPr/>
            </a:pPr>
            <a:endParaRPr lang="en-US" altLang="zh-CN" sz="1100" smtClean="0">
              <a:ea typeface="宋体" panose="02010600030101010101" pitchFamily="2" charset="-122"/>
            </a:endParaRPr>
          </a:p>
          <a:p>
            <a:pPr algn="ctr">
              <a:defRPr/>
            </a:pPr>
            <a:endParaRPr lang="zh-CN" altLang="en-US" sz="1100" dirty="0">
              <a:ea typeface="宋体" panose="02010600030101010101" pitchFamily="2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868144" y="3318692"/>
            <a:ext cx="2484784" cy="1021556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创建</a:t>
            </a:r>
            <a:r>
              <a:rPr lang="en-US" altLang="zh-CN" b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ContentValues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对象并将数据添加到</a:t>
            </a:r>
            <a:r>
              <a:rPr lang="en-US" altLang="zh-CN" b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ContentValues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中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5493868" y="3829470"/>
            <a:ext cx="374276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>
          <a:xfrm>
            <a:off x="1085305" y="4426266"/>
            <a:ext cx="4408563" cy="446276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en-US" altLang="zh-CN" sz="1100" smtClean="0">
              <a:ea typeface="宋体" panose="02010600030101010101" pitchFamily="2" charset="-122"/>
            </a:endParaRPr>
          </a:p>
          <a:p>
            <a:pPr algn="ctr">
              <a:defRPr/>
            </a:pPr>
            <a:endParaRPr lang="zh-CN" altLang="en-US" sz="1100" dirty="0">
              <a:ea typeface="宋体" panose="02010600030101010101" pitchFamily="2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>
            <a:off x="3822698" y="4872542"/>
            <a:ext cx="0" cy="383526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圆角矩形 14"/>
          <p:cNvSpPr/>
          <p:nvPr/>
        </p:nvSpPr>
        <p:spPr>
          <a:xfrm>
            <a:off x="2598562" y="5256067"/>
            <a:ext cx="2448272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调用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insert()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方法将数据添加到数据库中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8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6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5.4.2 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数据库的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基本操作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81630" y="4872542"/>
            <a:ext cx="1258122" cy="446276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en-US" altLang="zh-CN" sz="1100" smtClean="0">
              <a:ea typeface="宋体" panose="02010600030101010101" pitchFamily="2" charset="-122"/>
            </a:endParaRPr>
          </a:p>
          <a:p>
            <a:pPr algn="ctr">
              <a:defRPr/>
            </a:pPr>
            <a:endParaRPr lang="zh-CN" altLang="en-US" sz="1100" dirty="0">
              <a:ea typeface="宋体" panose="02010600030101010101" pitchFamily="2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>
            <a:off x="2349519" y="5095680"/>
            <a:ext cx="374246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圆角矩形 26"/>
          <p:cNvSpPr/>
          <p:nvPr/>
        </p:nvSpPr>
        <p:spPr>
          <a:xfrm>
            <a:off x="2735763" y="4910195"/>
            <a:ext cx="1434014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关闭数据库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7" grpId="0" animBg="1"/>
      <p:bldP spid="7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5" grpId="0" animBg="1"/>
      <p:bldP spid="15" grpId="1" animBg="1"/>
      <p:bldP spid="25" grpId="0" animBg="1"/>
      <p:bldP spid="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988296"/>
            <a:ext cx="8102600" cy="345638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5580112" y="1760837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825550" y="2425335"/>
            <a:ext cx="7493000" cy="2659305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public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delete(long id){	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SQLiteDatabase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helper.getWritableDatabase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db.delete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("information", "_id=?", new String[]{id+""});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db.close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3648" y="3284440"/>
            <a:ext cx="6624736" cy="430887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en-US" altLang="zh-CN" sz="1100" smtClean="0">
              <a:ea typeface="宋体" panose="02010600030101010101" pitchFamily="2" charset="-122"/>
            </a:endParaRPr>
          </a:p>
          <a:p>
            <a:pPr algn="ctr">
              <a:defRPr/>
            </a:pPr>
            <a:endParaRPr lang="zh-CN" altLang="en-US" sz="1100" dirty="0">
              <a:ea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419872" y="4077072"/>
            <a:ext cx="2664296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调用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delete</a:t>
            </a: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 ()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方法删除数据库中指定数据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4752020" y="3717032"/>
            <a:ext cx="0" cy="36004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5.4.2  </a:t>
            </a:r>
            <a:r>
              <a:rPr lang="en-US" altLang="zh-CN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SQLite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的基本操作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875110"/>
            <a:ext cx="8102600" cy="443421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5580112" y="1689373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修改数据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825550" y="2353870"/>
            <a:ext cx="7493000" cy="3811433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public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update(String name, String price) {	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SQLiteDatabase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helper.getWritableDatabase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ContentValues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= new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ContentValues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values.put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("price", price); 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db.update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("information", values, " name =?", new        	String[]{name}); 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db.close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03648" y="3284984"/>
            <a:ext cx="4392488" cy="769441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en-US" altLang="zh-CN" sz="1100" smtClean="0">
              <a:ea typeface="宋体" panose="02010600030101010101" pitchFamily="2" charset="-122"/>
            </a:endParaRPr>
          </a:p>
          <a:p>
            <a:pPr algn="ctr">
              <a:defRPr/>
            </a:pPr>
            <a:endParaRPr lang="en-US" altLang="zh-CN" sz="1100">
              <a:ea typeface="宋体" panose="02010600030101010101" pitchFamily="2" charset="-122"/>
            </a:endParaRPr>
          </a:p>
          <a:p>
            <a:pPr algn="ctr">
              <a:defRPr/>
            </a:pPr>
            <a:endParaRPr lang="en-US" altLang="zh-CN" sz="1100" smtClean="0">
              <a:ea typeface="宋体" panose="02010600030101010101" pitchFamily="2" charset="-122"/>
            </a:endParaRPr>
          </a:p>
          <a:p>
            <a:pPr algn="ctr">
              <a:defRPr/>
            </a:pPr>
            <a:endParaRPr lang="zh-CN" altLang="en-US" sz="1100" dirty="0">
              <a:ea typeface="宋体" panose="0201060003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155138" y="3158926"/>
            <a:ext cx="2664296" cy="1021556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创建</a:t>
            </a:r>
            <a:r>
              <a:rPr lang="en-US" altLang="zh-CN" b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ContentValues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对象将修改的数据添加到</a:t>
            </a:r>
            <a:r>
              <a:rPr lang="en-US" altLang="zh-CN" b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ContentValues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对象中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 flipV="1">
            <a:off x="5796136" y="3669704"/>
            <a:ext cx="360000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矩形 11"/>
          <p:cNvSpPr/>
          <p:nvPr/>
        </p:nvSpPr>
        <p:spPr>
          <a:xfrm>
            <a:off x="1403648" y="4099719"/>
            <a:ext cx="6083638" cy="769441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en-US" altLang="zh-CN" sz="1100" smtClean="0">
              <a:ea typeface="宋体" panose="02010600030101010101" pitchFamily="2" charset="-122"/>
            </a:endParaRPr>
          </a:p>
          <a:p>
            <a:pPr algn="ctr">
              <a:defRPr/>
            </a:pPr>
            <a:endParaRPr lang="en-US" altLang="zh-CN" sz="1100">
              <a:ea typeface="宋体" panose="02010600030101010101" pitchFamily="2" charset="-122"/>
            </a:endParaRPr>
          </a:p>
          <a:p>
            <a:pPr algn="ctr">
              <a:defRPr/>
            </a:pPr>
            <a:endParaRPr lang="en-US" altLang="zh-CN" sz="1100" smtClean="0">
              <a:ea typeface="宋体" panose="02010600030101010101" pitchFamily="2" charset="-122"/>
            </a:endParaRPr>
          </a:p>
          <a:p>
            <a:pPr algn="ctr">
              <a:defRPr/>
            </a:pPr>
            <a:endParaRPr lang="zh-CN" altLang="en-US" sz="1100" dirty="0">
              <a:ea typeface="宋体" panose="02010600030101010101" pitchFamily="2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 bwMode="auto">
          <a:xfrm>
            <a:off x="4447208" y="4869160"/>
            <a:ext cx="0" cy="383526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圆角矩形 13"/>
          <p:cNvSpPr/>
          <p:nvPr/>
        </p:nvSpPr>
        <p:spPr>
          <a:xfrm>
            <a:off x="3221331" y="5252686"/>
            <a:ext cx="2448272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调用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update</a:t>
            </a: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 ()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方法修改数据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5.4.2  </a:t>
            </a:r>
            <a:r>
              <a:rPr lang="en-US" altLang="zh-CN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SQLite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的基本操作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4" grpId="0" animBg="1"/>
      <p:bldP spid="1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827584" y="1052736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endParaRPr lang="zh-CN" altLang="en-US" sz="24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/>
        </p:nvSpPr>
        <p:spPr bwMode="auto">
          <a:xfrm>
            <a:off x="481013" y="2024807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数据存储的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方</a:t>
            </a:r>
            <a:r>
              <a:rPr lang="zh-CN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式有哪几种？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endParaRPr lang="en-US" altLang="zh-CN" sz="2400" dirty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endParaRPr lang="en-US" altLang="zh-CN" sz="2400" dirty="0"/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预习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检查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683568" y="1268760"/>
            <a:ext cx="8102600" cy="532859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5720755" y="1041301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743120" y="1484783"/>
            <a:ext cx="7983496" cy="5070721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find(int id){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MyHelper helper = new MyHelper(MainActivity.this);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SQLiteDatabase db = helper.getReadableDatabase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Cursor cursor = db.query("information", null, "_id=?", new String[]{id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+""},null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null, null);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(cursor.getCount() != 0){   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(cursor.moveToNext()){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String _id = cursor.getString(cursor.getColumnIndex("_id"));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String name = cursor.getString(cursor.getColumnIndex("name"));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String price = cursor.getString(cursor.getColumnIndex("price"));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cursor.close(); 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db.close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968044" y="3401289"/>
            <a:ext cx="2664296" cy="1021556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调用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query ()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方法查询数据库中的数据，返回一个行数集合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Cursor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6228184" y="2996952"/>
            <a:ext cx="0" cy="433619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5.4.2  </a:t>
            </a:r>
            <a:r>
              <a:rPr lang="en-US" altLang="zh-CN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SQLite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的基本操作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1600" y="2636912"/>
            <a:ext cx="7560840" cy="36004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403648" y="3789040"/>
            <a:ext cx="5416451" cy="108012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14" idx="3"/>
          </p:cNvCxnSpPr>
          <p:nvPr/>
        </p:nvCxnSpPr>
        <p:spPr bwMode="auto">
          <a:xfrm flipV="1">
            <a:off x="3522704" y="3212975"/>
            <a:ext cx="409608" cy="1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圆角矩形 12"/>
          <p:cNvSpPr/>
          <p:nvPr/>
        </p:nvSpPr>
        <p:spPr>
          <a:xfrm>
            <a:off x="3327881" y="5330490"/>
            <a:ext cx="1256087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获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取数据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77490" y="3068960"/>
            <a:ext cx="2545214" cy="2880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3932312" y="4869160"/>
            <a:ext cx="0" cy="46133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圆角矩形 17"/>
          <p:cNvSpPr/>
          <p:nvPr/>
        </p:nvSpPr>
        <p:spPr>
          <a:xfrm>
            <a:off x="3932312" y="3008664"/>
            <a:ext cx="1644241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数据总条数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75668" y="3417287"/>
            <a:ext cx="1904244" cy="2880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 bwMode="auto">
          <a:xfrm>
            <a:off x="3779912" y="3562169"/>
            <a:ext cx="352027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圆角矩形 20"/>
          <p:cNvSpPr/>
          <p:nvPr/>
        </p:nvSpPr>
        <p:spPr>
          <a:xfrm>
            <a:off x="4111873" y="3356991"/>
            <a:ext cx="2908399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移动游标指向下一行数据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" grpId="1" animBg="1"/>
      <p:bldP spid="10" grpId="0" animBg="1"/>
      <p:bldP spid="10" grpId="1" animBg="1"/>
      <p:bldP spid="11" grpId="0" animBg="1"/>
      <p:bldP spid="13" grpId="0" animBg="1"/>
      <p:bldP spid="14" grpId="0" animBg="1"/>
      <p:bldP spid="14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07601" y="1503357"/>
            <a:ext cx="8136904" cy="4877971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983604" y="1299046"/>
            <a:ext cx="4452492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多学一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招：使用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语句进行数据库操作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631703" y="2276872"/>
            <a:ext cx="7873784" cy="3816424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增加一条数据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db.execSQL("insert into information (name, price) values (?,?)",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Object[]{name, price });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删除一条数据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db.execSQL("delete from information where _id  = 1");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修改一条数据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db.execSQL("update information set name=? where price =?",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Object[]{name, price });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执行查询的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Cursor cursor = db.rawQuery("select * from information where name=?",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new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String[]{name});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5.4.2  </a:t>
            </a:r>
            <a:r>
              <a:rPr lang="en-US" altLang="zh-CN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SQLite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的基本操作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4" name="内容占位符 2"/>
          <p:cNvSpPr txBox="1"/>
          <p:nvPr/>
        </p:nvSpPr>
        <p:spPr bwMode="auto">
          <a:xfrm>
            <a:off x="107504" y="1672591"/>
            <a:ext cx="8051428" cy="9361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语句进行数据库操作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268761"/>
            <a:ext cx="8102600" cy="5184575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724128" y="1052736"/>
            <a:ext cx="2054672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数据库事务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467544" y="1484784"/>
            <a:ext cx="7907412" cy="9361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数据库事务是一个对数据库执行工作单元，是针对数据库的一组操作，他可以由一条或多条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语句组成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10" name="内容占位符 2"/>
          <p:cNvSpPr txBox="1"/>
          <p:nvPr/>
        </p:nvSpPr>
        <p:spPr bwMode="auto">
          <a:xfrm>
            <a:off x="467544" y="2564904"/>
            <a:ext cx="8051428" cy="10801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zh-CN" sz="2000" dirty="0"/>
              <a:t>事务是以逻辑顺序完成的工作单位或序列，可以是由用户手动操作完成，也可以是由某种数据库程序自动完成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5807937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5.4.3 SQLite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数据库中的事务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9" name="内容占位符 2"/>
          <p:cNvSpPr txBox="1"/>
          <p:nvPr/>
        </p:nvSpPr>
        <p:spPr bwMode="auto">
          <a:xfrm>
            <a:off x="467544" y="3615579"/>
            <a:ext cx="8051428" cy="93610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是遵守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ACID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的关系型数据库管理系统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ACID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是指数据库事务正确执行的四</a:t>
            </a:r>
            <a:r>
              <a:rPr lang="zh-CN" altLang="zh-CN" sz="2000" dirty="0"/>
              <a:t>个基本要素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8">
              <a:lnSpc>
                <a:spcPct val="150000"/>
              </a:lnSpc>
              <a:defRPr/>
            </a:pPr>
            <a:endParaRPr lang="en-US" altLang="zh-CN" sz="12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20" name="折角形 19"/>
          <p:cNvSpPr/>
          <p:nvPr/>
        </p:nvSpPr>
        <p:spPr>
          <a:xfrm>
            <a:off x="1608998" y="4695700"/>
            <a:ext cx="2530954" cy="549450"/>
          </a:xfrm>
          <a:prstGeom prst="foldedCorner">
            <a:avLst/>
          </a:prstGeom>
          <a:solidFill>
            <a:srgbClr val="C5E8FF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</a:rPr>
              <a:t>原子性（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Atomicity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折角形 20"/>
          <p:cNvSpPr/>
          <p:nvPr/>
        </p:nvSpPr>
        <p:spPr>
          <a:xfrm>
            <a:off x="5116132" y="4695701"/>
            <a:ext cx="2624220" cy="549450"/>
          </a:xfrm>
          <a:prstGeom prst="foldedCorner">
            <a:avLst/>
          </a:prstGeom>
          <a:solidFill>
            <a:srgbClr val="D1C7FD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</a:rPr>
              <a:t>一致性（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Consistency</a:t>
            </a:r>
            <a:r>
              <a:rPr lang="zh-CN" altLang="en-US" dirty="0">
                <a:solidFill>
                  <a:schemeClr val="tx1"/>
                </a:solidFill>
                <a:latin typeface="+mj-ea"/>
              </a:rPr>
              <a:t>）</a:t>
            </a:r>
            <a:endParaRPr lang="zh-CN" altLang="en-US" b="1" dirty="0">
              <a:solidFill>
                <a:srgbClr val="00B0F0"/>
              </a:solidFill>
              <a:latin typeface="+mj-ea"/>
            </a:endParaRPr>
          </a:p>
        </p:txBody>
      </p:sp>
      <p:sp>
        <p:nvSpPr>
          <p:cNvPr id="22" name="折角形 21"/>
          <p:cNvSpPr/>
          <p:nvPr/>
        </p:nvSpPr>
        <p:spPr>
          <a:xfrm>
            <a:off x="1608998" y="5343772"/>
            <a:ext cx="2530954" cy="602612"/>
          </a:xfrm>
          <a:prstGeom prst="foldedCorner">
            <a:avLst/>
          </a:prstGeom>
          <a:solidFill>
            <a:srgbClr val="CDFFE4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</a:rPr>
              <a:t>隔离性（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Isolation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23" name="折角形 22"/>
          <p:cNvSpPr/>
          <p:nvPr/>
        </p:nvSpPr>
        <p:spPr>
          <a:xfrm>
            <a:off x="5116130" y="5396934"/>
            <a:ext cx="2624221" cy="549450"/>
          </a:xfrm>
          <a:prstGeom prst="foldedCorner">
            <a:avLst/>
          </a:prstGeom>
          <a:solidFill>
            <a:schemeClr val="accent1">
              <a:lumMod val="40000"/>
              <a:lumOff val="6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</a:rPr>
              <a:t>持久性（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Durability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9" grpId="0"/>
      <p:bldP spid="20" grpId="0" animBg="1"/>
      <p:bldP spid="21" grpId="0" animBg="1"/>
      <p:bldP spid="22" grpId="0" animBg="1"/>
      <p:bldP spid="2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611560" y="1011349"/>
            <a:ext cx="7973009" cy="5544616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PersonSQLiteOpenHelper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helper = new PersonSQLiteOpenHelper (getApplication());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SQLiteDatabase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 = helper.getWritableDatabase();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db.beginTransaction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{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db.execSQL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("update person set account = account-1000 where name =?", 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Object[] { "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张三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});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db.execSQL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("update information set account = account +1000 where name =?",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Object[] { "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王五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});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db.setTransactionSuccessful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}catch (Exception e) {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Log.i("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事务处理失败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e.toString());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finally {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db.endTransaction();    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db.close();              //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关闭数据库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4068" y="1772816"/>
            <a:ext cx="2083060" cy="430887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en-US" altLang="zh-CN" sz="1100" smtClean="0">
              <a:ea typeface="宋体" panose="02010600030101010101" pitchFamily="2" charset="-122"/>
            </a:endParaRPr>
          </a:p>
          <a:p>
            <a:pPr algn="ctr">
              <a:defRPr/>
            </a:pPr>
            <a:endParaRPr lang="zh-CN" altLang="en-US" sz="1100" dirty="0">
              <a:ea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635896" y="1760794"/>
            <a:ext cx="2015852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smtClean="0">
                <a:solidFill>
                  <a:schemeClr val="bg1"/>
                </a:solidFill>
                <a:ea typeface="宋体" panose="02010600030101010101" pitchFamily="2" charset="-122"/>
              </a:rPr>
              <a:t>开启</a:t>
            </a:r>
            <a:r>
              <a:rPr lang="zh-CN" altLang="en-US" b="1">
                <a:solidFill>
                  <a:schemeClr val="bg1"/>
                </a:solidFill>
                <a:ea typeface="宋体" panose="02010600030101010101" pitchFamily="2" charset="-122"/>
              </a:rPr>
              <a:t>数据库</a:t>
            </a:r>
            <a:r>
              <a:rPr lang="zh-CN" altLang="en-US" b="1" smtClean="0">
                <a:solidFill>
                  <a:schemeClr val="bg1"/>
                </a:solidFill>
                <a:ea typeface="宋体" panose="02010600030101010101" pitchFamily="2" charset="-122"/>
              </a:rPr>
              <a:t>事务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3157128" y="1988259"/>
            <a:ext cx="478768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矩形 8"/>
          <p:cNvSpPr/>
          <p:nvPr/>
        </p:nvSpPr>
        <p:spPr>
          <a:xfrm>
            <a:off x="1084312" y="5445224"/>
            <a:ext cx="2191544" cy="430887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en-US" altLang="zh-CN" sz="1100" smtClean="0">
              <a:ea typeface="宋体" panose="02010600030101010101" pitchFamily="2" charset="-122"/>
            </a:endParaRPr>
          </a:p>
          <a:p>
            <a:pPr algn="ctr">
              <a:defRPr/>
            </a:pPr>
            <a:endParaRPr lang="zh-CN" altLang="en-US" sz="1100" dirty="0">
              <a:ea typeface="宋体" panose="0201060003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779912" y="5439784"/>
            <a:ext cx="2015852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smtClean="0">
                <a:solidFill>
                  <a:schemeClr val="bg1"/>
                </a:solidFill>
                <a:ea typeface="宋体" panose="02010600030101010101" pitchFamily="2" charset="-122"/>
              </a:rPr>
              <a:t>关闭数据库事务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3275856" y="5659088"/>
            <a:ext cx="504056" cy="1579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矩形 11"/>
          <p:cNvSpPr/>
          <p:nvPr/>
        </p:nvSpPr>
        <p:spPr>
          <a:xfrm>
            <a:off x="1038357" y="4002552"/>
            <a:ext cx="2741555" cy="430887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en-US" altLang="zh-CN" sz="1100" smtClean="0">
              <a:ea typeface="宋体" panose="02010600030101010101" pitchFamily="2" charset="-122"/>
            </a:endParaRPr>
          </a:p>
          <a:p>
            <a:pPr algn="ctr">
              <a:defRPr/>
            </a:pPr>
            <a:endParaRPr lang="zh-CN" altLang="en-US" sz="1100" dirty="0"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253825" y="3740101"/>
            <a:ext cx="2015852" cy="1021556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设置事务标志为成功，当事务结束时，提交事务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>
            <a:off x="3779912" y="4206890"/>
            <a:ext cx="467973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5.4.3  </a:t>
            </a:r>
            <a:r>
              <a:rPr lang="en-US" altLang="zh-CN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SQLite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中的事务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 rot="574600">
            <a:off x="749300" y="3160093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41490" y="3178001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 rot="574600">
            <a:off x="754063" y="4367564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66366" y="4350151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43000" y="2188543"/>
            <a:ext cx="115252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功能描述：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36650" y="3141043"/>
            <a:ext cx="115887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技术要点：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43000" y="4353277"/>
            <a:ext cx="1152525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实现步骤：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963613" y="2575893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9" name="直接连接符 38"/>
          <p:cNvCxnSpPr/>
          <p:nvPr/>
        </p:nvCxnSpPr>
        <p:spPr>
          <a:xfrm>
            <a:off x="928687" y="3510543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0" name="直接连接符 39"/>
          <p:cNvCxnSpPr/>
          <p:nvPr/>
        </p:nvCxnSpPr>
        <p:spPr>
          <a:xfrm>
            <a:off x="900906" y="4723164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5" name="椭圆 44"/>
          <p:cNvSpPr/>
          <p:nvPr/>
        </p:nvSpPr>
        <p:spPr bwMode="auto">
          <a:xfrm rot="574600">
            <a:off x="729520" y="2235169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736664" y="2225849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anose="020B0604030504040204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414588" y="4089081"/>
            <a:ext cx="3671887" cy="61093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用户交互界面的设计与实现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界面逻辑代码的设计与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14588" y="2232505"/>
            <a:ext cx="3877985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创建通讯录实现添加，查询，修改，删除联系人信息。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414588" y="2888549"/>
            <a:ext cx="1738296" cy="610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SQLite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数据库的使用。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1655985" y="188640"/>
            <a:ext cx="6012359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5.4.4  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实战演练</a:t>
            </a:r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—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绿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豆通讯录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518" y="1700808"/>
            <a:ext cx="2732317" cy="4076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  <p:bldP spid="12" grpId="0"/>
      <p:bldP spid="13" grpId="0"/>
      <p:bldP spid="16" grpId="0"/>
      <p:bldP spid="45" grpId="0" animBg="1"/>
      <p:bldP spid="46" grpId="0"/>
      <p:bldP spid="24" grpId="0"/>
      <p:bldP spid="25" grpId="0"/>
      <p:bldP spid="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2676525"/>
            <a:ext cx="244792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 bwMode="auto">
          <a:xfrm>
            <a:off x="2768600" y="1903413"/>
            <a:ext cx="5791200" cy="3158256"/>
            <a:chOff x="2488655" y="2668586"/>
            <a:chExt cx="5443608" cy="3848096"/>
          </a:xfrm>
        </p:grpSpPr>
        <p:sp>
          <p:nvSpPr>
            <p:cNvPr id="4" name="圆角矩形 1"/>
            <p:cNvSpPr>
              <a:spLocks noChangeArrowheads="1"/>
            </p:cNvSpPr>
            <p:nvPr/>
          </p:nvSpPr>
          <p:spPr bwMode="auto">
            <a:xfrm>
              <a:off x="2488655" y="2668586"/>
              <a:ext cx="5443608" cy="3685520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rgbClr val="006BA9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矩形 2"/>
            <p:cNvSpPr>
              <a:spLocks noChangeArrowheads="1"/>
            </p:cNvSpPr>
            <p:nvPr/>
          </p:nvSpPr>
          <p:spPr bwMode="auto">
            <a:xfrm>
              <a:off x="2718535" y="2860409"/>
              <a:ext cx="5091445" cy="3656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dirty="0">
                  <a:ea typeface="微软雅黑" panose="020B0503020204020204" pitchFamily="34" charset="-122"/>
                </a:rPr>
                <a:t>本章主要讲解了</a:t>
              </a:r>
              <a:r>
                <a:rPr lang="en-US" altLang="zh-CN" dirty="0">
                  <a:ea typeface="微软雅黑" panose="020B0503020204020204" pitchFamily="34" charset="-122"/>
                </a:rPr>
                <a:t>Android</a:t>
              </a:r>
              <a:r>
                <a:rPr lang="zh-CN" altLang="en-US" dirty="0">
                  <a:ea typeface="微软雅黑" panose="020B0503020204020204" pitchFamily="34" charset="-122"/>
                </a:rPr>
                <a:t>中的数据存储，首先介绍了</a:t>
              </a:r>
              <a:r>
                <a:rPr lang="en-US" altLang="zh-CN" dirty="0">
                  <a:ea typeface="微软雅黑" panose="020B0503020204020204" pitchFamily="34" charset="-122"/>
                </a:rPr>
                <a:t>Android</a:t>
              </a:r>
              <a:r>
                <a:rPr lang="zh-CN" altLang="en-US" dirty="0">
                  <a:ea typeface="微软雅黑" panose="020B0503020204020204" pitchFamily="34" charset="-122"/>
                </a:rPr>
                <a:t>中常见的数据存储方式，然后详细地讲解了文件存储、</a:t>
              </a:r>
              <a:r>
                <a:rPr lang="en-US" altLang="zh-CN" dirty="0">
                  <a:ea typeface="微软雅黑" panose="020B0503020204020204" pitchFamily="34" charset="-122"/>
                </a:rPr>
                <a:t>SharedPreferences</a:t>
              </a:r>
              <a:r>
                <a:rPr lang="zh-CN" altLang="en-US" dirty="0">
                  <a:ea typeface="微软雅黑" panose="020B0503020204020204" pitchFamily="34" charset="-122"/>
                </a:rPr>
                <a:t>存储以及</a:t>
              </a:r>
              <a:r>
                <a:rPr lang="en-US" altLang="zh-CN" dirty="0">
                  <a:ea typeface="微软雅黑" panose="020B0503020204020204" pitchFamily="34" charset="-122"/>
                </a:rPr>
                <a:t>SQLite</a:t>
              </a:r>
              <a:r>
                <a:rPr lang="zh-CN" altLang="en-US" dirty="0">
                  <a:ea typeface="微软雅黑" panose="020B0503020204020204" pitchFamily="34" charset="-122"/>
                </a:rPr>
                <a:t>数据库存储，数据存储是</a:t>
              </a:r>
              <a:r>
                <a:rPr lang="en-US" altLang="zh-CN" dirty="0">
                  <a:ea typeface="微软雅黑" panose="020B0503020204020204" pitchFamily="34" charset="-122"/>
                </a:rPr>
                <a:t>Android</a:t>
              </a:r>
              <a:r>
                <a:rPr lang="zh-CN" altLang="en-US" dirty="0">
                  <a:ea typeface="微软雅黑" panose="020B0503020204020204" pitchFamily="34" charset="-122"/>
                </a:rPr>
                <a:t>开发中非常重要的内容，一般在应用程序中会经常涉及到数据存储的知识，因此要求初学者必须熟练掌握本章知</a:t>
              </a:r>
              <a:r>
                <a:rPr lang="zh-CN" altLang="en-US" dirty="0" smtClean="0">
                  <a:ea typeface="微软雅黑" panose="020B0503020204020204" pitchFamily="34" charset="-122"/>
                </a:rPr>
                <a:t>识。</a:t>
              </a:r>
              <a:endParaRPr lang="en-US" altLang="zh-CN" dirty="0" smtClean="0"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endParaRPr lang="en-US" altLang="zh-CN" dirty="0">
                <a:latin typeface="+mn-lt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5.5  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本章小结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 bwMode="auto">
          <a:xfrm>
            <a:off x="481013" y="1300163"/>
            <a:ext cx="7975600" cy="414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本章作业 </a:t>
            </a:r>
            <a:endParaRPr lang="zh-CN" altLang="en-US" sz="2400" b="1" dirty="0" smtClean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/>
              <a:t>简述</a:t>
            </a:r>
            <a:r>
              <a:rPr lang="en-US" altLang="zh-CN" sz="2400" dirty="0"/>
              <a:t>Android</a:t>
            </a:r>
            <a:r>
              <a:rPr lang="zh-CN" altLang="en-US" sz="2400" dirty="0"/>
              <a:t>数据存储的方式。</a:t>
            </a:r>
            <a:endParaRPr lang="zh-CN" altLang="en-US" sz="2400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 smtClean="0"/>
              <a:t>数</a:t>
            </a:r>
            <a:r>
              <a:rPr lang="zh-CN" altLang="en-US" sz="2400" dirty="0"/>
              <a:t>据库事务</a:t>
            </a:r>
            <a:r>
              <a:rPr lang="zh-CN" altLang="en-US" sz="2400" dirty="0" smtClean="0"/>
              <a:t>的基</a:t>
            </a:r>
            <a:r>
              <a:rPr lang="zh-CN" altLang="en-US" sz="2400" dirty="0"/>
              <a:t>本要</a:t>
            </a:r>
            <a:r>
              <a:rPr lang="zh-CN" altLang="en-US" sz="2400" dirty="0" smtClean="0"/>
              <a:t>素有哪些？</a:t>
            </a:r>
            <a:endParaRPr lang="en-US" altLang="zh-CN" sz="2400" dirty="0"/>
          </a:p>
          <a:p>
            <a:pPr marL="571500" lvl="1" indent="-571500" eaLnBrk="1" hangingPunct="1">
              <a:lnSpc>
                <a:spcPct val="150000"/>
              </a:lnSpc>
              <a:buNone/>
              <a:defRPr/>
            </a:pP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预习</a:t>
            </a:r>
            <a:r>
              <a:rPr lang="zh-CN" altLang="en-US" sz="24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endParaRPr lang="en-US" altLang="zh-CN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 smtClean="0"/>
              <a:t>简述记事本的主要功能？</a:t>
            </a:r>
            <a:endParaRPr lang="en-US" altLang="zh-CN" sz="2400" dirty="0"/>
          </a:p>
          <a:p>
            <a:pPr marL="457200" lvl="1" indent="0">
              <a:lnSpc>
                <a:spcPct val="150000"/>
              </a:lnSpc>
              <a:buFontTx/>
              <a:buNone/>
              <a:defRPr/>
            </a:pP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 flipH="1" flipV="1">
            <a:off x="250855" y="2194590"/>
            <a:ext cx="2710153" cy="1139824"/>
            <a:chOff x="5320409" y="4225925"/>
            <a:chExt cx="3351604" cy="1209015"/>
          </a:xfrm>
        </p:grpSpPr>
        <p:grpSp>
          <p:nvGrpSpPr>
            <p:cNvPr id="3" name="组合 38"/>
            <p:cNvGrpSpPr/>
            <p:nvPr/>
          </p:nvGrpSpPr>
          <p:grpSpPr bwMode="auto">
            <a:xfrm rot="10800000">
              <a:off x="5687902" y="4225925"/>
              <a:ext cx="2669052" cy="686411"/>
              <a:chOff x="934464" y="2318309"/>
              <a:chExt cx="2669329" cy="686148"/>
            </a:xfrm>
          </p:grpSpPr>
          <p:cxnSp>
            <p:nvCxnSpPr>
              <p:cNvPr id="8" name="直接连接符 39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934464" y="2318309"/>
                <a:ext cx="298001" cy="686148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直接连接符 40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1222939" y="3004457"/>
                <a:ext cx="2380854" cy="0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" name="组合 41"/>
            <p:cNvGrpSpPr/>
            <p:nvPr/>
          </p:nvGrpSpPr>
          <p:grpSpPr bwMode="auto">
            <a:xfrm flipH="1">
              <a:off x="8082606" y="4880949"/>
              <a:ext cx="589407" cy="553991"/>
              <a:chOff x="1256847" y="3607535"/>
              <a:chExt cx="591076" cy="553298"/>
            </a:xfrm>
          </p:grpSpPr>
          <p:sp>
            <p:nvSpPr>
              <p:cNvPr id="6" name="椭圆 5"/>
              <p:cNvSpPr/>
              <p:nvPr/>
            </p:nvSpPr>
            <p:spPr bwMode="auto">
              <a:xfrm>
                <a:off x="1256847" y="3647898"/>
                <a:ext cx="591076" cy="474256"/>
              </a:xfrm>
              <a:prstGeom prst="ellipse">
                <a:avLst/>
              </a:prstGeom>
              <a:solidFill>
                <a:srgbClr val="006BA9"/>
              </a:solidFill>
              <a:ln w="28575" cap="flat" cmpd="sng" algn="ctr">
                <a:solidFill>
                  <a:srgbClr val="006BA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0800000">
                <a:off x="1327723" y="3607535"/>
                <a:ext cx="334694" cy="55329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" name="矩形 51"/>
            <p:cNvSpPr>
              <a:spLocks noChangeArrowheads="1"/>
            </p:cNvSpPr>
            <p:nvPr/>
          </p:nvSpPr>
          <p:spPr bwMode="auto">
            <a:xfrm rot="10800000">
              <a:off x="5320409" y="4277457"/>
              <a:ext cx="2762196" cy="523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zh-CN" altLang="en-US" b="1" dirty="0" smtClean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文件存储</a:t>
              </a:r>
              <a:endParaRPr lang="zh-CN" altLang="en-US" b="1" dirty="0">
                <a:solidFill>
                  <a:srgbClr val="006BA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 bwMode="auto">
          <a:xfrm>
            <a:off x="1570070" y="1316729"/>
            <a:ext cx="5245036" cy="4035361"/>
            <a:chOff x="1398367" y="1722062"/>
            <a:chExt cx="5245036" cy="4035172"/>
          </a:xfrm>
        </p:grpSpPr>
        <p:graphicFrame>
          <p:nvGraphicFramePr>
            <p:cNvPr id="36" name="图表 2"/>
            <p:cNvGraphicFramePr/>
            <p:nvPr/>
          </p:nvGraphicFramePr>
          <p:xfrm>
            <a:off x="1398367" y="1722062"/>
            <a:ext cx="5245036" cy="40351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12" name="TextBox 11"/>
            <p:cNvSpPr txBox="1"/>
            <p:nvPr/>
          </p:nvSpPr>
          <p:spPr bwMode="auto">
            <a:xfrm rot="2719682">
              <a:off x="4600346" y="2872905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重点</a:t>
              </a:r>
              <a:endParaRPr lang="zh-CN" altLang="en-US" spc="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 bwMode="auto">
            <a:xfrm rot="6997465" flipV="1">
              <a:off x="2748528" y="2675271"/>
              <a:ext cx="1041351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  <a:endParaRPr lang="zh-CN" altLang="en-US" spc="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 rot="10800000" flipH="1" flipV="1">
              <a:off x="3819272" y="4427003"/>
              <a:ext cx="1041400" cy="3682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pc="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2"/>
          <p:cNvGrpSpPr/>
          <p:nvPr/>
        </p:nvGrpSpPr>
        <p:grpSpPr bwMode="auto">
          <a:xfrm>
            <a:off x="3692525" y="2547010"/>
            <a:ext cx="1203325" cy="1201737"/>
            <a:chOff x="3692088" y="2878838"/>
            <a:chExt cx="1203191" cy="1201737"/>
          </a:xfrm>
        </p:grpSpPr>
        <p:sp>
          <p:nvSpPr>
            <p:cNvPr id="16" name="弧形 15"/>
            <p:cNvSpPr/>
            <p:nvPr/>
          </p:nvSpPr>
          <p:spPr bwMode="auto">
            <a:xfrm rot="5400000">
              <a:off x="3692815" y="2878111"/>
              <a:ext cx="1201737" cy="1203191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7" name="弧形 16"/>
            <p:cNvSpPr/>
            <p:nvPr/>
          </p:nvSpPr>
          <p:spPr bwMode="auto">
            <a:xfrm>
              <a:off x="3795265" y="2996313"/>
              <a:ext cx="990490" cy="992187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8" name="弧形 17"/>
            <p:cNvSpPr/>
            <p:nvPr/>
          </p:nvSpPr>
          <p:spPr bwMode="auto">
            <a:xfrm rot="16200000">
              <a:off x="3891251" y="3136849"/>
              <a:ext cx="822325" cy="753978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4604960" y="4692555"/>
            <a:ext cx="3399947" cy="1123215"/>
            <a:chOff x="4241869" y="5106722"/>
            <a:chExt cx="2238396" cy="942278"/>
          </a:xfrm>
        </p:grpSpPr>
        <p:grpSp>
          <p:nvGrpSpPr>
            <p:cNvPr id="20" name="组合 38"/>
            <p:cNvGrpSpPr/>
            <p:nvPr/>
          </p:nvGrpSpPr>
          <p:grpSpPr bwMode="auto">
            <a:xfrm rot="5400000" flipV="1">
              <a:off x="4862177" y="4486414"/>
              <a:ext cx="942278" cy="2182893"/>
              <a:chOff x="6453786" y="4116787"/>
              <a:chExt cx="1337402" cy="999878"/>
            </a:xfrm>
          </p:grpSpPr>
          <p:grpSp>
            <p:nvGrpSpPr>
              <p:cNvPr id="22" name="组合 38"/>
              <p:cNvGrpSpPr/>
              <p:nvPr/>
            </p:nvGrpSpPr>
            <p:grpSpPr bwMode="auto">
              <a:xfrm rot="10800000">
                <a:off x="6453786" y="4116787"/>
                <a:ext cx="1070796" cy="815236"/>
                <a:chOff x="1766924" y="2298618"/>
                <a:chExt cx="1070903" cy="814920"/>
              </a:xfrm>
            </p:grpSpPr>
            <p:cxnSp>
              <p:nvCxnSpPr>
                <p:cNvPr id="26" name="直接连接符 39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25516" y="2646176"/>
                  <a:ext cx="695116" cy="0"/>
                </a:xfrm>
                <a:prstGeom prst="line">
                  <a:avLst/>
                </a:prstGeom>
                <a:noFill/>
                <a:ln w="28575" algn="ctr">
                  <a:solidFill>
                    <a:srgbClr val="01598B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" name="直接连接符 40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2244643" y="2520354"/>
                  <a:ext cx="115465" cy="1070903"/>
                </a:xfrm>
                <a:prstGeom prst="line">
                  <a:avLst/>
                </a:prstGeom>
                <a:noFill/>
                <a:ln w="28575" algn="ctr">
                  <a:solidFill>
                    <a:srgbClr val="01598B"/>
                  </a:solidFill>
                  <a:rou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3" name="组合 41"/>
              <p:cNvGrpSpPr/>
              <p:nvPr/>
            </p:nvGrpSpPr>
            <p:grpSpPr bwMode="auto">
              <a:xfrm flipH="1">
                <a:off x="7169302" y="4954163"/>
                <a:ext cx="621886" cy="162502"/>
                <a:chOff x="2140164" y="3680647"/>
                <a:chExt cx="623648" cy="162298"/>
              </a:xfrm>
            </p:grpSpPr>
            <p:sp>
              <p:nvSpPr>
                <p:cNvPr id="24" name="椭圆 23"/>
                <p:cNvSpPr/>
                <p:nvPr/>
              </p:nvSpPr>
              <p:spPr bwMode="auto">
                <a:xfrm rot="5400000">
                  <a:off x="2374843" y="3445968"/>
                  <a:ext cx="151397" cy="620755"/>
                </a:xfrm>
                <a:prstGeom prst="ellipse">
                  <a:avLst/>
                </a:prstGeom>
                <a:solidFill>
                  <a:srgbClr val="006BA9"/>
                </a:solidFill>
                <a:ln w="28575" cap="flat" cmpd="sng" algn="ctr">
                  <a:solidFill>
                    <a:srgbClr val="006BA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pPr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 rot="5400000">
                  <a:off x="2381465" y="3460598"/>
                  <a:ext cx="141050" cy="623644"/>
                </a:xfrm>
                <a:prstGeom prst="rect">
                  <a:avLst/>
                </a:prstGeom>
                <a:noFill/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2800" b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1" name="矩形 4"/>
            <p:cNvSpPr>
              <a:spLocks noChangeArrowheads="1"/>
            </p:cNvSpPr>
            <p:nvPr/>
          </p:nvSpPr>
          <p:spPr bwMode="auto">
            <a:xfrm>
              <a:off x="4500424" y="5403910"/>
              <a:ext cx="1979841" cy="413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zh-CN" altLang="en-US" b="1" dirty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数</a:t>
              </a:r>
              <a:r>
                <a:rPr lang="zh-CN" altLang="en-US" b="1" dirty="0" smtClean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据存储方式</a:t>
              </a:r>
              <a:endParaRPr lang="zh-CN" altLang="en-US" b="1" dirty="0">
                <a:solidFill>
                  <a:srgbClr val="006BA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28" name="组合 6"/>
          <p:cNvGrpSpPr/>
          <p:nvPr/>
        </p:nvGrpSpPr>
        <p:grpSpPr bwMode="auto">
          <a:xfrm>
            <a:off x="5873120" y="1950189"/>
            <a:ext cx="3322637" cy="1477328"/>
            <a:chOff x="5815337" y="1694017"/>
            <a:chExt cx="3325632" cy="1477373"/>
          </a:xfrm>
        </p:grpSpPr>
        <p:sp>
          <p:nvSpPr>
            <p:cNvPr id="29" name="矩形 5"/>
            <p:cNvSpPr>
              <a:spLocks noChangeArrowheads="1"/>
            </p:cNvSpPr>
            <p:nvPr/>
          </p:nvSpPr>
          <p:spPr bwMode="auto">
            <a:xfrm flipH="1">
              <a:off x="5815337" y="1694017"/>
              <a:ext cx="3325632" cy="1477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en-US" altLang="zh-CN" b="1" dirty="0" smtClean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微软雅黑" panose="020B0503020204020204" pitchFamily="34" charset="-122"/>
                </a:rPr>
                <a:t>SharedPreferences</a:t>
              </a:r>
              <a:r>
                <a:rPr lang="zh-CN" altLang="en-US" b="1" dirty="0" smtClean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微软雅黑" panose="020B0503020204020204" pitchFamily="34" charset="-122"/>
                </a:rPr>
                <a:t>存储</a:t>
              </a:r>
              <a:endParaRPr lang="en-US" altLang="zh-CN" b="1" dirty="0" smtClean="0">
                <a:solidFill>
                  <a:srgbClr val="006BA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endParaRPr>
            </a:p>
            <a:p>
              <a:pPr marL="457200" indent="-457200">
                <a:lnSpc>
                  <a:spcPts val="3600"/>
                </a:lnSpc>
              </a:pPr>
              <a:r>
                <a:rPr lang="en-US" altLang="zh-CN" b="1" dirty="0" smtClean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微软雅黑" panose="020B0503020204020204" pitchFamily="34" charset="-122"/>
                </a:rPr>
                <a:t>SQLite</a:t>
              </a:r>
              <a:r>
                <a:rPr lang="zh-CN" altLang="en-US" b="1" dirty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微软雅黑" panose="020B0503020204020204" pitchFamily="34" charset="-122"/>
                </a:rPr>
                <a:t>数据</a:t>
              </a:r>
              <a:r>
                <a:rPr lang="zh-CN" altLang="en-US" b="1" dirty="0" smtClean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微软雅黑" panose="020B0503020204020204" pitchFamily="34" charset="-122"/>
                </a:rPr>
                <a:t>库</a:t>
              </a:r>
              <a:r>
                <a:rPr lang="zh-CN" altLang="en-US" b="1" dirty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微软雅黑" panose="020B0503020204020204" pitchFamily="34" charset="-122"/>
                </a:rPr>
                <a:t>存</a:t>
              </a:r>
              <a:r>
                <a:rPr lang="zh-CN" altLang="en-US" b="1" dirty="0" smtClean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微软雅黑" panose="020B0503020204020204" pitchFamily="34" charset="-122"/>
                </a:rPr>
                <a:t>储</a:t>
              </a:r>
              <a:endParaRPr lang="en-US" altLang="zh-CN" b="1" dirty="0" smtClean="0">
                <a:solidFill>
                  <a:srgbClr val="006BA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endParaRPr>
            </a:p>
            <a:p>
              <a:pPr marL="457200" indent="-457200">
                <a:lnSpc>
                  <a:spcPts val="3600"/>
                </a:lnSpc>
              </a:pPr>
              <a:endParaRPr lang="zh-CN" altLang="en-US" b="1" dirty="0">
                <a:solidFill>
                  <a:srgbClr val="006BA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endParaRPr>
            </a:p>
          </p:txBody>
        </p:sp>
        <p:grpSp>
          <p:nvGrpSpPr>
            <p:cNvPr id="30" name="组合 16"/>
            <p:cNvGrpSpPr/>
            <p:nvPr/>
          </p:nvGrpSpPr>
          <p:grpSpPr bwMode="auto">
            <a:xfrm flipH="1">
              <a:off x="5843590" y="2192899"/>
              <a:ext cx="2757910" cy="541303"/>
              <a:chOff x="1384027" y="2768529"/>
              <a:chExt cx="2883788" cy="541558"/>
            </a:xfrm>
          </p:grpSpPr>
          <p:cxnSp>
            <p:nvCxnSpPr>
              <p:cNvPr id="34" name="直接连接符 7"/>
              <p:cNvCxnSpPr>
                <a:cxnSpLocks noChangeShapeType="1"/>
              </p:cNvCxnSpPr>
              <p:nvPr/>
            </p:nvCxnSpPr>
            <p:spPr bwMode="auto">
              <a:xfrm>
                <a:off x="1384027" y="2768529"/>
                <a:ext cx="255076" cy="541557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直接连接符 10"/>
              <p:cNvCxnSpPr>
                <a:cxnSpLocks noChangeShapeType="1"/>
              </p:cNvCxnSpPr>
              <p:nvPr/>
            </p:nvCxnSpPr>
            <p:spPr bwMode="auto">
              <a:xfrm>
                <a:off x="1639102" y="3310087"/>
                <a:ext cx="2628713" cy="0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1" name="组合 15"/>
            <p:cNvGrpSpPr/>
            <p:nvPr/>
          </p:nvGrpSpPr>
          <p:grpSpPr bwMode="auto">
            <a:xfrm flipH="1">
              <a:off x="8313651" y="1747972"/>
              <a:ext cx="489391" cy="520715"/>
              <a:chOff x="1857878" y="3990278"/>
              <a:chExt cx="511727" cy="520961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1857878" y="4006158"/>
                <a:ext cx="511727" cy="473312"/>
              </a:xfrm>
              <a:prstGeom prst="ellipse">
                <a:avLst/>
              </a:prstGeom>
              <a:solidFill>
                <a:srgbClr val="006BA9"/>
              </a:solidFill>
              <a:ln w="28575" cap="flat" cmpd="sng" algn="ctr">
                <a:solidFill>
                  <a:srgbClr val="006BA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965870" y="3990278"/>
                <a:ext cx="335613" cy="52096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7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学习目标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755576" y="1844824"/>
            <a:ext cx="5256584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1097740" y="4211796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5.4   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SQLite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数据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库存储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1097740" y="197954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5</a:t>
            </a:r>
            <a:r>
              <a:rPr lang="en-US" altLang="zh-CN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.1    </a:t>
            </a:r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数据</a:t>
            </a:r>
            <a:r>
              <a:rPr lang="zh-CN" altLang="en-US" sz="24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存</a:t>
            </a:r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储方式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1097740" y="2723631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5.2</a:t>
            </a:r>
            <a:r>
              <a:rPr lang="en-US" altLang="zh-CN" sz="2400" dirty="0" smtClean="0">
                <a:solidFill>
                  <a:srgbClr val="CD1F06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文件存储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1097740" y="3467714"/>
            <a:ext cx="4266348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5.3   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SharedPreferences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存储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220072" y="1756903"/>
            <a:ext cx="3444382" cy="34443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5159084" y="2552078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圆角矩形 31"/>
          <p:cNvSpPr/>
          <p:nvPr/>
        </p:nvSpPr>
        <p:spPr>
          <a:xfrm>
            <a:off x="457200" y="3465661"/>
            <a:ext cx="2173288" cy="407988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数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据存储方式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2627784" y="1260624"/>
            <a:ext cx="797719" cy="4978400"/>
            <a:chOff x="2689225" y="956792"/>
            <a:chExt cx="1036638" cy="4978400"/>
          </a:xfrm>
        </p:grpSpPr>
        <p:cxnSp>
          <p:nvCxnSpPr>
            <p:cNvPr id="40" name="直接连接符 9"/>
            <p:cNvCxnSpPr>
              <a:cxnSpLocks noChangeShapeType="1"/>
            </p:cNvCxnSpPr>
            <p:nvPr/>
          </p:nvCxnSpPr>
          <p:spPr bwMode="auto">
            <a:xfrm>
              <a:off x="3216275" y="956792"/>
              <a:ext cx="23813" cy="4978400"/>
            </a:xfrm>
            <a:prstGeom prst="line">
              <a:avLst/>
            </a:prstGeom>
            <a:noFill/>
            <a:ln w="28575" algn="ctr">
              <a:solidFill>
                <a:srgbClr val="006BA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直接连接符 11"/>
            <p:cNvCxnSpPr>
              <a:cxnSpLocks noChangeShapeType="1"/>
            </p:cNvCxnSpPr>
            <p:nvPr/>
          </p:nvCxnSpPr>
          <p:spPr bwMode="auto">
            <a:xfrm>
              <a:off x="2689225" y="3363442"/>
              <a:ext cx="527050" cy="0"/>
            </a:xfrm>
            <a:prstGeom prst="line">
              <a:avLst/>
            </a:prstGeom>
            <a:noFill/>
            <a:ln w="28575" algn="ctr">
              <a:solidFill>
                <a:srgbClr val="006BA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接连接符 54"/>
            <p:cNvCxnSpPr>
              <a:cxnSpLocks noChangeShapeType="1"/>
            </p:cNvCxnSpPr>
            <p:nvPr/>
          </p:nvCxnSpPr>
          <p:spPr bwMode="auto">
            <a:xfrm flipV="1">
              <a:off x="3233738" y="2122017"/>
              <a:ext cx="477837" cy="0"/>
            </a:xfrm>
            <a:prstGeom prst="line">
              <a:avLst/>
            </a:prstGeom>
            <a:noFill/>
            <a:ln w="28575" algn="ctr">
              <a:solidFill>
                <a:srgbClr val="006BA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接连接符 57"/>
            <p:cNvCxnSpPr>
              <a:cxnSpLocks noChangeShapeType="1"/>
            </p:cNvCxnSpPr>
            <p:nvPr/>
          </p:nvCxnSpPr>
          <p:spPr bwMode="auto">
            <a:xfrm flipV="1">
              <a:off x="3206750" y="959967"/>
              <a:ext cx="477838" cy="0"/>
            </a:xfrm>
            <a:prstGeom prst="line">
              <a:avLst/>
            </a:prstGeom>
            <a:noFill/>
            <a:ln w="28575" algn="ctr">
              <a:solidFill>
                <a:srgbClr val="006BA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接连接符 58"/>
            <p:cNvCxnSpPr>
              <a:cxnSpLocks noChangeShapeType="1"/>
            </p:cNvCxnSpPr>
            <p:nvPr/>
          </p:nvCxnSpPr>
          <p:spPr bwMode="auto">
            <a:xfrm flipV="1">
              <a:off x="3246438" y="3366617"/>
              <a:ext cx="477837" cy="0"/>
            </a:xfrm>
            <a:prstGeom prst="line">
              <a:avLst/>
            </a:prstGeom>
            <a:noFill/>
            <a:ln w="28575" algn="ctr">
              <a:solidFill>
                <a:srgbClr val="006BA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接连接符 59"/>
            <p:cNvCxnSpPr>
              <a:cxnSpLocks noChangeShapeType="1"/>
            </p:cNvCxnSpPr>
            <p:nvPr/>
          </p:nvCxnSpPr>
          <p:spPr bwMode="auto">
            <a:xfrm flipV="1">
              <a:off x="3227388" y="5935192"/>
              <a:ext cx="476250" cy="0"/>
            </a:xfrm>
            <a:prstGeom prst="line">
              <a:avLst/>
            </a:prstGeom>
            <a:noFill/>
            <a:ln w="28575" algn="ctr">
              <a:solidFill>
                <a:srgbClr val="006BA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接连接符 60"/>
            <p:cNvCxnSpPr>
              <a:cxnSpLocks noChangeShapeType="1"/>
            </p:cNvCxnSpPr>
            <p:nvPr/>
          </p:nvCxnSpPr>
          <p:spPr bwMode="auto">
            <a:xfrm flipV="1">
              <a:off x="3248025" y="4630267"/>
              <a:ext cx="477838" cy="0"/>
            </a:xfrm>
            <a:prstGeom prst="line">
              <a:avLst/>
            </a:prstGeom>
            <a:noFill/>
            <a:ln w="28575" algn="ctr">
              <a:solidFill>
                <a:srgbClr val="006BA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2" name="圆角矩形 41"/>
          <p:cNvSpPr/>
          <p:nvPr/>
        </p:nvSpPr>
        <p:spPr>
          <a:xfrm>
            <a:off x="3424280" y="1059487"/>
            <a:ext cx="2019729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文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件存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储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3440660" y="2241381"/>
            <a:ext cx="2003349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SharedPreferences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3463529" y="3485187"/>
            <a:ext cx="1980480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SQLite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数据库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477593" y="4749631"/>
            <a:ext cx="1966415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ContentProvider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3463528" y="6034712"/>
            <a:ext cx="1980479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网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络存储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48" name="直接箭头连接符 47"/>
          <p:cNvCxnSpPr/>
          <p:nvPr/>
        </p:nvCxnSpPr>
        <p:spPr bwMode="auto">
          <a:xfrm>
            <a:off x="5580112" y="1260624"/>
            <a:ext cx="432222" cy="3175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圆角矩形 48"/>
          <p:cNvSpPr/>
          <p:nvPr/>
        </p:nvSpPr>
        <p:spPr bwMode="auto">
          <a:xfrm>
            <a:off x="6144096" y="914986"/>
            <a:ext cx="2322513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ea typeface="宋体" panose="02010600030101010101" pitchFamily="2" charset="-122"/>
              </a:rPr>
              <a:t>特点</a:t>
            </a:r>
            <a:r>
              <a:rPr lang="zh-CN" altLang="en-US" sz="12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1200" b="1" dirty="0">
                <a:solidFill>
                  <a:schemeClr val="bg1"/>
                </a:solidFill>
                <a:ea typeface="宋体" panose="02010600030101010101" pitchFamily="2" charset="-122"/>
              </a:rPr>
              <a:t>openFileInput</a:t>
            </a:r>
            <a:r>
              <a:rPr lang="en-US" altLang="zh-CN" sz="12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()</a:t>
            </a:r>
            <a:r>
              <a:rPr lang="zh-CN" altLang="en-US" sz="12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1200" b="1" dirty="0">
                <a:solidFill>
                  <a:schemeClr val="bg1"/>
                </a:solidFill>
                <a:ea typeface="宋体" panose="02010600030101010101" pitchFamily="2" charset="-122"/>
              </a:rPr>
              <a:t>openFileOutput</a:t>
            </a:r>
            <a:r>
              <a:rPr lang="en-US" altLang="zh-CN" sz="12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()</a:t>
            </a:r>
            <a:r>
              <a:rPr lang="zh-CN" altLang="en-US" sz="12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读取设备上的文件。</a:t>
            </a:r>
            <a:endParaRPr lang="zh-CN" altLang="en-US" sz="12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 bwMode="auto">
          <a:xfrm>
            <a:off x="5580112" y="2425849"/>
            <a:ext cx="451272" cy="1587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圆角矩形 51"/>
          <p:cNvSpPr/>
          <p:nvPr/>
        </p:nvSpPr>
        <p:spPr bwMode="auto">
          <a:xfrm>
            <a:off x="6163147" y="2180779"/>
            <a:ext cx="2303462" cy="510778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ea typeface="宋体" panose="02010600030101010101" pitchFamily="2" charset="-122"/>
              </a:rPr>
              <a:t>特点</a:t>
            </a:r>
            <a:r>
              <a:rPr lang="zh-CN" altLang="en-US" sz="12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：以</a:t>
            </a:r>
            <a:r>
              <a:rPr lang="en-US" altLang="zh-CN" sz="12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XML</a:t>
            </a:r>
            <a:r>
              <a:rPr lang="zh-CN" altLang="en-US" sz="1200" b="1" dirty="0">
                <a:solidFill>
                  <a:schemeClr val="bg1"/>
                </a:solidFill>
                <a:ea typeface="宋体" panose="02010600030101010101" pitchFamily="2" charset="-122"/>
              </a:rPr>
              <a:t>格式将数据存储到设</a:t>
            </a:r>
            <a:r>
              <a:rPr lang="zh-CN" altLang="en-US" sz="12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备。</a:t>
            </a:r>
            <a:endParaRPr lang="zh-CN" altLang="en-US" sz="12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5" name="圆角矩形 54"/>
          <p:cNvSpPr/>
          <p:nvPr/>
        </p:nvSpPr>
        <p:spPr bwMode="auto">
          <a:xfrm>
            <a:off x="6161559" y="3446808"/>
            <a:ext cx="2305050" cy="510777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ea typeface="宋体" panose="02010600030101010101" pitchFamily="2" charset="-122"/>
              </a:rPr>
              <a:t>特点：运算速度快，占用资源少，还支持基本</a:t>
            </a:r>
            <a:r>
              <a:rPr lang="en-US" altLang="zh-CN" sz="1200" b="1" dirty="0">
                <a:solidFill>
                  <a:schemeClr val="bg1"/>
                </a:solidFill>
                <a:ea typeface="宋体" panose="02010600030101010101" pitchFamily="2" charset="-122"/>
              </a:rPr>
              <a:t>SQL</a:t>
            </a:r>
            <a:r>
              <a:rPr lang="zh-CN" altLang="en-US" sz="1200" b="1" dirty="0">
                <a:solidFill>
                  <a:schemeClr val="bg1"/>
                </a:solidFill>
                <a:ea typeface="宋体" panose="02010600030101010101" pitchFamily="2" charset="-122"/>
              </a:rPr>
              <a:t>语</a:t>
            </a:r>
            <a:r>
              <a:rPr lang="zh-CN" altLang="en-US" sz="12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法。</a:t>
            </a:r>
            <a:endParaRPr lang="zh-CN" altLang="en-US" sz="12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8" name="圆角矩形 57"/>
          <p:cNvSpPr/>
          <p:nvPr/>
        </p:nvSpPr>
        <p:spPr bwMode="auto">
          <a:xfrm>
            <a:off x="6163147" y="4601162"/>
            <a:ext cx="2303462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ea typeface="宋体" panose="02010600030101010101" pitchFamily="2" charset="-122"/>
              </a:rPr>
              <a:t>特点：应用程序之间的数据交换，可以将自己的数据共享给其他应用程序使用。</a:t>
            </a:r>
            <a:endParaRPr lang="zh-CN" altLang="en-US" sz="12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1" name="圆角矩形 60"/>
          <p:cNvSpPr/>
          <p:nvPr/>
        </p:nvSpPr>
        <p:spPr bwMode="auto">
          <a:xfrm>
            <a:off x="6163147" y="6003480"/>
            <a:ext cx="2303462" cy="510778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ea typeface="宋体" panose="02010600030101010101" pitchFamily="2" charset="-122"/>
              </a:rPr>
              <a:t>特点：通过网络提供的存储空间来存储</a:t>
            </a:r>
            <a:r>
              <a:rPr lang="en-US" altLang="zh-CN" sz="1200" b="1" dirty="0">
                <a:solidFill>
                  <a:schemeClr val="bg1"/>
                </a:solidFill>
                <a:ea typeface="宋体" panose="02010600030101010101" pitchFamily="2" charset="-122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ea typeface="宋体" panose="02010600030101010101" pitchFamily="2" charset="-122"/>
              </a:rPr>
              <a:t>获取数据信</a:t>
            </a:r>
            <a:r>
              <a:rPr lang="zh-CN" altLang="en-US" sz="12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息。</a:t>
            </a:r>
            <a:endParaRPr lang="zh-CN" altLang="en-US" sz="12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6" name="标题 1"/>
          <p:cNvSpPr>
            <a:spLocks noChangeArrowheads="1"/>
          </p:cNvSpPr>
          <p:nvPr/>
        </p:nvSpPr>
        <p:spPr bwMode="auto">
          <a:xfrm>
            <a:off x="1619672" y="404664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5.1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数据存储方式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>
            <a:off x="5561062" y="3702196"/>
            <a:ext cx="451272" cy="1587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箭头连接符 30"/>
          <p:cNvCxnSpPr/>
          <p:nvPr/>
        </p:nvCxnSpPr>
        <p:spPr bwMode="auto">
          <a:xfrm>
            <a:off x="5580112" y="4966316"/>
            <a:ext cx="451272" cy="1587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箭头连接符 32"/>
          <p:cNvCxnSpPr/>
          <p:nvPr/>
        </p:nvCxnSpPr>
        <p:spPr bwMode="auto">
          <a:xfrm>
            <a:off x="5570587" y="6257282"/>
            <a:ext cx="451272" cy="1587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9" grpId="0" animBg="1"/>
      <p:bldP spid="52" grpId="0" animBg="1"/>
      <p:bldP spid="55" grpId="0" animBg="1"/>
      <p:bldP spid="58" grpId="0" animBg="1"/>
      <p:bldP spid="6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755576" y="2584261"/>
            <a:ext cx="5256584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1097740" y="4211796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5.4   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SQLite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数据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库存储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1097740" y="197954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5.1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数据存储</a:t>
            </a:r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方式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1097740" y="2723631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5.2   </a:t>
            </a:r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文件存储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1097740" y="3467714"/>
            <a:ext cx="4266348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5.3   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SharedPreferences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存储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220072" y="1756903"/>
            <a:ext cx="3444382" cy="34443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5159084" y="2552078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5.2.1 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将数据存入文件中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8" name="矩形 24"/>
          <p:cNvSpPr>
            <a:spLocks noChangeArrowheads="1"/>
          </p:cNvSpPr>
          <p:nvPr/>
        </p:nvSpPr>
        <p:spPr bwMode="auto">
          <a:xfrm>
            <a:off x="552442" y="1425976"/>
            <a:ext cx="3803534" cy="5099368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9" name="任意多边形 28"/>
          <p:cNvSpPr/>
          <p:nvPr/>
        </p:nvSpPr>
        <p:spPr bwMode="auto">
          <a:xfrm>
            <a:off x="755576" y="1219337"/>
            <a:ext cx="2198687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内部存储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4"/>
          <p:cNvSpPr>
            <a:spLocks noChangeArrowheads="1"/>
          </p:cNvSpPr>
          <p:nvPr/>
        </p:nvSpPr>
        <p:spPr bwMode="auto">
          <a:xfrm>
            <a:off x="4572000" y="1425976"/>
            <a:ext cx="4248472" cy="5099368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1" name="任意多边形 30"/>
          <p:cNvSpPr/>
          <p:nvPr/>
        </p:nvSpPr>
        <p:spPr bwMode="auto">
          <a:xfrm>
            <a:off x="6372200" y="1203970"/>
            <a:ext cx="2198687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部存储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64509" y="1623314"/>
            <a:ext cx="3331427" cy="615553"/>
          </a:xfrm>
          <a:prstGeom prst="rect">
            <a:avLst/>
          </a:prstGeom>
          <a:blipFill>
            <a:blip r:embed="rId1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存储位置</a:t>
            </a:r>
            <a:endParaRPr lang="en-US" altLang="zh-CN" dirty="0"/>
          </a:p>
          <a:p>
            <a:pPr lvl="0"/>
            <a:r>
              <a:rPr lang="zh-CN" altLang="en-US" sz="1600" dirty="0" smtClean="0"/>
              <a:t>将数据以文件的形式存储到应用中。</a:t>
            </a:r>
            <a:endParaRPr lang="zh-CN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640355" y="2391267"/>
            <a:ext cx="3331427" cy="6155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存储路径</a:t>
            </a:r>
            <a:endParaRPr lang="en-US" altLang="zh-CN" dirty="0"/>
          </a:p>
          <a:p>
            <a:pPr lvl="0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data/data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/&lt;packagename&gt;/</a:t>
            </a:r>
            <a:r>
              <a:rPr lang="zh-CN" altLang="en-US" sz="1600" dirty="0"/>
              <a:t>目录下。</a:t>
            </a:r>
            <a:endParaRPr lang="zh-CN" altLang="en-US" sz="1600" dirty="0"/>
          </a:p>
        </p:txBody>
      </p:sp>
      <p:sp>
        <p:nvSpPr>
          <p:cNvPr id="37" name="矩形 36"/>
          <p:cNvSpPr/>
          <p:nvPr/>
        </p:nvSpPr>
        <p:spPr>
          <a:xfrm>
            <a:off x="640354" y="3170702"/>
            <a:ext cx="3331427" cy="6155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其它应用操作该文件时</a:t>
            </a:r>
            <a:endParaRPr lang="en-US" altLang="zh-CN" dirty="0" smtClean="0"/>
          </a:p>
          <a:p>
            <a:pPr lvl="0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需要设置权限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1480" y="4005064"/>
            <a:ext cx="3320302" cy="8617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删除文件</a:t>
            </a:r>
            <a:endParaRPr lang="en-US" altLang="zh-CN" dirty="0" smtClean="0"/>
          </a:p>
          <a:p>
            <a:pPr lvl="0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当应用被卸载时，该文件也会被删除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45916" y="5085184"/>
            <a:ext cx="3320302" cy="13542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操</a:t>
            </a:r>
            <a:r>
              <a:rPr lang="zh-CN" altLang="en-US" dirty="0" smtClean="0"/>
              <a:t>作数据</a:t>
            </a:r>
            <a:endParaRPr lang="en-US" altLang="zh-CN" dirty="0" smtClean="0"/>
          </a:p>
          <a:p>
            <a:pPr lvl="0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openFileOutput()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openFileInput()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方法获取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操作对象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860032" y="1623314"/>
            <a:ext cx="3816424" cy="615553"/>
          </a:xfrm>
          <a:prstGeom prst="rect">
            <a:avLst/>
          </a:prstGeom>
          <a:blipFill>
            <a:blip r:embed="rId1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存储位置</a:t>
            </a:r>
            <a:endParaRPr lang="en-US" altLang="zh-CN" dirty="0"/>
          </a:p>
          <a:p>
            <a:pPr lvl="0"/>
            <a:r>
              <a:rPr lang="zh-CN" altLang="en-US" sz="1600" dirty="0"/>
              <a:t>将数据以文件的形式存储到外部设备上。</a:t>
            </a:r>
            <a:endParaRPr lang="zh-CN" altLang="en-US" sz="1600" dirty="0"/>
          </a:p>
        </p:txBody>
      </p:sp>
      <p:sp>
        <p:nvSpPr>
          <p:cNvPr id="41" name="矩形 40"/>
          <p:cNvSpPr/>
          <p:nvPr/>
        </p:nvSpPr>
        <p:spPr>
          <a:xfrm>
            <a:off x="4876727" y="2391267"/>
            <a:ext cx="3816424" cy="6155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存储位置</a:t>
            </a:r>
            <a:endParaRPr lang="en-US" altLang="zh-CN" dirty="0"/>
          </a:p>
          <a:p>
            <a:pPr lvl="0"/>
            <a:r>
              <a:rPr lang="en-US" altLang="zh-CN" sz="1600" dirty="0"/>
              <a:t>mnt/sdcard/</a:t>
            </a:r>
            <a:r>
              <a:rPr lang="zh-CN" altLang="en-US" sz="1600" dirty="0"/>
              <a:t>目录下。</a:t>
            </a:r>
            <a:endParaRPr lang="zh-CN" altLang="en-US" sz="1600" dirty="0"/>
          </a:p>
        </p:txBody>
      </p:sp>
      <p:sp>
        <p:nvSpPr>
          <p:cNvPr id="42" name="矩形 41"/>
          <p:cNvSpPr/>
          <p:nvPr/>
        </p:nvSpPr>
        <p:spPr>
          <a:xfrm>
            <a:off x="4860032" y="3138223"/>
            <a:ext cx="3816424" cy="6155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其</a:t>
            </a:r>
            <a:r>
              <a:rPr lang="zh-CN" altLang="en-US" dirty="0" smtClean="0"/>
              <a:t>它应用操作该文件时</a:t>
            </a:r>
            <a:endParaRPr lang="en-US" altLang="zh-CN" dirty="0"/>
          </a:p>
          <a:p>
            <a:pPr lvl="0"/>
            <a:r>
              <a:rPr lang="zh-CN" altLang="en-US" sz="1600" dirty="0" smtClean="0"/>
              <a:t>不用设置权限，会</a:t>
            </a:r>
            <a:r>
              <a:rPr lang="zh-CN" altLang="en-US" sz="1600" dirty="0"/>
              <a:t>被</a:t>
            </a:r>
            <a:r>
              <a:rPr lang="zh-CN" altLang="en-US" sz="1600" dirty="0" smtClean="0"/>
              <a:t>其</a:t>
            </a:r>
            <a:r>
              <a:rPr lang="zh-CN" altLang="en-US" sz="1600" dirty="0"/>
              <a:t>它</a:t>
            </a:r>
            <a:r>
              <a:rPr lang="zh-CN" altLang="en-US" sz="1600" dirty="0" smtClean="0"/>
              <a:t>应</a:t>
            </a:r>
            <a:r>
              <a:rPr lang="zh-CN" altLang="en-US" sz="1600" dirty="0"/>
              <a:t>用共</a:t>
            </a:r>
            <a:r>
              <a:rPr lang="zh-CN" altLang="en-US" sz="1600" dirty="0" smtClean="0"/>
              <a:t>享</a:t>
            </a:r>
            <a:endParaRPr lang="zh-CN" altLang="en-US" sz="1600" dirty="0"/>
          </a:p>
        </p:txBody>
      </p:sp>
      <p:sp>
        <p:nvSpPr>
          <p:cNvPr id="43" name="矩形 42"/>
          <p:cNvSpPr/>
          <p:nvPr/>
        </p:nvSpPr>
        <p:spPr>
          <a:xfrm>
            <a:off x="4876727" y="4005064"/>
            <a:ext cx="3816424" cy="8617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删除文件</a:t>
            </a:r>
            <a:endParaRPr lang="en-US" altLang="zh-CN" dirty="0" smtClean="0"/>
          </a:p>
          <a:p>
            <a:pPr lvl="0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该文件可在本应用外删除，使用前需要确认外部设备是否可用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876727" y="5085184"/>
            <a:ext cx="3816424" cy="861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删除文件</a:t>
            </a:r>
            <a:endParaRPr lang="en-US" altLang="zh-CN" dirty="0" smtClean="0"/>
          </a:p>
          <a:p>
            <a:pPr lvl="0"/>
            <a:r>
              <a:rPr lang="zh-CN" altLang="en-US" sz="1600" dirty="0"/>
              <a:t>直接使用</a:t>
            </a:r>
            <a:r>
              <a:rPr lang="en-US" altLang="zh-CN" sz="1600" dirty="0"/>
              <a:t>FileOutputStream</a:t>
            </a:r>
            <a:r>
              <a:rPr lang="zh-CN" altLang="en-US" sz="1600" dirty="0"/>
              <a:t>和</a:t>
            </a:r>
            <a:r>
              <a:rPr lang="en-US" altLang="zh-CN" sz="1600" dirty="0"/>
              <a:t>FileInputStream</a:t>
            </a:r>
            <a:r>
              <a:rPr lang="zh-CN" altLang="en-US" sz="1600" dirty="0"/>
              <a:t>操作对象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58974" y="1484784"/>
            <a:ext cx="8102600" cy="496855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674280" y="1324050"/>
            <a:ext cx="2198688" cy="321469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内部存储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532731" y="1668774"/>
            <a:ext cx="8051428" cy="8100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/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5.2.1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将数据存入文件中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9" name="矩形 17"/>
          <p:cNvSpPr>
            <a:spLocks noChangeArrowheads="1"/>
          </p:cNvSpPr>
          <p:nvPr/>
        </p:nvSpPr>
        <p:spPr bwMode="auto">
          <a:xfrm>
            <a:off x="974289" y="1805903"/>
            <a:ext cx="6766063" cy="1152127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FileOutputStream fos = openFileOutput(String name, int mode);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FileInputStream fis = openFileInput(String name);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/>
          <p:nvPr/>
        </p:nvCxnSpPr>
        <p:spPr bwMode="auto">
          <a:xfrm>
            <a:off x="6038482" y="2237950"/>
            <a:ext cx="0" cy="305046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圆角矩形 7"/>
          <p:cNvSpPr/>
          <p:nvPr/>
        </p:nvSpPr>
        <p:spPr>
          <a:xfrm>
            <a:off x="3222176" y="1949918"/>
            <a:ext cx="3726088" cy="288032"/>
          </a:xfrm>
          <a:prstGeom prst="roundRect">
            <a:avLst>
              <a:gd name="adj" fmla="val 4457"/>
            </a:avLst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4957816" y="2545300"/>
            <a:ext cx="3100967" cy="1021556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打开应用程序中对应的输出流，将数据存储到指定的文件中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061291" y="2390473"/>
            <a:ext cx="2772276" cy="288032"/>
          </a:xfrm>
          <a:prstGeom prst="roundRect">
            <a:avLst>
              <a:gd name="adj" fmla="val 1404"/>
            </a:avLst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>
            <a:endCxn id="26" idx="0"/>
          </p:cNvCxnSpPr>
          <p:nvPr/>
        </p:nvCxnSpPr>
        <p:spPr bwMode="auto">
          <a:xfrm>
            <a:off x="4107462" y="2669998"/>
            <a:ext cx="0" cy="291276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圆角矩形 25"/>
          <p:cNvSpPr/>
          <p:nvPr/>
        </p:nvSpPr>
        <p:spPr>
          <a:xfrm>
            <a:off x="2577096" y="2961274"/>
            <a:ext cx="3100967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打开应用程序对应的输入流，读取指定文件中的数据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7" name="内容占位符 2"/>
          <p:cNvSpPr txBox="1"/>
          <p:nvPr/>
        </p:nvSpPr>
        <p:spPr bwMode="auto">
          <a:xfrm>
            <a:off x="101865" y="2968517"/>
            <a:ext cx="8051428" cy="161592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/>
              <a:t>mode</a:t>
            </a:r>
            <a:r>
              <a:rPr lang="zh-CN" altLang="en-US" sz="2000" dirty="0" smtClean="0"/>
              <a:t>取值：</a:t>
            </a:r>
            <a:endParaRPr lang="en-US" altLang="zh-CN" sz="2000" dirty="0" smtClean="0"/>
          </a:p>
          <a:p>
            <a:pPr lvl="2">
              <a:lnSpc>
                <a:spcPct val="150000"/>
              </a:lnSpc>
              <a:defRPr/>
            </a:pPr>
            <a:r>
              <a:rPr lang="en-US" altLang="zh-CN" sz="1600" dirty="0" smtClean="0"/>
              <a:t>MODE_PRIVATE</a:t>
            </a:r>
            <a:r>
              <a:rPr lang="zh-CN" altLang="en-US" sz="1600" dirty="0"/>
              <a:t>：该文件只能被当前程序读</a:t>
            </a:r>
            <a:r>
              <a:rPr lang="zh-CN" altLang="en-US" sz="1600" dirty="0" smtClean="0"/>
              <a:t>写</a:t>
            </a:r>
            <a:endParaRPr lang="en-US" altLang="zh-CN" sz="1600" dirty="0" smtClean="0"/>
          </a:p>
          <a:p>
            <a:pPr lvl="2">
              <a:lnSpc>
                <a:spcPct val="150000"/>
              </a:lnSpc>
              <a:defRPr/>
            </a:pPr>
            <a:r>
              <a:rPr lang="en-US" altLang="zh-CN" sz="1600" dirty="0" smtClean="0"/>
              <a:t>MODE_APPEND</a:t>
            </a:r>
            <a:r>
              <a:rPr lang="zh-CN" altLang="en-US" sz="1600" dirty="0"/>
              <a:t>：该文件的内容可以追加； </a:t>
            </a:r>
            <a:endParaRPr lang="zh-CN" altLang="en-US" sz="1600" dirty="0"/>
          </a:p>
          <a:p>
            <a:pPr lvl="2">
              <a:lnSpc>
                <a:spcPct val="150000"/>
              </a:lnSpc>
              <a:defRPr/>
            </a:pPr>
            <a:r>
              <a:rPr lang="en-US" altLang="zh-CN" sz="1600" dirty="0" smtClean="0"/>
              <a:t>MODE_WORLD_READABLE</a:t>
            </a:r>
            <a:r>
              <a:rPr lang="zh-CN" altLang="en-US" sz="1600" dirty="0"/>
              <a:t>：该文件的内容可以被其他程序读； </a:t>
            </a:r>
            <a:endParaRPr lang="zh-CN" altLang="en-US" sz="1600" dirty="0"/>
          </a:p>
          <a:p>
            <a:pPr lvl="2">
              <a:lnSpc>
                <a:spcPct val="150000"/>
              </a:lnSpc>
              <a:defRPr/>
            </a:pPr>
            <a:r>
              <a:rPr lang="en-US" altLang="zh-CN" sz="1600" dirty="0" smtClean="0"/>
              <a:t>MODE_WORLD_WRITEABLE</a:t>
            </a:r>
            <a:r>
              <a:rPr lang="zh-CN" altLang="en-US" sz="1600" dirty="0"/>
              <a:t>：该文件的内容可以被其他程序写</a:t>
            </a:r>
            <a:endParaRPr lang="zh-CN" altLang="en-US" sz="16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33" name="圆角矩形 32"/>
          <p:cNvSpPr/>
          <p:nvPr/>
        </p:nvSpPr>
        <p:spPr>
          <a:xfrm>
            <a:off x="5318792" y="1966261"/>
            <a:ext cx="603674" cy="28803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/>
          <p:nvPr/>
        </p:nvCxnSpPr>
        <p:spPr bwMode="auto">
          <a:xfrm>
            <a:off x="5620629" y="2245260"/>
            <a:ext cx="0" cy="322314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圆角矩形 34"/>
          <p:cNvSpPr/>
          <p:nvPr/>
        </p:nvSpPr>
        <p:spPr>
          <a:xfrm>
            <a:off x="4957816" y="2537840"/>
            <a:ext cx="1051730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文件名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299539" y="1974645"/>
            <a:ext cx="603674" cy="28803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/>
          <p:nvPr/>
        </p:nvCxnSpPr>
        <p:spPr bwMode="auto">
          <a:xfrm>
            <a:off x="6665847" y="2233098"/>
            <a:ext cx="0" cy="297736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圆角矩形 37"/>
          <p:cNvSpPr/>
          <p:nvPr/>
        </p:nvSpPr>
        <p:spPr>
          <a:xfrm>
            <a:off x="5966182" y="2537246"/>
            <a:ext cx="1906786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文件的操作模式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9" name="圆角矩形标注 38"/>
          <p:cNvSpPr/>
          <p:nvPr/>
        </p:nvSpPr>
        <p:spPr bwMode="auto">
          <a:xfrm>
            <a:off x="733363" y="5375686"/>
            <a:ext cx="7650163" cy="883975"/>
          </a:xfrm>
          <a:prstGeom prst="wedgeRoundRectCallout">
            <a:avLst>
              <a:gd name="adj1" fmla="val 15982"/>
              <a:gd name="adj2" fmla="val -81426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EA157A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zh-CN" altLang="en-US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系统有一套自己的安全模型，默认情况下任何应用创建的文件都是私有的，其他程序无法访问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。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8" grpId="0" animBg="1"/>
      <p:bldP spid="8" grpId="1" animBg="1"/>
      <p:bldP spid="23" grpId="0" animBg="1"/>
      <p:bldP spid="23" grpId="1" animBg="1"/>
      <p:bldP spid="24" grpId="0" animBg="1"/>
      <p:bldP spid="24" grpId="1" animBg="1"/>
      <p:bldP spid="26" grpId="0" animBg="1"/>
      <p:bldP spid="26" grpId="1" animBg="1"/>
      <p:bldP spid="27" grpId="0"/>
      <p:bldP spid="33" grpId="0" animBg="1"/>
      <p:bldP spid="33" grpId="1" animBg="1"/>
      <p:bldP spid="35" grpId="0" animBg="1"/>
      <p:bldP spid="35" grpId="1" animBg="1"/>
      <p:bldP spid="36" grpId="0" animBg="1"/>
      <p:bldP spid="36" grpId="1" animBg="1"/>
      <p:bldP spid="38" grpId="0" animBg="1"/>
      <p:bldP spid="38" grpId="1" animBg="1"/>
      <p:bldP spid="39" grpId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01"/>
  <p:tag name="KSO_WM_TEMPLATE_THUMBS_INDEX" val="1、4、7、8、9、10、11、13、14、15"/>
</p:tagLst>
</file>

<file path=ppt/tags/tag145.xml><?xml version="1.0" encoding="utf-8"?>
<p:tagLst xmlns:p="http://schemas.openxmlformats.org/presentationml/2006/main">
  <p:tag name="GENSWF_SLIDE_TITLE" val="第五章 SQLite数据库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46.xml><?xml version="1.0" encoding="utf-8"?>
<p:tagLst xmlns:p="http://schemas.openxmlformats.org/presentationml/2006/main">
  <p:tag name="GENSWF_SLIDE_TITLE" val="作业点评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47.xml><?xml version="1.0" encoding="utf-8"?>
<p:tagLst xmlns:p="http://schemas.openxmlformats.org/presentationml/2006/main">
  <p:tag name="GENSWF_SLIDE_TITLE" val="预习检查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48.xml><?xml version="1.0" encoding="utf-8"?>
<p:tagLst xmlns:p="http://schemas.openxmlformats.org/presentationml/2006/main">
  <p:tag name="GENSWF_SLIDE_TITLE" val="学习目标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49.xml><?xml version="1.0" encoding="utf-8"?>
<p:tagLst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GENSWF_SLIDE_TITLE" val="五种常用布局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1.xml><?xml version="1.0" encoding="utf-8"?>
<p:tagLst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2.xml><?xml version="1.0" encoding="utf-8"?>
<p:tagLst xmlns:p="http://schemas.openxmlformats.org/presentationml/2006/main">
  <p:tag name="GENSWF_SLIDE_TITLE" val="Internet介绍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3.xml><?xml version="1.0" encoding="utf-8"?>
<p:tagLst xmlns:p="http://schemas.openxmlformats.org/presentationml/2006/main">
  <p:tag name="GENSWF_SLIDE_TITLE" val="SQLite数据库简介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4.xml><?xml version="1.0" encoding="utf-8"?>
<p:tagLst xmlns:p="http://schemas.openxmlformats.org/presentationml/2006/main">
  <p:tag name="GENSWF_SLIDE_TITLE" val="SQLite数据库简介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5.xml><?xml version="1.0" encoding="utf-8"?>
<p:tagLst xmlns:p="http://schemas.openxmlformats.org/presentationml/2006/main">
  <p:tag name="GENSWF_SLIDE_TITLE" val="SQLite数据库简介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6.xml><?xml version="1.0" encoding="utf-8"?>
<p:tagLst xmlns:p="http://schemas.openxmlformats.org/presentationml/2006/main">
  <p:tag name="GENSWF_SLIDE_TITLE" val="SQLite数据库简介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7.xml><?xml version="1.0" encoding="utf-8"?>
<p:tagLst xmlns:p="http://schemas.openxmlformats.org/presentationml/2006/main">
  <p:tag name="GENSWF_SLIDE_TITLE" val="SQLite数据库简介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8.xml><?xml version="1.0" encoding="utf-8"?>
<p:tagLst xmlns:p="http://schemas.openxmlformats.org/presentationml/2006/main">
  <p:tag name="GENSWF_SLIDE_TITLE" val="SQLite数据库简介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9.xml><?xml version="1.0" encoding="utf-8"?>
<p:tagLst xmlns:p="http://schemas.openxmlformats.org/presentationml/2006/main">
  <p:tag name="GENSWF_SLIDE_TITLE" val="SQLite数据库简介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GENSWF_SLIDE_TITLE" val="SQLite数据库简介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1.xml><?xml version="1.0" encoding="utf-8"?>
<p:tagLst xmlns:p="http://schemas.openxmlformats.org/presentationml/2006/main">
  <p:tag name="GENSWF_SLIDE_TITLE" val="SQLite数据库简介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2.xml><?xml version="1.0" encoding="utf-8"?>
<p:tagLst xmlns:p="http://schemas.openxmlformats.org/presentationml/2006/main">
  <p:tag name="GENSWF_SLIDE_TITLE" val="实战演练——保存QQ密码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3.xml><?xml version="1.0" encoding="utf-8"?>
<p:tagLst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4.xml><?xml version="1.0" encoding="utf-8"?>
<p:tagLst xmlns:p="http://schemas.openxmlformats.org/presentationml/2006/main">
  <p:tag name="GENSWF_SLIDE_TITLE" val="SQLite数据库简介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5.xml><?xml version="1.0" encoding="utf-8"?>
<p:tagLst xmlns:p="http://schemas.openxmlformats.org/presentationml/2006/main">
  <p:tag name="GENSWF_SLIDE_TITLE" val="SQLite数据库简介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6.xml><?xml version="1.0" encoding="utf-8"?>
<p:tagLst xmlns:p="http://schemas.openxmlformats.org/presentationml/2006/main">
  <p:tag name="GENSWF_SLIDE_TITLE" val="SharedpPreferences的使用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7.xml><?xml version="1.0" encoding="utf-8"?>
<p:tagLst xmlns:p="http://schemas.openxmlformats.org/presentationml/2006/main">
  <p:tag name="GENSWF_SLIDE_TITLE" val="实战演练——保存QQ密码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8.xml><?xml version="1.0" encoding="utf-8"?>
<p:tagLst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9.xml><?xml version="1.0" encoding="utf-8"?>
<p:tagLst xmlns:p="http://schemas.openxmlformats.org/presentationml/2006/main">
  <p:tag name="GENSWF_SLIDE_TITLE" val="SQLite数据库简介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GENSWF_SLIDE_TITLE" val="数据库的创建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71.xml><?xml version="1.0" encoding="utf-8"?>
<p:tagLst xmlns:p="http://schemas.openxmlformats.org/presentationml/2006/main">
  <p:tag name="GENSWF_SLIDE_TITLE" val="SQLite的基本操作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72.xml><?xml version="1.0" encoding="utf-8"?>
<p:tagLst xmlns:p="http://schemas.openxmlformats.org/presentationml/2006/main">
  <p:tag name="GENSWF_SLIDE_TITLE" val="SQLite的基本操作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73.xml><?xml version="1.0" encoding="utf-8"?>
<p:tagLst xmlns:p="http://schemas.openxmlformats.org/presentationml/2006/main">
  <p:tag name="GENSWF_SLIDE_TITLE" val="SQLite的基本操作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74.xml><?xml version="1.0" encoding="utf-8"?>
<p:tagLst xmlns:p="http://schemas.openxmlformats.org/presentationml/2006/main">
  <p:tag name="GENSWF_SLIDE_TITLE" val="SQLite的基本操作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75.xml><?xml version="1.0" encoding="utf-8"?>
<p:tagLst xmlns:p="http://schemas.openxmlformats.org/presentationml/2006/main">
  <p:tag name="GENSWF_SLIDE_TITLE" val="SQLite的基本操作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76.xml><?xml version="1.0" encoding="utf-8"?>
<p:tagLst xmlns:p="http://schemas.openxmlformats.org/presentationml/2006/main">
  <p:tag name="GENSWF_SLIDE_TITLE" val="SQLite数据库简介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77.xml><?xml version="1.0" encoding="utf-8"?>
<p:tagLst xmlns:p="http://schemas.openxmlformats.org/presentationml/2006/main">
  <p:tag name="GENSWF_SLIDE_TITLE" val="SQLite中的事务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78.xml><?xml version="1.0" encoding="utf-8"?>
<p:tagLst xmlns:p="http://schemas.openxmlformats.org/presentationml/2006/main">
  <p:tag name="GENSWF_SLIDE_TITLE" val="实战演练——绿豆通讯录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79.xml><?xml version="1.0" encoding="utf-8"?>
<p:tagLst xmlns:p="http://schemas.openxmlformats.org/presentationml/2006/main">
  <p:tag name="GENSWF_SLIDE_TITLE" val="本章小结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GENSWF_SLIDE_TITLE" val="作业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81.xml><?xml version="1.0" encoding="utf-8"?>
<p:tagLst xmlns:p="http://schemas.openxmlformats.org/presentationml/2006/main"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82.xml><?xml version="1.0" encoding="utf-8"?>
<p:tagLst xmlns:p="http://schemas.openxmlformats.org/presentationml/2006/main">
  <p:tag name="ISPRING_RESOURCE_PATHS_HASH_PRESENTER" val="e3a11c173e5ed662b4de4e5eabfe517b5d99c80"/>
  <p:tag name="ISPRING_ULTRA_SCORM_COURSE_ID" val="907CC2EE-C37C-46A6-925D-3F207102436E"/>
  <p:tag name="ISPRING_SCORM_RATE_SLIDES" val="1"/>
  <p:tag name="ISPRING_SCORM_RATE_QUIZZES" val="0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LpUPEkYJkPyLgQAAH8OAAAdAAAAdW5pdmVyc2FsL2NvbW1vbl9tZXNzYWdlcy5sbmetl19v21QUwN8n7TtcWRqCB7INadMk0kw38W1izbEz+6Z/QMi6je8ya45vsZ2w8jQQTBQJbdIGGmNQFZUWiRHQJNBYYZ+mcbonvgLHdrIlGRC73YOlXCvnd/4fn1u8eL3joh73A0d4C9LZwhkJca8lbMdrL0hNuvjmBQkFIfNs5gqPL0iekNDF0skTRZd57S5rc/h98gRCxQ4PAjgGpfj04owce0FqlK2KXm9gbdVS9apulZWqVKqIzjrzNpAq2uL1t85fuH723Pk3iqdHclkwZh2r6jQIJaRzZzKANGroqgU0oloaWaFS6bV2+Pbsk4+jN6mqaEQqDXb2hk8eHe7dHHzzNB+iYZAlMMUF9TPPXE7TMIhGLVNVZGIppqXpNAmYSiiRpVJ075fB7d3h/t5w/+eDx58fPL4RPdwe3v8k+u3W4d5nh/1fB399+fefW/PUyAZeVrSqRXVdNS2iyeM3Umm4fyf6dmt4d3/48G5OjIFNYoCNd3affb1zBFkrKYVUPNq8ET3YzAepKdWaCg+NrXj2072DJ/18gAbRIADz/a4T08RVYpX1FUgQVMrt3Twi+iXQst0f9O/nkVolZpL/eTIaXlKqmCq6FtePQUxqKJWkeFZFF7WYh4TnbiDWaoEcWvd5zxHdAN70HP4Bt1HgOjYP8mkxyeUmlK2C1VTLVdbjKBQJcgREjofCqxy1nR4HE3yb+/N0QBtViByn53JTecdaxIpKZAvyJevLFk3aPVbGfI48ESLmuiJ2APQyu8e8FkdrvMW6AUcb8DfbsZO/rTNwO7bk/a7zIWJhah86NWo5TSYrpwrHM02hKsyPZeZ7MIJzoqYa/mVnO90APA1D3lkP53kxEYnCK7HiuH41sGn+p1NZ8nJMj2b053XHhBInBnz5oOXLjsguQepQH1KJdJjjZpdStEVQ1PB5wL2Q+0jxruTQqekjgCbQURlLEPkpE5YgIznkl0nZVGgcY74WOCGfJ5kkKs33v9dIC9YEl4f8RZ2s8SsC+t/lrAdJhPdOkBZO4QjKchXEeLLGI3ByTo8oGhjUZiGsZAhMcp0O+G9nYDbrZBzBdLxOReIVff//T09qfvTR94OdL1LsPJpJsFGpWRWsVQiU+eDWV9HvWYWgTGNjVGpaKi7H4tGjbfjyRx//GG39EG0+BecGNz8d9P/ICEw3MJksYoCOo5aQCoVCRsasRakhsBh99yAXATownjvkOeldTYQ8eG8ehOLytFxyyCI1Wl7HcnlW2CTxo/BhSnGlVofagJ3D4IHo+q35O8EkoY6NSzABkr1KKtWZfw3GBxXCzUVJ/I5HWJhP+5F2+EnA8aZw7DVVGhaW5eSWA/cb12ldS79eNmLJHIuvOy5cd7LCKjWswYiZ4XHbCXMCk6k+bnfov/Q8rrR4aXtpyD8/BclVsXh64ub4D1BLAwQUAAIACAC6VDxJmH8lgysEAABXDgAALgAAAHVuaXZlcnNhbC9jdXN0b21fcHJlc2V0cy8wL2NvbW1vbl9tZXNzYWdlcy5sbmetV0tv20YQvvtXLAgEaA91kgIJcpBprMS1RJgiFXJl2X2AWJNrhTDFVflQ456CIA3qQx9AgqKPtEGAtCnQIocALdoEyK+JpPpfdEhKtuSmIBn1oMOu+H0zszPz7Wxt8+bARyMeRp4INqTL65ckxANHuF7Q35C6dOudaxKKYha4zBcB35ACIaFNea3ms6CfsD6X19YQqg14FMEikmFxtkSeuyF16nbDaHewvmdrRtOw62pTkhtiMGTBEdJEX3wQvvXu1Ws3L1+5+nbt4gxZgsdqY01bZkIZ0ZVLxTw6NQ3NBjKi2TrZpZI8/uqLV3/eOnn0eyWs0aWaqhOAP34yff7s7yd3x9+/rMTQMckOwI8/L2e9a5pEp7alqQqxVcvWDZodi0YoUSR5TyToBhtxFAs08vjHKL7BIZ+xF3IU+Z6b/eEI2AgSXmBLMXFP1Zs2NQzNsomuzHckefri3uSHh9P7L6a/3a/GYmKLmJI8uffzybePq0PtLOc5enJ8a/LguBJHS222NPjR1IeTX7959fxpJXyH6BB8YcxtYlm4Sey6sQsJkmTdqAAwtiXZ2K4A2CMWJJ5YBRAd76hNTFVDT+vGJBY11cZp0TgsQCLwjxBzHMChYchHnkgi2EnriLt5+USVjFjkeheqVcXaayoz50NekNVo3xtx8CB0eVhgAhqmQZQ0J9e76nv2FlY1otiQJMXo2TTr5dQWg4oPRIyY74vUfTDL3BELHI72ucOSiKMj+Mz13OyzIYOgU0c+SrxPEItn3XJh1mi6QnYvrK/kmUo10IkeCwOQ1mpMS03+71AHSQRxxjEfDOOiGBbOYf3/cGLFqDrYsv4zpDI5WS2ec+YrBmNBbRMTLjRo8bonSgNIGypDksmAeX5pkKpvgZlOyCOQcx4iNTgob1E3ZnhdoDek2IEzX3JgB3JRHt4jdUul6eny/ciLi+6eLEN5nl9fGw5c+z6P+Vl97PMDAT3vczaC7MG+F+UFs17dVpVCmCtpqnmLsjwj0cGdPothukLgkO8NIHi3mLLbJvPTy+V06Rh6IvHdTL987zCTVEhLMshPY5inKLd5EIpBtuuzaN5AuaBvruBEHpqZ2+ws2CvgtAg2Gy27gfUGgQ4Yf/n15I/PymGghFOPNGrZGq6n6MmzR3D/T27/Mnn40+T45fS7O+O7n46f/lWOL5++FLKFgXN2rDlROfx5Z3IfYC768UEVAujLVInIKdH7uoh59GEBB8X1ZVi2KAGaDaxzWIWxNUv67NgwpbjRakNdWFkZiCR0CmeDRYI2NrdBFbKpSpLbLDwERaFC+FVIsphTTYsr2X6TmX0Rv5ImpxFTtWNjRcmeMfCA8T3nML/GXMQyYUvfMz68Z0pyNVpYB9E5R8ddL67Gl0n8vMeh3/L1vMDSse284p8u4OG3Vrt49ib8B1BLAwQUAAIACAC6VDxJCswVnxYEAAALEAAAJwAAAHVuaXZlcnNhbC9mbGFzaF9wdWJsaXNoaW5nX3NldHRpbmdzLnhtbNVXUW8bRRB+969YHSpv9SVtQtJwdhUltmrhOKE+RCuEovXdxLdkb/e43bPrPhVUKoqEqISQUKiogkrCAwRUCakQ6I9BtZ03/gJzPseJY6ecVQVSWSfrZr/5dmZ29ttb6+otn5MGhIpJkTOms1MGAeFIl4l6znjHLl6cN4jSVLiUSwE5Q0iDXM1nrCCqcaa8KmiNUEWQRqiFQOcMT+tgwTSbzWaWqSCMRyWPNPKrrCN9MwhBgdAQmgGnLfzTrQCUkc9kCLES04p0Iw6EuRiCYHF0lBc5VZ5hJrAadTbroYyEuyS5DElYr+WM1+YX498hJqFaZj6IODmVR2Ns1gvUdVkcD+VVdhuIB6zuYeBzMwZpMld7OePy1KWYBuHmKE2PPEmCxjRLErMRus/vg6Yu1TR5TSbUcEurQ0NicluC+syxcYTEBcgZy/Z6tVxaLqxXVu1Cdf2avVJOYpjAyS7csCdwskt2uTAJPi39tZtrhevlUuWtdXt1tWyX1o68sKJDBbHM4YpZWFkZhQ4MCmZpL/JrgjKO3XaijAo09iunYR1sWWS4ihuUKzDIBwHU344oZ7qFbT2Fbb0JECyqABx9PV62nKHDCIwjuoQQA8O1HPTE7JVBT8zND6VuJrMfpTU2SotqTR0PmwdtvdAs87jpELYhxVBq8TupSe4OEgK/Bm6F+nBsT1Q3mSgictogG7gIHFNdDBnlBmEaU3cGziqqKc10bxcWjyMJcuFuB7JSHSmF49FQDVV8UPW48Z38exWpQb2flCIxnQbtfP1z+8FOd3+3u//T86efPX96p/PjdnfrbufXLw52Pz3Y+6X951d///EoDdVNGRE/UpqgmAQcNBDtAfkwYrdJDTZkCIQDbaDsoJ0pojhzITsRcUCVOiKlOuEgF5JNUKosF25cIFoS6jaocCYkx9UHP9BnwU8xdyFxCs5lE9xjFFgZh0YKSAthLnN7sDRpZv+HxXWoIFLwFqEOqoAiqLUNJiOFlgaDOLFeoCotn0cbENcidu67EiZ6mddxI+FkoQthGrap6UuXZ2bfmJu/spA1/7qzc/GFTn1lXOM0ni2RxqVTpTed1wkB/henF8jwiG9Rhn7cm+7IpOOPlr4EjoqEZcbiNV7LepJ7HqWs8+j7zv1n3f0vO98+TNXyT7Y7D+93Pv6h77h1t33vk/beb2l82493u78/Odi91/7mWRp8r/5pgK9z/ebJJ5VfHbEnnpT7PlW+D3bSwLrbe+29rVTzfvRd+/Hnibqkwb9LQ4HnwSsBreDRVe99VhI8vDjzGW7JV0KbTpOJl5e1/0SaXuozK9G1s5SmbDZ7Zl1w7qX/LMt7niqWvA0uRkM3Icsce+eMR3wmmI91jD9tBhfV/OzMFN6txg5lMsg2fIHPZ/4BUEsDBBQAAgAIALpUPEkE5wPRtgIAAFMKAAAhAAAAdW5pdmVyc2FsL2ZsYXNoX3NraW5fc2V0dGluZ3MueG1slVZtT9swEP6+X1F13wl7LZNMJSidhMQGGojvTnJNrDp2ZDtl/ffzK7HbpM16Qqrvnsd3vreC5Jaw5YfZDBWccvEMShFWSaMJuhkpr+d5pxRnFwVnCpi6YFw0mM6XH3/aD8os8hyL70BM5WxwAb2bhf1MoXgf3xZGxggFb1rM9g+84hc5LraV4B0rz4ZW71sQlLCtRl7+WKzWow4okepeQZPEtL4yMo3SCpASTEjf10bOsijOgQZPl/YzkdO7Ov36A9qOSKIs7eaTkTFaiytIk3x1Y2Qcz/TtaVUWRk4TFPxVGvrls5FRKMV7EOnld1+NjDJ427X/0yOt4JVJaMo5XcR3DuW41ONnoro0cpZgHmQcna2CT499610E8l/juUdmXAWnTyavBwvBFD2nsFSiA5SFk7PJmr89dkrPByw3mEoNiFU96EkH/YQ7Ga5JdT3uD7wRVkYgr+gRr5x2DaxcvLHT1NATVqtbuyti7LsuilDAziujEHtlj/yt83qEjJQ98pmSEh4Z3R/BDy2OE2p8i301T6dfW4FhfQwJC6dgNZ4ezOTKyLVXBEzDS1hKE84LacCUDWVW50LKjmJCDO9IhRXh7JfB5Xv7GImyA4NvteHGQoooCkP9ZmPUWzqulz2n7eitaT+6X4X+ce48U3qJX8+xUrioG/2rJOczz9NTohMzz4YZZk1qOIh7tuERx/oeIzVYbEG8cE6numFcgZx6PXezNQZHWZQDlA1nGflLhtLPuiYHsdZVIxDaJtU5XE2qmuo/9UrgDcqUMGJ0TFXr6xgm710ZKXwLABZFHXrWHZyl6agiFHZAvTVS2AePvQxJ3aNj7XajHmCj4obzmkkd6RdF3ykxLjUMEF51XMMMZzm/hBXOpX1ZMvdhB/eDn2zlsMtM68XencK3UnKzth+nUCvNP5P/AFBLAwQUAAIACAC6VDxJagDFHuoDAAAcDwAAJgAAAHVuaXZlcnNhbC9odG1sX3B1Ymxpc2hpbmdfc2V0dGluZ3MueG1s1Vfvb9tEGP6ev+JkNL7NbveDdsXJVLWpGpGlZTViE0LVxXexj53vjO+cLPs00JgYEmISQkJlYioaLR+goElIg8L+GLQk/ca/wHtxmi5NWxyxH0yRFfn1+z73Ps+9fmy7F69HHDVpopgURWvanrIQFb4kTARF6x1v6fSshZTGgmAuBS1aQlroYqngxmmdMxWuUa0hVSGAEWou1kUr1Dqec5xWq2UzFSfmquSpBnxl+zJy4oQqKjRNnJjjNvzpdkyVVSoUEHKz0CVJUk4RI9CCYKY7zJd1xC0ny6pj/1qQyFSQBcllgpKgXrRem503v/2cDGmRRVQYbqoEQRPWc5gQZtrBfI3doCikLAih75lzFmoxosOidXbqjIGBdGccpg+eccAGZkECGaEH+BHVmGCNs9NsQU2va7UfyEKkLXDEfA+uIMO/aC1662vVymJ5vbbildfWl71L1ayHCYq88hVvgiKv4lXLk+TnhV++ulq+XK3U3lr3VlaqXmX1oAoUHRHEdUYVc0FZmSY+HQrm6jCN6gIzDsN2SEZFNYwrx0lAPbnEYBcbmCtqoQ9iGrydYs50G6Z6Cqb6GqXxvIqpry+bbStaOkmpdQCXAUJjsJfDmTh/YTgTM7Mj1J1s9QNaR3bpYq2xH8LwQKzfmus8HdpPa0gxQs2co7rkZEioASpz4DKfMMwtxDRw84dXtVFALzEO+pvaabsh9Bg5P8SJGtFwqKMZZb/0Xk1qqt7PyGWh41K7X//cubvV293u7f705NFnTx7d7P642du41f31i73tT/d2fun8+dXff9zPA3VVpihKlUbgDjGnmiIdUvRhym6gOm3IhCJOcRN8BOJMIcUZofZEwDFW6gAU6wwDncrGulJbLF85hbREmDSx8CcEh/2kUayfBz4G7kLCEpzLFiVPQYAyPk4VRW1II4z00/LQtF/C5vpYICl4G2Ef7muFwD2bTKYKIk1GDbF+oyovXoib1GhhigeliIk+8wCeFrBYQmiSB21q+szZc+ffmJm9MGc7f93cOn1i0cDrVjk2q2Vmt3CsmearOmSp/1J0grGO1S7JJDKzScYWPfphMTC1cZNwHWMpR7tT30RfjDl173/fvfO4t/tl99t7uYb44Wb33p3uxz8MCjdudW5/0tn5LU9t58F27/eHe9u3O988zpPfVzRP4utcv3n4yFUXQO6hI+ednIvv3a08ab3Nnc7ORq51P/qu8+DzzC/y5L+LEwEO/0qk1uBhFPRf/RA8jjiLGNxkr4TbHHfj/3ejeiFmc/KrUGZFz9RsbNt+bvv68u35mQr2f9IgOxt+YIx8UbjOkd9uBYiPftGWCv8AUEsDBBQAAgAIALpUPEkP5FkgmQEAAB0GAAAfAAAAdW5pdmVyc2FsL2h0bWxfc2tpbl9zZXR0aW5ncy5qc42UTW/CMAyG7/wKlF0nxD677YYGkyZxmDRu0w5pMaUiTaIkdDDEf18dvprWHcSX5u3T17ErZ9PploslrPvS3fhnv/8I914D1JxZwnWoixY9R51ZkU1hkuUgMgmshhSHT4/y9kRQxkx603j9iba24scUvplxYau4JiwMoVlCKwjth0qyosTfoLR9WbuSKn2Ol84p2UuUdCBdTyqTc8+wqze/qhXWYFWAOYPOeAKBaeRXG3lyfIgwqlyics3leqxS1Yt5skiNWsppW/75WoMp//hiB/Sfo9dRYCcy694d5PXEoyeMdlIbsBb2eR9HGCQseAyi4tv36x80MG4WVKOLzGbuQA9uMKq05ik0uvQ0wAgxWXo1uhlhNDkHK7cj7m4xAkLwNZiG1fAeIwCVXuoLfqA2KsWONNBmz4+oUHyayXSfuo9BcnhYtG3r3qlQf/whC0ZI1UZoToxp3nZzXDD2jhxcW8s6pmZeUKKkREUk1hRYkKdx9WsE919dxp3jyTwvb4fyaizbwM0CzEQpUR7/+9xBi6O4y9XZ/gFQSwMEFAACAAgAulQ8SXp6CCbYAAAAkgEAABoAAAB1bml2ZXJzYWwvaTE4bl9wcmVzZXRzLnhtbJ2QMW/DIBCFd34Fuj2QbJEFzhYpW4ZktlybOkhwWD4c9+cXdEnVrh2QuLv3vXdgTl8xyKdbyCe0cFB7kA6HNHqcLNxv590RJOUexz4kdBYwgTy1wvjDEa+LI5dJFgskC4+c50brbduUp3kpDpTCmosxqSFFXU5MqCupZ0aB2cb/i371oBVCSvOx+pAv2JZ7qVgiaRksVKZzqDx+JtBVYPSPulbDSjnFvyT2sTz3jtnn4EbgYRn7hlPZmsnuvdD+tVIXHVE/OVIBJ46soSzjBd6Zwuhff9mKb1BLAwQUAAIACAC6VDxJdD5HuF0AAABiAAAAHAAAAHVuaXZlcnNhbC9sb2NhbF9zZXR0aW5ncy54bWwVyjsOQEAQANDeKSbT+3UKS6fU4AATJiKZnRG78bk9ule8ur29wMlH2EwdllmBwDrbsunqcBq7tEIIkXQhMWWHaghtk9RiM8nAMX4xwC708DGy/xC5J/9PvjBvkhdQSwMEFAACAAgAdrjDRM6CCTfsAgAAiAgAABQAAAB1bml2ZXJzYWwvcGxheWVyLnhtbK1VTW/bMAw9p8D+g6F7raRd1zSQW3QFih3WoUDWbbdAtRlbi215klw3/fWj/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+5UBCUn9/aFpkvSBWw7bgyT1cXPh7g2y33jVT7G4RhF9UKuq1obiWaW4JaDreNvu4oSHPbLXCTK2hKNWNPIgD5hSvFbVtcGpUDoyNjjaVDMKPVlWuROkFYZJL47B+0sX4jaX7q15QpAf9DmE9I1NZEpAE83wr0MZBgTQ1gsa3NNVns2phdTjp/THp9PTBVOdai4EUcw1UIOIYBN5x2dnoICoprdPFzNcL2Dg6CIxFGMT5mkmF8epAm4Wo3ydA7OAiOpb+bgLbmtox0XMdRM7UdxOjEOmF+ro1MxEvZnoM9Y1ZlH742cs3RdSbag/P5H6M4iNEM5pZMrC771ttXzeG9nVOjO59NVlkG3YrzACbPKq9mFvJs5BPAluexuenn1OzDHnSU89R0THN9x36XxVq8gFOIwP7pFqe2JhHYnvHIh+VpjwH1xO0yCF+apiIyWktSqXlIOYa1eRJQVJhqVj6i6qGSeRqMtHGz7uegY9xV1wq4E8MWM12cYPPJzCPv8aW+y8XZRXeV88VFgy3zuq8CV7m8YVXXCXedQet+bS/C6pnH199QSwMEFAACAAgAulQ8SXGD/A4aCAAA2x0AACkAAAB1bml2ZXJzYWwvc2tpbl9jdXN0b21pemF0aW9uX3NldHRpbmdzLnhtbK1ZW2/jxhV+768YqEjRvlgX6mZEK4CXkU1EohSRtndbFAIljWXCFKmSI3sd6CEt2iAbIEiApEWapl1ssd0t0NQtArRIs21+zVrePOUv9AwvFknLMrm7IgiYZ873nTNnzpy5uOEeG5Y4d6k9Nd7RqWFbKqHUsCZu8wcINUa2aTs9h7iEuvmV5MCwxvapbB3aTAZSl+rWWHfGImt1mwXU8n6oXuPrUh2+ykK5hGplXMJ1JOGKCG3bnLTNidAmlYpiI5+g8HkdMiIWXc/ayMdarwNkyyUOla0xud/k4trRpngPdhx9bICe26yW2bMIrS6kMntQuVipVfCixHMcV0ViRSpKhUWttl3jiwgXypUCtxDqJa7EoWKlUtyuLoq1UoWDr9Z2FVjKeLuKyrVyuSQtSrgEaMTzglQSFzVuu1jkwRqub4uLVkuoFQqoWCxyZWlRqXItoYBAmwMOnquzAHISJ3DVBS/wxTqHWmJLaJUXWMJVsYLqJVwtFBZlQeAKhVVwV72LhmslTd2dMJy3EK4dgrWtLLfya5KrMZo7DihrZDozdUqQpU/JnZxFTnNBQnrJGzaHfsSlvhDEDNwEbCPv/RWKPbvRxI/KkTG+kxvOKbWtrZFtUXBmy7KdqW7mmj/0cyPwPA3SPiFOFtyhPiIrczXvlxYW2IJ8hWcTaGRPZ7p11rYn9tZQHx1PHHtujVO5eXQ2I45pWMegXdiuiXijIdNwqUzJNOYfrrMnPWwG9cglzL0qZk8qpKkPiRlaLHi/DLiVydsjkoCeGK5BPShfZM8m6EyfkPgA1Hn2bMZYYCU+ajX23A6i5D4FdY5N79JGdVM/I07ciF8ON6Ls2XyWNZ9mjj1hwY7jbh/oK5xpQ3WxJszDAntSgVgHmcFUoxSEzeu/lFAMPpO1pDEFKzC40eISiDzKnjAQu50er9wbtLs73YEg7+Saoj8rEZuWPy5V6/eLlepPGvkAl5JJ7fDtdpwLeWSVQjouRet32wMgxO2Bgu9queaPJvTN5JuZqruntWUF55oXj59efvPVi6fvXfzh28wsvT7eB4dMcCLxpqHa6/exog3UtizhgawOlK7mBa+NNSzlmsvP/nHx8ZPLZ08vn/39+dcfPP/63eWXjy4///XyXx+9ePr+i/N/Xvzvt9//92EKS1KfP5CVnYHW7bbVAVakUJJrXj77ZPnHh5efPrv88tPsTH1exX3w9JMn3/3+8cvBB15++AzLB+8uv3iQmWdX3tltw6sxX77722fPvznPzNHDCgQjVQw6WFX5HTwQundhyCCDPn6SEdV9C2w9Or84/zwj8B5WvbxIAVP4fXmH1+SuwlKrj1WtL4teXt2z52ikW8i2zDOkj0aAQ7DAnBj23AXJiUFOyRi5pjEmbmZDKn57D5Ja5tu+oSP9hCBqe6wBJzIsRI8ImhgnBLxwxsRJYQammoglNmBv78k/HbR4uY2lAYyg1D0YaF5hYPZ0B7ZoNkW6adqsG2BaH5/o1oigIRnpc5egM1AbG2NPbaZD55kzv5gb7yCd+i6iN4I5qUj47htbr+ydrLWh0hzojgVFOTtbrC5c7/IU9prgOiz5M3pbXyLx2HpdjryG3vV4Vb2xa2nG6NX7lXDhJTqlQt7jPqydUBMEw84Ewh3ImFwTT3XDzASUlRaY847IsMF3EDu3ZCJQugGHYqNXoNmHsYg5sg9jlI3iAAuqrLGokyHbs6YAe6Pn58H63GEnC5PAse0qf4bk0IYaYRL9BEYW5IbrJ9TWy9nLmihhJWb1MlraAyIF3Jp4FyEIHDONKdu8p6Pd6+Awmn45joXk9e0mNpnyO7H85Z8vHn/oM6cgVDHfF3cHIq+IGCbBxUe/W/47Aw4ymLnU1tRBmxcYw/KrR7CPWP7qr8uHf1k++BZ6efHeby7O/5Oe09/eSbjFA28YQY9sa2srPU3SL98d2HL96YusJDBLWZ3CV2Q/U2xK3J+n4NF4IQ71PlICg41yCM24XfYSIogmr2m8uNuBnIFNTJ+49twZpdphREk6fP8tqBXepi3X7OjOMdQazbbNrEReDFjVo5l9eNmzQ5TjlSs4i4Am9wa8JHknLThjmcbo2F8Ix0hHwaUKMuHIlYFP3OUVKEkJSjI2aHZOb1EIawNMU/87TEK2KVy3RlwJVsdXOB7bcxo7DVvUsc0eu0e4fnEGCuzaY2iSJnXmsJCEX1EN98g+7c6paVikeaibLqhFRUnVHvjQY/vHgDIuS2r3yalhjSOqgSCpt2+b8ykR/d5E3Yg3JGGiKHj3bFHEleya57C3D5oirq+ESX2F3KfX9CPCpL7KVs8uHCaugZItUWR49yHoTlSeZuhAh1g6CMMAh19xHeZBm92BuRGXAkFcc2qPSdPbBGjGlLDhhxxksqjD+Rs8blhXS3aHYYZnanB0SjSssje/OX0b1KAmuTm3vX7ADIyOvve9bgIEOutmgH9XmwyGL0X0bEbu5OBYoY+Opuy2PIcCjjs5Fk7/+vsm3CwsZ6yaRZCeN5uhU6+meyU9k0mLVfJspmx/rm8GNfLX4tTIbxqhRkB78wBa8+mQOBhywCBhcsZlUe0jY3Jkwkv3vZN5HHZDYxRPj4DagoNFiIkIYmlFdGd0FM4V/yPaPp2b1DDJCTEDnYggEprNvW+4MDc2pzZP2+SQRpM7kGSeA0GhW2ViVDvecCPMO8esxfkt2RYdqg9dr/dralW48qyK1Zq1KKzRLNmjXvmCWNqusQW6N4W/kY8uslCirv0HKykDKPDd+P/b/wNQSwMEFAACAAgAulQ8STPdSuZnGgAA5EUAABcAAAB1bml2ZXJzYWwvdW5pdmVyc2FsLnBuZ+18C1QT1743PZ5W26q0x9uiqOS09PThg1dFVEhS6wOrVaqoyCsREVKNEJWXedtyr7ZVTK1KsJakvniHUZAEEpJoUVCDxAdJCCGJHoyRDEmEMImZkMlNoMeinm+t76517/3uXR+ssGbNZP/2/v1fe///mdnz/VfrYqe8EfiGn5/flC9WLd/g5/dqpp/fhNxJr3mvRDEG5nsPr+RsiP3cr7ZjVp/35M+EpWuX+vldZL05nPaq9/z13asSc/z8prb4/l9pI1Vs9/NbQf5i+dKN+3Bmbeqh2oOJyAPah9j9qM8eH/n23T2xdR/9RbDg0g/A/B1Lv5//eXhS4HvnzhT/PKl4a+S3oZVbKg5s+37hrZUz44m4C1nbps21efD38tqiC2qbOk4SlJSIHGyb/1TlzWYgkVhb14E52VPANxVF6Ra5WqMke+wNAN3cw5YOZ/j5/qZe6K9paFLahRZzml3vces1CT6p/O7DOwtTl6Ay8XRIYX/1Fd+lRurOQ2hUpp5mu2V/dQTc6Np5TAxIpEsdX46cWyTd261US5Oxm/An3/luh+JDKt4xefTL2S3zfMfLR2dkjvR3pD3szZFW2w8k+o77gz9tH4HNOpn2rvfw16emBCnFbqoGOHSHSI8+dk74at4008LcqN6IyfW+hoVMJ5u5mGq7FWVtD/9piKnIqph5R3vk6ki/YU8BDwxETzv8gVgkfFtrXjWKmfDF6jxBcPjISJM/+ETxrPmP5zYWRP9lhOPlz37aMA74HwYorBToKGB/gwoXTYUUCXKkF4tM6DoJd9cCA3AS15Qdu63E55bTv3QbmYhRDQJShv3RKZKO/MM59Ca8BorE4cH4Md1Rlpeec7MlSpHm6PQRj3wt/kBi34KIEUqz1MfTNi8pGm0buzCj5MS64FFOR9fOyDx/7/oI2d3bX4QInXQrVR9NtasJcqTf+8mKQ0Od6hw5usD4t70jjr4/+FRE++ooEYnp0hBYGPixOpgVcxc+hnUeiw5dTBgRYlHdJy01uTnVsTeVT5Im9AdIn16zMXFVV/hBkclyKtxXbo2B/j6GXHZ2ZOu6FpDSSB+4FmCNaZCPoffI/rSXxWXOLISCMwSKv1JPxt4KHJH3yK6bYXO1PTt38zy3E0wRoc8NPRqLPdtGeuDTPF19yTOan/z2pjHU5mB6HAWcu881F91kDoMGNl5i68SM0dMpbUSzUjBnC3Yv/0AXzCpU2FaLe4auJ/2jyewl7cpVQz058lJP82tnYKPhbaqGWZy7L5KPgTrjSf4Xju34JfJ37Xa+19IvkLrNtgfQtQB8jMcY+DXIZfM98/pgheMnHlC9gk4thJOoQ3diQyM7/iGi6XZs+2rhDEXwPVXvLncz9ZJwZHK5f71scv1dM2kGITQwY+7/jWX/o87QWQ1IKHYYBPTOj76g1khaQSK9SjT7+5Hht4ZBymRSKR1M1i9hLph9Ie4F7/yfHrAbSM0DrWo8YsBz3IjVg6hJyCMSx3031P2X3TKFai99rUqVTy8qF/4RW6HS4UF1oT9mn/3yBH+/6E34XqgB88ewJZT+i23d703sYj8fzORL83458PylvAlTL8SNjeTs5lfsO8boVlEUZYhlDsWqmyyOUvqpsdDetZUPLCcScGnlHNrgDfvLX4e3W06l2Res/UPWMuFA2fRMx60w6s9lY+TR7oufXO/KLEGvfZ7KJwfU9E/bOWWVlvwPRuP9ysYo3b+09EtmZMbd+0O3W6tmkn5Iy9dPri9/gfu1MBHpgPregjHKMbWe2laijWrp3/HzON1xuv8L6QrAyfUstL2ryUJO9uZlHjgkDuse0sg1EtrgAIvZTIdXmOj0obMotMe5wmqdI+Vc804WT+2aVCkCICaAo8G4y0pekldzuqWfgLGdtGGjvIs+U4dhVleF52XNWAAsqSuuosIrdh5O1clXWAHGfLYbmqcE6oPSVVbrjwIq8LKazD+m2bkeJ1cuQSCA69mnvrIH/pQftBA8el7qoEoLMDtDWCtTD9yCjZQmyskqqh6KgIYpOHGpoU9zOpdMEcspMOyeJ68uV9iKWRlk+AxOoLMM8lU4htNQH0p74F096+kikJ0sFae/bDuNd4EbXKUy319UqSzcntjaUcWoKVf8mrizv2a9DVLhsUwUxJtkMkKXKJ5N4mGYfjxwGftKY2svJFizBSepQoHu0Ak7K4vxcej3G3V4MTLIL8Y7zuCYZC3kl4wF2IBgfWh9jBhXjuFTuLJ7JqP28T9VwxJ9ej560YeKwcd3r0XkbobSp5QrIjYqLyQuezS4UBheUN3aaTCHBGe7m2dmgul4plUVuIWNj5tSpjGeMHADQPkV2Ag6BDFiDKeKkYJjuhhHMl52k7ZZmaJytoEcuV35a1MMnbx8ZxEPGoL2NzV3bKa7vqVcMg2u6sr4s/mAGrp3E1bda0C6hKpED83NZ5ersAXzgZwvX/Ze0Y2W/iQ08Joq45dUnPH9yOvK4Gzirzym5YA6MFulP5jvBhNxHyZKO2BjwJT6ADd8JOtlZgU5JbzwXLeceI970UDWPKg7cC8wnc2sJRG/Sie6m5MOyK8N8v5UfLFBUrQU3c1n6KbUywSrtwRtSg62DA6E6svzncrXoT3z9EA+D5dJ3p7tppHdFKbWUcJjEZxPTWQFZRam+OUgSyWU8GKBWqn4symnA9Dv51LOPR5sprihp4ktGVPOrIH2yr5KaumDuQHQwDzFJCGNBuWr9KR8spMCD9ZFXggJxZMEurYNUTeLAzeBZsUkEULrfCs5DjACXByqZZCYxKS1LfynkdmDG5+3xumO0/1/QTeyvQ6PHZiGvYNI6kljv5uIol2YvXs/vRKAxsjSmc5CK48suizpVMFjhDF5iy97RWJXExwIjG2/1ATiPbC6DYsM5N9+JVswUi//V5QEU/t8v7eoF+9Ifdb2/o87G6mGEwldlR9xaYMd1ktDhX8o5OB2nz5r+GN6uOHTe2IW+EzBs34asU+38hmVRR+M2LGB98xgu1eN2Htn8phhRxSt4P+htPdm+AxSnfWHdpdF+Ay3WTNO6H8VIV+OFCV13qqXMxEbgYVFnjYZuUykIyfEcpLAWey6fRCTa//Gn3a/J5gVs9e42JoK7cEberdIae59dwARgy5oen4IX86HuKxYVCaXblfb0uwRyx5O8I/ZjclUgsdh8pQGawa0JyVjeaqUVlSnd3YUdDAlZt9vPKVcbcfzqhFUT62PXIcZftJSgPRNPP9eXVBacmg8tjaZdSZyb8hZs/1oBUQJQJPIMJyl2tLc3DFoOw+5PvHmIRCjOPbPoRP6YQOxBCfVGswKWS0WBbLo7sGoF/kK9en8127KYkyXgsKTQxP0d7cmF52EPu6hMKacBmPvhcirwxs5DsQh9Zj3NDAk3nTv0fcfcRYxSwNXgm7FPdDcaSs20TvBTleFyoqxB34FkmVtG7D415QGA9gGG6tw2WQmJClO47dqYedguBKch+pdW/u88UQdYckt6VOOamIv5itKhJNLIjcrwfktmUUicODSytuUk/BFXDlHurElWywNjFbF4Q90V3lzYf3diONKWSc4P3XBHNU+IbLwTYgim94zpV7bhlO4uiVSSKbrfEGpyw6qM7Y3t3+s2cRaznulvvVWIB40JsveEk7+FRSWq8AaZkoS0qSLS0zSIfzANOJXqUHrRZMvg2y8julYWOxIiAO4JO3Qi71688E5bKbYE6GQFXhOAwa8Rz+1DCx+JbeSgSMBHAnCnxRZVosKF2U7jZQPdk35bY22QsjDlWE6KFxv35haeFanTTXfSnJd1Be/7AcyaRU+mFB05JCBrL0sPFwmC46rDtzE3lPgmv+2Up4s4X3mbq66WK9rs/dBk1QZueKvS7x1yuASCNaGJZOIaL5SNl+qM4clK9qEh69CxBT/KyDrIkZi/o467YVgq13Sruzacvbh5k0txkFbVuQ65ceJZzMqr+x1Z71VHM7nCNzvvh55PAQQMK6CcB9kL7bOFbmnKz0pLTvEbkMWT6/bIC6F2pIAfFw1awfZCe9xTgfbDFnZbbrAowKSsUz1fCinGrHIefp/SnybhS399XIM1Uiw9p8pBx+9MNLsiHbG/QmoRlv9ISYicYitHfJcjel56afOyAwNTFXFRbXrdC+bgRUzeN35WBizJH/G1lAKBbo6Le4XrJj2eBlqMGtq9r4X5pY8VPgpBjJsk3M9tBnpIFfvQRxcT0pU/Quscf71vplH7XbomUjvNnSn6ZHiBebpJTxS2oWgTJlvsrIZwRcbaME0u43rGVa3+GNpiM0UrXceSbMfeFEBS9rzPUcBS1/kVcyTyxOMnjtA4HbQCZ7eHAW8NI3xkQk4CL2NmJvKBLoOcXDogavTjC270N9ujhK91Hizq3Z8wRon9N9MSBEmY7h7sUhvqX5H38Txm17jgHHAOGAcMA4YB4wDxgHjgHHAOGAcMA4YB4wDxgHjgHHAOGAcMA4YB4wD/r8FPLUUSKkEytFzBQlRZ57dcnmiABhQv0vvQUpfX/kTAgin5AU/u7HzrZFDtfQXRekaP7226q7aubZCc1t7WBb23A4rv/vXR0f2i80cudXjtyjiP7hJ6590UedCXFKPa2TX1/7e8P+8EdVLW/qJgDjf3iSnW/qncZ9eVS/zR+fa7xf66xZBexRtCSgCvVkLTBjZ2HZR1ybMMi2swq9x9hOw1PNoHo6PI5Ddliz9SojYxNb8/cRBNRtH6etPYBgSuv3tZVUsAcZiUY3AEwZ+ezO0p2viXN38hnIFUO+CAIWsh897UmVywBHcQ9XCwTBXXxxT6PYjCeFGEV6eR3/0KXexCk0CA5gDAXKJvQEQg31MRwGzwB4ttUUbg+hDdwrQXKpRTeDSXTmezvg4cS8Z1LMpTZBNaXLsIjeR6GCydZ9ucEiGSHBDhIfZzayhvSjn9dhWvDGP5+FeFQ1gcQcxc5Ay2izf7px10H2paMBxQ3M/ngtvdC3eUs3uwxWQTI7hbOwT282W/qzUy2CvhYFWrZ+g8nff9i9lpWptAovUgxSgeSu1FErRfkMs42FsB7NHMsuxkm4h/siTO+XuHrkY3aF82jSMO47yDKCkuzcCqmoUmAcaio0K7qHAaJAsk6sATR9yuKfIES5OcSeBZhXXQEFgyFJMda9yUTTsxUeiDL0+m+dXTXwYM/ykxax/3VHliqnJA+oTICozCnU8z5DGd/2afciiyqkIrNv512oU8bEJl8lbKc5eUB27qrbtAiWZTaam4Ok6VTABnXSptQt25jfXvC1hACZjZFmolCC7IGpOcZO3BC1NXWaE7/Cwwy3YniOiQ4eQw7NgjEl1YZhGaYIjQ5kcqyKMeji2G/9o/cAzYszkOpfoPiePe7DBkmevQSbncg8um57pf2l4rp49ewOxK5lFDBj4Tt1bqT9mtqZOKYF688MAbigrkzeQO2Ml8X4KrmweM2jnUA8GbkDIsFj8WH79tPUsA8dcd082f4IZ3lGgEdOOm87oYh0SVfbNNq+TXzbH69Mvuaj3dXncQ6Pj6pgCib4mzf5z8dEaqi4J/f4e93fX1hV9Izsb0eQQ6kUZJdojxyGbuTGxmI2fR6qnOhfQfB4itPbWhbIxEvCxJMj6bxY6kAfkhOZaZ3rjRlONQFC8U1KXrDWm86il4mrSjtv0kNqbYdS1slVKNCkr+jBPMT1BHnUzKMFBdeCm1ms1oQfUMlDnSHIsCYB8W2jMMvxKh8TLuVG8zoDdrejDoIha8Jdv5Qx7vdnYO2dyverS4e1a27sQUI4fioi8qXTY+yWCjx2b6dHfQtMlSFA9NGTQvHMccpSkVrPxknc+S5R4iOgscvKhPmr7OubKWhcmxLXXCoW5JjKfTCTgkUG2nMNEnIWxd0bEuZdXup7/u0R9JwmcHR5LwRyh/IaXYvnf1+DhDa7FTTWOXSXafLUxNdYBNtXKJtdHCkP0x/KrWyUGrPBS19TMnpkQufabvU5xpf5QBo33oJ6B37kI32rLqOCh2K/kuJdA+cpCQtFpUKU+cpbYJ7/+nvUskoIzpJOBA2o9YtZjqL6NdbQGz6/Sp4ekX+MX9o0oSTOVridqXa95fclO7jvPPjKon9t0QyiX+didQXZ1co9abHtnHFATq44SZzSH1LlV1wNkgrCu1SSWqByjgnh/uhlx1ffMVi4Zh16dR4ZhLNJwmC+T8ZjW4rcbODjsurMEt6QgLvSghEU5JeuinmRlBB4Eql2UeXmXcXRIEY3vIxix1qBw18NjcRwswMG4/bd5XU2oUttbZ5J+YV3TynCbR21IN1G/z2dao/+mNWZ4PSJ+b6k1iljyqqXJAl7snCRagN7QILl2RRjKGDhk3tcttjaYZezzlFNrIjtwRs/bZl2UN2gEa+j+dyxWmmq9/w8mjqSEwyxV8aS9QbCjx5JTrxR3VC4ect0KzPyGWuui1MRKQxQfd4vb/36Gn57tZaUMFVUUxz6uxZbB9jccJuYl3zZitWTwBHCJqY/utCIWq8S9/1ezzWTlyKSfdKO/3kHRbmCyedIWZSGXL6++yMcJgvZvJBFcw7LHGKzXGb80qbb4XxY+7k3E+Gv1N+6BSptJpSnqhJZA5KSF+0U8pD2Xy/Uumo1GIdBmWH8hb3f5K5eQs1tBE/NL01sFsXyqnqhhh2oKU1hXeY49pd4wEZO8vLJZcXRTvFnvqK1C1okQwQri9BROAhPgSfVKPbYa3uMu6OzLWyPe5S6l9Pk2wOkYuojrIQqZtlramw98WsmiOiNVbZvODlECKvDGDe5AZfAuihaeNS9LummbG2bLE8RFFHV28qKN7pN9GOy0lnm75Xl41hrQ8+BxjefguW7E/07SiCn7Oi9ihpgXVo+aES2Ugqkrir4H376AZIsQ6iPYKpSdXcT+JlycXXQU3LPXff88vAf9SFl4Zuf9VJzjLa2R4DX3OQYPIuJWdhlUTTFShhiSy4B6XPaMr++BIYWOwcU1KDCHHyPFoGSF16pgpzbwa5FcfjUs+qmA6RLUxwaRHw5HEXiczXIQN3GfwALuqTyS4RhegZYeyXQ3dopTRiOCnXciWPu7+ixWSsLF4dn8lVeyp6dWLfVOafKfcAUzcMSSHiS1oVVW1XpzyGGWmUbMmLLZ3Q3mXLhEZ3g1802eC/wCSOaeymjmydV2J2QvflDgrugBH/vUtOvsShV8i3r/m4kdGPgOi0PvT0dRD/ozn7YQsLZPsTlIxGtJ1722Pj/0nfoajI99zMELHWKva2bM84Rq7esvBaCrvEb3raBB/uihr1wOsazqVgUSJJrMlJ1dyH6bHzTQxNhOdItzZkz0+pOMN/EGJK3Dh8aHig6fhBaashSaGiPqjGvYu5QdSzGqwsTZTR1G+xKT/EuH8+T0zCgc2XCi3reVCIvCE09Ir3+Edd6wsSvZPFWf7t0nE7Sq3r0fgJPy5fokBF8LX6QyRpX3xWzr+SU9sunJWCWWhJf8Puv19pVzsz2Sgk2RTxVfNQ6X8pOwTBfQD6De+RknWNlKcWZcrpESAC7epYDxanzrjWrT74GRXmtSpUjt5kJOsUmVKkWgr3/GFYgjO2W1E/sgvdXaKtjXVYX91Ose20q0FbFXGU8KUbS2SdFjiKbPVp2HPE9yTcSsSoRbY8lYPeKQTYehtqQ2KUJ2om5ZDCLHFN+qNvh9HO2MO1p/ujiWki9PDvpbElPfz8GKsytVosdWpezsckHwo4w87invmvchdHEdawMPb1wRvNcXEylDi2vwnjwUmnYUrr9Lz/5LS/9N36OByPw3+L3EwXgsFE9gwuVMij3OMxTXE8EcbmPSkPlzG7fMrrWAhjlec9cNSymKFZ4JG/DpsklJWFwubc0o15ol/alaWf6oNg0NKtxMz1SKdw255ZulzyGHO7knLDnHpmcmmLCmTfr4/Ohm5dYhn9cbTUaN0dNKGm5VA+5uoKEFFYWPWjm4TquSbcrFs86v1Gfk8kz4+ArgotfPmipMII8afWh0FX4HCs8CcbWjbobBO28mdEsdpT9ZbHVeR/zEeZct6WTgQnrRMzP1b2oBgpnAtBPkqDnioFTwwR3NewCHzzhJaRyMQx7GSUBD42zhez8VmCS42jMuSkqn9PMLCGNxaqQONwSE1+RZqd7wlnUfub7mmZh9OVxXiqtAGn+Hvk4pVC1+h4sMlWvkNzJmZCaM5H+Ta8/PHLxpNzD62xg19MXZkuzvHpYKAXa1N5NQmdI8EHNfjbRh6SYP7YTVc9e7FljyQnrPrOebcJJRmXD+2OHdLoc0/jYd4xvhVW8o3b6i/21rWklqeDunbEx/L2Ym4Hk2bonaGqX5HRna/ORzl7PxjZb+1Q7eZBN1dfbBZko3nEGbW6jhzXyfXO6z8BFv7gthvIGcH4+Z6ptfuDDujFY/wVHrSvGllAXyGNuXrqbGOV7PacPYL9qxCJTAhBJIrH3exMkGek+v+DOezE5HCWKjlo8asdOR0if50Fomo+HZpwb3+MqO6Nm91hNRax3kLSCOILc80ruAmHad8mCWN2/chX/6W0BHbIX5yc/DQ14/VKOQByj+WVSUxpd1NhP/9WEp40EA47Sb0vQD1Q3QOjW1jjte1f3eNVUhXax1l+5mmVwV+dzCBspJS56jgmEVya+crvUN4iHcryPaQz2DoVz60xZU9sSudeJd4nUO/n5PvJ5qwA2zEsS3qsdwLb3rOCVu5+TPYb0vCfBv9RYl1JmeJ6mGaY4iEq13mHoLgQEPJfpqCMZ5I44j/XK0N1+B08WlbO3Qtalllh3lYRtVgBUXMx282bKrKYG1SBQwlfwvyVN4kDsTxD+oRQnO9pPcSlKpZ64Oijk7Urf2Na11dW1KzYuzNS1q99ZllfvgvnI5ZvAo6xct0+O2fhVXbcwbrcR+nP5/KuxEVqrehXNNHvPyEJAnGPvyEG9xa/Xw5X8eKR0t1WvtknoPN/bWSIMeasO1zcaWXRDWY8Oa3xwF0RuuhIjR7Zt9j+7Kdb5XlZwYfVWJsDuFSHVLOzoQ1HImIe2CuwzxXf9ixbrltZ9v/fbfAVBLAwQUAAIACAC6VDxJiXdgQkoAAABrAAAAGwAAAHVuaXZlcnNhbC91bml2ZXJzYWwucG5nLnhtbLOxr8jNUShLLSrOzM+zVTLUM1Cyt+PlsikoSi3LTC1XqACKAQUhQEmhEsg1QnDLM1NKMoBCBhYGCMGM1Mz0jBJbJQtDhKA+0EwAUEsBAgAAFAACAAgAulQ8SRgmQ/IuBAAAfw4AAB0AAAAAAAAAAQAAAAAAAAAAAHVuaXZlcnNhbC9jb21tb25fbWVzc2FnZXMubG5nUEsBAgAAFAACAAgAulQ8SZh/JYMrBAAAVw4AAC4AAAAAAAAAAQAAAAAAaQQAAHVuaXZlcnNhbC9jdXN0b21fcHJlc2V0cy8wL2NvbW1vbl9tZXNzYWdlcy5sbmdQSwECAAAUAAIACAC6VDxJCswVnxYEAAALEAAAJwAAAAAAAAABAAAAAADgCAAAdW5pdmVyc2FsL2ZsYXNoX3B1Ymxpc2hpbmdfc2V0dGluZ3MueG1sUEsBAgAAFAACAAgAulQ8SQTnA9G2AgAAUwoAACEAAAAAAAAAAQAAAAAAOw0AAHVuaXZlcnNhbC9mbGFzaF9za2luX3NldHRpbmdzLnhtbFBLAQIAABQAAgAIALpUPElqAMUe6gMAABwPAAAmAAAAAAAAAAEAAAAAADAQAAB1bml2ZXJzYWwvaHRtbF9wdWJsaXNoaW5nX3NldHRpbmdzLnhtbFBLAQIAABQAAgAIALpUPEkP5FkgmQEAAB0GAAAfAAAAAAAAAAEAAAAAAF4UAAB1bml2ZXJzYWwvaHRtbF9za2luX3NldHRpbmdzLmpzUEsBAgAAFAACAAgAulQ8SXp6CCbYAAAAkgEAABoAAAAAAAAAAQAAAAAANBYAAHVuaXZlcnNhbC9pMThuX3ByZXNldHMueG1sUEsBAgAAFAACAAgAulQ8SXQ+R7hdAAAAYgAAABwAAAAAAAAAAQAAAAAARBcAAHVuaXZlcnNhbC9sb2NhbF9zZXR0aW5ncy54bWxQSwECAAAUAAIACAB2uMNEzoIJN+wCAACICAAAFAAAAAAAAAABAAAAAADbFwAAdW5pdmVyc2FsL3BsYXllci54bWxQSwECAAAUAAIACAC6VDxJcYP8DhoIAADbHQAAKQAAAAAAAAABAAAAAAD5GgAAdW5pdmVyc2FsL3NraW5fY3VzdG9taXphdGlvbl9zZXR0aW5ncy54bWxQSwECAAAUAAIACAC6VDxJM91K5mcaAADkRQAAFwAAAAAAAAAAAAAAAABaIwAAdW5pdmVyc2FsL3VuaXZlcnNhbC5wbmdQSwECAAAUAAIACAC6VDxJiXdgQkoAAABrAAAAGwAAAAAAAAABAAAAAAD2PQAAdW5pdmVyc2FsL3VuaXZlcnNhbC5wbmcueG1sUEsFBgAAAAAMAAwApQMAAHk+AAAAAA=="/>
  <p:tag name="ISPRING_PRESENTATION_TITLE" val="chapter05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自定义 25">
      <a:dk1>
        <a:srgbClr val="000000"/>
      </a:dk1>
      <a:lt1>
        <a:srgbClr val="FFFFFF"/>
      </a:lt1>
      <a:dk2>
        <a:srgbClr val="E9F3FA"/>
      </a:dk2>
      <a:lt2>
        <a:srgbClr val="FFFFFF"/>
      </a:lt2>
      <a:accent1>
        <a:srgbClr val="4472C4"/>
      </a:accent1>
      <a:accent2>
        <a:srgbClr val="2A8DD4"/>
      </a:accent2>
      <a:accent3>
        <a:srgbClr val="2FA1CF"/>
      </a:accent3>
      <a:accent4>
        <a:srgbClr val="33B2B2"/>
      </a:accent4>
      <a:accent5>
        <a:srgbClr val="35BD81"/>
      </a:accent5>
      <a:accent6>
        <a:srgbClr val="59C54F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9870</Words>
  <Application>WPS 演示</Application>
  <PresentationFormat>全屏显示(4:3)</PresentationFormat>
  <Paragraphs>681</Paragraphs>
  <Slides>37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57" baseType="lpstr">
      <vt:lpstr>Arial</vt:lpstr>
      <vt:lpstr>宋体</vt:lpstr>
      <vt:lpstr>Wingdings</vt:lpstr>
      <vt:lpstr>微软雅黑</vt:lpstr>
      <vt:lpstr>Times New Roman</vt:lpstr>
      <vt:lpstr>Impact</vt:lpstr>
      <vt:lpstr>Arial Unicode MS</vt:lpstr>
      <vt:lpstr>Adobe 宋体 Std L</vt:lpstr>
      <vt:lpstr>Arial Unicode MS</vt:lpstr>
      <vt:lpstr>等线 Light</vt:lpstr>
      <vt:lpstr>Calibri Light</vt:lpstr>
      <vt:lpstr>等线</vt:lpstr>
      <vt:lpstr>Calibri</vt:lpstr>
      <vt:lpstr>Verdana</vt:lpstr>
      <vt:lpstr>Arial Black</vt:lpstr>
      <vt:lpstr>汉仪旗黑-85S</vt:lpstr>
      <vt:lpstr>黑体</vt:lpstr>
      <vt:lpstr>Viner Hand ITC</vt:lpstr>
      <vt:lpstr>Office 主题​​</vt:lpstr>
      <vt:lpstr>3_Office 主题​​</vt:lpstr>
      <vt:lpstr>Android移动应用基础教程（第2版）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chapter05</dc:title>
  <dc:creator>admin</dc:creator>
  <cp:lastModifiedBy>试试就试试</cp:lastModifiedBy>
  <cp:revision>768</cp:revision>
  <dcterms:created xsi:type="dcterms:W3CDTF">2015-06-29T07:19:00Z</dcterms:created>
  <dcterms:modified xsi:type="dcterms:W3CDTF">2020-08-30T09:06:20Z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